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2"/>
  </p:notesMasterIdLst>
  <p:sldIdLst>
    <p:sldId id="256" r:id="rId2"/>
    <p:sldId id="257" r:id="rId3"/>
    <p:sldId id="258" r:id="rId4"/>
    <p:sldId id="259" r:id="rId5"/>
    <p:sldId id="260" r:id="rId6"/>
    <p:sldId id="262" r:id="rId7"/>
    <p:sldId id="263" r:id="rId8"/>
    <p:sldId id="261"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243" autoAdjust="0"/>
  </p:normalViewPr>
  <p:slideViewPr>
    <p:cSldViewPr>
      <p:cViewPr varScale="1">
        <p:scale>
          <a:sx n="80" d="100"/>
          <a:sy n="80" d="100"/>
        </p:scale>
        <p:origin x="-111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E62D356-6890-46B7-8738-E2742B0D4EA6}" type="datetimeFigureOut">
              <a:rPr lang="en-US" smtClean="0"/>
              <a:t>4/16/2012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134B465-066B-42A6-B11A-D096DEFF5213}" type="slidenum">
              <a:rPr lang="en-US" smtClean="0"/>
              <a:t>‹#›</a:t>
            </a:fld>
            <a:endParaRPr lang="en-US"/>
          </a:p>
        </p:txBody>
      </p:sp>
    </p:spTree>
    <p:extLst>
      <p:ext uri="{BB962C8B-B14F-4D97-AF65-F5344CB8AC3E}">
        <p14:creationId xmlns:p14="http://schemas.microsoft.com/office/powerpoint/2010/main" val="29873211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In this section, a brief version history is shown in table form. The first table shows the versions’ relationship among the ISO 19115 and ISO 19139 standards, and the WMO Core Profile. The second table compares the code lists that applied commonly in the current metadata versions.</a:t>
            </a:r>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3</a:t>
            </a:fld>
            <a:endParaRPr lang="en-US"/>
          </a:p>
        </p:txBody>
      </p:sp>
    </p:spTree>
    <p:extLst>
      <p:ext uri="{BB962C8B-B14F-4D97-AF65-F5344CB8AC3E}">
        <p14:creationId xmlns:p14="http://schemas.microsoft.com/office/powerpoint/2010/main" val="19681232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geographic extent, usually for geographic locating on the map (e.g. Google Map), describes the bounding box of the data resource. All versions contain equivalent information, with minor difference on property ids, as illustrated below.</a:t>
            </a:r>
          </a:p>
          <a:p>
            <a:r>
              <a:rPr lang="en-US" sz="1200" kern="1200" dirty="0" smtClean="0">
                <a:solidFill>
                  <a:schemeClr val="tx1"/>
                </a:solidFill>
                <a:effectLst/>
                <a:latin typeface="+mn-lt"/>
                <a:ea typeface="+mn-ea"/>
                <a:cs typeface="+mn-cs"/>
              </a:rPr>
              <a:t>The temporal extent, describes time period covered by the content of the data resource. Most versions (if applicable) contain the information, but uses different expressions.</a:t>
            </a:r>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5</a:t>
            </a:fld>
            <a:endParaRPr lang="en-US"/>
          </a:p>
        </p:txBody>
      </p:sp>
    </p:spTree>
    <p:extLst>
      <p:ext uri="{BB962C8B-B14F-4D97-AF65-F5344CB8AC3E}">
        <p14:creationId xmlns:p14="http://schemas.microsoft.com/office/powerpoint/2010/main" val="18993496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keyword “theme” provides the subject or topic keyword of the data. The different versions have their special implementations. The relative information can also be </a:t>
            </a:r>
            <a:r>
              <a:rPr lang="en-US" sz="1200" kern="1200" dirty="0" err="1" smtClean="0">
                <a:solidFill>
                  <a:schemeClr val="tx1"/>
                </a:solidFill>
                <a:effectLst/>
                <a:latin typeface="+mn-lt"/>
                <a:ea typeface="+mn-ea"/>
                <a:cs typeface="+mn-cs"/>
              </a:rPr>
              <a:t>DARed</a:t>
            </a:r>
            <a:r>
              <a:rPr lang="en-US" sz="1200" kern="1200" dirty="0" smtClean="0">
                <a:solidFill>
                  <a:schemeClr val="tx1"/>
                </a:solidFill>
                <a:effectLst/>
                <a:latin typeface="+mn-lt"/>
                <a:ea typeface="+mn-ea"/>
                <a:cs typeface="+mn-cs"/>
              </a:rPr>
              <a:t> in the element abstract. The users could DAR related information, but should consider which property to use.</a:t>
            </a:r>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6</a:t>
            </a:fld>
            <a:endParaRPr lang="en-US"/>
          </a:p>
        </p:txBody>
      </p:sp>
    </p:spTree>
    <p:extLst>
      <p:ext uri="{BB962C8B-B14F-4D97-AF65-F5344CB8AC3E}">
        <p14:creationId xmlns:p14="http://schemas.microsoft.com/office/powerpoint/2010/main" val="603597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The maintenance frequency information, both for the metadata and the data resource, has different implementations among the compared versions, as shown below (e.g. TT=UK, upper-air).</a:t>
            </a:r>
          </a:p>
          <a:p>
            <a:r>
              <a:rPr lang="en-US" sz="1200" kern="1200" dirty="0" smtClean="0">
                <a:solidFill>
                  <a:schemeClr val="tx1"/>
                </a:solidFill>
                <a:effectLst/>
                <a:latin typeface="+mn-lt"/>
                <a:ea typeface="+mn-ea"/>
                <a:cs typeface="+mn-cs"/>
              </a:rPr>
              <a:t>The temporal or time group (DTG for short) is one of the key information in vol. C1 to describe the GTS data resources. As generated from vol. C1, this information is held in different forms, generally within </a:t>
            </a:r>
            <a:r>
              <a:rPr lang="en-US" sz="1200" kern="1200" dirty="0" err="1" smtClean="0">
                <a:solidFill>
                  <a:schemeClr val="tx1"/>
                </a:solidFill>
                <a:effectLst/>
                <a:latin typeface="+mn-lt"/>
                <a:ea typeface="+mn-ea"/>
                <a:cs typeface="+mn-cs"/>
              </a:rPr>
              <a:t>descriptiveKeywords</a:t>
            </a:r>
            <a:r>
              <a:rPr lang="en-US" sz="1200" kern="1200" dirty="0" smtClean="0">
                <a:solidFill>
                  <a:schemeClr val="tx1"/>
                </a:solidFill>
                <a:effectLst/>
                <a:latin typeface="+mn-lt"/>
                <a:ea typeface="+mn-ea"/>
                <a:cs typeface="+mn-cs"/>
              </a:rPr>
              <a:t>, among the compared versions.</a:t>
            </a:r>
          </a:p>
          <a:p>
            <a:r>
              <a:rPr lang="en-US" sz="1200" kern="1200" dirty="0" smtClean="0">
                <a:solidFill>
                  <a:schemeClr val="tx1"/>
                </a:solidFill>
                <a:effectLst/>
                <a:latin typeface="+mn-lt"/>
                <a:ea typeface="+mn-ea"/>
                <a:cs typeface="+mn-cs"/>
              </a:rPr>
              <a:t>The station information, generated based on vol. A, supplies some basic meteorological details about the GTS bulletins of observations. The information in vol. A contains the station number, name, geographic descriptions of the observation stations. The compared versions provide related station information in different forms, generally within the keyword “place”.</a:t>
            </a:r>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7</a:t>
            </a:fld>
            <a:endParaRPr lang="en-US"/>
          </a:p>
        </p:txBody>
      </p:sp>
    </p:spTree>
    <p:extLst>
      <p:ext uri="{BB962C8B-B14F-4D97-AF65-F5344CB8AC3E}">
        <p14:creationId xmlns:p14="http://schemas.microsoft.com/office/powerpoint/2010/main" val="3669260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temporal or time group (DTG for short) is one of the key information in vol. C1 to describe the GTS data resources. As generated from vol. C1, this information is held in different forms, generally within </a:t>
            </a:r>
            <a:r>
              <a:rPr lang="en-US" sz="1200" kern="1200" dirty="0" err="1" smtClean="0">
                <a:solidFill>
                  <a:schemeClr val="tx1"/>
                </a:solidFill>
                <a:effectLst/>
                <a:latin typeface="+mn-lt"/>
                <a:ea typeface="+mn-ea"/>
                <a:cs typeface="+mn-cs"/>
              </a:rPr>
              <a:t>descriptiveKeywords</a:t>
            </a:r>
            <a:r>
              <a:rPr lang="en-US" sz="1200" kern="1200" dirty="0" smtClean="0">
                <a:solidFill>
                  <a:schemeClr val="tx1"/>
                </a:solidFill>
                <a:effectLst/>
                <a:latin typeface="+mn-lt"/>
                <a:ea typeface="+mn-ea"/>
                <a:cs typeface="+mn-cs"/>
              </a:rPr>
              <a:t>, among the compared versions.</a:t>
            </a:r>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8</a:t>
            </a:fld>
            <a:endParaRPr lang="en-US"/>
          </a:p>
        </p:txBody>
      </p:sp>
    </p:spTree>
    <p:extLst>
      <p:ext uri="{BB962C8B-B14F-4D97-AF65-F5344CB8AC3E}">
        <p14:creationId xmlns:p14="http://schemas.microsoft.com/office/powerpoint/2010/main" val="36692607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smtClean="0">
                <a:solidFill>
                  <a:schemeClr val="tx1"/>
                </a:solidFill>
                <a:effectLst/>
                <a:latin typeface="+mn-lt"/>
                <a:ea typeface="+mn-ea"/>
                <a:cs typeface="+mn-cs"/>
              </a:rPr>
              <a:t>The distribution information section contains distributor and transfer descriptions for the data resources, which is crucial for GTS transfer. The code forms (FM) as specified by WMO No.9 are described in this section.</a:t>
            </a:r>
          </a:p>
          <a:p>
            <a:endParaRPr lang="en-US" dirty="0"/>
          </a:p>
        </p:txBody>
      </p:sp>
      <p:sp>
        <p:nvSpPr>
          <p:cNvPr id="4" name="Slide Number Placeholder 3"/>
          <p:cNvSpPr>
            <a:spLocks noGrp="1"/>
          </p:cNvSpPr>
          <p:nvPr>
            <p:ph type="sldNum" sz="quarter" idx="10"/>
          </p:nvPr>
        </p:nvSpPr>
        <p:spPr/>
        <p:txBody>
          <a:bodyPr/>
          <a:lstStyle/>
          <a:p>
            <a:fld id="{9134B465-066B-42A6-B11A-D096DEFF5213}" type="slidenum">
              <a:rPr lang="en-US" smtClean="0"/>
              <a:t>9</a:t>
            </a:fld>
            <a:endParaRPr lang="en-US"/>
          </a:p>
        </p:txBody>
      </p:sp>
    </p:spTree>
    <p:extLst>
      <p:ext uri="{BB962C8B-B14F-4D97-AF65-F5344CB8AC3E}">
        <p14:creationId xmlns:p14="http://schemas.microsoft.com/office/powerpoint/2010/main" val="603597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886200"/>
            <a:ext cx="6858000" cy="990600"/>
          </a:xfrm>
        </p:spPr>
        <p:txBody>
          <a:bodyPr anchor="t" anchorCtr="0"/>
          <a:lstStyle>
            <a:lvl1pPr algn="r">
              <a:defRPr sz="3200">
                <a:solidFill>
                  <a:schemeClr val="tx1"/>
                </a:solidFill>
              </a:defRPr>
            </a:lvl1pPr>
          </a:lstStyle>
          <a:p>
            <a:r>
              <a:rPr kumimoji="0" lang="en-US" smtClean="0"/>
              <a:t>Click to edit Master title style</a:t>
            </a:r>
            <a:endParaRPr kumimoji="0" lang="en-US"/>
          </a:p>
        </p:txBody>
      </p:sp>
      <p:sp>
        <p:nvSpPr>
          <p:cNvPr id="9" name="Subtitle 8"/>
          <p:cNvSpPr>
            <a:spLocks noGrp="1"/>
          </p:cNvSpPr>
          <p:nvPr>
            <p:ph type="subTitle" idx="1"/>
          </p:nvPr>
        </p:nvSpPr>
        <p:spPr>
          <a:xfrm>
            <a:off x="1219200" y="5124450"/>
            <a:ext cx="6858000" cy="533400"/>
          </a:xfrm>
        </p:spPr>
        <p:txBody>
          <a:bodyPr/>
          <a:lstStyle>
            <a:lvl1pPr marL="0" indent="0" algn="r">
              <a:buNone/>
              <a:defRPr sz="2000">
                <a:solidFill>
                  <a:schemeClr val="tx2"/>
                </a:solidFill>
                <a:latin typeface="+mj-lt"/>
                <a:ea typeface="+mj-ea"/>
                <a:cs typeface="+mj-cs"/>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a:xfrm>
            <a:off x="6400800" y="6355080"/>
            <a:ext cx="2286000" cy="365760"/>
          </a:xfrm>
        </p:spPr>
        <p:txBody>
          <a:bodyPr/>
          <a:lstStyle>
            <a:lvl1pPr>
              <a:defRPr sz="1400"/>
            </a:lvl1pPr>
          </a:lstStyle>
          <a:p>
            <a:fld id="{AA8C58CD-CC77-43D8-9E96-405C5C172A2F}" type="datetimeFigureOut">
              <a:rPr lang="en-US" smtClean="0"/>
              <a:t>4/15/2012</a:t>
            </a:fld>
            <a:endParaRPr lang="en-US"/>
          </a:p>
        </p:txBody>
      </p:sp>
      <p:sp>
        <p:nvSpPr>
          <p:cNvPr id="17" name="Footer Placeholder 16"/>
          <p:cNvSpPr>
            <a:spLocks noGrp="1"/>
          </p:cNvSpPr>
          <p:nvPr>
            <p:ph type="ftr" sz="quarter" idx="11"/>
          </p:nvPr>
        </p:nvSpPr>
        <p:spPr>
          <a:xfrm>
            <a:off x="2898648" y="6355080"/>
            <a:ext cx="3474720" cy="365760"/>
          </a:xfrm>
        </p:spPr>
        <p:txBody>
          <a:bodyPr/>
          <a:lstStyle/>
          <a:p>
            <a:endParaRPr lang="en-US"/>
          </a:p>
        </p:txBody>
      </p:sp>
      <p:sp>
        <p:nvSpPr>
          <p:cNvPr id="29" name="Slide Number Placeholder 28"/>
          <p:cNvSpPr>
            <a:spLocks noGrp="1"/>
          </p:cNvSpPr>
          <p:nvPr>
            <p:ph type="sldNum" sz="quarter" idx="12"/>
          </p:nvPr>
        </p:nvSpPr>
        <p:spPr>
          <a:xfrm>
            <a:off x="1216152" y="6355080"/>
            <a:ext cx="1219200" cy="365760"/>
          </a:xfrm>
        </p:spPr>
        <p:txBody>
          <a:bodyPr/>
          <a:lstStyle/>
          <a:p>
            <a:fld id="{6588FEC3-A743-4BC7-8040-13E4EC0A9836}" type="slidenum">
              <a:rPr lang="en-US" smtClean="0"/>
              <a:t>‹#›</a:t>
            </a:fld>
            <a:endParaRPr lang="en-US"/>
          </a:p>
        </p:txBody>
      </p:sp>
      <p:sp>
        <p:nvSpPr>
          <p:cNvPr id="21" name="Rectangle 20"/>
          <p:cNvSpPr/>
          <p:nvPr/>
        </p:nvSpPr>
        <p:spPr>
          <a:xfrm>
            <a:off x="904875" y="3648075"/>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3" name="Rectangle 32"/>
          <p:cNvSpPr/>
          <p:nvPr/>
        </p:nvSpPr>
        <p:spPr>
          <a:xfrm>
            <a:off x="914400" y="5048250"/>
            <a:ext cx="7315200" cy="685800"/>
          </a:xfrm>
          <a:prstGeom prst="rect">
            <a:avLst/>
          </a:prstGeom>
          <a:noFill/>
          <a:ln w="6350" cap="rnd" cmpd="sng" algn="ctr">
            <a:solidFill>
              <a:schemeClr val="accent2"/>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2" name="Rectangle 21"/>
          <p:cNvSpPr/>
          <p:nvPr/>
        </p:nvSpPr>
        <p:spPr>
          <a:xfrm>
            <a:off x="904875" y="3648075"/>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Rectangle 31"/>
          <p:cNvSpPr/>
          <p:nvPr/>
        </p:nvSpPr>
        <p:spPr>
          <a:xfrm>
            <a:off x="914400" y="5048250"/>
            <a:ext cx="228600" cy="685800"/>
          </a:xfrm>
          <a:prstGeom prst="rect">
            <a:avLst/>
          </a:prstGeom>
          <a:solidFill>
            <a:schemeClr val="accent2"/>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A8C58CD-CC77-43D8-9E96-405C5C172A2F}" type="datetimeFigureOut">
              <a:rPr lang="en-US" smtClean="0"/>
              <a:t>4/15/2012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8FEC3-A743-4BC7-8040-13E4EC0A9836}"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AA8C58CD-CC77-43D8-9E96-405C5C172A2F}" type="datetimeFigureOut">
              <a:rPr lang="en-US" smtClean="0"/>
              <a:t>4/15/2012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8FEC3-A743-4BC7-8040-13E4EC0A9836}" type="slidenum">
              <a:rPr lang="en-US" smtClean="0"/>
              <a:t>‹#›</a:t>
            </a:fld>
            <a:endParaRPr lang="en-US"/>
          </a:p>
        </p:txBody>
      </p:sp>
      <p:sp>
        <p:nvSpPr>
          <p:cNvPr id="7" name="Straight Connector 6"/>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8" name="Isosceles Triangle 7"/>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9" name="Straight Connector 8"/>
          <p:cNvSpPr>
            <a:spLocks noChangeShapeType="1"/>
          </p:cNvSpPr>
          <p:nvPr/>
        </p:nvSpPr>
        <p:spPr bwMode="auto">
          <a:xfrm rot="5400000">
            <a:off x="3629607" y="3201952"/>
            <a:ext cx="585216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4" name="Date Placeholder 3"/>
          <p:cNvSpPr>
            <a:spLocks noGrp="1"/>
          </p:cNvSpPr>
          <p:nvPr>
            <p:ph type="dt" sz="half" idx="10"/>
          </p:nvPr>
        </p:nvSpPr>
        <p:spPr/>
        <p:txBody>
          <a:bodyPr/>
          <a:lstStyle/>
          <a:p>
            <a:fld id="{AA8C58CD-CC77-43D8-9E96-405C5C172A2F}" type="datetimeFigureOut">
              <a:rPr lang="en-US" smtClean="0"/>
              <a:t>4/15/2012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88FEC3-A743-4BC7-8040-13E4EC0A9836}" type="slidenum">
              <a:rPr lang="en-US" smtClean="0"/>
              <a:t>‹#›</a:t>
            </a:fld>
            <a:endParaRPr lang="en-US"/>
          </a:p>
        </p:txBody>
      </p:sp>
      <p:sp>
        <p:nvSpPr>
          <p:cNvPr id="8" name="Content Placeholder 7"/>
          <p:cNvSpPr>
            <a:spLocks noGrp="1"/>
          </p:cNvSpPr>
          <p:nvPr>
            <p:ph sz="quarter" idx="1"/>
          </p:nvPr>
        </p:nvSpPr>
        <p:spPr>
          <a:xfrm>
            <a:off x="457200" y="1219200"/>
            <a:ext cx="8229600"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0" y="2971800"/>
            <a:ext cx="6858000" cy="1066800"/>
          </a:xfrm>
        </p:spPr>
        <p:txBody>
          <a:bodyPr anchor="t" anchorCtr="0"/>
          <a:lstStyle>
            <a:lvl1pPr algn="r">
              <a:buNone/>
              <a:defRPr sz="3200" b="0" cap="none"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295400" y="4267200"/>
            <a:ext cx="6781800" cy="1143000"/>
          </a:xfrm>
        </p:spPr>
        <p:txBody>
          <a:bodyPr anchor="t" anchorCtr="0"/>
          <a:lstStyle>
            <a:lvl1pPr marL="0" indent="0" algn="r">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a:xfrm>
            <a:off x="6400800" y="6355080"/>
            <a:ext cx="2286000" cy="365760"/>
          </a:xfrm>
        </p:spPr>
        <p:txBody>
          <a:bodyPr/>
          <a:lstStyle/>
          <a:p>
            <a:fld id="{AA8C58CD-CC77-43D8-9E96-405C5C172A2F}" type="datetimeFigureOut">
              <a:rPr lang="en-US" smtClean="0"/>
              <a:t>4/15/2012</a:t>
            </a:fld>
            <a:endParaRPr lang="en-US"/>
          </a:p>
        </p:txBody>
      </p:sp>
      <p:sp>
        <p:nvSpPr>
          <p:cNvPr id="5" name="Footer Placeholder 4"/>
          <p:cNvSpPr>
            <a:spLocks noGrp="1"/>
          </p:cNvSpPr>
          <p:nvPr>
            <p:ph type="ftr" sz="quarter" idx="11"/>
          </p:nvPr>
        </p:nvSpPr>
        <p:spPr>
          <a:xfrm>
            <a:off x="2898648" y="6355080"/>
            <a:ext cx="3474720" cy="365760"/>
          </a:xfrm>
        </p:spPr>
        <p:txBody>
          <a:bodyPr/>
          <a:lstStyle/>
          <a:p>
            <a:endParaRPr lang="en-US"/>
          </a:p>
        </p:txBody>
      </p:sp>
      <p:sp>
        <p:nvSpPr>
          <p:cNvPr id="6" name="Slide Number Placeholder 5"/>
          <p:cNvSpPr>
            <a:spLocks noGrp="1"/>
          </p:cNvSpPr>
          <p:nvPr>
            <p:ph type="sldNum" sz="quarter" idx="12"/>
          </p:nvPr>
        </p:nvSpPr>
        <p:spPr>
          <a:xfrm>
            <a:off x="1069848" y="6355080"/>
            <a:ext cx="1520952" cy="365760"/>
          </a:xfrm>
        </p:spPr>
        <p:txBody>
          <a:bodyPr/>
          <a:lstStyle/>
          <a:p>
            <a:fld id="{6588FEC3-A743-4BC7-8040-13E4EC0A9836}" type="slidenum">
              <a:rPr lang="en-US" smtClean="0"/>
              <a:t>‹#›</a:t>
            </a:fld>
            <a:endParaRPr lang="en-US"/>
          </a:p>
        </p:txBody>
      </p:sp>
      <p:sp>
        <p:nvSpPr>
          <p:cNvPr id="7" name="Rectangle 6"/>
          <p:cNvSpPr/>
          <p:nvPr/>
        </p:nvSpPr>
        <p:spPr>
          <a:xfrm>
            <a:off x="914400" y="2819400"/>
            <a:ext cx="7315200" cy="1280160"/>
          </a:xfrm>
          <a:prstGeom prst="rect">
            <a:avLst/>
          </a:prstGeom>
          <a:noFill/>
          <a:ln w="6350" cap="rnd" cmpd="sng" algn="ctr">
            <a:solidFill>
              <a:schemeClr val="accent1"/>
            </a:solid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Rectangle 7"/>
          <p:cNvSpPr/>
          <p:nvPr/>
        </p:nvSpPr>
        <p:spPr>
          <a:xfrm>
            <a:off x="914400" y="2819400"/>
            <a:ext cx="228600" cy="128016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AA8C58CD-CC77-43D8-9E96-405C5C172A2F}" type="datetimeFigureOut">
              <a:rPr lang="en-US" smtClean="0"/>
              <a:t>4/15/2012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8FEC3-A743-4BC7-8040-13E4EC0A9836}" type="slidenum">
              <a:rPr lang="en-US" smtClean="0"/>
              <a:t>‹#›</a:t>
            </a:fld>
            <a:endParaRPr lang="en-US"/>
          </a:p>
        </p:txBody>
      </p:sp>
      <p:sp>
        <p:nvSpPr>
          <p:cNvPr id="9" name="Content Placeholder 8"/>
          <p:cNvSpPr>
            <a:spLocks noGrp="1"/>
          </p:cNvSpPr>
          <p:nvPr>
            <p:ph sz="quarter" idx="1"/>
          </p:nvPr>
        </p:nvSpPr>
        <p:spPr>
          <a:xfrm>
            <a:off x="457200" y="1219200"/>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632198" y="1216152"/>
            <a:ext cx="4041648" cy="493776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285875"/>
            <a:ext cx="4040188" cy="685800"/>
          </a:xfrm>
          <a:noFill/>
          <a:ln>
            <a:noFill/>
          </a:ln>
        </p:spPr>
        <p:txBody>
          <a:bodyPr lIns="91440" anchor="b" anchorCtr="0">
            <a:noAutofit/>
          </a:bodyPr>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8200" y="1295400"/>
            <a:ext cx="4041775" cy="685800"/>
          </a:xfrm>
          <a:noFill/>
          <a:ln>
            <a:noFill/>
          </a:ln>
        </p:spPr>
        <p:txBody>
          <a:bodyPr lIns="91440" anchor="b" anchorCtr="0"/>
          <a:lstStyle>
            <a:lvl1pPr marL="0" indent="0">
              <a:buNone/>
              <a:defRPr sz="2400" b="1">
                <a:solidFill>
                  <a:schemeClr val="accent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7" name="Date Placeholder 6"/>
          <p:cNvSpPr>
            <a:spLocks noGrp="1"/>
          </p:cNvSpPr>
          <p:nvPr>
            <p:ph type="dt" sz="half" idx="10"/>
          </p:nvPr>
        </p:nvSpPr>
        <p:spPr/>
        <p:txBody>
          <a:bodyPr/>
          <a:lstStyle/>
          <a:p>
            <a:fld id="{AA8C58CD-CC77-43D8-9E96-405C5C172A2F}" type="datetimeFigureOut">
              <a:rPr lang="en-US" smtClean="0"/>
              <a:t>4/15/2012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88FEC3-A743-4BC7-8040-13E4EC0A9836}" type="slidenum">
              <a:rPr lang="en-US" smtClean="0"/>
              <a:t>‹#›</a:t>
            </a:fld>
            <a:endParaRPr lang="en-US"/>
          </a:p>
        </p:txBody>
      </p:sp>
      <p:sp>
        <p:nvSpPr>
          <p:cNvPr id="11" name="Content Placeholder 10"/>
          <p:cNvSpPr>
            <a:spLocks noGrp="1"/>
          </p:cNvSpPr>
          <p:nvPr>
            <p:ph sz="quarter" idx="2"/>
          </p:nvPr>
        </p:nvSpPr>
        <p:spPr>
          <a:xfrm>
            <a:off x="457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648200" y="2133600"/>
            <a:ext cx="4038600" cy="40386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AA8C58CD-CC77-43D8-9E96-405C5C172A2F}" type="datetimeFigureOut">
              <a:rPr lang="en-US" smtClean="0"/>
              <a:t>4/15/2012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88FEC3-A743-4BC7-8040-13E4EC0A9836}" type="slidenum">
              <a:rPr lang="en-US" smtClean="0"/>
              <a:t>‹#›</a:t>
            </a:fld>
            <a:endParaRPr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A8C58CD-CC77-43D8-9E96-405C5C172A2F}" type="datetimeFigureOut">
              <a:rPr lang="en-US" smtClean="0"/>
              <a:t>4/15/2012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88FEC3-A743-4BC7-8040-13E4EC0A9836}" type="slidenum">
              <a:rPr lang="en-US" smtClean="0"/>
              <a:t>‹#›</a:t>
            </a:fld>
            <a:endParaRPr lang="en-US"/>
          </a:p>
        </p:txBody>
      </p:sp>
      <p:sp>
        <p:nvSpPr>
          <p:cNvPr id="5" name="Straight Connector 4"/>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6" name="Isosceles Triangle 5"/>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24600" y="304800"/>
            <a:ext cx="2514600" cy="838200"/>
          </a:xfrm>
        </p:spPr>
        <p:txBody>
          <a:bodyPr anchor="b" anchorCtr="0">
            <a:noAutofit/>
          </a:bodyPr>
          <a:lstStyle>
            <a:lvl1pPr algn="l">
              <a:buNone/>
              <a:defRPr sz="2000" b="1">
                <a:solidFill>
                  <a:schemeClr val="tx2"/>
                </a:solidFill>
                <a:latin typeface="+mn-lt"/>
                <a:ea typeface="+mn-ea"/>
                <a:cs typeface="+mn-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324600" y="1219200"/>
            <a:ext cx="2514600" cy="4843463"/>
          </a:xfrm>
        </p:spPr>
        <p:txBody>
          <a:bodyPr/>
          <a:lstStyle>
            <a:lvl1pPr marL="0" indent="0">
              <a:lnSpc>
                <a:spcPts val="22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A8C58CD-CC77-43D8-9E96-405C5C172A2F}" type="datetimeFigureOut">
              <a:rPr lang="en-US" smtClean="0"/>
              <a:t>4/15/2012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8FEC3-A743-4BC7-8040-13E4EC0A9836}"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Straight Connector 9"/>
          <p:cNvSpPr>
            <a:spLocks noChangeShapeType="1"/>
          </p:cNvSpPr>
          <p:nvPr/>
        </p:nvSpPr>
        <p:spPr bwMode="auto">
          <a:xfrm rot="5400000">
            <a:off x="3160645" y="3324225"/>
            <a:ext cx="603504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dirty="0"/>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Content Placeholder 11"/>
          <p:cNvSpPr>
            <a:spLocks noGrp="1"/>
          </p:cNvSpPr>
          <p:nvPr>
            <p:ph sz="quarter" idx="1"/>
          </p:nvPr>
        </p:nvSpPr>
        <p:spPr>
          <a:xfrm>
            <a:off x="304800" y="304800"/>
            <a:ext cx="57150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500856"/>
            <a:ext cx="8229600" cy="674688"/>
          </a:xfrm>
          <a:ln>
            <a:solidFill>
              <a:schemeClr val="accent1"/>
            </a:solidFill>
          </a:ln>
        </p:spPr>
        <p:txBody>
          <a:bodyPr lIns="274320" anchor="ctr"/>
          <a:lstStyle>
            <a:lvl1pPr algn="r">
              <a:buNone/>
              <a:defRPr sz="2000" b="0">
                <a:solidFill>
                  <a:schemeClr val="tx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1905000"/>
            <a:ext cx="8229600" cy="4270248"/>
          </a:xfrm>
          <a:solidFill>
            <a:schemeClr val="tx1">
              <a:shade val="50000"/>
            </a:schemeClr>
          </a:solidFill>
          <a:ln>
            <a:noFill/>
          </a:ln>
          <a:effectLst/>
        </p:spPr>
        <p:txBody>
          <a:bodyPr/>
          <a:lstStyle>
            <a:lvl1pPr marL="0" indent="0">
              <a:spcBef>
                <a:spcPts val="600"/>
              </a:spcBef>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457200" y="1219200"/>
            <a:ext cx="8229600" cy="533400"/>
          </a:xfrm>
        </p:spPr>
        <p:txBody>
          <a:bodyPr anchor="ctr" anchorCtr="0"/>
          <a:lstStyle>
            <a:lvl1pPr marL="0" indent="0" algn="l">
              <a:buFontTx/>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AA8C58CD-CC77-43D8-9E96-405C5C172A2F}" type="datetimeFigureOut">
              <a:rPr lang="en-US" smtClean="0"/>
              <a:t>4/15/2012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88FEC3-A743-4BC7-8040-13E4EC0A9836}" type="slidenum">
              <a:rPr lang="en-US" smtClean="0"/>
              <a:t>‹#›</a:t>
            </a:fld>
            <a:endParaRPr lang="en-US"/>
          </a:p>
        </p:txBody>
      </p:sp>
      <p:sp>
        <p:nvSpPr>
          <p:cNvPr id="8" name="Straight Connector 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9" name="Isosceles Triangle 8"/>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a:xfrm>
            <a:off x="457200" y="500856"/>
            <a:ext cx="182880" cy="685800"/>
          </a:xfrm>
          <a:prstGeom prst="rect">
            <a:avLst/>
          </a:prstGeom>
          <a:solidFill>
            <a:schemeClr val="accent1"/>
          </a:solidFill>
          <a:ln w="635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152400"/>
            <a:ext cx="8229600" cy="990600"/>
          </a:xfrm>
          <a:prstGeom prst="rect">
            <a:avLst/>
          </a:prstGeom>
        </p:spPr>
        <p:txBody>
          <a:bodyPr vert="horz" anchor="b" anchorCtr="0">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219200"/>
            <a:ext cx="8229600" cy="4910328"/>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00800" y="6356350"/>
            <a:ext cx="2289048" cy="365760"/>
          </a:xfrm>
          <a:prstGeom prst="rect">
            <a:avLst/>
          </a:prstGeom>
        </p:spPr>
        <p:txBody>
          <a:bodyPr vert="horz"/>
          <a:lstStyle>
            <a:lvl1pPr algn="l" eaLnBrk="1" latinLnBrk="0" hangingPunct="1">
              <a:defRPr kumimoji="0" sz="1400">
                <a:solidFill>
                  <a:schemeClr val="tx2"/>
                </a:solidFill>
              </a:defRPr>
            </a:lvl1pPr>
          </a:lstStyle>
          <a:p>
            <a:fld id="{AA8C58CD-CC77-43D8-9E96-405C5C172A2F}" type="datetimeFigureOut">
              <a:rPr lang="en-US" smtClean="0"/>
              <a:t>4/15/2012</a:t>
            </a:fld>
            <a:endParaRPr lang="en-US"/>
          </a:p>
        </p:txBody>
      </p:sp>
      <p:sp>
        <p:nvSpPr>
          <p:cNvPr id="3" name="Footer Placeholder 2"/>
          <p:cNvSpPr>
            <a:spLocks noGrp="1"/>
          </p:cNvSpPr>
          <p:nvPr>
            <p:ph type="ftr" sz="quarter" idx="3"/>
          </p:nvPr>
        </p:nvSpPr>
        <p:spPr>
          <a:xfrm>
            <a:off x="2898648" y="6356350"/>
            <a:ext cx="3505200" cy="365760"/>
          </a:xfrm>
          <a:prstGeom prst="rect">
            <a:avLst/>
          </a:prstGeom>
        </p:spPr>
        <p:txBody>
          <a:bodyPr vert="horz"/>
          <a:lstStyle>
            <a:lvl1pPr algn="r" eaLnBrk="1" latinLnBrk="0" hangingPunct="1">
              <a:defRPr kumimoji="0" sz="1400">
                <a:solidFill>
                  <a:schemeClr val="tx2"/>
                </a:solidFill>
              </a:defRPr>
            </a:lvl1pPr>
          </a:lstStyle>
          <a:p>
            <a:endParaRPr lang="en-US"/>
          </a:p>
        </p:txBody>
      </p:sp>
      <p:sp>
        <p:nvSpPr>
          <p:cNvPr id="23" name="Slide Number Placeholder 22"/>
          <p:cNvSpPr>
            <a:spLocks noGrp="1"/>
          </p:cNvSpPr>
          <p:nvPr>
            <p:ph type="sldNum" sz="quarter" idx="4"/>
          </p:nvPr>
        </p:nvSpPr>
        <p:spPr>
          <a:xfrm>
            <a:off x="612648" y="6356350"/>
            <a:ext cx="1981200" cy="365760"/>
          </a:xfrm>
          <a:prstGeom prst="rect">
            <a:avLst/>
          </a:prstGeom>
        </p:spPr>
        <p:txBody>
          <a:bodyPr vert="horz"/>
          <a:lstStyle>
            <a:lvl1pPr algn="l" eaLnBrk="1" latinLnBrk="0" hangingPunct="1">
              <a:defRPr kumimoji="0" sz="1400">
                <a:solidFill>
                  <a:schemeClr val="tx2"/>
                </a:solidFill>
              </a:defRPr>
            </a:lvl1pPr>
          </a:lstStyle>
          <a:p>
            <a:fld id="{6588FEC3-A743-4BC7-8040-13E4EC0A9836}" type="slidenum">
              <a:rPr lang="en-US" smtClean="0"/>
              <a:t>‹#›</a:t>
            </a:fld>
            <a:endParaRPr lang="en-US"/>
          </a:p>
        </p:txBody>
      </p:sp>
      <p:sp>
        <p:nvSpPr>
          <p:cNvPr id="28" name="Straight Connector 27"/>
          <p:cNvSpPr>
            <a:spLocks noChangeShapeType="1"/>
          </p:cNvSpPr>
          <p:nvPr/>
        </p:nvSpPr>
        <p:spPr bwMode="auto">
          <a:xfrm>
            <a:off x="457200" y="6353175"/>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29" name="Straight Connector 28"/>
          <p:cNvSpPr>
            <a:spLocks noChangeShapeType="1"/>
          </p:cNvSpPr>
          <p:nvPr/>
        </p:nvSpPr>
        <p:spPr bwMode="auto">
          <a:xfrm>
            <a:off x="457200" y="1143000"/>
            <a:ext cx="8229600" cy="0"/>
          </a:xfrm>
          <a:prstGeom prst="line">
            <a:avLst/>
          </a:prstGeom>
          <a:noFill/>
          <a:ln w="9525" cap="flat" cmpd="sng" algn="ctr">
            <a:solidFill>
              <a:schemeClr val="accent2"/>
            </a:solidFill>
            <a:prstDash val="dash"/>
            <a:round/>
            <a:headEnd type="none" w="med" len="med"/>
            <a:tailEnd type="none" w="med" len="med"/>
          </a:ln>
          <a:effectLst/>
        </p:spPr>
        <p:txBody>
          <a:bodyPr vert="horz" wrap="square" lIns="91440" tIns="45720" rIns="91440" bIns="45720" anchor="t" compatLnSpc="1"/>
          <a:lstStyle/>
          <a:p>
            <a:endParaRPr kumimoji="0" lang="en-US"/>
          </a:p>
        </p:txBody>
      </p:sp>
      <p:sp>
        <p:nvSpPr>
          <p:cNvPr id="10" name="Isosceles Triangle 9"/>
          <p:cNvSpPr>
            <a:spLocks noChangeAspect="1"/>
          </p:cNvSpPr>
          <p:nvPr/>
        </p:nvSpPr>
        <p:spPr>
          <a:xfrm rot="5400000">
            <a:off x="419100" y="6467475"/>
            <a:ext cx="190849" cy="120314"/>
          </a:xfrm>
          <a:prstGeom prst="triangle">
            <a:avLst>
              <a:gd name="adj" fmla="val 50000"/>
            </a:avLst>
          </a:prstGeom>
          <a:solidFill>
            <a:schemeClr val="accent2"/>
          </a:solidFill>
          <a:ln w="254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200" kern="120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6000"/>
        <a:buFont typeface="Wingdings 3"/>
        <a:buChar char=""/>
        <a:defRPr kumimoji="0" sz="2600" kern="1200">
          <a:solidFill>
            <a:schemeClr val="tx1"/>
          </a:solidFill>
          <a:latin typeface="+mn-lt"/>
          <a:ea typeface="+mn-ea"/>
          <a:cs typeface="+mn-cs"/>
        </a:defRPr>
      </a:lvl1pPr>
      <a:lvl2pPr marL="548640" indent="-274320" algn="l" rtl="0" eaLnBrk="1" latinLnBrk="0" hangingPunct="1">
        <a:spcBef>
          <a:spcPts val="500"/>
        </a:spcBef>
        <a:buClr>
          <a:schemeClr val="accent2"/>
        </a:buClr>
        <a:buSzPct val="76000"/>
        <a:buFont typeface="Wingdings 3"/>
        <a:buChar char=""/>
        <a:defRPr kumimoji="0" sz="2300" kern="1200">
          <a:solidFill>
            <a:schemeClr val="tx2"/>
          </a:solidFill>
          <a:latin typeface="+mn-lt"/>
          <a:ea typeface="+mn-ea"/>
          <a:cs typeface="+mn-cs"/>
        </a:defRPr>
      </a:lvl2pPr>
      <a:lvl3pPr marL="822960" indent="-228600" algn="l" rtl="0" eaLnBrk="1" latinLnBrk="0" hangingPunct="1">
        <a:spcBef>
          <a:spcPts val="500"/>
        </a:spcBef>
        <a:buClr>
          <a:schemeClr val="bg1">
            <a:shade val="50000"/>
          </a:schemeClr>
        </a:buClr>
        <a:buSzPct val="76000"/>
        <a:buFont typeface="Wingdings 3"/>
        <a:buChar char=""/>
        <a:defRPr kumimoji="0" sz="2000" kern="1200">
          <a:solidFill>
            <a:schemeClr val="tx1"/>
          </a:solidFill>
          <a:latin typeface="+mn-lt"/>
          <a:ea typeface="+mn-ea"/>
          <a:cs typeface="+mn-cs"/>
        </a:defRPr>
      </a:lvl3pPr>
      <a:lvl4pPr marL="1097280" indent="-228600" algn="l" rtl="0" eaLnBrk="1" latinLnBrk="0" hangingPunct="1">
        <a:spcBef>
          <a:spcPts val="400"/>
        </a:spcBef>
        <a:buClr>
          <a:schemeClr val="accent2">
            <a:shade val="75000"/>
          </a:schemeClr>
        </a:buClr>
        <a:buSzPct val="70000"/>
        <a:buFont typeface="Wingdings"/>
        <a:buChar char=""/>
        <a:defRPr kumimoji="0" sz="1800" kern="1200">
          <a:solidFill>
            <a:schemeClr val="tx1"/>
          </a:solidFill>
          <a:latin typeface="+mn-lt"/>
          <a:ea typeface="+mn-ea"/>
          <a:cs typeface="+mn-cs"/>
        </a:defRPr>
      </a:lvl4pPr>
      <a:lvl5pPr marL="1371600" indent="-228600" algn="l" rtl="0" eaLnBrk="1" latinLnBrk="0" hangingPunct="1">
        <a:spcBef>
          <a:spcPts val="300"/>
        </a:spcBef>
        <a:buClr>
          <a:schemeClr val="accent2"/>
        </a:buClr>
        <a:buSzPct val="70000"/>
        <a:buFont typeface="Wingdings"/>
        <a:buChar char=""/>
        <a:defRPr kumimoji="0" sz="1600" kern="1200">
          <a:solidFill>
            <a:schemeClr val="tx1"/>
          </a:solidFill>
          <a:latin typeface="+mn-lt"/>
          <a:ea typeface="+mn-ea"/>
          <a:cs typeface="+mn-cs"/>
        </a:defRPr>
      </a:lvl5pPr>
      <a:lvl6pPr marL="1645920" indent="-182880" algn="l" rtl="0" eaLnBrk="1" latinLnBrk="0" hangingPunct="1">
        <a:spcBef>
          <a:spcPts val="300"/>
        </a:spcBef>
        <a:buClr>
          <a:srgbClr val="9FB8CD">
            <a:shade val="75000"/>
          </a:srgbClr>
        </a:buClr>
        <a:buSzPct val="75000"/>
        <a:buFont typeface="Wingdings 3"/>
        <a:buChar char=""/>
        <a:defRPr kumimoji="0" lang="en-US" sz="1600" kern="1200" smtClean="0">
          <a:solidFill>
            <a:schemeClr val="tx1"/>
          </a:solidFill>
          <a:latin typeface="+mn-lt"/>
          <a:ea typeface="+mn-ea"/>
          <a:cs typeface="+mn-cs"/>
        </a:defRPr>
      </a:lvl6pPr>
      <a:lvl7pPr marL="1828800" indent="-182880" algn="l" rtl="0" eaLnBrk="1" latinLnBrk="0" hangingPunct="1">
        <a:spcBef>
          <a:spcPts val="300"/>
        </a:spcBef>
        <a:buClr>
          <a:srgbClr val="727CA3">
            <a:shade val="75000"/>
          </a:srgbClr>
        </a:buClr>
        <a:buSzPct val="75000"/>
        <a:buFont typeface="Wingdings 3"/>
        <a:buChar char=""/>
        <a:defRPr kumimoji="0" lang="en-US" sz="1400" kern="1200" smtClean="0">
          <a:solidFill>
            <a:schemeClr val="tx1"/>
          </a:solidFill>
          <a:latin typeface="+mn-lt"/>
          <a:ea typeface="+mn-ea"/>
          <a:cs typeface="+mn-cs"/>
        </a:defRPr>
      </a:lvl7pPr>
      <a:lvl8pPr marL="2011680" indent="-182880" algn="l" rtl="0" eaLnBrk="1" latinLnBrk="0" hangingPunct="1">
        <a:spcBef>
          <a:spcPts val="300"/>
        </a:spcBef>
        <a:buClr>
          <a:prstClr val="white">
            <a:shade val="50000"/>
          </a:prstClr>
        </a:buClr>
        <a:buSzPct val="75000"/>
        <a:buFont typeface="Wingdings 3"/>
        <a:buChar char=""/>
        <a:defRPr kumimoji="0" lang="en-US" sz="1400" kern="1200" smtClean="0">
          <a:solidFill>
            <a:schemeClr val="tx1"/>
          </a:solidFill>
          <a:latin typeface="+mn-lt"/>
          <a:ea typeface="+mn-ea"/>
          <a:cs typeface="+mn-cs"/>
        </a:defRPr>
      </a:lvl8pPr>
      <a:lvl9pPr marL="2194560" indent="-182880" algn="l" rtl="0" eaLnBrk="1" latinLnBrk="0" hangingPunct="1">
        <a:spcBef>
          <a:spcPts val="300"/>
        </a:spcBef>
        <a:buClr>
          <a:srgbClr val="9FB8CD"/>
        </a:buClr>
        <a:buSzPct val="75000"/>
        <a:buFont typeface="Wingdings 3"/>
        <a:buChar char=""/>
        <a:defRPr kumimoji="0" lang="en-US" sz="1200" kern="1200" smtClean="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7.tmp"/><Relationship Id="rId3" Type="http://schemas.openxmlformats.org/officeDocument/2006/relationships/image" Target="../media/image2.jpeg"/><Relationship Id="rId7" Type="http://schemas.openxmlformats.org/officeDocument/2006/relationships/image" Target="../media/image6.tmp"/><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5.tmp"/><Relationship Id="rId5" Type="http://schemas.openxmlformats.org/officeDocument/2006/relationships/image" Target="../media/image4.tmp"/><Relationship Id="rId4" Type="http://schemas.openxmlformats.org/officeDocument/2006/relationships/image" Target="../media/image3.tmp"/></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2.tmp"/><Relationship Id="rId3" Type="http://schemas.openxmlformats.org/officeDocument/2006/relationships/image" Target="../media/image2.jpeg"/><Relationship Id="rId7" Type="http://schemas.openxmlformats.org/officeDocument/2006/relationships/image" Target="../media/image11.tm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10.tmp"/><Relationship Id="rId5" Type="http://schemas.openxmlformats.org/officeDocument/2006/relationships/image" Target="../media/image9.tmp"/><Relationship Id="rId4" Type="http://schemas.openxmlformats.org/officeDocument/2006/relationships/image" Target="../media/image8.tmp"/></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dirty="0"/>
              <a:t>A comparison of </a:t>
            </a:r>
            <a:r>
              <a:rPr lang="en-US" dirty="0" smtClean="0"/>
              <a:t/>
            </a:r>
            <a:br>
              <a:rPr lang="en-US" dirty="0" smtClean="0"/>
            </a:br>
            <a:r>
              <a:rPr lang="en-US" dirty="0" smtClean="0"/>
              <a:t>WIS </a:t>
            </a:r>
            <a:r>
              <a:rPr lang="en-US" dirty="0"/>
              <a:t>Metadata versions</a:t>
            </a:r>
          </a:p>
        </p:txBody>
      </p:sp>
      <p:sp>
        <p:nvSpPr>
          <p:cNvPr id="3" name="Subtitle 2"/>
          <p:cNvSpPr>
            <a:spLocks noGrp="1"/>
          </p:cNvSpPr>
          <p:nvPr>
            <p:ph type="subTitle" idx="1"/>
          </p:nvPr>
        </p:nvSpPr>
        <p:spPr/>
        <p:txBody>
          <a:bodyPr>
            <a:normAutofit/>
          </a:bodyPr>
          <a:lstStyle/>
          <a:p>
            <a:r>
              <a:rPr lang="en-US" dirty="0" smtClean="0"/>
              <a:t>Wang </a:t>
            </a:r>
            <a:r>
              <a:rPr lang="en-US" dirty="0" err="1" smtClean="0"/>
              <a:t>Peng</a:t>
            </a:r>
            <a:r>
              <a:rPr lang="en-US" dirty="0" smtClean="0"/>
              <a:t> / GISC Beijing</a:t>
            </a:r>
            <a:endParaRPr lang="en-US" dirty="0"/>
          </a:p>
        </p:txBody>
      </p:sp>
    </p:spTree>
    <p:extLst>
      <p:ext uri="{BB962C8B-B14F-4D97-AF65-F5344CB8AC3E}">
        <p14:creationId xmlns:p14="http://schemas.microsoft.com/office/powerpoint/2010/main" val="4221783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ctrTitle"/>
          </p:nvPr>
        </p:nvSpPr>
        <p:spPr>
          <a:xfrm>
            <a:off x="1219200" y="3733800"/>
            <a:ext cx="6858000" cy="1143000"/>
          </a:xfrm>
        </p:spPr>
        <p:txBody>
          <a:bodyPr>
            <a:noAutofit/>
          </a:bodyPr>
          <a:lstStyle/>
          <a:p>
            <a:r>
              <a:rPr lang="en-US" dirty="0" smtClean="0"/>
              <a:t>Thanks</a:t>
            </a:r>
            <a:br>
              <a:rPr lang="en-US" dirty="0" smtClean="0"/>
            </a:br>
            <a:r>
              <a:rPr lang="en-US" dirty="0" smtClean="0"/>
              <a:t>Q&amp;A</a:t>
            </a:r>
            <a:endParaRPr lang="en-US" dirty="0"/>
          </a:p>
        </p:txBody>
      </p:sp>
      <p:sp>
        <p:nvSpPr>
          <p:cNvPr id="9" name="Subtitle 8"/>
          <p:cNvSpPr>
            <a:spLocks noGrp="1"/>
          </p:cNvSpPr>
          <p:nvPr>
            <p:ph type="subTitle" idx="1"/>
          </p:nvPr>
        </p:nvSpPr>
        <p:spPr/>
        <p:txBody>
          <a:bodyPr/>
          <a:lstStyle/>
          <a:p>
            <a:r>
              <a:rPr lang="en-US" dirty="0" smtClean="0"/>
              <a:t>WANG </a:t>
            </a:r>
            <a:r>
              <a:rPr lang="en-US" dirty="0" err="1" smtClean="0"/>
              <a:t>Peng</a:t>
            </a:r>
            <a:r>
              <a:rPr lang="en-US" dirty="0" smtClean="0"/>
              <a:t>    2012/4/16</a:t>
            </a:r>
            <a:endParaRPr lang="en-US" dirty="0"/>
          </a:p>
        </p:txBody>
      </p:sp>
    </p:spTree>
    <p:extLst>
      <p:ext uri="{BB962C8B-B14F-4D97-AF65-F5344CB8AC3E}">
        <p14:creationId xmlns:p14="http://schemas.microsoft.com/office/powerpoint/2010/main" val="3842115700"/>
      </p:ext>
    </p:extLst>
  </p:cSld>
  <p:clrMapOvr>
    <a:masterClrMapping/>
  </p:clrMapOvr>
  <p:transition>
    <p:split orient="vert" dir="in"/>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a:t>
            </a:r>
            <a:endParaRPr lang="en-US" dirty="0"/>
          </a:p>
        </p:txBody>
      </p:sp>
      <p:sp>
        <p:nvSpPr>
          <p:cNvPr id="3" name="Content Placeholder 2"/>
          <p:cNvSpPr>
            <a:spLocks noGrp="1"/>
          </p:cNvSpPr>
          <p:nvPr>
            <p:ph sz="quarter" idx="1"/>
          </p:nvPr>
        </p:nvSpPr>
        <p:spPr/>
        <p:txBody>
          <a:bodyPr/>
          <a:lstStyle/>
          <a:p>
            <a:endParaRPr lang="en-US" dirty="0" smtClean="0"/>
          </a:p>
          <a:p>
            <a:r>
              <a:rPr lang="en-US" dirty="0" smtClean="0"/>
              <a:t>Versions of metadata standards</a:t>
            </a:r>
          </a:p>
          <a:p>
            <a:endParaRPr lang="en-US" dirty="0" smtClean="0"/>
          </a:p>
          <a:p>
            <a:r>
              <a:rPr lang="en-US" dirty="0" smtClean="0"/>
              <a:t>Basic &amp; Identification</a:t>
            </a:r>
          </a:p>
          <a:p>
            <a:endParaRPr lang="en-US" dirty="0" smtClean="0"/>
          </a:p>
          <a:p>
            <a:r>
              <a:rPr lang="en-US" dirty="0" smtClean="0"/>
              <a:t>GTS-specific</a:t>
            </a:r>
          </a:p>
          <a:p>
            <a:endParaRPr lang="en-US" dirty="0" smtClean="0"/>
          </a:p>
          <a:p>
            <a:r>
              <a:rPr lang="en-US" dirty="0" smtClean="0"/>
              <a:t>Distribution </a:t>
            </a:r>
            <a:r>
              <a:rPr lang="en-US" dirty="0"/>
              <a:t>section</a:t>
            </a:r>
          </a:p>
          <a:p>
            <a:endParaRPr lang="en-US" dirty="0"/>
          </a:p>
        </p:txBody>
      </p:sp>
      <p:pic>
        <p:nvPicPr>
          <p:cNvPr id="4" name="Picture 2" descr="S:\nmic_bann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533234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Versions of metadata standards</a:t>
            </a:r>
          </a:p>
        </p:txBody>
      </p:sp>
      <p:graphicFrame>
        <p:nvGraphicFramePr>
          <p:cNvPr id="4" name="Content Placeholder 3"/>
          <p:cNvGraphicFramePr>
            <a:graphicFrameLocks noGrp="1"/>
          </p:cNvGraphicFramePr>
          <p:nvPr>
            <p:ph sz="quarter" idx="1"/>
            <p:extLst>
              <p:ext uri="{D42A27DB-BD31-4B8C-83A1-F6EECF244321}">
                <p14:modId xmlns:p14="http://schemas.microsoft.com/office/powerpoint/2010/main" val="676687005"/>
              </p:ext>
            </p:extLst>
          </p:nvPr>
        </p:nvGraphicFramePr>
        <p:xfrm>
          <a:off x="533400" y="1371600"/>
          <a:ext cx="8153400" cy="1831340"/>
        </p:xfrm>
        <a:graphic>
          <a:graphicData uri="http://schemas.openxmlformats.org/drawingml/2006/table">
            <a:tbl>
              <a:tblPr firstRow="1" bandRow="1">
                <a:tableStyleId>{5C22544A-7EE6-4342-B048-85BDC9FD1C3A}</a:tableStyleId>
              </a:tblPr>
              <a:tblGrid>
                <a:gridCol w="2322228"/>
                <a:gridCol w="1414307"/>
                <a:gridCol w="1619138"/>
                <a:gridCol w="2797727"/>
              </a:tblGrid>
              <a:tr h="0">
                <a:tc>
                  <a:txBody>
                    <a:bodyPr/>
                    <a:lstStyle/>
                    <a:p>
                      <a:pPr marL="0" marR="0">
                        <a:lnSpc>
                          <a:spcPct val="115000"/>
                        </a:lnSpc>
                        <a:spcBef>
                          <a:spcPts val="0"/>
                        </a:spcBef>
                        <a:spcAft>
                          <a:spcPts val="0"/>
                        </a:spcAft>
                      </a:pPr>
                      <a:r>
                        <a:rPr lang="en-US" sz="1100">
                          <a:effectLst/>
                        </a:rPr>
                        <a:t>ISO 19115</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ISO 19139</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WMO Core Profile</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DIFF</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ISO 19115:2003</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 </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 </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ISO 19115:2003/Cor. 1:2006</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Corrigendum (changes/corrections/adds)</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ISO 19139:2007</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XML schema implementation</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v 1.1</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 </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ISO 19115-2:2009</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Extension for imagery and gridded data</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v 1.2</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Editorial corrections</a:t>
                      </a:r>
                    </a:p>
                    <a:p>
                      <a:pPr marL="0" marR="0">
                        <a:lnSpc>
                          <a:spcPct val="115000"/>
                        </a:lnSpc>
                        <a:spcBef>
                          <a:spcPts val="0"/>
                        </a:spcBef>
                        <a:spcAft>
                          <a:spcPts val="0"/>
                        </a:spcAft>
                      </a:pPr>
                      <a:r>
                        <a:rPr lang="en-US" sz="1100">
                          <a:effectLst/>
                        </a:rPr>
                        <a:t>New code lists</a:t>
                      </a:r>
                    </a:p>
                    <a:p>
                      <a:pPr marL="0" marR="0">
                        <a:lnSpc>
                          <a:spcPct val="115000"/>
                        </a:lnSpc>
                        <a:spcBef>
                          <a:spcPts val="0"/>
                        </a:spcBef>
                        <a:spcAft>
                          <a:spcPts val="0"/>
                        </a:spcAft>
                      </a:pPr>
                      <a:r>
                        <a:rPr lang="en-US" sz="1100">
                          <a:effectLst/>
                        </a:rPr>
                        <a:t>Technical recommendations</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ISO 19139-2</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dirty="0">
                          <a:effectLst/>
                        </a:rPr>
                        <a:t>(DRAFT)</a:t>
                      </a:r>
                      <a:endParaRPr lang="en-US" sz="1100" dirty="0">
                        <a:effectLst/>
                        <a:latin typeface="Calibri"/>
                        <a:ea typeface="宋体"/>
                        <a:cs typeface="Times New Roman"/>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1210162806"/>
              </p:ext>
            </p:extLst>
          </p:nvPr>
        </p:nvGraphicFramePr>
        <p:xfrm>
          <a:off x="533400" y="3581400"/>
          <a:ext cx="8153401" cy="1238695"/>
        </p:xfrm>
        <a:graphic>
          <a:graphicData uri="http://schemas.openxmlformats.org/drawingml/2006/table">
            <a:tbl>
              <a:tblPr firstRow="1" firstCol="1" bandRow="1">
                <a:tableStyleId>{5C22544A-7EE6-4342-B048-85BDC9FD1C3A}</a:tableStyleId>
              </a:tblPr>
              <a:tblGrid>
                <a:gridCol w="1910180"/>
                <a:gridCol w="1985246"/>
                <a:gridCol w="915161"/>
                <a:gridCol w="483933"/>
                <a:gridCol w="636461"/>
                <a:gridCol w="590942"/>
                <a:gridCol w="566186"/>
                <a:gridCol w="532646"/>
                <a:gridCol w="532646"/>
              </a:tblGrid>
              <a:tr h="0">
                <a:tc>
                  <a:txBody>
                    <a:bodyPr/>
                    <a:lstStyle/>
                    <a:p>
                      <a:pPr marL="0" marR="0">
                        <a:lnSpc>
                          <a:spcPct val="115000"/>
                        </a:lnSpc>
                        <a:spcBef>
                          <a:spcPts val="0"/>
                        </a:spcBef>
                        <a:spcAft>
                          <a:spcPts val="0"/>
                        </a:spcAft>
                      </a:pPr>
                      <a:r>
                        <a:rPr lang="en-US" sz="1000" dirty="0">
                          <a:effectLst/>
                        </a:rPr>
                        <a:t>File name</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Name space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Date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Ver.</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WMO</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DWD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CMA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JMA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000">
                          <a:effectLst/>
                        </a:rPr>
                        <a:t>HKO</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900" dirty="0">
                          <a:effectLst/>
                        </a:rPr>
                        <a:t>gmxCodelists.xml</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900" dirty="0">
                          <a:effectLst/>
                        </a:rPr>
                        <a:t>http://standards.iso.org/ittf/PubliclyAvailableStandards/ISO_19139_Schemas/resources/Codelist/</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2005-03-18</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1.0</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r>
              <a:tr h="0">
                <a:tc>
                  <a:txBody>
                    <a:bodyPr/>
                    <a:lstStyle/>
                    <a:p>
                      <a:pPr marL="0" marR="0">
                        <a:lnSpc>
                          <a:spcPct val="115000"/>
                        </a:lnSpc>
                        <a:spcBef>
                          <a:spcPts val="0"/>
                        </a:spcBef>
                        <a:spcAft>
                          <a:spcPts val="0"/>
                        </a:spcAft>
                      </a:pPr>
                      <a:r>
                        <a:rPr lang="en-US" sz="900">
                          <a:effectLst/>
                        </a:rPr>
                        <a:t>WMO_Codelists_ver1_1.xml</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900">
                          <a:effectLst/>
                        </a:rPr>
                        <a:t>http://wis.wmo.int/2008/catalogues/draft_version_1-1/</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2008-09-23</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1.1</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r>
              <a:tr h="0">
                <a:tc>
                  <a:txBody>
                    <a:bodyPr/>
                    <a:lstStyle/>
                    <a:p>
                      <a:pPr marL="0" marR="0">
                        <a:lnSpc>
                          <a:spcPct val="115000"/>
                        </a:lnSpc>
                        <a:spcBef>
                          <a:spcPts val="0"/>
                        </a:spcBef>
                        <a:spcAft>
                          <a:spcPts val="0"/>
                        </a:spcAft>
                      </a:pPr>
                      <a:r>
                        <a:rPr lang="en-US" sz="900" dirty="0">
                          <a:effectLst/>
                        </a:rPr>
                        <a:t>WMOCodelists.xml</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900" dirty="0">
                          <a:effectLst/>
                        </a:rPr>
                        <a:t>http://wis.wmo.int/2010/metadata/version_1-2/</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2010-11-13</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900">
                          <a:effectLst/>
                        </a:rPr>
                        <a:t>1.2</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a:effectLst/>
                        </a:rPr>
                        <a:t> </a:t>
                      </a:r>
                      <a:endParaRPr lang="en-US" sz="110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900" dirty="0">
                          <a:effectLst/>
                        </a:rPr>
                        <a:t> </a:t>
                      </a:r>
                      <a:endParaRPr lang="en-US" sz="1100" dirty="0">
                        <a:effectLst/>
                        <a:latin typeface="Calibri"/>
                        <a:ea typeface="宋体"/>
                        <a:cs typeface="Times New Roman"/>
                      </a:endParaRPr>
                    </a:p>
                  </a:txBody>
                  <a:tcPr marL="68580" marR="68580" marT="0" marB="0" anchor="ctr"/>
                </a:tc>
              </a:tr>
            </a:tbl>
          </a:graphicData>
        </a:graphic>
      </p:graphicFrame>
      <p:pic>
        <p:nvPicPr>
          <p:cNvPr id="8"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848276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Basic &amp; Identification information</a:t>
            </a:r>
          </a:p>
        </p:txBody>
      </p:sp>
      <p:sp>
        <p:nvSpPr>
          <p:cNvPr id="3" name="Content Placeholder 2"/>
          <p:cNvSpPr>
            <a:spLocks noGrp="1"/>
          </p:cNvSpPr>
          <p:nvPr>
            <p:ph sz="quarter" idx="1"/>
          </p:nvPr>
        </p:nvSpPr>
        <p:spPr/>
        <p:txBody>
          <a:bodyPr/>
          <a:lstStyle/>
          <a:p>
            <a:r>
              <a:rPr lang="en-US" dirty="0"/>
              <a:t>Equivalent </a:t>
            </a:r>
            <a:r>
              <a:rPr lang="en-US" dirty="0"/>
              <a:t>elements</a:t>
            </a:r>
          </a:p>
          <a:p>
            <a:endParaRPr lang="en-US" dirty="0"/>
          </a:p>
          <a:p>
            <a:endParaRPr lang="en-US" dirty="0" smtClean="0"/>
          </a:p>
          <a:p>
            <a:endParaRPr lang="en-US" dirty="0"/>
          </a:p>
          <a:p>
            <a:endParaRPr lang="en-US" dirty="0" smtClean="0"/>
          </a:p>
          <a:p>
            <a:r>
              <a:rPr lang="en-US" dirty="0" smtClean="0"/>
              <a:t>Conformed </a:t>
            </a:r>
            <a:r>
              <a:rPr lang="en-US" dirty="0"/>
              <a:t>Metadata standards</a:t>
            </a:r>
          </a:p>
        </p:txBody>
      </p:sp>
      <p:graphicFrame>
        <p:nvGraphicFramePr>
          <p:cNvPr id="6" name="Table 5"/>
          <p:cNvGraphicFramePr>
            <a:graphicFrameLocks noGrp="1"/>
          </p:cNvGraphicFramePr>
          <p:nvPr>
            <p:extLst>
              <p:ext uri="{D42A27DB-BD31-4B8C-83A1-F6EECF244321}">
                <p14:modId xmlns:p14="http://schemas.microsoft.com/office/powerpoint/2010/main" val="2546596813"/>
              </p:ext>
            </p:extLst>
          </p:nvPr>
        </p:nvGraphicFramePr>
        <p:xfrm>
          <a:off x="609600" y="1828800"/>
          <a:ext cx="8077199" cy="1265047"/>
        </p:xfrm>
        <a:graphic>
          <a:graphicData uri="http://schemas.openxmlformats.org/drawingml/2006/table">
            <a:tbl>
              <a:tblPr firstRow="1" firstCol="1" bandRow="1">
                <a:tableStyleId>{5C22544A-7EE6-4342-B048-85BDC9FD1C3A}</a:tableStyleId>
              </a:tblPr>
              <a:tblGrid>
                <a:gridCol w="2885910"/>
                <a:gridCol w="1896335"/>
                <a:gridCol w="725242"/>
                <a:gridCol w="642428"/>
                <a:gridCol w="642428"/>
                <a:gridCol w="642428"/>
                <a:gridCol w="642428"/>
              </a:tblGrid>
              <a:tr h="0">
                <a:tc>
                  <a:txBody>
                    <a:bodyPr/>
                    <a:lstStyle/>
                    <a:p>
                      <a:pPr marL="0" marR="0">
                        <a:lnSpc>
                          <a:spcPct val="115000"/>
                        </a:lnSpc>
                        <a:spcBef>
                          <a:spcPts val="0"/>
                        </a:spcBef>
                        <a:spcAft>
                          <a:spcPts val="0"/>
                        </a:spcAft>
                      </a:pPr>
                      <a:r>
                        <a:rPr lang="en-US" sz="1100">
                          <a:effectLst/>
                        </a:rPr>
                        <a:t>Property</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Obligation/Condition</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WMO</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fileIdentifier</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r>
              <a:tr h="0">
                <a:tc>
                  <a:txBody>
                    <a:bodyPr/>
                    <a:lstStyle/>
                    <a:p>
                      <a:pPr marL="0" marR="0">
                        <a:lnSpc>
                          <a:spcPct val="115000"/>
                        </a:lnSpc>
                        <a:spcBef>
                          <a:spcPts val="0"/>
                        </a:spcBef>
                        <a:spcAft>
                          <a:spcPts val="0"/>
                        </a:spcAft>
                      </a:pPr>
                      <a:r>
                        <a:rPr lang="en-US" sz="1100">
                          <a:effectLst/>
                        </a:rPr>
                        <a:t>dateStamp</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r>
              <a:tr h="0">
                <a:tc>
                  <a:txBody>
                    <a:bodyPr/>
                    <a:lstStyle/>
                    <a:p>
                      <a:pPr marL="0" marR="0">
                        <a:lnSpc>
                          <a:spcPct val="115000"/>
                        </a:lnSpc>
                        <a:spcBef>
                          <a:spcPts val="0"/>
                        </a:spcBef>
                        <a:spcAft>
                          <a:spcPts val="0"/>
                        </a:spcAft>
                      </a:pPr>
                      <a:r>
                        <a:rPr lang="en-US" sz="1100">
                          <a:effectLst/>
                        </a:rPr>
                        <a:t>language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r>
              <a:tr h="0">
                <a:tc>
                  <a:txBody>
                    <a:bodyPr/>
                    <a:lstStyle/>
                    <a:p>
                      <a:pPr marL="0" marR="0">
                        <a:lnSpc>
                          <a:spcPct val="115000"/>
                        </a:lnSpc>
                        <a:spcBef>
                          <a:spcPts val="0"/>
                        </a:spcBef>
                        <a:spcAft>
                          <a:spcPts val="0"/>
                        </a:spcAft>
                      </a:pPr>
                      <a:r>
                        <a:rPr lang="en-US" sz="1100">
                          <a:effectLst/>
                        </a:rPr>
                        <a:t>characterSet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r>
              <a:tr h="0">
                <a:tc>
                  <a:txBody>
                    <a:bodyPr/>
                    <a:lstStyle/>
                    <a:p>
                      <a:pPr marL="0" marR="0">
                        <a:lnSpc>
                          <a:spcPct val="115000"/>
                        </a:lnSpc>
                        <a:spcBef>
                          <a:spcPts val="0"/>
                        </a:spcBef>
                        <a:spcAft>
                          <a:spcPts val="0"/>
                        </a:spcAft>
                      </a:pPr>
                      <a:r>
                        <a:rPr lang="en-US" sz="1100">
                          <a:effectLst/>
                        </a:rPr>
                        <a:t>citation</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r>
              <a:tr h="0">
                <a:tc>
                  <a:txBody>
                    <a:bodyPr/>
                    <a:lstStyle/>
                    <a:p>
                      <a:pPr marL="0" marR="0">
                        <a:lnSpc>
                          <a:spcPct val="115000"/>
                        </a:lnSpc>
                        <a:spcBef>
                          <a:spcPts val="0"/>
                        </a:spcBef>
                        <a:spcAft>
                          <a:spcPts val="0"/>
                        </a:spcAft>
                      </a:pPr>
                      <a:r>
                        <a:rPr lang="en-US" sz="1100">
                          <a:effectLst/>
                        </a:rPr>
                        <a:t>abstract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Mandatory</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lnSpc>
                          <a:spcPct val="115000"/>
                        </a:lnSpc>
                        <a:spcBef>
                          <a:spcPts val="0"/>
                        </a:spcBef>
                        <a:spcAft>
                          <a:spcPts val="0"/>
                        </a:spcAft>
                      </a:pPr>
                      <a:r>
                        <a:rPr lang="en-US" sz="1100" dirty="0">
                          <a:effectLst/>
                          <a:sym typeface="Wingdings"/>
                        </a:rPr>
                        <a:t></a:t>
                      </a:r>
                      <a:endParaRPr lang="en-US" sz="1100" dirty="0">
                        <a:effectLst/>
                        <a:latin typeface="Calibri"/>
                        <a:ea typeface="宋体"/>
                        <a:cs typeface="Times New Roman"/>
                      </a:endParaRPr>
                    </a:p>
                  </a:txBody>
                  <a:tcPr marL="68580" marR="68580" marT="0" marB="0" anchor="b"/>
                </a:tc>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345485281"/>
              </p:ext>
            </p:extLst>
          </p:nvPr>
        </p:nvGraphicFramePr>
        <p:xfrm>
          <a:off x="533399" y="4114800"/>
          <a:ext cx="8229601" cy="1313307"/>
        </p:xfrm>
        <a:graphic>
          <a:graphicData uri="http://schemas.openxmlformats.org/drawingml/2006/table">
            <a:tbl>
              <a:tblPr firstRow="1" firstCol="1" bandRow="1">
                <a:tableStyleId>{5C22544A-7EE6-4342-B048-85BDC9FD1C3A}</a:tableStyleId>
              </a:tblPr>
              <a:tblGrid>
                <a:gridCol w="2246171"/>
                <a:gridCol w="1325133"/>
                <a:gridCol w="1027248"/>
                <a:gridCol w="575027"/>
                <a:gridCol w="591622"/>
                <a:gridCol w="522751"/>
                <a:gridCol w="1045503"/>
                <a:gridCol w="896146"/>
              </a:tblGrid>
              <a:tr h="0">
                <a:tc>
                  <a:txBody>
                    <a:bodyPr/>
                    <a:lstStyle/>
                    <a:p>
                      <a:pPr marL="0" marR="0">
                        <a:lnSpc>
                          <a:spcPct val="115000"/>
                        </a:lnSpc>
                        <a:spcBef>
                          <a:spcPts val="0"/>
                        </a:spcBef>
                        <a:spcAft>
                          <a:spcPts val="0"/>
                        </a:spcAft>
                      </a:pPr>
                      <a:r>
                        <a:rPr lang="en-US" sz="1100" dirty="0">
                          <a:effectLst/>
                        </a:rPr>
                        <a:t>Property</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NASA</a:t>
                      </a:r>
                      <a:endParaRPr lang="en-US" sz="1100" dirty="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metadataStandardName</a:t>
                      </a:r>
                      <a:endParaRPr lang="en-US" sz="1100">
                        <a:effectLst/>
                        <a:latin typeface="Calibri"/>
                        <a:ea typeface="宋体"/>
                        <a:cs typeface="Times New Roman"/>
                      </a:endParaRPr>
                    </a:p>
                  </a:txBody>
                  <a:tcPr marL="68580" marR="68580" marT="0" marB="0"/>
                </a:tc>
                <a:tc gridSpan="2">
                  <a:txBody>
                    <a:bodyPr/>
                    <a:lstStyle/>
                    <a:p>
                      <a:pPr marL="0" marR="0">
                        <a:lnSpc>
                          <a:spcPct val="115000"/>
                        </a:lnSpc>
                        <a:spcBef>
                          <a:spcPts val="0"/>
                        </a:spcBef>
                        <a:spcAft>
                          <a:spcPts val="0"/>
                        </a:spcAft>
                      </a:pPr>
                      <a:r>
                        <a:rPr lang="en-US" sz="1100">
                          <a:effectLst/>
                        </a:rPr>
                        <a:t>WMO Core Profile of ISO 19115</a:t>
                      </a:r>
                      <a:endParaRPr lang="en-US" sz="1100">
                        <a:effectLst/>
                        <a:latin typeface="Calibri"/>
                        <a:ea typeface="宋体"/>
                        <a:cs typeface="Times New Roman"/>
                      </a:endParaRPr>
                    </a:p>
                  </a:txBody>
                  <a:tcPr marL="68580" marR="68580" marT="0" marB="0"/>
                </a:tc>
                <a:tc hMerge="1">
                  <a:txBody>
                    <a:bodyPr/>
                    <a:lstStyle/>
                    <a:p>
                      <a:endParaRPr lang="en-US"/>
                    </a:p>
                  </a:txBody>
                  <a:tcPr/>
                </a:tc>
                <a:tc gridSpan="3">
                  <a:txBody>
                    <a:bodyPr/>
                    <a:lstStyle/>
                    <a:p>
                      <a:pPr marL="0" marR="0">
                        <a:lnSpc>
                          <a:spcPct val="115000"/>
                        </a:lnSpc>
                        <a:spcBef>
                          <a:spcPts val="0"/>
                        </a:spcBef>
                        <a:spcAft>
                          <a:spcPts val="0"/>
                        </a:spcAft>
                      </a:pPr>
                      <a:r>
                        <a:rPr lang="en-US" sz="1100">
                          <a:effectLst/>
                        </a:rPr>
                        <a:t>ISO 19115-2 Geographic information - Metadata - Part 2: Extensions for imagery and gridded data</a:t>
                      </a:r>
                      <a:endParaRPr lang="en-US" sz="1100">
                        <a:effectLst/>
                        <a:latin typeface="Calibri"/>
                        <a:ea typeface="宋体"/>
                        <a:cs typeface="Times New Roman"/>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100">
                          <a:effectLst/>
                        </a:rPr>
                        <a:t>WMO Core Profile to ISO 19139</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ISO19115</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metadataStandardVersion</a:t>
                      </a:r>
                      <a:endParaRPr lang="en-US" sz="1100">
                        <a:effectLst/>
                        <a:latin typeface="Calibri"/>
                        <a:ea typeface="宋体"/>
                        <a:cs typeface="Times New Roman"/>
                      </a:endParaRPr>
                    </a:p>
                  </a:txBody>
                  <a:tcPr marL="68580" marR="68580" marT="0" marB="0"/>
                </a:tc>
                <a:tc gridSpan="2">
                  <a:txBody>
                    <a:bodyPr/>
                    <a:lstStyle/>
                    <a:p>
                      <a:pPr marL="0" marR="0">
                        <a:lnSpc>
                          <a:spcPct val="115000"/>
                        </a:lnSpc>
                        <a:spcBef>
                          <a:spcPts val="0"/>
                        </a:spcBef>
                        <a:spcAft>
                          <a:spcPts val="0"/>
                        </a:spcAft>
                      </a:pPr>
                      <a:r>
                        <a:rPr lang="en-US" sz="1100">
                          <a:effectLst/>
                        </a:rPr>
                        <a:t>1.2 (WMO Core), 2003/Cor.1:2006 (ISO 19115), 2007 (ISO/TS 19139)</a:t>
                      </a:r>
                      <a:endParaRPr lang="en-US" sz="1100">
                        <a:effectLst/>
                        <a:latin typeface="Calibri"/>
                        <a:ea typeface="宋体"/>
                        <a:cs typeface="Times New Roman"/>
                      </a:endParaRPr>
                    </a:p>
                  </a:txBody>
                  <a:tcPr marL="68580" marR="68580" marT="0" marB="0"/>
                </a:tc>
                <a:tc hMerge="1">
                  <a:txBody>
                    <a:bodyPr/>
                    <a:lstStyle/>
                    <a:p>
                      <a:endParaRPr lang="en-US"/>
                    </a:p>
                  </a:txBody>
                  <a:tcPr/>
                </a:tc>
                <a:tc gridSpan="3">
                  <a:txBody>
                    <a:bodyPr/>
                    <a:lstStyle/>
                    <a:p>
                      <a:pPr marL="0" marR="0">
                        <a:lnSpc>
                          <a:spcPct val="115000"/>
                        </a:lnSpc>
                        <a:spcBef>
                          <a:spcPts val="0"/>
                        </a:spcBef>
                        <a:spcAft>
                          <a:spcPts val="0"/>
                        </a:spcAft>
                      </a:pPr>
                      <a:r>
                        <a:rPr lang="en-US" sz="1100">
                          <a:effectLst/>
                        </a:rPr>
                        <a:t>ISO 19115-2:2009-02-15</a:t>
                      </a:r>
                      <a:endParaRPr lang="en-US" sz="1100">
                        <a:effectLst/>
                        <a:latin typeface="Calibri"/>
                        <a:ea typeface="宋体"/>
                        <a:cs typeface="Times New Roman"/>
                      </a:endParaRPr>
                    </a:p>
                  </a:txBody>
                  <a:tcPr marL="68580" marR="68580" marT="0" marB="0"/>
                </a:tc>
                <a:tc hMerge="1">
                  <a:txBody>
                    <a:bodyPr/>
                    <a:lstStyle/>
                    <a:p>
                      <a:endParaRPr lang="en-US"/>
                    </a:p>
                  </a:txBody>
                  <a:tcPr/>
                </a:tc>
                <a:tc hMerge="1">
                  <a:txBody>
                    <a:bodyPr/>
                    <a:lstStyle/>
                    <a:p>
                      <a:endParaRPr lang="en-US"/>
                    </a:p>
                  </a:txBody>
                  <a:tcPr/>
                </a:tc>
                <a:tc>
                  <a:txBody>
                    <a:bodyPr/>
                    <a:lstStyle/>
                    <a:p>
                      <a:pPr marL="0" marR="0">
                        <a:lnSpc>
                          <a:spcPct val="115000"/>
                        </a:lnSpc>
                        <a:spcBef>
                          <a:spcPts val="0"/>
                        </a:spcBef>
                        <a:spcAft>
                          <a:spcPts val="0"/>
                        </a:spcAft>
                      </a:pPr>
                      <a:r>
                        <a:rPr lang="en-US" sz="1100" dirty="0">
                          <a:effectLst/>
                        </a:rPr>
                        <a:t>Version 1.1</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2003/Cor.1:2006</a:t>
                      </a:r>
                      <a:endParaRPr lang="en-US" sz="1100" dirty="0">
                        <a:effectLst/>
                        <a:latin typeface="Calibri"/>
                        <a:ea typeface="宋体"/>
                        <a:cs typeface="Times New Roman"/>
                      </a:endParaRPr>
                    </a:p>
                  </a:txBody>
                  <a:tcPr marL="68580" marR="68580" marT="0" marB="0"/>
                </a:tc>
              </a:tr>
            </a:tbl>
          </a:graphicData>
        </a:graphic>
      </p:graphicFrame>
      <p:pic>
        <p:nvPicPr>
          <p:cNvPr id="8" name="Picture 2" descr="S:\nmic_banner.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650027"/>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Descriptive Keywords</a:t>
            </a:r>
            <a:endParaRPr lang="en-US" dirty="0"/>
          </a:p>
        </p:txBody>
      </p:sp>
      <p:sp>
        <p:nvSpPr>
          <p:cNvPr id="3" name="Content Placeholder 2"/>
          <p:cNvSpPr>
            <a:spLocks noGrp="1"/>
          </p:cNvSpPr>
          <p:nvPr>
            <p:ph sz="quarter" idx="1"/>
          </p:nvPr>
        </p:nvSpPr>
        <p:spPr/>
        <p:txBody>
          <a:bodyPr/>
          <a:lstStyle/>
          <a:p>
            <a:r>
              <a:rPr lang="en-US" dirty="0"/>
              <a:t>Geographic </a:t>
            </a:r>
            <a:r>
              <a:rPr lang="en-US" dirty="0" smtClean="0"/>
              <a:t>Extent</a:t>
            </a:r>
          </a:p>
          <a:p>
            <a:pPr lvl="1"/>
            <a:r>
              <a:rPr lang="en-US" dirty="0" smtClean="0"/>
              <a:t>Bounding box { west, east, south, north }</a:t>
            </a:r>
          </a:p>
          <a:p>
            <a:endParaRPr lang="en-US" dirty="0" smtClean="0"/>
          </a:p>
          <a:p>
            <a:endParaRPr lang="en-US" dirty="0"/>
          </a:p>
          <a:p>
            <a:r>
              <a:rPr lang="en-US" dirty="0"/>
              <a:t>Temporal </a:t>
            </a:r>
            <a:r>
              <a:rPr lang="en-US" dirty="0" smtClean="0"/>
              <a:t>Extent</a:t>
            </a:r>
          </a:p>
          <a:p>
            <a:pPr lvl="1"/>
            <a:r>
              <a:rPr lang="en-US" sz="2000" dirty="0"/>
              <a:t>describes time period covered by the content of the data </a:t>
            </a:r>
            <a:r>
              <a:rPr lang="en-US" sz="2000" dirty="0" smtClean="0"/>
              <a:t>resource</a:t>
            </a:r>
          </a:p>
          <a:p>
            <a:endParaRPr lang="en-US" dirty="0"/>
          </a:p>
          <a:p>
            <a:endParaRPr lang="en-US" dirty="0" smtClean="0"/>
          </a:p>
          <a:p>
            <a:r>
              <a:rPr lang="en-US" dirty="0" smtClean="0"/>
              <a:t>Theme information</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13355564"/>
              </p:ext>
            </p:extLst>
          </p:nvPr>
        </p:nvGraphicFramePr>
        <p:xfrm>
          <a:off x="685800" y="2362200"/>
          <a:ext cx="7848600" cy="385572"/>
        </p:xfrm>
        <a:graphic>
          <a:graphicData uri="http://schemas.openxmlformats.org/drawingml/2006/table">
            <a:tbl>
              <a:tblPr firstRow="1" firstCol="1" bandRow="1">
                <a:tableStyleId>{5C22544A-7EE6-4342-B048-85BDC9FD1C3A}</a:tableStyleId>
              </a:tblPr>
              <a:tblGrid>
                <a:gridCol w="2664823"/>
                <a:gridCol w="1292873"/>
                <a:gridCol w="620333"/>
                <a:gridCol w="614192"/>
                <a:gridCol w="604979"/>
                <a:gridCol w="798449"/>
                <a:gridCol w="606514"/>
                <a:gridCol w="646437"/>
              </a:tblGrid>
              <a:tr h="0">
                <a:tc>
                  <a:txBody>
                    <a:bodyPr/>
                    <a:lstStyle/>
                    <a:p>
                      <a:pPr marL="0" marR="0">
                        <a:lnSpc>
                          <a:spcPct val="115000"/>
                        </a:lnSpc>
                        <a:spcBef>
                          <a:spcPts val="0"/>
                        </a:spcBef>
                        <a:spcAft>
                          <a:spcPts val="0"/>
                        </a:spcAft>
                      </a:pPr>
                      <a:r>
                        <a:rPr lang="en-US" sz="1100" dirty="0">
                          <a:effectLst/>
                        </a:rPr>
                        <a:t> </a:t>
                      </a:r>
                      <a:r>
                        <a:rPr lang="en-US" sz="1100" dirty="0" smtClean="0">
                          <a:effectLst/>
                        </a:rPr>
                        <a:t>Property</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HKO</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NASA</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dirty="0" err="1">
                          <a:effectLst/>
                        </a:rPr>
                        <a:t>boundingGeographicBoundingBox</a:t>
                      </a:r>
                      <a:endParaRPr lang="en-US" sz="1100" dirty="0">
                        <a:effectLst/>
                        <a:latin typeface="Calibri"/>
                        <a:ea typeface="宋体"/>
                        <a:cs typeface="Times New Roman"/>
                      </a:endParaRPr>
                    </a:p>
                  </a:txBody>
                  <a:tcPr marL="68580" marR="68580" marT="0" marB="0" anchor="ctr"/>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dirty="0">
                          <a:effectLst/>
                          <a:sym typeface="Wingdings"/>
                        </a:rPr>
                        <a:t></a:t>
                      </a:r>
                      <a:endParaRPr lang="en-US" sz="1100" dirty="0">
                        <a:effectLst/>
                        <a:latin typeface="Calibri"/>
                        <a:ea typeface="宋体"/>
                        <a:cs typeface="Times New Roman"/>
                      </a:endParaRPr>
                    </a:p>
                  </a:txBody>
                  <a:tcPr marL="68580" marR="68580" marT="0" marB="0" anchor="b"/>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509735788"/>
              </p:ext>
            </p:extLst>
          </p:nvPr>
        </p:nvGraphicFramePr>
        <p:xfrm>
          <a:off x="685800" y="4114800"/>
          <a:ext cx="7848600" cy="385572"/>
        </p:xfrm>
        <a:graphic>
          <a:graphicData uri="http://schemas.openxmlformats.org/drawingml/2006/table">
            <a:tbl>
              <a:tblPr firstRow="1" firstCol="1" bandRow="1">
                <a:tableStyleId>{5C22544A-7EE6-4342-B048-85BDC9FD1C3A}</a:tableStyleId>
              </a:tblPr>
              <a:tblGrid>
                <a:gridCol w="2260711"/>
                <a:gridCol w="1434453"/>
                <a:gridCol w="684005"/>
                <a:gridCol w="715522"/>
                <a:gridCol w="616712"/>
                <a:gridCol w="794741"/>
                <a:gridCol w="625230"/>
                <a:gridCol w="717226"/>
              </a:tblGrid>
              <a:tr h="0">
                <a:tc>
                  <a:txBody>
                    <a:bodyPr/>
                    <a:lstStyle/>
                    <a:p>
                      <a:pPr marL="0" marR="0">
                        <a:lnSpc>
                          <a:spcPct val="115000"/>
                        </a:lnSpc>
                        <a:spcBef>
                          <a:spcPts val="0"/>
                        </a:spcBef>
                        <a:spcAft>
                          <a:spcPts val="0"/>
                        </a:spcAft>
                      </a:pPr>
                      <a:r>
                        <a:rPr lang="en-US" sz="1100" dirty="0">
                          <a:effectLst/>
                        </a:rPr>
                        <a:t>Property</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WMO Baseline</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NASA</a:t>
                      </a:r>
                      <a:endParaRPr lang="en-US" sz="1100" dirty="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dirty="0" err="1">
                          <a:effectLst/>
                        </a:rPr>
                        <a:t>boundingTemporalExtent</a:t>
                      </a:r>
                      <a:endParaRPr lang="en-US" sz="1100" dirty="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dirty="0">
                          <a:effectLst/>
                          <a:sym typeface="Wingdings"/>
                        </a:rPr>
                        <a:t></a:t>
                      </a:r>
                      <a:endParaRPr lang="en-US" sz="1100" dirty="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dirty="0">
                          <a:effectLst/>
                        </a:rPr>
                        <a:t>-</a:t>
                      </a:r>
                      <a:endParaRPr lang="en-US" sz="1100" dirty="0">
                        <a:effectLst/>
                        <a:latin typeface="Calibri"/>
                        <a:ea typeface="宋体"/>
                        <a:cs typeface="Times New Roman"/>
                      </a:endParaRPr>
                    </a:p>
                  </a:txBody>
                  <a:tcPr marL="68580" marR="68580" marT="0" marB="0"/>
                </a:tc>
              </a:tr>
            </a:tbl>
          </a:graphicData>
        </a:graphic>
      </p:graphicFrame>
      <p:pic>
        <p:nvPicPr>
          <p:cNvPr id="6"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716256"/>
      </p:ext>
    </p:extLst>
  </p:cSld>
  <p:clrMapOvr>
    <a:masterClrMapping/>
  </p:clrMapOvr>
  <mc:AlternateContent xmlns:mc="http://schemas.openxmlformats.org/markup-compatibility/2006">
    <mc:Choice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Keyword “theme”</a:t>
            </a:r>
          </a:p>
        </p:txBody>
      </p:sp>
      <p:pic>
        <p:nvPicPr>
          <p:cNvPr id="4"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6" name="Table 5"/>
          <p:cNvGraphicFramePr>
            <a:graphicFrameLocks noGrp="1"/>
          </p:cNvGraphicFramePr>
          <p:nvPr>
            <p:extLst>
              <p:ext uri="{D42A27DB-BD31-4B8C-83A1-F6EECF244321}">
                <p14:modId xmlns:p14="http://schemas.microsoft.com/office/powerpoint/2010/main" val="1539517660"/>
              </p:ext>
            </p:extLst>
          </p:nvPr>
        </p:nvGraphicFramePr>
        <p:xfrm>
          <a:off x="533400" y="1752600"/>
          <a:ext cx="8153399" cy="1156716"/>
        </p:xfrm>
        <a:graphic>
          <a:graphicData uri="http://schemas.openxmlformats.org/drawingml/2006/table">
            <a:tbl>
              <a:tblPr firstRow="1" firstCol="1" bandRow="1">
                <a:tableStyleId>{5C22544A-7EE6-4342-B048-85BDC9FD1C3A}</a:tableStyleId>
              </a:tblPr>
              <a:tblGrid>
                <a:gridCol w="2793908"/>
                <a:gridCol w="1294658"/>
                <a:gridCol w="676790"/>
                <a:gridCol w="672698"/>
                <a:gridCol w="667788"/>
                <a:gridCol w="763537"/>
                <a:gridCol w="666152"/>
                <a:gridCol w="617868"/>
              </a:tblGrid>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NASA</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Source material</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Station number</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Station name</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Station info (Lat. &amp; Lon. and Elev.)</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Country</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dirty="0">
                          <a:effectLst/>
                        </a:rPr>
                        <a:t> </a:t>
                      </a:r>
                      <a:endParaRPr lang="en-US" sz="1100" dirty="0">
                        <a:effectLst/>
                        <a:latin typeface="Calibri"/>
                        <a:ea typeface="宋体"/>
                        <a:cs typeface="Times New Roman"/>
                      </a:endParaRPr>
                    </a:p>
                  </a:txBody>
                  <a:tcPr marL="68580" marR="68580" marT="0" marB="0"/>
                </a:tc>
              </a:tr>
            </a:tbl>
          </a:graphicData>
        </a:graphic>
      </p:graphicFrame>
      <p:pic>
        <p:nvPicPr>
          <p:cNvPr id="8" name="Picture 7"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1295400"/>
            <a:ext cx="9040487" cy="1686160"/>
          </a:xfrm>
          <a:prstGeom prst="rect">
            <a:avLst/>
          </a:prstGeom>
        </p:spPr>
      </p:pic>
      <p:pic>
        <p:nvPicPr>
          <p:cNvPr id="9" name="Picture 8"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67400" y="2192226"/>
            <a:ext cx="3940090" cy="4671712"/>
          </a:xfrm>
          <a:prstGeom prst="rect">
            <a:avLst/>
          </a:prstGeom>
        </p:spPr>
      </p:pic>
      <p:pic>
        <p:nvPicPr>
          <p:cNvPr id="10" name="Picture 9"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5171840"/>
            <a:ext cx="5915851" cy="1686160"/>
          </a:xfrm>
          <a:prstGeom prst="rect">
            <a:avLst/>
          </a:prstGeom>
        </p:spPr>
      </p:pic>
      <p:pic>
        <p:nvPicPr>
          <p:cNvPr id="11" name="Picture 10"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546" y="2981560"/>
            <a:ext cx="5654830" cy="2072930"/>
          </a:xfrm>
          <a:prstGeom prst="rect">
            <a:avLst/>
          </a:prstGeom>
        </p:spPr>
      </p:pic>
      <p:pic>
        <p:nvPicPr>
          <p:cNvPr id="14" name="Picture 13"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276600" y="4023102"/>
            <a:ext cx="3696216" cy="1844298"/>
          </a:xfrm>
          <a:prstGeom prst="rect">
            <a:avLst/>
          </a:prstGeom>
        </p:spPr>
      </p:pic>
      <p:sp>
        <p:nvSpPr>
          <p:cNvPr id="15" name="TextBox 14"/>
          <p:cNvSpPr txBox="1"/>
          <p:nvPr/>
        </p:nvSpPr>
        <p:spPr>
          <a:xfrm>
            <a:off x="1752600" y="2962067"/>
            <a:ext cx="666721"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HKO</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6" name="TextBox 15"/>
          <p:cNvSpPr txBox="1"/>
          <p:nvPr/>
        </p:nvSpPr>
        <p:spPr>
          <a:xfrm>
            <a:off x="5049160" y="3962400"/>
            <a:ext cx="777777"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NASA</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7" name="TextBox 16"/>
          <p:cNvSpPr txBox="1"/>
          <p:nvPr/>
        </p:nvSpPr>
        <p:spPr>
          <a:xfrm>
            <a:off x="8229600" y="2590800"/>
            <a:ext cx="759888"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DWD</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8" name="TextBox 17"/>
          <p:cNvSpPr txBox="1"/>
          <p:nvPr/>
        </p:nvSpPr>
        <p:spPr>
          <a:xfrm>
            <a:off x="2867961" y="6488668"/>
            <a:ext cx="575799"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JMA</a:t>
            </a:r>
            <a:endParaRPr lang="en-US" dirty="0">
              <a:solidFill>
                <a:schemeClr val="accent3">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50976236"/>
      </p:ext>
    </p:extLst>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0"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childTnLst>
                          </p:cTn>
                        </p:par>
                        <p:par>
                          <p:cTn id="11" fill="hold">
                            <p:stCondLst>
                              <p:cond delay="1000"/>
                            </p:stCondLst>
                            <p:childTnLst>
                              <p:par>
                                <p:cTn id="12" presetID="6" presetClass="entr" presetSubtype="16"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circle(in)">
                                      <p:cBhvr>
                                        <p:cTn id="14" dur="500"/>
                                        <p:tgtEl>
                                          <p:spTgt spid="9"/>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14"/>
                                        </p:tgtEl>
                                        <p:attrNameLst>
                                          <p:attrName>style.visibility</p:attrName>
                                        </p:attrNameLst>
                                      </p:cBhvr>
                                      <p:to>
                                        <p:strVal val="visible"/>
                                      </p:to>
                                    </p:set>
                                    <p:animEffect transition="in" filter="fade">
                                      <p:cBhvr>
                                        <p:cTn id="21" dur="500"/>
                                        <p:tgtEl>
                                          <p:spTgt spid="14"/>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childTnLst>
                          </p:cTn>
                        </p:par>
                        <p:par>
                          <p:cTn id="25" fill="hold">
                            <p:stCondLst>
                              <p:cond delay="2000"/>
                            </p:stCondLst>
                            <p:childTnLst>
                              <p:par>
                                <p:cTn id="26" presetID="16" presetClass="entr" presetSubtype="21"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barn(inVertical)">
                                      <p:cBhvr>
                                        <p:cTn id="28" dur="500"/>
                                        <p:tgtEl>
                                          <p:spTgt spid="1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GTS specific information</a:t>
            </a:r>
            <a:endParaRPr lang="en-US" dirty="0"/>
          </a:p>
        </p:txBody>
      </p:sp>
      <p:sp>
        <p:nvSpPr>
          <p:cNvPr id="3" name="Content Placeholder 2"/>
          <p:cNvSpPr>
            <a:spLocks noGrp="1"/>
          </p:cNvSpPr>
          <p:nvPr>
            <p:ph sz="quarter" idx="1"/>
          </p:nvPr>
        </p:nvSpPr>
        <p:spPr/>
        <p:txBody>
          <a:bodyPr/>
          <a:lstStyle/>
          <a:p>
            <a:r>
              <a:rPr lang="en-US" dirty="0"/>
              <a:t>Maintenance </a:t>
            </a:r>
            <a:r>
              <a:rPr lang="en-US" dirty="0" smtClean="0"/>
              <a:t>Frequency</a:t>
            </a:r>
          </a:p>
          <a:p>
            <a:endParaRPr lang="en-US" dirty="0"/>
          </a:p>
          <a:p>
            <a:endParaRPr lang="en-US" dirty="0" smtClean="0"/>
          </a:p>
          <a:p>
            <a:endParaRPr lang="en-US" dirty="0" smtClean="0"/>
          </a:p>
          <a:p>
            <a:r>
              <a:rPr lang="en-US" dirty="0" smtClean="0"/>
              <a:t>Temporal </a:t>
            </a:r>
            <a:r>
              <a:rPr lang="en-US" dirty="0"/>
              <a:t>(</a:t>
            </a:r>
            <a:r>
              <a:rPr lang="en-US" dirty="0" err="1"/>
              <a:t>TimeGroup</a:t>
            </a:r>
            <a:r>
              <a:rPr lang="en-US" dirty="0" smtClean="0"/>
              <a:t>)</a:t>
            </a:r>
          </a:p>
          <a:p>
            <a:endParaRPr lang="en-US" dirty="0" smtClean="0"/>
          </a:p>
          <a:p>
            <a:endParaRPr lang="en-US" dirty="0"/>
          </a:p>
          <a:p>
            <a:r>
              <a:rPr lang="en-US" dirty="0"/>
              <a:t>Station list</a:t>
            </a:r>
          </a:p>
          <a:p>
            <a:endParaRPr lang="en-US" dirty="0" smtClean="0"/>
          </a:p>
          <a:p>
            <a:endParaRPr lang="en-US" dirty="0" smtClean="0"/>
          </a:p>
          <a:p>
            <a:endParaRPr lang="en-US" dirty="0" smtClean="0"/>
          </a:p>
        </p:txBody>
      </p:sp>
      <p:graphicFrame>
        <p:nvGraphicFramePr>
          <p:cNvPr id="4" name="Table 3"/>
          <p:cNvGraphicFramePr>
            <a:graphicFrameLocks noGrp="1"/>
          </p:cNvGraphicFramePr>
          <p:nvPr>
            <p:extLst>
              <p:ext uri="{D42A27DB-BD31-4B8C-83A1-F6EECF244321}">
                <p14:modId xmlns:p14="http://schemas.microsoft.com/office/powerpoint/2010/main" val="1297471615"/>
              </p:ext>
            </p:extLst>
          </p:nvPr>
        </p:nvGraphicFramePr>
        <p:xfrm>
          <a:off x="685800" y="1819656"/>
          <a:ext cx="8001001" cy="771144"/>
        </p:xfrm>
        <a:graphic>
          <a:graphicData uri="http://schemas.openxmlformats.org/drawingml/2006/table">
            <a:tbl>
              <a:tblPr firstRow="1" firstCol="1" bandRow="1">
                <a:tableStyleId>{5C22544A-7EE6-4342-B048-85BDC9FD1C3A}</a:tableStyleId>
              </a:tblPr>
              <a:tblGrid>
                <a:gridCol w="1909962"/>
                <a:gridCol w="1722228"/>
                <a:gridCol w="909241"/>
                <a:gridCol w="902877"/>
                <a:gridCol w="905263"/>
                <a:gridCol w="828897"/>
                <a:gridCol w="822533"/>
              </a:tblGrid>
              <a:tr h="0">
                <a:tc>
                  <a:txBody>
                    <a:bodyPr/>
                    <a:lstStyle/>
                    <a:p>
                      <a:pPr marL="0" marR="0">
                        <a:lnSpc>
                          <a:spcPct val="115000"/>
                        </a:lnSpc>
                        <a:spcBef>
                          <a:spcPts val="0"/>
                        </a:spcBef>
                        <a:spcAft>
                          <a:spcPts val="0"/>
                        </a:spcAft>
                      </a:pPr>
                      <a:r>
                        <a:rPr lang="en-US" sz="1100" dirty="0">
                          <a:effectLst/>
                        </a:rPr>
                        <a:t>Property</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WMO Baseline</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resourceMaintenance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P0Y0M0DT12H0M0S</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continual</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continual</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12-hourly</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daily</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Every 24 hours</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metadataMaintenance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continual</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irregular</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a:t>
                      </a:r>
                      <a:endParaRPr lang="en-US" sz="1100" dirty="0">
                        <a:effectLst/>
                        <a:latin typeface="Calibri"/>
                        <a:ea typeface="宋体"/>
                        <a:cs typeface="Times New Roman"/>
                      </a:endParaRPr>
                    </a:p>
                  </a:txBody>
                  <a:tcPr marL="68580" marR="68580" marT="0" marB="0"/>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724593743"/>
              </p:ext>
            </p:extLst>
          </p:nvPr>
        </p:nvGraphicFramePr>
        <p:xfrm>
          <a:off x="762000" y="3733800"/>
          <a:ext cx="7239000" cy="385572"/>
        </p:xfrm>
        <a:graphic>
          <a:graphicData uri="http://schemas.openxmlformats.org/drawingml/2006/table">
            <a:tbl>
              <a:tblPr firstRow="1" firstCol="1" bandRow="1">
                <a:tableStyleId>{5C22544A-7EE6-4342-B048-85BDC9FD1C3A}</a:tableStyleId>
              </a:tblPr>
              <a:tblGrid>
                <a:gridCol w="3088554"/>
                <a:gridCol w="1345981"/>
                <a:gridCol w="683917"/>
                <a:gridCol w="683108"/>
                <a:gridCol w="682298"/>
                <a:gridCol w="755142"/>
              </a:tblGrid>
              <a:tr h="0">
                <a:tc>
                  <a:txBody>
                    <a:bodyPr/>
                    <a:lstStyle/>
                    <a:p>
                      <a:pPr marL="0" marR="0">
                        <a:lnSpc>
                          <a:spcPct val="115000"/>
                        </a:lnSpc>
                        <a:spcBef>
                          <a:spcPts val="0"/>
                        </a:spcBef>
                        <a:spcAft>
                          <a:spcPts val="0"/>
                        </a:spcAft>
                      </a:pPr>
                      <a:r>
                        <a:rPr lang="en-US" sz="1100" dirty="0">
                          <a:effectLst/>
                        </a:rPr>
                        <a:t>Property</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WMO Baseline</a:t>
                      </a:r>
                      <a:endParaRPr lang="en-US" sz="1100" dirty="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dirty="0">
                          <a:effectLst/>
                        </a:rPr>
                        <a:t>CMA</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dirty="0" err="1">
                          <a:effectLst/>
                        </a:rPr>
                        <a:t>boundingTemporalExtent</a:t>
                      </a:r>
                      <a:endParaRPr lang="en-US" sz="1100" dirty="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dirty="0">
                          <a:effectLst/>
                          <a:sym typeface="Wingdings"/>
                        </a:rPr>
                        <a:t></a:t>
                      </a:r>
                      <a:endParaRPr lang="en-US" sz="1100" dirty="0">
                        <a:effectLst/>
                        <a:latin typeface="Calibri"/>
                        <a:ea typeface="宋体"/>
                        <a:cs typeface="Times New Roman"/>
                      </a:endParaRPr>
                    </a:p>
                  </a:txBody>
                  <a:tcPr marL="68580" marR="68580" marT="0" marB="0" anchor="b"/>
                </a:tc>
              </a:tr>
            </a:tbl>
          </a:graphicData>
        </a:graphic>
      </p:graphicFrame>
      <p:pic>
        <p:nvPicPr>
          <p:cNvPr id="6"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Table 18"/>
          <p:cNvGraphicFramePr>
            <a:graphicFrameLocks noGrp="1"/>
          </p:cNvGraphicFramePr>
          <p:nvPr>
            <p:extLst>
              <p:ext uri="{D42A27DB-BD31-4B8C-83A1-F6EECF244321}">
                <p14:modId xmlns:p14="http://schemas.microsoft.com/office/powerpoint/2010/main" val="932344442"/>
              </p:ext>
            </p:extLst>
          </p:nvPr>
        </p:nvGraphicFramePr>
        <p:xfrm>
          <a:off x="685800" y="5244084"/>
          <a:ext cx="8153399" cy="1156716"/>
        </p:xfrm>
        <a:graphic>
          <a:graphicData uri="http://schemas.openxmlformats.org/drawingml/2006/table">
            <a:tbl>
              <a:tblPr firstRow="1" firstCol="1" bandRow="1">
                <a:tableStyleId>{5C22544A-7EE6-4342-B048-85BDC9FD1C3A}</a:tableStyleId>
              </a:tblPr>
              <a:tblGrid>
                <a:gridCol w="2793908"/>
                <a:gridCol w="1294658"/>
                <a:gridCol w="676790"/>
                <a:gridCol w="672698"/>
                <a:gridCol w="667788"/>
                <a:gridCol w="763537"/>
                <a:gridCol w="666152"/>
                <a:gridCol w="617868"/>
              </a:tblGrid>
              <a:tr h="0">
                <a:tc>
                  <a:txBody>
                    <a:bodyPr/>
                    <a:lstStyle/>
                    <a:p>
                      <a:pPr marL="0" marR="0">
                        <a:lnSpc>
                          <a:spcPct val="115000"/>
                        </a:lnSpc>
                        <a:spcBef>
                          <a:spcPts val="0"/>
                        </a:spcBef>
                        <a:spcAft>
                          <a:spcPts val="0"/>
                        </a:spcAft>
                      </a:pPr>
                      <a:r>
                        <a:rPr lang="en-US" sz="1100" dirty="0">
                          <a:effectLst/>
                        </a:rPr>
                        <a:t> </a:t>
                      </a:r>
                      <a:endParaRPr lang="en-US" sz="1100" dirty="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NASA</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Source material</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Vol. A</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Station number</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dirty="0">
                          <a:effectLst/>
                        </a:rPr>
                        <a:t>Station name</a:t>
                      </a:r>
                      <a:endParaRPr lang="en-US" sz="1100" dirty="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Station info (Lat. &amp; Lon. and Elev.)</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dirty="0">
                          <a:effectLst/>
                        </a:rPr>
                        <a:t>Country</a:t>
                      </a:r>
                      <a:endParaRPr lang="en-US" sz="1100" dirty="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sym typeface="Wingdings"/>
                        </a:rPr>
                        <a:t></a:t>
                      </a:r>
                      <a:endParaRPr lang="en-US" sz="1100">
                        <a:effectLst/>
                        <a:latin typeface="Calibri"/>
                        <a:ea typeface="宋体"/>
                        <a:cs typeface="Times New Roman"/>
                      </a:endParaRPr>
                    </a:p>
                  </a:txBody>
                  <a:tcPr marL="68580" marR="68580" marT="0" marB="0" anchor="b"/>
                </a:tc>
                <a:tc>
                  <a:txBody>
                    <a:bodyPr/>
                    <a:lstStyle/>
                    <a:p>
                      <a:pPr marL="0" marR="0" algn="ctr">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gn="ctr">
                        <a:spcBef>
                          <a:spcPts val="0"/>
                        </a:spcBef>
                        <a:spcAft>
                          <a:spcPts val="0"/>
                        </a:spcAft>
                      </a:pPr>
                      <a:r>
                        <a:rPr lang="en-US" sz="1100" dirty="0">
                          <a:effectLst/>
                        </a:rPr>
                        <a:t> </a:t>
                      </a:r>
                      <a:endParaRPr lang="en-US" sz="1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4134842323"/>
      </p:ext>
    </p:extLst>
  </p:cSld>
  <p:clrMapOvr>
    <a:masterClrMapping/>
  </p:clrMapOvr>
  <p:transition spd="slow">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Time Group</a:t>
            </a:r>
            <a:endParaRPr lang="en-US" dirty="0"/>
          </a:p>
        </p:txBody>
      </p:sp>
      <p:pic>
        <p:nvPicPr>
          <p:cNvPr id="6"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886" y="3409139"/>
            <a:ext cx="6134957" cy="1686160"/>
          </a:xfrm>
          <a:prstGeom prst="rect">
            <a:avLst/>
          </a:prstGeom>
        </p:spPr>
      </p:pic>
      <p:pic>
        <p:nvPicPr>
          <p:cNvPr id="10" name="Picture 9"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023822" y="4706604"/>
            <a:ext cx="6096851" cy="2152951"/>
          </a:xfrm>
          <a:prstGeom prst="rect">
            <a:avLst/>
          </a:prstGeom>
        </p:spPr>
      </p:pic>
      <p:pic>
        <p:nvPicPr>
          <p:cNvPr id="12" name="Picture 11" descr="Screen Clippi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886" y="1255125"/>
            <a:ext cx="7563906" cy="781159"/>
          </a:xfrm>
          <a:prstGeom prst="rect">
            <a:avLst/>
          </a:prstGeom>
        </p:spPr>
      </p:pic>
      <p:pic>
        <p:nvPicPr>
          <p:cNvPr id="9" name="Picture 8" descr="Screen Clippi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024085" y="1733228"/>
            <a:ext cx="5096587" cy="2305372"/>
          </a:xfrm>
          <a:prstGeom prst="rect">
            <a:avLst/>
          </a:prstGeom>
        </p:spPr>
      </p:pic>
      <p:pic>
        <p:nvPicPr>
          <p:cNvPr id="13" name="Picture 12" descr="Screen Clippi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886" y="2362200"/>
            <a:ext cx="4496428" cy="771633"/>
          </a:xfrm>
          <a:prstGeom prst="rect">
            <a:avLst/>
          </a:prstGeom>
        </p:spPr>
      </p:pic>
      <p:sp>
        <p:nvSpPr>
          <p:cNvPr id="14" name="TextBox 13"/>
          <p:cNvSpPr txBox="1"/>
          <p:nvPr/>
        </p:nvSpPr>
        <p:spPr>
          <a:xfrm>
            <a:off x="2293736" y="1227416"/>
            <a:ext cx="1600118"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WMO baseline</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5" name="TextBox 14"/>
          <p:cNvSpPr txBox="1"/>
          <p:nvPr/>
        </p:nvSpPr>
        <p:spPr>
          <a:xfrm>
            <a:off x="7924800" y="1991878"/>
            <a:ext cx="759888"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DWD</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6" name="TextBox 15"/>
          <p:cNvSpPr txBox="1"/>
          <p:nvPr/>
        </p:nvSpPr>
        <p:spPr>
          <a:xfrm>
            <a:off x="2814866" y="2361210"/>
            <a:ext cx="1078988" cy="369332"/>
          </a:xfrm>
          <a:prstGeom prst="rect">
            <a:avLst/>
          </a:prstGeom>
          <a:noFill/>
        </p:spPr>
        <p:txBody>
          <a:bodyPr wrap="squar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ECMWF</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7" name="TextBox 16"/>
          <p:cNvSpPr txBox="1"/>
          <p:nvPr/>
        </p:nvSpPr>
        <p:spPr>
          <a:xfrm>
            <a:off x="6192434" y="4725967"/>
            <a:ext cx="575799" cy="369332"/>
          </a:xfrm>
          <a:prstGeom prst="rect">
            <a:avLst/>
          </a:prstGeom>
          <a:noFill/>
        </p:spPr>
        <p:txBody>
          <a:bodyPr wrap="none" rtlCol="0">
            <a:spAutoFit/>
          </a:bodyPr>
          <a:lstStyle/>
          <a:p>
            <a:r>
              <a:rPr lang="en-US" dirty="0" smtClean="0">
                <a:solidFill>
                  <a:schemeClr val="accent3">
                    <a:lumMod val="75000"/>
                  </a:schemeClr>
                </a:solidFill>
                <a:effectLst>
                  <a:outerShdw blurRad="38100" dist="38100" dir="2700000" algn="tl">
                    <a:srgbClr val="000000">
                      <a:alpha val="43137"/>
                    </a:srgbClr>
                  </a:outerShdw>
                </a:effectLst>
              </a:rPr>
              <a:t>JMA</a:t>
            </a:r>
            <a:endParaRPr lang="en-US" dirty="0">
              <a:solidFill>
                <a:schemeClr val="accent3">
                  <a:lumMod val="75000"/>
                </a:schemeClr>
              </a:solidFill>
              <a:effectLst>
                <a:outerShdw blurRad="38100" dist="38100" dir="2700000" algn="tl">
                  <a:srgbClr val="000000">
                    <a:alpha val="43137"/>
                  </a:srgbClr>
                </a:outerShdw>
              </a:effectLst>
            </a:endParaRPr>
          </a:p>
        </p:txBody>
      </p:sp>
      <p:sp>
        <p:nvSpPr>
          <p:cNvPr id="18" name="TextBox 17"/>
          <p:cNvSpPr txBox="1"/>
          <p:nvPr/>
        </p:nvSpPr>
        <p:spPr>
          <a:xfrm>
            <a:off x="2735922" y="3505200"/>
            <a:ext cx="681597" cy="369332"/>
          </a:xfrm>
          <a:prstGeom prst="rect">
            <a:avLst/>
          </a:prstGeom>
          <a:noFill/>
        </p:spPr>
        <p:txBody>
          <a:bodyPr wrap="none" rtlCol="0">
            <a:spAutoFit/>
          </a:bodyPr>
          <a:lstStyle/>
          <a:p>
            <a:r>
              <a:rPr lang="en-US" dirty="0">
                <a:solidFill>
                  <a:schemeClr val="accent3">
                    <a:lumMod val="75000"/>
                  </a:schemeClr>
                </a:solidFill>
                <a:effectLst>
                  <a:outerShdw blurRad="38100" dist="38100" dir="2700000" algn="tl">
                    <a:srgbClr val="000000">
                      <a:alpha val="43137"/>
                    </a:srgbClr>
                  </a:outerShdw>
                </a:effectLst>
              </a:rPr>
              <a:t>C</a:t>
            </a:r>
            <a:r>
              <a:rPr lang="en-US" dirty="0" smtClean="0">
                <a:solidFill>
                  <a:schemeClr val="accent3">
                    <a:lumMod val="75000"/>
                  </a:schemeClr>
                </a:solidFill>
                <a:effectLst>
                  <a:outerShdw blurRad="38100" dist="38100" dir="2700000" algn="tl">
                    <a:srgbClr val="000000">
                      <a:alpha val="43137"/>
                    </a:srgbClr>
                  </a:outerShdw>
                </a:effectLst>
              </a:rPr>
              <a:t>MA</a:t>
            </a:r>
            <a:endParaRPr lang="en-US" dirty="0">
              <a:solidFill>
                <a:schemeClr val="accent3">
                  <a:lumMod val="75000"/>
                </a:schemeClr>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15263103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500"/>
                                        <p:tgtEl>
                                          <p:spTgt spid="14"/>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wipe(down)">
                                      <p:cBhvr>
                                        <p:cTn id="21" dur="500"/>
                                        <p:tgtEl>
                                          <p:spTgt spid="13"/>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wipe(down)">
                                      <p:cBhvr>
                                        <p:cTn id="24" dur="500"/>
                                        <p:tgtEl>
                                          <p:spTgt spid="16"/>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right)">
                                      <p:cBhvr>
                                        <p:cTn id="28" dur="500"/>
                                        <p:tgtEl>
                                          <p:spTgt spid="11"/>
                                        </p:tgtEl>
                                      </p:cBhvr>
                                    </p:animEffect>
                                  </p:childTnLst>
                                </p:cTn>
                              </p:par>
                              <p:par>
                                <p:cTn id="29" presetID="22" presetClass="entr" presetSubtype="2"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right)">
                                      <p:cBhvr>
                                        <p:cTn id="31" dur="500"/>
                                        <p:tgtEl>
                                          <p:spTgt spid="18"/>
                                        </p:tgtEl>
                                      </p:cBhvr>
                                    </p:animEffect>
                                  </p:childTnLst>
                                </p:cTn>
                              </p:par>
                            </p:childTnLst>
                          </p:cTn>
                        </p:par>
                        <p:par>
                          <p:cTn id="32" fill="hold">
                            <p:stCondLst>
                              <p:cond delay="2000"/>
                            </p:stCondLst>
                            <p:childTnLst>
                              <p:par>
                                <p:cTn id="33" presetID="10" presetClass="entr" presetSubtype="0" fill="hold"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Distribution section</a:t>
            </a:r>
            <a:endParaRPr lang="en-US" dirty="0"/>
          </a:p>
        </p:txBody>
      </p:sp>
      <p:sp>
        <p:nvSpPr>
          <p:cNvPr id="3" name="Content Placeholder 2"/>
          <p:cNvSpPr>
            <a:spLocks noGrp="1"/>
          </p:cNvSpPr>
          <p:nvPr>
            <p:ph sz="quarter" idx="1"/>
          </p:nvPr>
        </p:nvSpPr>
        <p:spPr/>
        <p:txBody>
          <a:bodyPr/>
          <a:lstStyle/>
          <a:p>
            <a:r>
              <a:rPr lang="en-US" dirty="0"/>
              <a:t>Resource/distribution format</a:t>
            </a:r>
            <a:endParaRPr lang="en-US" dirty="0"/>
          </a:p>
          <a:p>
            <a:endParaRPr lang="en-US" dirty="0" smtClean="0"/>
          </a:p>
          <a:p>
            <a:endParaRPr lang="en-US" dirty="0" smtClean="0"/>
          </a:p>
          <a:p>
            <a:endParaRPr lang="en-US" dirty="0"/>
          </a:p>
          <a:p>
            <a:r>
              <a:rPr lang="en-US" dirty="0"/>
              <a:t>Transfer options</a:t>
            </a:r>
            <a:endParaRPr lang="en-US" dirty="0" smtClean="0"/>
          </a:p>
          <a:p>
            <a:endParaRPr lang="en-US" dirty="0"/>
          </a:p>
        </p:txBody>
      </p:sp>
      <p:pic>
        <p:nvPicPr>
          <p:cNvPr id="4" name="Picture 2" descr="S:\nmic_banner.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715000"/>
            <a:ext cx="9144000" cy="114300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5" name="Table 4"/>
          <p:cNvGraphicFramePr>
            <a:graphicFrameLocks noGrp="1"/>
          </p:cNvGraphicFramePr>
          <p:nvPr>
            <p:extLst>
              <p:ext uri="{D42A27DB-BD31-4B8C-83A1-F6EECF244321}">
                <p14:modId xmlns:p14="http://schemas.microsoft.com/office/powerpoint/2010/main" val="1153810287"/>
              </p:ext>
            </p:extLst>
          </p:nvPr>
        </p:nvGraphicFramePr>
        <p:xfrm>
          <a:off x="609600" y="1828800"/>
          <a:ext cx="8077200" cy="1156716"/>
        </p:xfrm>
        <a:graphic>
          <a:graphicData uri="http://schemas.openxmlformats.org/drawingml/2006/table">
            <a:tbl>
              <a:tblPr firstRow="1" bandRow="1">
                <a:tableStyleId>{5C22544A-7EE6-4342-B048-85BDC9FD1C3A}</a:tableStyleId>
              </a:tblPr>
              <a:tblGrid>
                <a:gridCol w="832591"/>
                <a:gridCol w="1380828"/>
                <a:gridCol w="1527935"/>
                <a:gridCol w="1278460"/>
                <a:gridCol w="1529451"/>
                <a:gridCol w="1527935"/>
              </a:tblGrid>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element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resourceFormat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distributionFormat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gmx:fileFormat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distributionFormat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distributionFormat</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format name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TEMP &amp; abstract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FM 35</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FM 35</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FM 35-X Ext. TEMP</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GRIB</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format version</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XI EXT.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XI Ext.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X Ext.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FM35</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a:t>
                      </a:r>
                      <a:endParaRPr lang="en-US" sz="1100" dirty="0">
                        <a:effectLst/>
                        <a:latin typeface="Calibri"/>
                        <a:ea typeface="宋体"/>
                        <a:cs typeface="Times New Roman"/>
                      </a:endParaRPr>
                    </a:p>
                  </a:txBody>
                  <a:tcPr marL="68580" marR="68580" marT="0" marB="0"/>
                </a:tc>
              </a:tr>
            </a:tbl>
          </a:graphicData>
        </a:graphic>
      </p:graphicFrame>
      <p:graphicFrame>
        <p:nvGraphicFramePr>
          <p:cNvPr id="12" name="Table 11"/>
          <p:cNvGraphicFramePr>
            <a:graphicFrameLocks noGrp="1"/>
          </p:cNvGraphicFramePr>
          <p:nvPr>
            <p:extLst>
              <p:ext uri="{D42A27DB-BD31-4B8C-83A1-F6EECF244321}">
                <p14:modId xmlns:p14="http://schemas.microsoft.com/office/powerpoint/2010/main" val="1763000456"/>
              </p:ext>
            </p:extLst>
          </p:nvPr>
        </p:nvGraphicFramePr>
        <p:xfrm>
          <a:off x="533400" y="3810000"/>
          <a:ext cx="8153400" cy="1349502"/>
        </p:xfrm>
        <a:graphic>
          <a:graphicData uri="http://schemas.openxmlformats.org/drawingml/2006/table">
            <a:tbl>
              <a:tblPr firstRow="1" bandRow="1">
                <a:tableStyleId>{5C22544A-7EE6-4342-B048-85BDC9FD1C3A}</a:tableStyleId>
              </a:tblPr>
              <a:tblGrid>
                <a:gridCol w="861845"/>
                <a:gridCol w="1291974"/>
                <a:gridCol w="785659"/>
                <a:gridCol w="928506"/>
                <a:gridCol w="785659"/>
                <a:gridCol w="1357049"/>
                <a:gridCol w="1357049"/>
                <a:gridCol w="785659"/>
              </a:tblGrid>
              <a:tr h="0">
                <a:tc>
                  <a:txBody>
                    <a:bodyPr/>
                    <a:lstStyle/>
                    <a:p>
                      <a:pPr marL="0" marR="0">
                        <a:lnSpc>
                          <a:spcPct val="115000"/>
                        </a:lnSpc>
                        <a:spcBef>
                          <a:spcPts val="0"/>
                        </a:spcBef>
                        <a:spcAft>
                          <a:spcPts val="0"/>
                        </a:spcAft>
                      </a:pPr>
                      <a:r>
                        <a:rPr lang="en-US" sz="1100">
                          <a:effectLst/>
                        </a:rPr>
                        <a:t> </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WMO Baseline</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DWD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CMA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JMA</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ECMWF</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HKO</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NASA</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element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distributorTransferOptions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distributorTransferOptions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transferOptions</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transferOptions</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protocol</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WWW:LINK-1.0-http--link</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HTTP</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WWW:LINK-1.0-http--link</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HTTP</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WWW:DOWNLOAD-1.0-ftp--download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WWW:LINK-1.0-http--link</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http</a:t>
                      </a:r>
                      <a:endParaRPr lang="en-US" sz="1100">
                        <a:effectLst/>
                        <a:latin typeface="Calibri"/>
                        <a:ea typeface="宋体"/>
                        <a:cs typeface="Times New Roman"/>
                      </a:endParaRPr>
                    </a:p>
                  </a:txBody>
                  <a:tcPr marL="68580" marR="68580" marT="0" marB="0"/>
                </a:tc>
              </a:tr>
              <a:tr h="0">
                <a:tc>
                  <a:txBody>
                    <a:bodyPr/>
                    <a:lstStyle/>
                    <a:p>
                      <a:pPr marL="0" marR="0">
                        <a:lnSpc>
                          <a:spcPct val="115000"/>
                        </a:lnSpc>
                        <a:spcBef>
                          <a:spcPts val="0"/>
                        </a:spcBef>
                        <a:spcAft>
                          <a:spcPts val="0"/>
                        </a:spcAft>
                      </a:pPr>
                      <a:r>
                        <a:rPr lang="en-US" sz="1100">
                          <a:effectLst/>
                        </a:rPr>
                        <a:t>function</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download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download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download</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a:effectLst/>
                        </a:rPr>
                        <a:t>-</a:t>
                      </a:r>
                      <a:endParaRPr lang="en-US" sz="1100">
                        <a:effectLst/>
                        <a:latin typeface="Calibri"/>
                        <a:ea typeface="宋体"/>
                        <a:cs typeface="Times New Roman"/>
                      </a:endParaRPr>
                    </a:p>
                  </a:txBody>
                  <a:tcPr marL="68580" marR="68580" marT="0" marB="0"/>
                </a:tc>
                <a:tc>
                  <a:txBody>
                    <a:bodyPr/>
                    <a:lstStyle/>
                    <a:p>
                      <a:pPr marL="0" marR="0">
                        <a:lnSpc>
                          <a:spcPct val="115000"/>
                        </a:lnSpc>
                        <a:spcBef>
                          <a:spcPts val="0"/>
                        </a:spcBef>
                        <a:spcAft>
                          <a:spcPts val="0"/>
                        </a:spcAft>
                      </a:pPr>
                      <a:r>
                        <a:rPr lang="en-US" sz="1100" dirty="0">
                          <a:effectLst/>
                        </a:rPr>
                        <a:t>-</a:t>
                      </a:r>
                      <a:endParaRPr lang="en-US" sz="1100" dirty="0">
                        <a:effectLst/>
                        <a:latin typeface="Calibri"/>
                        <a:ea typeface="宋体"/>
                        <a:cs typeface="Times New Roman"/>
                      </a:endParaRPr>
                    </a:p>
                  </a:txBody>
                  <a:tcPr marL="68580" marR="68580" marT="0" marB="0"/>
                </a:tc>
              </a:tr>
            </a:tbl>
          </a:graphicData>
        </a:graphic>
      </p:graphicFrame>
    </p:spTree>
    <p:extLst>
      <p:ext uri="{BB962C8B-B14F-4D97-AF65-F5344CB8AC3E}">
        <p14:creationId xmlns:p14="http://schemas.microsoft.com/office/powerpoint/2010/main" val="3137578012"/>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gin">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Origin">
      <a:majorFont>
        <a:latin typeface="Bookman Old Style"/>
        <a:ea typeface=""/>
        <a:cs typeface=""/>
        <a:font script="Grek" typeface="Cambria"/>
        <a:font script="Cyrl" typeface="Cambria"/>
        <a:font script="Jpan" typeface="HG明朝E"/>
        <a:font script="Hang" typeface="돋움"/>
        <a:font script="Hans" typeface="宋体"/>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ill Sans MT"/>
        <a:ea typeface=""/>
        <a:cs typeface=""/>
        <a:font script="Grek" typeface="Calibri"/>
        <a:font script="Cyrl" typeface="Calibri"/>
        <a:font script="Jpan" typeface="ＭＳ Ｐゴシック"/>
        <a:font script="Hang" typeface="맑은 고딕"/>
        <a:font script="Hans" typeface="华文新魏"/>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rigin">
      <a:fillStyleLst>
        <a:solidFill>
          <a:schemeClr val="phClr"/>
        </a:solidFill>
        <a:gradFill rotWithShape="1">
          <a:gsLst>
            <a:gs pos="0">
              <a:schemeClr val="phClr">
                <a:tint val="45000"/>
                <a:satMod val="200000"/>
              </a:schemeClr>
            </a:gs>
            <a:gs pos="30000">
              <a:schemeClr val="phClr">
                <a:tint val="61000"/>
                <a:satMod val="200000"/>
              </a:schemeClr>
            </a:gs>
            <a:gs pos="45000">
              <a:schemeClr val="phClr">
                <a:tint val="66000"/>
                <a:satMod val="200000"/>
              </a:schemeClr>
            </a:gs>
            <a:gs pos="55000">
              <a:schemeClr val="phClr">
                <a:tint val="66000"/>
                <a:satMod val="200000"/>
              </a:schemeClr>
            </a:gs>
            <a:gs pos="73000">
              <a:schemeClr val="phClr">
                <a:tint val="61000"/>
                <a:satMod val="200000"/>
              </a:schemeClr>
            </a:gs>
            <a:gs pos="100000">
              <a:schemeClr val="phClr">
                <a:tint val="45000"/>
                <a:satMod val="200000"/>
              </a:schemeClr>
            </a:gs>
          </a:gsLst>
          <a:lin ang="950000" scaled="1"/>
        </a:gradFill>
        <a:gradFill rotWithShape="1">
          <a:gsLst>
            <a:gs pos="0">
              <a:schemeClr val="phClr">
                <a:shade val="63000"/>
              </a:schemeClr>
            </a:gs>
            <a:gs pos="30000">
              <a:schemeClr val="phClr">
                <a:shade val="90000"/>
                <a:satMod val="110000"/>
              </a:schemeClr>
            </a:gs>
            <a:gs pos="45000">
              <a:schemeClr val="phClr">
                <a:shade val="100000"/>
                <a:satMod val="118000"/>
              </a:schemeClr>
            </a:gs>
            <a:gs pos="55000">
              <a:schemeClr val="phClr">
                <a:shade val="100000"/>
                <a:satMod val="118000"/>
              </a:schemeClr>
            </a:gs>
            <a:gs pos="73000">
              <a:schemeClr val="phClr">
                <a:shade val="90000"/>
                <a:satMod val="110000"/>
              </a:schemeClr>
            </a:gs>
            <a:gs pos="100000">
              <a:schemeClr val="phClr">
                <a:shade val="63000"/>
              </a:schemeClr>
            </a:gs>
          </a:gsLst>
          <a:lin ang="950000" scaled="1"/>
        </a:gradFill>
      </a:fillStyleLst>
      <a:lnStyleLst>
        <a:ln w="9525" cap="flat" cmpd="sng" algn="ctr">
          <a:solidFill>
            <a:schemeClr val="phClr"/>
          </a:solidFill>
          <a:prstDash val="solid"/>
        </a:ln>
        <a:ln w="19050" cap="flat" cmpd="sng" algn="ctr">
          <a:solidFill>
            <a:schemeClr val="phClr"/>
          </a:solidFill>
          <a:prstDash val="solid"/>
        </a:ln>
        <a:ln w="25400" cap="flat" cmpd="sng" algn="ctr">
          <a:solidFill>
            <a:schemeClr val="phClr"/>
          </a:solidFill>
          <a:prstDash val="solid"/>
        </a:ln>
      </a:lnStyleLst>
      <a:effectStyleLst>
        <a:effectStyle>
          <a:effectLst>
            <a:outerShdw blurRad="38100" dist="25400" dir="5400000" rotWithShape="0">
              <a:srgbClr val="000000">
                <a:alpha val="40000"/>
              </a:srgbClr>
            </a:outerShdw>
          </a:effectLst>
        </a:effectStyle>
        <a:effectStyle>
          <a:effectLst>
            <a:outerShdw blurRad="50800" dist="43000" dir="5400000" rotWithShape="0">
              <a:srgbClr val="000000">
                <a:alpha val="40000"/>
              </a:srgbClr>
            </a:outerShdw>
          </a:effectLst>
          <a:scene3d>
            <a:camera prst="orthographicFront" fov="0">
              <a:rot lat="0" lon="0" rev="0"/>
            </a:camera>
            <a:lightRig rig="balanced" dir="t">
              <a:rot lat="0" lon="0" rev="0"/>
            </a:lightRig>
          </a:scene3d>
          <a:sp3d prstMaterial="matte">
            <a:bevelT w="0" h="0"/>
            <a:contourClr>
              <a:schemeClr val="phClr">
                <a:tint val="100000"/>
                <a:shade val="100000"/>
                <a:hueMod val="100000"/>
                <a:satMod val="100000"/>
              </a:schemeClr>
            </a:contourClr>
          </a:sp3d>
        </a:effectStyle>
        <a:effectStyle>
          <a:effectLst>
            <a:outerShdw blurRad="50800" dist="25400" dir="5400000" rotWithShape="0">
              <a:srgbClr val="000000">
                <a:alpha val="50000"/>
              </a:srgbClr>
            </a:outerShdw>
          </a:effectLst>
          <a:scene3d>
            <a:camera prst="orthographicFront" fov="0">
              <a:rot lat="0" lon="0" rev="0"/>
            </a:camera>
            <a:lightRig rig="soft" dir="t">
              <a:rot lat="0" lon="0" rev="2700000"/>
            </a:lightRig>
          </a:scene3d>
          <a:sp3d prstMaterial="matte">
            <a:bevelT w="50800" h="50800"/>
            <a:contourClr>
              <a:schemeClr val="phClr"/>
            </a:contourClr>
          </a:sp3d>
        </a:effectStyle>
      </a:effectStyleLst>
      <a:bgFillStyleLst>
        <a:solidFill>
          <a:schemeClr val="phClr"/>
        </a:solidFill>
        <a:gradFill rotWithShape="1">
          <a:gsLst>
            <a:gs pos="0">
              <a:schemeClr val="phClr">
                <a:shade val="60000"/>
                <a:satMod val="300000"/>
              </a:schemeClr>
            </a:gs>
            <a:gs pos="30000">
              <a:schemeClr val="phClr">
                <a:shade val="80000"/>
                <a:satMod val="230000"/>
              </a:schemeClr>
            </a:gs>
            <a:gs pos="100000">
              <a:schemeClr val="phClr">
                <a:tint val="97000"/>
                <a:satMod val="220000"/>
              </a:schemeClr>
            </a:gs>
          </a:gsLst>
          <a:lin ang="16200000" scaled="1"/>
        </a:gradFill>
        <a:blipFill>
          <a:blip xmlns:r="http://schemas.openxmlformats.org/officeDocument/2006/relationships" r:embed="rId1">
            <a:duotone>
              <a:schemeClr val="phClr">
                <a:shade val="6000"/>
                <a:satMod val="120000"/>
              </a:schemeClr>
              <a:schemeClr val="phClr">
                <a:tint val="90000"/>
              </a:schemeClr>
            </a:duotone>
          </a:blip>
          <a:tile tx="0" ty="0" sx="35000" sy="40000" flip="x"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Origin</Template>
  <TotalTime>1448</TotalTime>
  <Words>992</Words>
  <Application>Microsoft Office PowerPoint</Application>
  <PresentationFormat>On-screen Show (4:3)</PresentationFormat>
  <Paragraphs>427</Paragraphs>
  <Slides>10</Slides>
  <Notes>6</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Origin</vt:lpstr>
      <vt:lpstr>A comparison of  WIS Metadata versions</vt:lpstr>
      <vt:lpstr>Content</vt:lpstr>
      <vt:lpstr>Versions of metadata standards</vt:lpstr>
      <vt:lpstr>Basic &amp; Identification information</vt:lpstr>
      <vt:lpstr>Descriptive Keywords</vt:lpstr>
      <vt:lpstr>Keyword “theme”</vt:lpstr>
      <vt:lpstr>GTS specific information</vt:lpstr>
      <vt:lpstr>Time Group</vt:lpstr>
      <vt:lpstr>Distribution section</vt:lpstr>
      <vt:lpstr>Thanks Q&amp;A</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comparison of  WIS Metadata versions</dc:title>
  <dc:creator>Kavlar</dc:creator>
  <cp:lastModifiedBy>Kavlar</cp:lastModifiedBy>
  <cp:revision>16</cp:revision>
  <dcterms:created xsi:type="dcterms:W3CDTF">2012-04-15T03:27:14Z</dcterms:created>
  <dcterms:modified xsi:type="dcterms:W3CDTF">2012-04-16T03:36:00Z</dcterms:modified>
</cp:coreProperties>
</file>