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bookmarkIdSeed="2">
  <p:sldMasterIdLst>
    <p:sldMasterId id="2147483661" r:id="rId1"/>
  </p:sldMasterIdLst>
  <p:notesMasterIdLst>
    <p:notesMasterId r:id="rId33"/>
  </p:notesMasterIdLst>
  <p:sldIdLst>
    <p:sldId id="256" r:id="rId2"/>
    <p:sldId id="369" r:id="rId3"/>
    <p:sldId id="367" r:id="rId4"/>
    <p:sldId id="370" r:id="rId5"/>
    <p:sldId id="371" r:id="rId6"/>
    <p:sldId id="378" r:id="rId7"/>
    <p:sldId id="376" r:id="rId8"/>
    <p:sldId id="373" r:id="rId9"/>
    <p:sldId id="374" r:id="rId10"/>
    <p:sldId id="377" r:id="rId11"/>
    <p:sldId id="375" r:id="rId12"/>
    <p:sldId id="379" r:id="rId13"/>
    <p:sldId id="261" r:id="rId14"/>
    <p:sldId id="351" r:id="rId15"/>
    <p:sldId id="262" r:id="rId16"/>
    <p:sldId id="263" r:id="rId17"/>
    <p:sldId id="264" r:id="rId18"/>
    <p:sldId id="386" r:id="rId19"/>
    <p:sldId id="380" r:id="rId20"/>
    <p:sldId id="384" r:id="rId21"/>
    <p:sldId id="382" r:id="rId22"/>
    <p:sldId id="381" r:id="rId23"/>
    <p:sldId id="267" r:id="rId24"/>
    <p:sldId id="356" r:id="rId25"/>
    <p:sldId id="387" r:id="rId26"/>
    <p:sldId id="385" r:id="rId27"/>
    <p:sldId id="383" r:id="rId28"/>
    <p:sldId id="297" r:id="rId29"/>
    <p:sldId id="355" r:id="rId30"/>
    <p:sldId id="365" r:id="rId31"/>
    <p:sldId id="366" r:id="rId32"/>
  </p:sldIdLst>
  <p:sldSz cx="6858000" cy="51435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6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AFBEF90-0936-46F3-AA99-5A69D1C5B935}">
  <a:tblStyle styleId="{0AFBEF90-0936-46F3-AA99-5A69D1C5B935}"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med" len="med"/>
              <a:tailEnd type="none" w="med" len="med"/>
            </a:ln>
          </a:left>
          <a:right>
            <a:ln w="12700" cap="flat" cmpd="sng">
              <a:solidFill>
                <a:schemeClr val="lt1"/>
              </a:solidFill>
              <a:prstDash val="solid"/>
              <a:round/>
              <a:headEnd type="none" w="med" len="med"/>
              <a:tailEnd type="none" w="med" len="med"/>
            </a:ln>
          </a:right>
          <a:top>
            <a:ln w="12700" cap="flat" cmpd="sng">
              <a:solidFill>
                <a:schemeClr val="lt1"/>
              </a:solidFill>
              <a:prstDash val="solid"/>
              <a:round/>
              <a:headEnd type="none" w="med" len="med"/>
              <a:tailEnd type="none" w="med" len="med"/>
            </a:ln>
          </a:top>
          <a:bottom>
            <a:ln w="12700" cap="flat" cmpd="sng">
              <a:solidFill>
                <a:schemeClr val="lt1"/>
              </a:solidFill>
              <a:prstDash val="solid"/>
              <a:round/>
              <a:headEnd type="none" w="med" len="med"/>
              <a:tailEnd type="none" w="med" len="med"/>
            </a:ln>
          </a:bottom>
          <a:insideH>
            <a:ln w="12700" cap="flat" cmpd="sng">
              <a:solidFill>
                <a:schemeClr val="lt1"/>
              </a:solidFill>
              <a:prstDash val="solid"/>
              <a:round/>
              <a:headEnd type="none" w="med" len="med"/>
              <a:tailEnd type="none" w="med" len="med"/>
            </a:ln>
          </a:insideH>
          <a:insideV>
            <a:ln w="12700" cap="flat" cmpd="sng">
              <a:solidFill>
                <a:schemeClr val="lt1"/>
              </a:solidFill>
              <a:prstDash val="solid"/>
              <a:round/>
              <a:headEnd type="none" w="med" len="med"/>
              <a:tailEnd type="none" w="med" len="med"/>
            </a:ln>
          </a:insideV>
        </a:tcBdr>
        <a:fill>
          <a:solidFill>
            <a:srgbClr val="E8ECF4"/>
          </a:solidFill>
        </a:fill>
      </a:tcStyle>
    </a:wholeTbl>
    <a:band1H>
      <a:tcTxStyle/>
      <a:tcStyle>
        <a:tcBdr/>
        <a:fill>
          <a:solidFill>
            <a:srgbClr val="CFD7E7"/>
          </a:solidFill>
        </a:fill>
      </a:tcStyle>
    </a:band1H>
    <a:band2H>
      <a:tcTxStyle/>
      <a:tcStyle>
        <a:tcBdr/>
      </a:tcStyle>
    </a:band2H>
    <a:band1V>
      <a:tcTxStyle/>
      <a:tcStyle>
        <a:tcBdr/>
        <a:fill>
          <a:solidFill>
            <a:srgbClr val="CFD7E7"/>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med" len="med"/>
              <a:tailEnd type="none" w="med" len="med"/>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med" len="med"/>
              <a:tailEnd type="none" w="med" len="med"/>
            </a:ln>
          </a:bottom>
        </a:tcBdr>
        <a:fill>
          <a:solidFill>
            <a:schemeClr val="accent1"/>
          </a:solidFill>
        </a:fill>
      </a:tcStyle>
    </a:firstRow>
    <a:neCell>
      <a:tcTxStyle/>
      <a:tcStyle>
        <a:tcBdr/>
      </a:tcStyle>
    </a:neCell>
    <a:nwCell>
      <a:tcTxStyle/>
      <a:tcStyle>
        <a:tcBdr/>
      </a:tcStyle>
    </a:nwCell>
  </a:tblStyle>
  <a:tblStyle styleId="{B828B3DD-5340-4470-9017-5E97F4594082}"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295"/>
    <p:restoredTop sz="99882" autoAdjust="0"/>
  </p:normalViewPr>
  <p:slideViewPr>
    <p:cSldViewPr snapToGrid="0" snapToObjects="1">
      <p:cViewPr>
        <p:scale>
          <a:sx n="166" d="100"/>
          <a:sy n="166" d="100"/>
        </p:scale>
        <p:origin x="-1428" y="-72"/>
      </p:cViewPr>
      <p:guideLst>
        <p:guide orient="horz" pos="16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72"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A614EF-BA53-46C2-A6FD-A9B1CC01FD80}" type="doc">
      <dgm:prSet loTypeId="urn:microsoft.com/office/officeart/2005/8/layout/arrow2" loCatId="process" qsTypeId="urn:microsoft.com/office/officeart/2005/8/quickstyle/simple1" qsCatId="simple" csTypeId="urn:microsoft.com/office/officeart/2005/8/colors/accent1_2" csCatId="accent1" phldr="1"/>
      <dgm:spPr/>
      <dgm:t>
        <a:bodyPr/>
        <a:lstStyle/>
        <a:p>
          <a:endParaRPr kumimoji="1" lang="ja-JP" altLang="en-US"/>
        </a:p>
      </dgm:t>
    </dgm:pt>
    <dgm:pt modelId="{62A21544-684F-4111-BC3E-F0AAA6D9673D}">
      <dgm:prSet phldrT="[テキスト]" custT="1"/>
      <dgm:spPr/>
      <dgm:t>
        <a:bodyPr/>
        <a:lstStyle/>
        <a:p>
          <a:r>
            <a:rPr kumimoji="1" lang="en-US" altLang="ja-JP" sz="1200" b="1" dirty="0" smtClean="0">
              <a:solidFill>
                <a:schemeClr val="tx2"/>
              </a:solidFill>
            </a:rPr>
            <a:t>Initial stage</a:t>
          </a:r>
          <a:endParaRPr kumimoji="1" lang="ja-JP" altLang="en-US" sz="1200" b="1" dirty="0">
            <a:solidFill>
              <a:schemeClr val="tx2"/>
            </a:solidFill>
          </a:endParaRPr>
        </a:p>
      </dgm:t>
    </dgm:pt>
    <dgm:pt modelId="{360BFBED-BBC0-424F-95C2-F15260F2EA89}" type="parTrans" cxnId="{5E38AEB5-BA04-4CA3-AE1F-E6590FCA83A8}">
      <dgm:prSet/>
      <dgm:spPr/>
      <dgm:t>
        <a:bodyPr/>
        <a:lstStyle/>
        <a:p>
          <a:endParaRPr kumimoji="1" lang="ja-JP" altLang="en-US"/>
        </a:p>
      </dgm:t>
    </dgm:pt>
    <dgm:pt modelId="{B7537118-AB6E-4F76-BE3B-A91CA1384477}" type="sibTrans" cxnId="{5E38AEB5-BA04-4CA3-AE1F-E6590FCA83A8}">
      <dgm:prSet/>
      <dgm:spPr/>
      <dgm:t>
        <a:bodyPr/>
        <a:lstStyle/>
        <a:p>
          <a:endParaRPr kumimoji="1" lang="ja-JP" altLang="en-US"/>
        </a:p>
      </dgm:t>
    </dgm:pt>
    <dgm:pt modelId="{8CCD3C50-BBF2-4CFE-9AE9-5691C79FFC59}">
      <dgm:prSet phldrT="[テキスト]" custT="1"/>
      <dgm:spPr/>
      <dgm:t>
        <a:bodyPr/>
        <a:lstStyle/>
        <a:p>
          <a:pPr algn="ctr"/>
          <a:r>
            <a:rPr kumimoji="1" lang="en-US" altLang="ja-JP" sz="1200" b="1" dirty="0" smtClean="0">
              <a:solidFill>
                <a:schemeClr val="tx2"/>
              </a:solidFill>
            </a:rPr>
            <a:t>Evolution</a:t>
          </a:r>
          <a:br>
            <a:rPr kumimoji="1" lang="en-US" altLang="ja-JP" sz="1200" b="1" dirty="0" smtClean="0">
              <a:solidFill>
                <a:schemeClr val="tx2"/>
              </a:solidFill>
            </a:rPr>
          </a:br>
          <a:r>
            <a:rPr kumimoji="1" lang="en-US" altLang="ja-JP" sz="1200" b="1" dirty="0" smtClean="0">
              <a:solidFill>
                <a:schemeClr val="tx2"/>
              </a:solidFill>
            </a:rPr>
            <a:t>stage </a:t>
          </a:r>
          <a:endParaRPr kumimoji="1" lang="ja-JP" altLang="en-US" sz="1200" b="1" dirty="0">
            <a:solidFill>
              <a:schemeClr val="tx2"/>
            </a:solidFill>
          </a:endParaRPr>
        </a:p>
      </dgm:t>
    </dgm:pt>
    <dgm:pt modelId="{8EAAD170-2078-400D-AF54-66E7809C5C37}" type="parTrans" cxnId="{F9E192D5-F5D8-4816-9B77-54BD6DF5CC00}">
      <dgm:prSet/>
      <dgm:spPr/>
      <dgm:t>
        <a:bodyPr/>
        <a:lstStyle/>
        <a:p>
          <a:endParaRPr kumimoji="1" lang="ja-JP" altLang="en-US"/>
        </a:p>
      </dgm:t>
    </dgm:pt>
    <dgm:pt modelId="{3B735E9F-75A4-418E-868C-954E65EC5B92}" type="sibTrans" cxnId="{F9E192D5-F5D8-4816-9B77-54BD6DF5CC00}">
      <dgm:prSet/>
      <dgm:spPr/>
      <dgm:t>
        <a:bodyPr/>
        <a:lstStyle/>
        <a:p>
          <a:endParaRPr kumimoji="1" lang="ja-JP" altLang="en-US"/>
        </a:p>
      </dgm:t>
    </dgm:pt>
    <dgm:pt modelId="{1C691D36-ED68-4CA6-8218-C0C707906612}">
      <dgm:prSet phldrT="[テキスト]" custT="1"/>
      <dgm:spPr/>
      <dgm:t>
        <a:bodyPr/>
        <a:lstStyle/>
        <a:p>
          <a:r>
            <a:rPr kumimoji="1" lang="en-US" altLang="ja-JP" sz="1600" b="1" dirty="0" smtClean="0">
              <a:solidFill>
                <a:schemeClr val="tx2"/>
              </a:solidFill>
            </a:rPr>
            <a:t>Final stage</a:t>
          </a:r>
          <a:endParaRPr kumimoji="1" lang="ja-JP" altLang="en-US" sz="1600" b="1" dirty="0">
            <a:solidFill>
              <a:schemeClr val="tx2"/>
            </a:solidFill>
          </a:endParaRPr>
        </a:p>
      </dgm:t>
    </dgm:pt>
    <dgm:pt modelId="{096E167A-ADD8-44CA-A677-0B50E918E350}" type="parTrans" cxnId="{280E77A8-16E0-402C-B00D-A8B6C5D37C06}">
      <dgm:prSet/>
      <dgm:spPr/>
      <dgm:t>
        <a:bodyPr/>
        <a:lstStyle/>
        <a:p>
          <a:endParaRPr kumimoji="1" lang="ja-JP" altLang="en-US"/>
        </a:p>
      </dgm:t>
    </dgm:pt>
    <dgm:pt modelId="{7C467E30-1853-43D1-BDFD-1FF293ED722B}" type="sibTrans" cxnId="{280E77A8-16E0-402C-B00D-A8B6C5D37C06}">
      <dgm:prSet/>
      <dgm:spPr/>
      <dgm:t>
        <a:bodyPr/>
        <a:lstStyle/>
        <a:p>
          <a:endParaRPr kumimoji="1" lang="ja-JP" altLang="en-US"/>
        </a:p>
      </dgm:t>
    </dgm:pt>
    <dgm:pt modelId="{42B18BD4-A8FA-4363-92E3-A1B059E25286}" type="pres">
      <dgm:prSet presAssocID="{2DA614EF-BA53-46C2-A6FD-A9B1CC01FD80}" presName="arrowDiagram" presStyleCnt="0">
        <dgm:presLayoutVars>
          <dgm:chMax val="5"/>
          <dgm:dir/>
          <dgm:resizeHandles val="exact"/>
        </dgm:presLayoutVars>
      </dgm:prSet>
      <dgm:spPr/>
      <dgm:t>
        <a:bodyPr/>
        <a:lstStyle/>
        <a:p>
          <a:endParaRPr kumimoji="1" lang="ja-JP" altLang="en-US"/>
        </a:p>
      </dgm:t>
    </dgm:pt>
    <dgm:pt modelId="{F28B3EE1-CF00-44C7-9DB6-0BEA3C38D921}" type="pres">
      <dgm:prSet presAssocID="{2DA614EF-BA53-46C2-A6FD-A9B1CC01FD80}" presName="arrow" presStyleLbl="bgShp" presStyleIdx="0" presStyleCnt="1" custLinFactNeighborX="162" custLinFactNeighborY="-1872"/>
      <dgm:spPr/>
      <dgm:t>
        <a:bodyPr/>
        <a:lstStyle/>
        <a:p>
          <a:endParaRPr lang="en-US"/>
        </a:p>
      </dgm:t>
    </dgm:pt>
    <dgm:pt modelId="{C5EE989F-0DA2-4CDF-AFC6-899EDE50949F}" type="pres">
      <dgm:prSet presAssocID="{2DA614EF-BA53-46C2-A6FD-A9B1CC01FD80}" presName="arrowDiagram3" presStyleCnt="0"/>
      <dgm:spPr/>
    </dgm:pt>
    <dgm:pt modelId="{49B66D85-4B60-464A-B5F1-7330D43EBA46}" type="pres">
      <dgm:prSet presAssocID="{62A21544-684F-4111-BC3E-F0AAA6D9673D}" presName="bullet3a" presStyleLbl="node1" presStyleIdx="0" presStyleCnt="3"/>
      <dgm:spPr/>
    </dgm:pt>
    <dgm:pt modelId="{E2BF9D48-3CDF-4265-A96C-E5CC9A65D421}" type="pres">
      <dgm:prSet presAssocID="{62A21544-684F-4111-BC3E-F0AAA6D9673D}" presName="textBox3a" presStyleLbl="revTx" presStyleIdx="0" presStyleCnt="3" custScaleX="156835" custLinFactNeighborX="-9428" custLinFactNeighborY="-50011">
        <dgm:presLayoutVars>
          <dgm:bulletEnabled val="1"/>
        </dgm:presLayoutVars>
      </dgm:prSet>
      <dgm:spPr/>
      <dgm:t>
        <a:bodyPr/>
        <a:lstStyle/>
        <a:p>
          <a:endParaRPr kumimoji="1" lang="ja-JP" altLang="en-US"/>
        </a:p>
      </dgm:t>
    </dgm:pt>
    <dgm:pt modelId="{407D105C-76C7-456A-B1F6-3B4682F9E2F5}" type="pres">
      <dgm:prSet presAssocID="{8CCD3C50-BBF2-4CFE-9AE9-5691C79FFC59}" presName="bullet3b" presStyleLbl="node1" presStyleIdx="1" presStyleCnt="3"/>
      <dgm:spPr/>
    </dgm:pt>
    <dgm:pt modelId="{946D30F6-4BC8-45FA-B66B-D60612FD680D}" type="pres">
      <dgm:prSet presAssocID="{8CCD3C50-BBF2-4CFE-9AE9-5691C79FFC59}" presName="textBox3b" presStyleLbl="revTx" presStyleIdx="1" presStyleCnt="3" custScaleX="193733" custLinFactNeighborX="-34685" custLinFactNeighborY="-45348">
        <dgm:presLayoutVars>
          <dgm:bulletEnabled val="1"/>
        </dgm:presLayoutVars>
      </dgm:prSet>
      <dgm:spPr/>
      <dgm:t>
        <a:bodyPr/>
        <a:lstStyle/>
        <a:p>
          <a:endParaRPr kumimoji="1" lang="ja-JP" altLang="en-US"/>
        </a:p>
      </dgm:t>
    </dgm:pt>
    <dgm:pt modelId="{4C3A993C-B85A-49F3-A98C-236AC6A477F5}" type="pres">
      <dgm:prSet presAssocID="{1C691D36-ED68-4CA6-8218-C0C707906612}" presName="bullet3c" presStyleLbl="node1" presStyleIdx="2" presStyleCnt="3"/>
      <dgm:spPr/>
    </dgm:pt>
    <dgm:pt modelId="{9D98AF1A-3F32-44CC-941D-83574E52F62A}" type="pres">
      <dgm:prSet presAssocID="{1C691D36-ED68-4CA6-8218-C0C707906612}" presName="textBox3c" presStyleLbl="revTx" presStyleIdx="2" presStyleCnt="3" custScaleX="214544" custLinFactNeighborX="17514" custLinFactNeighborY="-32107">
        <dgm:presLayoutVars>
          <dgm:bulletEnabled val="1"/>
        </dgm:presLayoutVars>
      </dgm:prSet>
      <dgm:spPr/>
      <dgm:t>
        <a:bodyPr/>
        <a:lstStyle/>
        <a:p>
          <a:endParaRPr kumimoji="1" lang="ja-JP" altLang="en-US"/>
        </a:p>
      </dgm:t>
    </dgm:pt>
  </dgm:ptLst>
  <dgm:cxnLst>
    <dgm:cxn modelId="{5E38AEB5-BA04-4CA3-AE1F-E6590FCA83A8}" srcId="{2DA614EF-BA53-46C2-A6FD-A9B1CC01FD80}" destId="{62A21544-684F-4111-BC3E-F0AAA6D9673D}" srcOrd="0" destOrd="0" parTransId="{360BFBED-BBC0-424F-95C2-F15260F2EA89}" sibTransId="{B7537118-AB6E-4F76-BE3B-A91CA1384477}"/>
    <dgm:cxn modelId="{143BAC4C-4E53-EB4E-890B-A793EF77146F}" type="presOf" srcId="{8CCD3C50-BBF2-4CFE-9AE9-5691C79FFC59}" destId="{946D30F6-4BC8-45FA-B66B-D60612FD680D}" srcOrd="0" destOrd="0" presId="urn:microsoft.com/office/officeart/2005/8/layout/arrow2"/>
    <dgm:cxn modelId="{0B231F7F-DD34-BF4D-91BD-88B7D2D2C9F9}" type="presOf" srcId="{1C691D36-ED68-4CA6-8218-C0C707906612}" destId="{9D98AF1A-3F32-44CC-941D-83574E52F62A}" srcOrd="0" destOrd="0" presId="urn:microsoft.com/office/officeart/2005/8/layout/arrow2"/>
    <dgm:cxn modelId="{E884278B-E6A9-AF45-9797-1E423FBD538D}" type="presOf" srcId="{2DA614EF-BA53-46C2-A6FD-A9B1CC01FD80}" destId="{42B18BD4-A8FA-4363-92E3-A1B059E25286}" srcOrd="0" destOrd="0" presId="urn:microsoft.com/office/officeart/2005/8/layout/arrow2"/>
    <dgm:cxn modelId="{F9E192D5-F5D8-4816-9B77-54BD6DF5CC00}" srcId="{2DA614EF-BA53-46C2-A6FD-A9B1CC01FD80}" destId="{8CCD3C50-BBF2-4CFE-9AE9-5691C79FFC59}" srcOrd="1" destOrd="0" parTransId="{8EAAD170-2078-400D-AF54-66E7809C5C37}" sibTransId="{3B735E9F-75A4-418E-868C-954E65EC5B92}"/>
    <dgm:cxn modelId="{C92A6F40-50A3-A84E-A9AB-F65B87C21349}" type="presOf" srcId="{62A21544-684F-4111-BC3E-F0AAA6D9673D}" destId="{E2BF9D48-3CDF-4265-A96C-E5CC9A65D421}" srcOrd="0" destOrd="0" presId="urn:microsoft.com/office/officeart/2005/8/layout/arrow2"/>
    <dgm:cxn modelId="{280E77A8-16E0-402C-B00D-A8B6C5D37C06}" srcId="{2DA614EF-BA53-46C2-A6FD-A9B1CC01FD80}" destId="{1C691D36-ED68-4CA6-8218-C0C707906612}" srcOrd="2" destOrd="0" parTransId="{096E167A-ADD8-44CA-A677-0B50E918E350}" sibTransId="{7C467E30-1853-43D1-BDFD-1FF293ED722B}"/>
    <dgm:cxn modelId="{A963F69E-61DB-F64F-B281-3E78C111194A}" type="presParOf" srcId="{42B18BD4-A8FA-4363-92E3-A1B059E25286}" destId="{F28B3EE1-CF00-44C7-9DB6-0BEA3C38D921}" srcOrd="0" destOrd="0" presId="urn:microsoft.com/office/officeart/2005/8/layout/arrow2"/>
    <dgm:cxn modelId="{BCEF3081-664C-3748-A468-4C559490793C}" type="presParOf" srcId="{42B18BD4-A8FA-4363-92E3-A1B059E25286}" destId="{C5EE989F-0DA2-4CDF-AFC6-899EDE50949F}" srcOrd="1" destOrd="0" presId="urn:microsoft.com/office/officeart/2005/8/layout/arrow2"/>
    <dgm:cxn modelId="{21191C8E-E669-AD48-98C3-C2C8825DE834}" type="presParOf" srcId="{C5EE989F-0DA2-4CDF-AFC6-899EDE50949F}" destId="{49B66D85-4B60-464A-B5F1-7330D43EBA46}" srcOrd="0" destOrd="0" presId="urn:microsoft.com/office/officeart/2005/8/layout/arrow2"/>
    <dgm:cxn modelId="{89810F69-6AF3-FA4D-B17E-9FC2296BEA0B}" type="presParOf" srcId="{C5EE989F-0DA2-4CDF-AFC6-899EDE50949F}" destId="{E2BF9D48-3CDF-4265-A96C-E5CC9A65D421}" srcOrd="1" destOrd="0" presId="urn:microsoft.com/office/officeart/2005/8/layout/arrow2"/>
    <dgm:cxn modelId="{54C61552-161E-C844-8427-0A6D5F23657A}" type="presParOf" srcId="{C5EE989F-0DA2-4CDF-AFC6-899EDE50949F}" destId="{407D105C-76C7-456A-B1F6-3B4682F9E2F5}" srcOrd="2" destOrd="0" presId="urn:microsoft.com/office/officeart/2005/8/layout/arrow2"/>
    <dgm:cxn modelId="{36A3DA48-EB56-054F-8E7D-D16CFDD764AE}" type="presParOf" srcId="{C5EE989F-0DA2-4CDF-AFC6-899EDE50949F}" destId="{946D30F6-4BC8-45FA-B66B-D60612FD680D}" srcOrd="3" destOrd="0" presId="urn:microsoft.com/office/officeart/2005/8/layout/arrow2"/>
    <dgm:cxn modelId="{DBF46E90-8D50-DE4E-88EA-8262D178DF58}" type="presParOf" srcId="{C5EE989F-0DA2-4CDF-AFC6-899EDE50949F}" destId="{4C3A993C-B85A-49F3-A98C-236AC6A477F5}" srcOrd="4" destOrd="0" presId="urn:microsoft.com/office/officeart/2005/8/layout/arrow2"/>
    <dgm:cxn modelId="{A6CD4BDB-2219-414E-90C1-9122B766CC78}" type="presParOf" srcId="{C5EE989F-0DA2-4CDF-AFC6-899EDE50949F}" destId="{9D98AF1A-3F32-44CC-941D-83574E52F62A}" srcOrd="5" destOrd="0" presId="urn:microsoft.com/office/officeart/2005/8/layout/arrow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B3EE1-CF00-44C7-9DB6-0BEA3C38D921}">
      <dsp:nvSpPr>
        <dsp:cNvPr id="0" name=""/>
        <dsp:cNvSpPr/>
      </dsp:nvSpPr>
      <dsp:spPr>
        <a:xfrm>
          <a:off x="-25399" y="0"/>
          <a:ext cx="2982835" cy="1864272"/>
        </a:xfrm>
        <a:prstGeom prst="swooshArrow">
          <a:avLst>
            <a:gd name="adj1" fmla="val 25000"/>
            <a:gd name="adj2" fmla="val 2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B66D85-4B60-464A-B5F1-7330D43EBA46}">
      <dsp:nvSpPr>
        <dsp:cNvPr id="0" name=""/>
        <dsp:cNvSpPr/>
      </dsp:nvSpPr>
      <dsp:spPr>
        <a:xfrm>
          <a:off x="348588" y="1286720"/>
          <a:ext cx="77553" cy="7755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2BF9D48-3CDF-4265-A96C-E5CC9A65D421}">
      <dsp:nvSpPr>
        <dsp:cNvPr id="0" name=""/>
        <dsp:cNvSpPr/>
      </dsp:nvSpPr>
      <dsp:spPr>
        <a:xfrm>
          <a:off x="124339" y="1056050"/>
          <a:ext cx="1090004" cy="5387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1094" tIns="0" rIns="0" bIns="0" numCol="1" spcCol="1270" anchor="t" anchorCtr="0">
          <a:noAutofit/>
        </a:bodyPr>
        <a:lstStyle/>
        <a:p>
          <a:pPr lvl="0" algn="l" defTabSz="533400">
            <a:lnSpc>
              <a:spcPct val="90000"/>
            </a:lnSpc>
            <a:spcBef>
              <a:spcPct val="0"/>
            </a:spcBef>
            <a:spcAft>
              <a:spcPct val="35000"/>
            </a:spcAft>
          </a:pPr>
          <a:r>
            <a:rPr kumimoji="1" lang="en-US" altLang="ja-JP" sz="1200" b="1" kern="1200" dirty="0" smtClean="0">
              <a:solidFill>
                <a:schemeClr val="tx2"/>
              </a:solidFill>
            </a:rPr>
            <a:t>Initial stage</a:t>
          </a:r>
          <a:endParaRPr kumimoji="1" lang="ja-JP" altLang="en-US" sz="1200" b="1" kern="1200" dirty="0">
            <a:solidFill>
              <a:schemeClr val="tx2"/>
            </a:solidFill>
          </a:endParaRPr>
        </a:p>
      </dsp:txBody>
      <dsp:txXfrm>
        <a:off x="124339" y="1056050"/>
        <a:ext cx="1090004" cy="538774"/>
      </dsp:txXfrm>
    </dsp:sp>
    <dsp:sp modelId="{407D105C-76C7-456A-B1F6-3B4682F9E2F5}">
      <dsp:nvSpPr>
        <dsp:cNvPr id="0" name=""/>
        <dsp:cNvSpPr/>
      </dsp:nvSpPr>
      <dsp:spPr>
        <a:xfrm>
          <a:off x="1033149" y="780011"/>
          <a:ext cx="140193" cy="14019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46D30F6-4BC8-45FA-B66B-D60612FD680D}">
      <dsp:nvSpPr>
        <dsp:cNvPr id="0" name=""/>
        <dsp:cNvSpPr/>
      </dsp:nvSpPr>
      <dsp:spPr>
        <a:xfrm>
          <a:off x="519434" y="390204"/>
          <a:ext cx="1386896" cy="10141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286" tIns="0" rIns="0" bIns="0" numCol="1" spcCol="1270" anchor="t" anchorCtr="0">
          <a:noAutofit/>
        </a:bodyPr>
        <a:lstStyle/>
        <a:p>
          <a:pPr lvl="0" algn="ctr" defTabSz="533400">
            <a:lnSpc>
              <a:spcPct val="90000"/>
            </a:lnSpc>
            <a:spcBef>
              <a:spcPct val="0"/>
            </a:spcBef>
            <a:spcAft>
              <a:spcPct val="35000"/>
            </a:spcAft>
          </a:pPr>
          <a:r>
            <a:rPr kumimoji="1" lang="en-US" altLang="ja-JP" sz="1200" b="1" kern="1200" dirty="0" smtClean="0">
              <a:solidFill>
                <a:schemeClr val="tx2"/>
              </a:solidFill>
            </a:rPr>
            <a:t>Evolution</a:t>
          </a:r>
          <a:br>
            <a:rPr kumimoji="1" lang="en-US" altLang="ja-JP" sz="1200" b="1" kern="1200" dirty="0" smtClean="0">
              <a:solidFill>
                <a:schemeClr val="tx2"/>
              </a:solidFill>
            </a:rPr>
          </a:br>
          <a:r>
            <a:rPr kumimoji="1" lang="en-US" altLang="ja-JP" sz="1200" b="1" kern="1200" dirty="0" smtClean="0">
              <a:solidFill>
                <a:schemeClr val="tx2"/>
              </a:solidFill>
            </a:rPr>
            <a:t>stage </a:t>
          </a:r>
          <a:endParaRPr kumimoji="1" lang="ja-JP" altLang="en-US" sz="1200" b="1" kern="1200" dirty="0">
            <a:solidFill>
              <a:schemeClr val="tx2"/>
            </a:solidFill>
          </a:endParaRPr>
        </a:p>
      </dsp:txBody>
      <dsp:txXfrm>
        <a:off x="519434" y="390204"/>
        <a:ext cx="1386896" cy="1014163"/>
      </dsp:txXfrm>
    </dsp:sp>
    <dsp:sp modelId="{4C3A993C-B85A-49F3-A98C-236AC6A477F5}">
      <dsp:nvSpPr>
        <dsp:cNvPr id="0" name=""/>
        <dsp:cNvSpPr/>
      </dsp:nvSpPr>
      <dsp:spPr>
        <a:xfrm>
          <a:off x="1856411" y="471660"/>
          <a:ext cx="193884" cy="193884"/>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D98AF1A-3F32-44CC-941D-83574E52F62A}">
      <dsp:nvSpPr>
        <dsp:cNvPr id="0" name=""/>
        <dsp:cNvSpPr/>
      </dsp:nvSpPr>
      <dsp:spPr>
        <a:xfrm>
          <a:off x="1543354" y="152602"/>
          <a:ext cx="1535878" cy="129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735" tIns="0" rIns="0" bIns="0" numCol="1" spcCol="1270" anchor="t" anchorCtr="0">
          <a:noAutofit/>
        </a:bodyPr>
        <a:lstStyle/>
        <a:p>
          <a:pPr lvl="0" algn="l" defTabSz="711200">
            <a:lnSpc>
              <a:spcPct val="90000"/>
            </a:lnSpc>
            <a:spcBef>
              <a:spcPct val="0"/>
            </a:spcBef>
            <a:spcAft>
              <a:spcPct val="35000"/>
            </a:spcAft>
          </a:pPr>
          <a:r>
            <a:rPr kumimoji="1" lang="en-US" altLang="ja-JP" sz="1600" b="1" kern="1200" dirty="0" smtClean="0">
              <a:solidFill>
                <a:schemeClr val="tx2"/>
              </a:solidFill>
            </a:rPr>
            <a:t>Final stage</a:t>
          </a:r>
          <a:endParaRPr kumimoji="1" lang="ja-JP" altLang="en-US" sz="1600" b="1" kern="1200" dirty="0">
            <a:solidFill>
              <a:schemeClr val="tx2"/>
            </a:solidFill>
          </a:endParaRPr>
        </a:p>
      </dsp:txBody>
      <dsp:txXfrm>
        <a:off x="1543354" y="152602"/>
        <a:ext cx="1535878" cy="129566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Shape 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med" len="med"/>
            <a:tailEnd type="none" w="med" len="med"/>
          </a:ln>
        </p:spPr>
      </p:sp>
      <p:sp>
        <p:nvSpPr>
          <p:cNvPr id="4" name="Shape 4"/>
          <p:cNvSpPr txBox="1">
            <a:spLocks noGrp="1"/>
          </p:cNvSpPr>
          <p:nvPr>
            <p:ph type="body" idx="1"/>
          </p:nvPr>
        </p:nvSpPr>
        <p:spPr>
          <a:xfrm>
            <a:off x="685800" y="4343400"/>
            <a:ext cx="5486400" cy="4114800"/>
          </a:xfrm>
          <a:prstGeom prst="rect">
            <a:avLst/>
          </a:prstGeom>
          <a:noFill/>
          <a:ln>
            <a:noFill/>
          </a:ln>
        </p:spPr>
        <p:txBody>
          <a:bodyPr wrap="square" lIns="91425" tIns="91425" rIns="91425" bIns="91425" anchor="t" anchorCtr="0"/>
          <a:lstStyle>
            <a:lvl1pPr lvl="0">
              <a:spcBef>
                <a:spcPts val="0"/>
              </a:spcBef>
              <a:buSzPct val="100000"/>
              <a:buChar char="●"/>
              <a:defRPr sz="1100"/>
            </a:lvl1pPr>
            <a:lvl2pPr lvl="1">
              <a:spcBef>
                <a:spcPts val="0"/>
              </a:spcBef>
              <a:buSzPct val="100000"/>
              <a:buChar char="○"/>
              <a:defRPr sz="1100"/>
            </a:lvl2pPr>
            <a:lvl3pPr lvl="2">
              <a:spcBef>
                <a:spcPts val="0"/>
              </a:spcBef>
              <a:buSzPct val="100000"/>
              <a:buChar char="■"/>
              <a:defRPr sz="1100"/>
            </a:lvl3pPr>
            <a:lvl4pPr lvl="3">
              <a:spcBef>
                <a:spcPts val="0"/>
              </a:spcBef>
              <a:buSzPct val="100000"/>
              <a:buChar char="●"/>
              <a:defRPr sz="1100"/>
            </a:lvl4pPr>
            <a:lvl5pPr lvl="4">
              <a:spcBef>
                <a:spcPts val="0"/>
              </a:spcBef>
              <a:buSzPct val="100000"/>
              <a:buChar char="○"/>
              <a:defRPr sz="1100"/>
            </a:lvl5pPr>
            <a:lvl6pPr lvl="5">
              <a:spcBef>
                <a:spcPts val="0"/>
              </a:spcBef>
              <a:buSzPct val="100000"/>
              <a:buChar char="■"/>
              <a:defRPr sz="1100"/>
            </a:lvl6pPr>
            <a:lvl7pPr lvl="6">
              <a:spcBef>
                <a:spcPts val="0"/>
              </a:spcBef>
              <a:buSzPct val="100000"/>
              <a:buChar char="●"/>
              <a:defRPr sz="1100"/>
            </a:lvl7pPr>
            <a:lvl8pPr lvl="7">
              <a:spcBef>
                <a:spcPts val="0"/>
              </a:spcBef>
              <a:buSzPct val="100000"/>
              <a:buChar char="○"/>
              <a:defRPr sz="1100"/>
            </a:lvl8pPr>
            <a:lvl9pPr lvl="8">
              <a:spcBef>
                <a:spcPts val="0"/>
              </a:spcBef>
              <a:buSzPct val="100000"/>
              <a:buChar char="■"/>
              <a:defRPr sz="1100"/>
            </a:lvl9pPr>
          </a:lstStyle>
          <a:p>
            <a:endParaRPr/>
          </a:p>
        </p:txBody>
      </p:sp>
    </p:spTree>
    <p:extLst>
      <p:ext uri="{BB962C8B-B14F-4D97-AF65-F5344CB8AC3E}">
        <p14:creationId xmlns:p14="http://schemas.microsoft.com/office/powerpoint/2010/main" val="1227136204"/>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Shape 6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64" name="Shape 6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extLst>
      <p:ext uri="{BB962C8B-B14F-4D97-AF65-F5344CB8AC3E}">
        <p14:creationId xmlns:p14="http://schemas.microsoft.com/office/powerpoint/2010/main" val="6690598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56332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4448522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2" name="Shape 462"/>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r>
              <a:rPr lang="en-US" sz="1200" b="0" i="0" u="none" strike="noStrike" cap="none" baseline="0" dirty="0" smtClean="0">
                <a:solidFill>
                  <a:schemeClr val="dk1"/>
                </a:solidFill>
                <a:latin typeface="Calibri"/>
                <a:ea typeface="Calibri"/>
                <a:cs typeface="Calibri"/>
                <a:sym typeface="Calibri"/>
              </a:rPr>
              <a:t>Evolution and Final Stages represent </a:t>
            </a:r>
            <a:r>
              <a:rPr lang="en-US" sz="1200" b="1" i="0" u="sng" strike="noStrike" cap="none" baseline="0" dirty="0" smtClean="0">
                <a:solidFill>
                  <a:schemeClr val="dk1"/>
                </a:solidFill>
                <a:latin typeface="Calibri"/>
                <a:ea typeface="Calibri"/>
                <a:cs typeface="Calibri"/>
                <a:sym typeface="Calibri"/>
              </a:rPr>
              <a:t>possible</a:t>
            </a:r>
            <a:r>
              <a:rPr lang="en-US" sz="1200" b="0" i="0" u="none" strike="noStrike" cap="none" baseline="0" dirty="0" smtClean="0">
                <a:solidFill>
                  <a:schemeClr val="dk1"/>
                </a:solidFill>
                <a:latin typeface="Calibri"/>
                <a:ea typeface="Calibri"/>
                <a:cs typeface="Calibri"/>
                <a:sym typeface="Calibri"/>
              </a:rPr>
              <a:t> expansion of participant base.</a:t>
            </a:r>
          </a:p>
        </p:txBody>
      </p:sp>
      <p:sp>
        <p:nvSpPr>
          <p:cNvPr id="463" name="Shape 463"/>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 sz="1200">
                <a:solidFill>
                  <a:schemeClr val="dk1"/>
                </a:solidFill>
                <a:latin typeface="Calibri"/>
                <a:ea typeface="Calibri"/>
                <a:cs typeface="Calibri"/>
                <a:sym typeface="Calibri"/>
              </a:rPr>
              <a:pPr marL="0" marR="0" lvl="0" indent="0" algn="r" rtl="0">
                <a:spcBef>
                  <a:spcPts val="0"/>
                </a:spcBef>
                <a:buSzPct val="25000"/>
                <a:buNone/>
              </a:pPr>
              <a:t>9</a:t>
            </a:fld>
            <a:endParaRPr lang="en"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6119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Shape 46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462" name="Shape 462"/>
          <p:cNvSpPr txBox="1">
            <a:spLocks noGrp="1"/>
          </p:cNvSpPr>
          <p:nvPr>
            <p:ph type="body" idx="1"/>
          </p:nvPr>
        </p:nvSpPr>
        <p:spPr>
          <a:xfrm>
            <a:off x="685800" y="4343400"/>
            <a:ext cx="5486400" cy="4114800"/>
          </a:xfrm>
          <a:prstGeom prst="rect">
            <a:avLst/>
          </a:prstGeom>
          <a:noFill/>
          <a:ln>
            <a:noFill/>
          </a:ln>
        </p:spPr>
        <p:txBody>
          <a:bodyPr wrap="square" lIns="91425" tIns="45700" rIns="91425" bIns="45700" anchor="t" anchorCtr="0">
            <a:noAutofit/>
          </a:bodyPr>
          <a:lstStyle/>
          <a:p>
            <a:pPr marL="0" marR="0" lvl="0" indent="0" algn="l" rtl="0">
              <a:spcBef>
                <a:spcPts val="0"/>
              </a:spcBef>
              <a:buNone/>
            </a:pPr>
            <a:endParaRPr lang="en-US" sz="1200" b="0" i="0" u="none" strike="noStrike" cap="none" baseline="0" dirty="0" smtClean="0">
              <a:solidFill>
                <a:schemeClr val="dk1"/>
              </a:solidFill>
              <a:latin typeface="Calibri"/>
              <a:ea typeface="Calibri"/>
              <a:cs typeface="Calibri"/>
              <a:sym typeface="Calibri"/>
            </a:endParaRPr>
          </a:p>
        </p:txBody>
      </p:sp>
      <p:sp>
        <p:nvSpPr>
          <p:cNvPr id="463" name="Shape 463"/>
          <p:cNvSpPr txBox="1">
            <a:spLocks noGrp="1"/>
          </p:cNvSpPr>
          <p:nvPr>
            <p:ph type="sldNum" idx="12"/>
          </p:nvPr>
        </p:nvSpPr>
        <p:spPr>
          <a:xfrm>
            <a:off x="3884613" y="8685213"/>
            <a:ext cx="2971800" cy="457200"/>
          </a:xfrm>
          <a:prstGeom prst="rect">
            <a:avLst/>
          </a:prstGeom>
          <a:noFill/>
          <a:ln>
            <a:noFill/>
          </a:ln>
        </p:spPr>
        <p:txBody>
          <a:bodyPr wrap="square" lIns="91425" tIns="45700" rIns="91425" bIns="45700" anchor="b" anchorCtr="0">
            <a:noAutofit/>
          </a:bodyPr>
          <a:lstStyle/>
          <a:p>
            <a:pPr marL="0" marR="0" lvl="0" indent="0" algn="r" rtl="0">
              <a:spcBef>
                <a:spcPts val="0"/>
              </a:spcBef>
              <a:buSzPct val="25000"/>
              <a:buNone/>
            </a:pPr>
            <a:fld id="{00000000-1234-1234-1234-123412341234}" type="slidenum">
              <a:rPr lang="en" sz="1200">
                <a:solidFill>
                  <a:schemeClr val="dk1"/>
                </a:solidFill>
                <a:latin typeface="Calibri"/>
                <a:ea typeface="Calibri"/>
                <a:cs typeface="Calibri"/>
                <a:sym typeface="Calibri"/>
              </a:rPr>
              <a:pPr marL="0" marR="0" lvl="0" indent="0" algn="r" rtl="0">
                <a:spcBef>
                  <a:spcPts val="0"/>
                </a:spcBef>
                <a:buSzPct val="25000"/>
                <a:buNone/>
              </a:pPr>
              <a:t>10</a:t>
            </a:fld>
            <a:endParaRPr lang="en"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0371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576232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Shape 13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3" name="Shape 13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1078828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Shape 9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3" name="Shape 93"/>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Shape 9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98" name="Shape 9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Reference documents:</a:t>
            </a:r>
          </a:p>
          <a:p>
            <a:pPr marL="457200" lvl="0" indent="-298450" rtl="0">
              <a:lnSpc>
                <a:spcPct val="115000"/>
              </a:lnSpc>
              <a:spcBef>
                <a:spcPts val="0"/>
              </a:spcBef>
              <a:buChar char="-"/>
            </a:pPr>
            <a:r>
              <a:rPr lang="en" dirty="0"/>
              <a:t>WIS-TECHSPEC-3: Centralization of Global Distributed Data</a:t>
            </a:r>
          </a:p>
          <a:p>
            <a:pPr lvl="0" rtl="0">
              <a:lnSpc>
                <a:spcPct val="115000"/>
              </a:lnSpc>
              <a:spcBef>
                <a:spcPts val="0"/>
              </a:spcBef>
              <a:buNone/>
            </a:pPr>
            <a:endParaRPr dirty="0"/>
          </a:p>
          <a:p>
            <a:pPr lvl="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According to </a:t>
            </a:r>
            <a:r>
              <a:rPr lang="en" dirty="0">
                <a:solidFill>
                  <a:schemeClr val="dk1"/>
                </a:solidFill>
              </a:rPr>
              <a:t>WIS-TECHSPEC-3</a:t>
            </a:r>
            <a:r>
              <a:rPr lang="en" sz="1200" dirty="0">
                <a:solidFill>
                  <a:schemeClr val="dk1"/>
                </a:solidFill>
                <a:latin typeface="Calibri"/>
                <a:ea typeface="Calibri"/>
                <a:cs typeface="Calibri"/>
                <a:sym typeface="Calibri"/>
              </a:rPr>
              <a:t> of “Centralization of Global Distributed Data”.</a:t>
            </a:r>
          </a:p>
          <a:p>
            <a:pPr marL="457200" lvl="0" indent="-304800" rtl="0">
              <a:lnSpc>
                <a:spcPct val="115000"/>
              </a:lnSpc>
              <a:spcBef>
                <a:spcPts val="0"/>
              </a:spcBef>
              <a:spcAft>
                <a:spcPts val="0"/>
              </a:spcAft>
              <a:buClr>
                <a:schemeClr val="dk1"/>
              </a:buClr>
              <a:buSzPct val="100000"/>
              <a:buFont typeface="Calibri"/>
              <a:buChar char="-"/>
            </a:pPr>
            <a:r>
              <a:rPr lang="en" sz="1200" dirty="0">
                <a:solidFill>
                  <a:schemeClr val="dk1"/>
                </a:solidFill>
                <a:latin typeface="Calibri"/>
                <a:ea typeface="Calibri"/>
                <a:cs typeface="Calibri"/>
                <a:sym typeface="Calibri"/>
              </a:rPr>
              <a:t>As the performance metrics global information is some of the operation-critical data intended for global distribution is to be transmitted end-to-end within two minutes.</a:t>
            </a:r>
          </a:p>
          <a:p>
            <a:pPr marL="457200" lvl="0" indent="-304800" rtl="0">
              <a:lnSpc>
                <a:spcPct val="115000"/>
              </a:lnSpc>
              <a:spcBef>
                <a:spcPts val="0"/>
              </a:spcBef>
              <a:buClr>
                <a:schemeClr val="dk1"/>
              </a:buClr>
              <a:buSzPct val="100000"/>
              <a:buFont typeface="Calibri"/>
              <a:buChar char="-"/>
            </a:pPr>
            <a:r>
              <a:rPr lang="en" sz="1200" dirty="0">
                <a:solidFill>
                  <a:schemeClr val="dk1"/>
                </a:solidFill>
                <a:latin typeface="Calibri"/>
                <a:ea typeface="Calibri"/>
                <a:cs typeface="Calibri"/>
                <a:sym typeface="Calibri"/>
              </a:rPr>
              <a:t>Data flow, Inputs is Global information, and outputs is Cached Global information.</a:t>
            </a:r>
          </a:p>
          <a:p>
            <a:pPr marL="457200" lvl="0" indent="-69850" rtl="0">
              <a:lnSpc>
                <a:spcPct val="115000"/>
              </a:lnSpc>
              <a:spcBef>
                <a:spcPts val="0"/>
              </a:spcBef>
              <a:buClr>
                <a:schemeClr val="dk1"/>
              </a:buClr>
              <a:buSzPct val="91666"/>
              <a:buFont typeface="Arial"/>
              <a:buNone/>
            </a:pPr>
            <a:r>
              <a:rPr lang="en" sz="1200" dirty="0">
                <a:solidFill>
                  <a:schemeClr val="dk1"/>
                </a:solidFill>
                <a:latin typeface="Calibri"/>
                <a:ea typeface="Calibri"/>
                <a:cs typeface="Calibri"/>
                <a:sym typeface="Calibri"/>
              </a:rPr>
              <a:t>In the notes, Global data is required to be all GISCs within 15 minutes</a:t>
            </a:r>
            <a:r>
              <a:rPr lang="en" sz="1200" dirty="0" smtClean="0">
                <a:solidFill>
                  <a:schemeClr val="dk1"/>
                </a:solidFill>
                <a:latin typeface="Calibri"/>
                <a:ea typeface="Calibri"/>
                <a:cs typeface="Calibri"/>
                <a:sym typeface="Calibri"/>
              </a:rPr>
              <a:t>.</a:t>
            </a:r>
            <a:endParaRPr lang="en" sz="1200" dirty="0">
              <a:solidFill>
                <a:schemeClr val="dk1"/>
              </a:solidFill>
              <a:latin typeface="Calibri"/>
              <a:ea typeface="Calibri"/>
              <a:cs typeface="Calibri"/>
              <a:sym typeface="Calibri"/>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Shape 1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04" name="Shape 104"/>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marL="457200" lvl="0" indent="-298450">
              <a:spcBef>
                <a:spcPts val="0"/>
              </a:spcBef>
              <a:buChar char="-"/>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3932805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1184464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2519301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10" name="Shape 110"/>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dirty="0"/>
          </a:p>
        </p:txBody>
      </p:sp>
    </p:spTree>
    <p:extLst>
      <p:ext uri="{BB962C8B-B14F-4D97-AF65-F5344CB8AC3E}">
        <p14:creationId xmlns:p14="http://schemas.microsoft.com/office/powerpoint/2010/main" val="21070599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US" dirty="0" smtClean="0"/>
              <a:t>Baseline services are the </a:t>
            </a:r>
            <a:r>
              <a:rPr lang="en-US" b="1" u="sng" dirty="0" smtClean="0"/>
              <a:t>minimum</a:t>
            </a:r>
            <a:r>
              <a:rPr lang="en-US" b="0" u="none" baseline="0" dirty="0" smtClean="0"/>
              <a:t> capabilities required to store and exchange data meeting the capacity of the existing WIS cache. This does not include failover and other services needed to fulfill other certification requirements such as availability.</a:t>
            </a:r>
            <a:endParaRPr lang="en-US" b="1" u="sng" dirty="0"/>
          </a:p>
        </p:txBody>
      </p:sp>
    </p:spTree>
    <p:extLst>
      <p:ext uri="{BB962C8B-B14F-4D97-AF65-F5344CB8AC3E}">
        <p14:creationId xmlns:p14="http://schemas.microsoft.com/office/powerpoint/2010/main" val="157516862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r>
              <a:rPr lang="en-US" dirty="0" smtClean="0"/>
              <a:t>Baseline services are the </a:t>
            </a:r>
            <a:r>
              <a:rPr lang="en-US" b="1" u="sng" dirty="0" smtClean="0"/>
              <a:t>minimum</a:t>
            </a:r>
            <a:r>
              <a:rPr lang="en-US" b="0" u="none" baseline="0" dirty="0" smtClean="0"/>
              <a:t> capabilities required to store and exchange data meeting the capacity of the existing WIS cache. This does not include failover and other services needed to fulfill other certification requirements such as availability.</a:t>
            </a:r>
            <a:endParaRPr lang="en-US" b="1" u="sng" dirty="0"/>
          </a:p>
        </p:txBody>
      </p:sp>
    </p:spTree>
    <p:extLst>
      <p:ext uri="{BB962C8B-B14F-4D97-AF65-F5344CB8AC3E}">
        <p14:creationId xmlns:p14="http://schemas.microsoft.com/office/powerpoint/2010/main" val="15751686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b="1" u="sng" dirty="0"/>
          </a:p>
        </p:txBody>
      </p:sp>
    </p:spTree>
    <p:extLst>
      <p:ext uri="{BB962C8B-B14F-4D97-AF65-F5344CB8AC3E}">
        <p14:creationId xmlns:p14="http://schemas.microsoft.com/office/powerpoint/2010/main" val="10385318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b="1" u="sng" dirty="0"/>
          </a:p>
        </p:txBody>
      </p:sp>
    </p:spTree>
    <p:extLst>
      <p:ext uri="{BB962C8B-B14F-4D97-AF65-F5344CB8AC3E}">
        <p14:creationId xmlns:p14="http://schemas.microsoft.com/office/powerpoint/2010/main" val="155180465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Shape 34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46" name="Shape 346"/>
          <p:cNvSpPr txBox="1">
            <a:spLocks noGrp="1"/>
          </p:cNvSpPr>
          <p:nvPr>
            <p:ph type="body" idx="1"/>
          </p:nvPr>
        </p:nvSpPr>
        <p:spPr>
          <a:xfrm>
            <a:off x="685800" y="4343400"/>
            <a:ext cx="5486400" cy="4114800"/>
          </a:xfrm>
          <a:prstGeom prst="rect">
            <a:avLst/>
          </a:prstGeom>
        </p:spPr>
        <p:txBody>
          <a:bodyPr wrap="square" lIns="91425" tIns="91425" rIns="91425" bIns="91425" anchor="t" anchorCtr="0">
            <a:noAutofit/>
          </a:bodyPr>
          <a:lstStyle/>
          <a:p>
            <a:pPr lvl="0">
              <a:spcBef>
                <a:spcPts val="0"/>
              </a:spcBef>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2045755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Pct val="100000"/>
              <a:buFontTx/>
              <a:buNone/>
              <a:tabLst/>
              <a:defRPr/>
            </a:pPr>
            <a:endParaRPr lang="en-US" dirty="0"/>
          </a:p>
        </p:txBody>
      </p:sp>
    </p:spTree>
    <p:extLst>
      <p:ext uri="{BB962C8B-B14F-4D97-AF65-F5344CB8AC3E}">
        <p14:creationId xmlns:p14="http://schemas.microsoft.com/office/powerpoint/2010/main" val="20557406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pic>
        <p:nvPicPr>
          <p:cNvPr id="5" name="Picture 4" descr="wmo2016_powerpoint_standard_v2-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858000" cy="5143500"/>
          </a:xfrm>
          <a:prstGeom prst="rect">
            <a:avLst/>
          </a:prstGeom>
        </p:spPr>
      </p:pic>
      <p:sp>
        <p:nvSpPr>
          <p:cNvPr id="2" name="Title 1"/>
          <p:cNvSpPr>
            <a:spLocks noGrp="1"/>
          </p:cNvSpPr>
          <p:nvPr>
            <p:ph type="ctrTitle"/>
          </p:nvPr>
        </p:nvSpPr>
        <p:spPr>
          <a:xfrm>
            <a:off x="514350" y="1597820"/>
            <a:ext cx="5829300" cy="1102519"/>
          </a:xfrm>
        </p:spPr>
        <p:txBody>
          <a:bodyPr/>
          <a:lstStyle/>
          <a:p>
            <a:r>
              <a:rPr lang="en-US" altLang="ja-JP"/>
              <a:t>Click to edit Master title style</a:t>
            </a:r>
            <a:endParaRPr lang="en-US"/>
          </a:p>
        </p:txBody>
      </p:sp>
      <p:sp>
        <p:nvSpPr>
          <p:cNvPr id="3" name="Subtitle 2"/>
          <p:cNvSpPr>
            <a:spLocks noGrp="1"/>
          </p:cNvSpPr>
          <p:nvPr>
            <p:ph type="subTitle" idx="1"/>
          </p:nvPr>
        </p:nvSpPr>
        <p:spPr>
          <a:xfrm>
            <a:off x="1028700" y="2914650"/>
            <a:ext cx="4800600" cy="1314450"/>
          </a:xfrm>
        </p:spPr>
        <p:txBody>
          <a:bodyPr/>
          <a:lstStyle>
            <a:lvl1pPr marL="0" indent="0" algn="ctr">
              <a:buNone/>
              <a:defRPr>
                <a:solidFill>
                  <a:schemeClr val="tx1">
                    <a:tint val="75000"/>
                  </a:schemeClr>
                </a:solidFill>
              </a:defRPr>
            </a:lvl1pPr>
            <a:lvl2pPr marL="257175" indent="0" algn="ctr">
              <a:buNone/>
              <a:defRPr>
                <a:solidFill>
                  <a:schemeClr val="tx1">
                    <a:tint val="75000"/>
                  </a:schemeClr>
                </a:solidFill>
              </a:defRPr>
            </a:lvl2pPr>
            <a:lvl3pPr marL="514350" indent="0" algn="ctr">
              <a:buNone/>
              <a:defRPr>
                <a:solidFill>
                  <a:schemeClr val="tx1">
                    <a:tint val="75000"/>
                  </a:schemeClr>
                </a:solidFill>
              </a:defRPr>
            </a:lvl3pPr>
            <a:lvl4pPr marL="771525" indent="0" algn="ctr">
              <a:buNone/>
              <a:defRPr>
                <a:solidFill>
                  <a:schemeClr val="tx1">
                    <a:tint val="75000"/>
                  </a:schemeClr>
                </a:solidFill>
              </a:defRPr>
            </a:lvl4pPr>
            <a:lvl5pPr marL="1028700" indent="0" algn="ctr">
              <a:buNone/>
              <a:defRPr>
                <a:solidFill>
                  <a:schemeClr val="tx1">
                    <a:tint val="75000"/>
                  </a:schemeClr>
                </a:solidFill>
              </a:defRPr>
            </a:lvl5pPr>
            <a:lvl6pPr marL="1285875" indent="0" algn="ctr">
              <a:buNone/>
              <a:defRPr>
                <a:solidFill>
                  <a:schemeClr val="tx1">
                    <a:tint val="75000"/>
                  </a:schemeClr>
                </a:solidFill>
              </a:defRPr>
            </a:lvl6pPr>
            <a:lvl7pPr marL="1543050" indent="0" algn="ctr">
              <a:buNone/>
              <a:defRPr>
                <a:solidFill>
                  <a:schemeClr val="tx1">
                    <a:tint val="75000"/>
                  </a:schemeClr>
                </a:solidFill>
              </a:defRPr>
            </a:lvl7pPr>
            <a:lvl8pPr marL="1800225" indent="0" algn="ctr">
              <a:buNone/>
              <a:defRPr>
                <a:solidFill>
                  <a:schemeClr val="tx1">
                    <a:tint val="75000"/>
                  </a:schemeClr>
                </a:solidFill>
              </a:defRPr>
            </a:lvl8pPr>
            <a:lvl9pPr marL="2057400" indent="0" algn="ctr">
              <a:buNone/>
              <a:defRPr>
                <a:solidFill>
                  <a:schemeClr val="tx1">
                    <a:tint val="75000"/>
                  </a:schemeClr>
                </a:solidFill>
              </a:defRPr>
            </a:lvl9pPr>
          </a:lstStyle>
          <a:p>
            <a:r>
              <a:rPr lang="en-US" altLang="ja-JP"/>
              <a:t>Click to edit Master subtitle style</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05448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idx="1"/>
          </p:nvPr>
        </p:nvSpPr>
        <p:spPr/>
        <p:txBody>
          <a:body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6" name="Slide Number Placeholder 5"/>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pic>
        <p:nvPicPr>
          <p:cNvPr id="7" name="Picture 6" descr="wmo2016_powerpoint_standard_v2-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Tree>
    <p:extLst>
      <p:ext uri="{BB962C8B-B14F-4D97-AF65-F5344CB8AC3E}">
        <p14:creationId xmlns:p14="http://schemas.microsoft.com/office/powerpoint/2010/main" val="2698482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41735" y="3305176"/>
            <a:ext cx="5829300" cy="1021556"/>
          </a:xfrm>
        </p:spPr>
        <p:txBody>
          <a:bodyPr anchor="t"/>
          <a:lstStyle>
            <a:lvl1pPr algn="l">
              <a:defRPr sz="2250" b="1" cap="all"/>
            </a:lvl1pPr>
          </a:lstStyle>
          <a:p>
            <a:r>
              <a:rPr lang="en-US" altLang="ja-JP"/>
              <a:t>Click to edit Master title style</a:t>
            </a:r>
            <a:endParaRPr lang="en-US"/>
          </a:p>
        </p:txBody>
      </p:sp>
      <p:sp>
        <p:nvSpPr>
          <p:cNvPr id="3" name="Text Placeholder 2"/>
          <p:cNvSpPr>
            <a:spLocks noGrp="1"/>
          </p:cNvSpPr>
          <p:nvPr>
            <p:ph type="body" idx="1"/>
          </p:nvPr>
        </p:nvSpPr>
        <p:spPr>
          <a:xfrm>
            <a:off x="541735" y="2180035"/>
            <a:ext cx="5829300" cy="1125140"/>
          </a:xfrm>
        </p:spPr>
        <p:txBody>
          <a:bodyPr anchor="b"/>
          <a:lstStyle>
            <a:lvl1pPr marL="0" indent="0">
              <a:buNone/>
              <a:defRPr sz="1125">
                <a:solidFill>
                  <a:schemeClr val="tx1">
                    <a:tint val="75000"/>
                  </a:schemeClr>
                </a:solidFill>
              </a:defRPr>
            </a:lvl1pPr>
            <a:lvl2pPr marL="257175" indent="0">
              <a:buNone/>
              <a:defRPr sz="1013">
                <a:solidFill>
                  <a:schemeClr val="tx1">
                    <a:tint val="75000"/>
                  </a:schemeClr>
                </a:solidFill>
              </a:defRPr>
            </a:lvl2pPr>
            <a:lvl3pPr marL="514350" indent="0">
              <a:buNone/>
              <a:defRPr sz="900">
                <a:solidFill>
                  <a:schemeClr val="tx1">
                    <a:tint val="75000"/>
                  </a:schemeClr>
                </a:solidFill>
              </a:defRPr>
            </a:lvl3pPr>
            <a:lvl4pPr marL="771525" indent="0">
              <a:buNone/>
              <a:defRPr sz="788">
                <a:solidFill>
                  <a:schemeClr val="tx1">
                    <a:tint val="75000"/>
                  </a:schemeClr>
                </a:solidFill>
              </a:defRPr>
            </a:lvl4pPr>
            <a:lvl5pPr marL="1028700" indent="0">
              <a:buNone/>
              <a:defRPr sz="788">
                <a:solidFill>
                  <a:schemeClr val="tx1">
                    <a:tint val="75000"/>
                  </a:schemeClr>
                </a:solidFill>
              </a:defRPr>
            </a:lvl5pPr>
            <a:lvl6pPr marL="1285875" indent="0">
              <a:buNone/>
              <a:defRPr sz="788">
                <a:solidFill>
                  <a:schemeClr val="tx1">
                    <a:tint val="75000"/>
                  </a:schemeClr>
                </a:solidFill>
              </a:defRPr>
            </a:lvl6pPr>
            <a:lvl7pPr marL="1543050" indent="0">
              <a:buNone/>
              <a:defRPr sz="788">
                <a:solidFill>
                  <a:schemeClr val="tx1">
                    <a:tint val="75000"/>
                  </a:schemeClr>
                </a:solidFill>
              </a:defRPr>
            </a:lvl7pPr>
            <a:lvl8pPr marL="1800225" indent="0">
              <a:buNone/>
              <a:defRPr sz="788">
                <a:solidFill>
                  <a:schemeClr val="tx1">
                    <a:tint val="75000"/>
                  </a:schemeClr>
                </a:solidFill>
              </a:defRPr>
            </a:lvl8pPr>
            <a:lvl9pPr marL="2057400" indent="0">
              <a:buNone/>
              <a:defRPr sz="788">
                <a:solidFill>
                  <a:schemeClr val="tx1">
                    <a:tint val="75000"/>
                  </a:schemeClr>
                </a:solidFill>
              </a:defRPr>
            </a:lvl9pPr>
          </a:lstStyle>
          <a:p>
            <a:pPr lvl="0"/>
            <a:r>
              <a:rPr lang="en-US" altLang="ja-JP"/>
              <a:t>Edit Master text styles</a:t>
            </a:r>
          </a:p>
        </p:txBody>
      </p:sp>
      <p:sp>
        <p:nvSpPr>
          <p:cNvPr id="6" name="Slide Number Placeholder 5"/>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1398665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3" name="Content Placeholder 2"/>
          <p:cNvSpPr>
            <a:spLocks noGrp="1"/>
          </p:cNvSpPr>
          <p:nvPr>
            <p:ph sz="half" idx="1"/>
          </p:nvPr>
        </p:nvSpPr>
        <p:spPr>
          <a:xfrm>
            <a:off x="34290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Content Placeholder 3"/>
          <p:cNvSpPr>
            <a:spLocks noGrp="1"/>
          </p:cNvSpPr>
          <p:nvPr>
            <p:ph sz="half" idx="2"/>
          </p:nvPr>
        </p:nvSpPr>
        <p:spPr>
          <a:xfrm>
            <a:off x="3486150" y="1200151"/>
            <a:ext cx="3028950" cy="3394472"/>
          </a:xfrm>
        </p:spPr>
        <p:txBody>
          <a:bodyPr/>
          <a:lstStyle>
            <a:lvl1pPr>
              <a:defRPr sz="1575"/>
            </a:lvl1pPr>
            <a:lvl2pPr>
              <a:defRPr sz="1350"/>
            </a:lvl2pPr>
            <a:lvl3pPr>
              <a:defRPr sz="1125"/>
            </a:lvl3pPr>
            <a:lvl4pPr>
              <a:defRPr sz="1013"/>
            </a:lvl4pPr>
            <a:lvl5pPr>
              <a:defRPr sz="1013"/>
            </a:lvl5pPr>
            <a:lvl6pPr>
              <a:defRPr sz="1013"/>
            </a:lvl6pPr>
            <a:lvl7pPr>
              <a:defRPr sz="1013"/>
            </a:lvl7pPr>
            <a:lvl8pPr>
              <a:defRPr sz="1013"/>
            </a:lvl8pPr>
            <a:lvl9pPr>
              <a:defRPr sz="1013"/>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654085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ltLang="ja-JP"/>
              <a:t>Click to edit Master title style</a:t>
            </a:r>
            <a:endParaRPr lang="en-US"/>
          </a:p>
        </p:txBody>
      </p:sp>
      <p:sp>
        <p:nvSpPr>
          <p:cNvPr id="3" name="Text Placeholder 2"/>
          <p:cNvSpPr>
            <a:spLocks noGrp="1"/>
          </p:cNvSpPr>
          <p:nvPr>
            <p:ph type="body" idx="1"/>
          </p:nvPr>
        </p:nvSpPr>
        <p:spPr>
          <a:xfrm>
            <a:off x="342900" y="1151335"/>
            <a:ext cx="303014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4" name="Content Placeholder 3"/>
          <p:cNvSpPr>
            <a:spLocks noGrp="1"/>
          </p:cNvSpPr>
          <p:nvPr>
            <p:ph sz="half" idx="2"/>
          </p:nvPr>
        </p:nvSpPr>
        <p:spPr>
          <a:xfrm>
            <a:off x="342900" y="1631156"/>
            <a:ext cx="303014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5" name="Text Placeholder 4"/>
          <p:cNvSpPr>
            <a:spLocks noGrp="1"/>
          </p:cNvSpPr>
          <p:nvPr>
            <p:ph type="body" sz="quarter" idx="3"/>
          </p:nvPr>
        </p:nvSpPr>
        <p:spPr>
          <a:xfrm>
            <a:off x="3483770" y="1151335"/>
            <a:ext cx="3031331" cy="47982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ltLang="ja-JP"/>
              <a:t>Edit Master text styles</a:t>
            </a:r>
          </a:p>
        </p:txBody>
      </p:sp>
      <p:sp>
        <p:nvSpPr>
          <p:cNvPr id="6" name="Content Placeholder 5"/>
          <p:cNvSpPr>
            <a:spLocks noGrp="1"/>
          </p:cNvSpPr>
          <p:nvPr>
            <p:ph sz="quarter" idx="4"/>
          </p:nvPr>
        </p:nvSpPr>
        <p:spPr>
          <a:xfrm>
            <a:off x="3483770" y="1631156"/>
            <a:ext cx="3031331" cy="2963466"/>
          </a:xfrm>
        </p:spPr>
        <p:txBody>
          <a:bodyPr/>
          <a:lstStyle>
            <a:lvl1pPr>
              <a:defRPr sz="1350"/>
            </a:lvl1pPr>
            <a:lvl2pPr>
              <a:defRPr sz="1125"/>
            </a:lvl2pPr>
            <a:lvl3pPr>
              <a:defRPr sz="1013"/>
            </a:lvl3pPr>
            <a:lvl4pPr>
              <a:defRPr sz="900"/>
            </a:lvl4pPr>
            <a:lvl5pPr>
              <a:defRPr sz="900"/>
            </a:lvl5pPr>
            <a:lvl6pPr>
              <a:defRPr sz="900"/>
            </a:lvl6pPr>
            <a:lvl7pPr>
              <a:defRPr sz="900"/>
            </a:lvl7pPr>
            <a:lvl8pPr>
              <a:defRPr sz="900"/>
            </a:lvl8pPr>
            <a:lvl9pPr>
              <a:defRPr sz="900"/>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9" name="Slide Number Placeholder 8"/>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229245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ja-JP"/>
              <a:t>Click to edit Master title style</a:t>
            </a:r>
            <a:endParaRPr lang="en-US"/>
          </a:p>
        </p:txBody>
      </p:sp>
      <p:sp>
        <p:nvSpPr>
          <p:cNvPr id="5" name="Slide Number Placeholder 4"/>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7085154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40592599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342901" y="204787"/>
            <a:ext cx="2256235" cy="871538"/>
          </a:xfrm>
        </p:spPr>
        <p:txBody>
          <a:bodyPr anchor="b"/>
          <a:lstStyle>
            <a:lvl1pPr algn="l">
              <a:defRPr sz="1125" b="1"/>
            </a:lvl1pPr>
          </a:lstStyle>
          <a:p>
            <a:r>
              <a:rPr lang="en-US" altLang="ja-JP"/>
              <a:t>Click to edit Master title style</a:t>
            </a:r>
            <a:endParaRPr lang="en-US"/>
          </a:p>
        </p:txBody>
      </p:sp>
      <p:sp>
        <p:nvSpPr>
          <p:cNvPr id="3" name="Content Placeholder 2"/>
          <p:cNvSpPr>
            <a:spLocks noGrp="1"/>
          </p:cNvSpPr>
          <p:nvPr>
            <p:ph idx="1"/>
          </p:nvPr>
        </p:nvSpPr>
        <p:spPr>
          <a:xfrm>
            <a:off x="2681287" y="204789"/>
            <a:ext cx="3833813" cy="438983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ltLang="ja-JP"/>
              <a:t>Edit Master text styles</a:t>
            </a:r>
          </a:p>
          <a:p>
            <a:pPr lvl="1"/>
            <a:r>
              <a:rPr lang="en-US" altLang="ja-JP"/>
              <a:t>Second level</a:t>
            </a:r>
          </a:p>
          <a:p>
            <a:pPr lvl="2"/>
            <a:r>
              <a:rPr lang="en-US" altLang="ja-JP"/>
              <a:t>Third level</a:t>
            </a:r>
          </a:p>
          <a:p>
            <a:pPr lvl="3"/>
            <a:r>
              <a:rPr lang="en-US" altLang="ja-JP"/>
              <a:t>Fourth level</a:t>
            </a:r>
          </a:p>
          <a:p>
            <a:pPr lvl="4"/>
            <a:r>
              <a:rPr lang="en-US" altLang="ja-JP"/>
              <a:t>Fifth level</a:t>
            </a:r>
            <a:endParaRPr lang="en-US"/>
          </a:p>
        </p:txBody>
      </p:sp>
      <p:sp>
        <p:nvSpPr>
          <p:cNvPr id="4" name="Text Placeholder 3"/>
          <p:cNvSpPr>
            <a:spLocks noGrp="1"/>
          </p:cNvSpPr>
          <p:nvPr>
            <p:ph type="body" sz="half" idx="2"/>
          </p:nvPr>
        </p:nvSpPr>
        <p:spPr>
          <a:xfrm>
            <a:off x="342901" y="1076327"/>
            <a:ext cx="2256235" cy="351829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2915655631"/>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1344216" y="3600450"/>
            <a:ext cx="4114800" cy="425054"/>
          </a:xfrm>
        </p:spPr>
        <p:txBody>
          <a:bodyPr anchor="b"/>
          <a:lstStyle>
            <a:lvl1pPr algn="l">
              <a:defRPr sz="1125" b="1"/>
            </a:lvl1pPr>
          </a:lstStyle>
          <a:p>
            <a:r>
              <a:rPr lang="en-US" altLang="ja-JP"/>
              <a:t>Click to edit Master title style</a:t>
            </a:r>
            <a:endParaRPr lang="en-US"/>
          </a:p>
        </p:txBody>
      </p:sp>
      <p:sp>
        <p:nvSpPr>
          <p:cNvPr id="3" name="Picture Placeholder 2"/>
          <p:cNvSpPr>
            <a:spLocks noGrp="1"/>
          </p:cNvSpPr>
          <p:nvPr>
            <p:ph type="pic" idx="1"/>
          </p:nvPr>
        </p:nvSpPr>
        <p:spPr>
          <a:xfrm>
            <a:off x="1344216" y="459581"/>
            <a:ext cx="4114800" cy="3086100"/>
          </a:xfrm>
        </p:spPr>
        <p:txBody>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r>
              <a:rPr lang="en-US" altLang="ja-JP"/>
              <a:t>Click icon to add picture</a:t>
            </a:r>
            <a:endParaRPr lang="en-US"/>
          </a:p>
        </p:txBody>
      </p:sp>
      <p:sp>
        <p:nvSpPr>
          <p:cNvPr id="4" name="Text Placeholder 3"/>
          <p:cNvSpPr>
            <a:spLocks noGrp="1"/>
          </p:cNvSpPr>
          <p:nvPr>
            <p:ph type="body" sz="half" idx="2"/>
          </p:nvPr>
        </p:nvSpPr>
        <p:spPr>
          <a:xfrm>
            <a:off x="1344216" y="4025504"/>
            <a:ext cx="4114800" cy="603647"/>
          </a:xfrm>
        </p:spPr>
        <p:txBody>
          <a:bodyPr/>
          <a:lstStyle>
            <a:lvl1pPr marL="0" indent="0">
              <a:buNone/>
              <a:defRPr sz="788"/>
            </a:lvl1pPr>
            <a:lvl2pPr marL="257175" indent="0">
              <a:buNone/>
              <a:defRPr sz="675"/>
            </a:lvl2pPr>
            <a:lvl3pPr marL="514350" indent="0">
              <a:buNone/>
              <a:defRPr sz="563"/>
            </a:lvl3pPr>
            <a:lvl4pPr marL="771525" indent="0">
              <a:buNone/>
              <a:defRPr sz="506"/>
            </a:lvl4pPr>
            <a:lvl5pPr marL="1028700" indent="0">
              <a:buNone/>
              <a:defRPr sz="506"/>
            </a:lvl5pPr>
            <a:lvl6pPr marL="1285875" indent="0">
              <a:buNone/>
              <a:defRPr sz="506"/>
            </a:lvl6pPr>
            <a:lvl7pPr marL="1543050" indent="0">
              <a:buNone/>
              <a:defRPr sz="506"/>
            </a:lvl7pPr>
            <a:lvl8pPr marL="1800225" indent="0">
              <a:buNone/>
              <a:defRPr sz="506"/>
            </a:lvl8pPr>
            <a:lvl9pPr marL="2057400" indent="0">
              <a:buNone/>
              <a:defRPr sz="506"/>
            </a:lvl9pPr>
          </a:lstStyle>
          <a:p>
            <a:pPr lvl="0"/>
            <a:r>
              <a:rPr lang="en-US" altLang="ja-JP"/>
              <a:t>Edit Master text styles</a:t>
            </a:r>
          </a:p>
        </p:txBody>
      </p:sp>
      <p:sp>
        <p:nvSpPr>
          <p:cNvPr id="7" name="Slide Number Placeholder 6"/>
          <p:cNvSpPr>
            <a:spLocks noGrp="1"/>
          </p:cNvSpPr>
          <p:nvPr>
            <p:ph type="sldNum" sz="quarter" idx="12"/>
          </p:nvPr>
        </p:nvSpPr>
        <p:spPr/>
        <p:txBody>
          <a:bodyPr/>
          <a:lstStyle>
            <a:lvl1pPr marL="0" marR="0" indent="0" algn="r" defTabSz="257175" rtl="0" eaLnBrk="1" fontAlgn="auto" latinLnBrk="0" hangingPunct="1">
              <a:lnSpc>
                <a:spcPct val="100000"/>
              </a:lnSpc>
              <a:spcBef>
                <a:spcPts val="0"/>
              </a:spcBef>
              <a:spcAft>
                <a:spcPts val="0"/>
              </a:spcAft>
              <a:buClrTx/>
              <a:buSzTx/>
              <a:buFontTx/>
              <a:buNone/>
              <a:tabLst/>
              <a:defRPr/>
            </a:lvl1pPr>
          </a:lstStyle>
          <a:p>
            <a:pPr indent="-57149">
              <a:buClr>
                <a:srgbClr val="888888"/>
              </a:buClr>
              <a:buSzPct val="100000"/>
            </a:pPr>
            <a:r>
              <a:rPr lang="en" sz="900" smtClean="0">
                <a:solidFill>
                  <a:srgbClr val="888888"/>
                </a:solidFill>
                <a:ea typeface="Calibri"/>
                <a:cs typeface="Calibri"/>
                <a:sym typeface="Calibri"/>
              </a:rPr>
              <a:t>ET-CTS2017 pp</a:t>
            </a:r>
            <a:fld id="{00000000-1234-1234-1234-123412341234}" type="slidenum">
              <a:rPr lang="en" sz="900" smtClean="0">
                <a:solidFill>
                  <a:srgbClr val="888888"/>
                </a:solidFill>
                <a:ea typeface="Calibri"/>
                <a:cs typeface="Calibri"/>
                <a:sym typeface="Calibri"/>
              </a:rPr>
              <a:pPr indent="-57149">
                <a:buClr>
                  <a:srgbClr val="888888"/>
                </a:buClr>
                <a:buSzPct val="100000"/>
              </a:pPr>
              <a:t>‹#›</a:t>
            </a:fld>
            <a:endParaRPr lang="en" sz="900">
              <a:solidFill>
                <a:srgbClr val="888888"/>
              </a:solidFill>
              <a:ea typeface="Calibri"/>
              <a:cs typeface="Calibri"/>
              <a:sym typeface="Calibri"/>
            </a:endParaRPr>
          </a:p>
        </p:txBody>
      </p:sp>
    </p:spTree>
    <p:extLst>
      <p:ext uri="{BB962C8B-B14F-4D97-AF65-F5344CB8AC3E}">
        <p14:creationId xmlns:p14="http://schemas.microsoft.com/office/powerpoint/2010/main" val="36939305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51"/>
        <p:cNvGrpSpPr/>
        <p:nvPr/>
      </p:nvGrpSpPr>
      <p:grpSpPr>
        <a:xfrm>
          <a:off x="0" y="0"/>
          <a:ext cx="0" cy="0"/>
          <a:chOff x="0" y="0"/>
          <a:chExt cx="0" cy="0"/>
        </a:xfrm>
      </p:grpSpPr>
      <p:sp>
        <p:nvSpPr>
          <p:cNvPr id="52" name="Shape 52"/>
          <p:cNvSpPr txBox="1">
            <a:spLocks noGrp="1"/>
          </p:cNvSpPr>
          <p:nvPr>
            <p:ph type="title"/>
          </p:nvPr>
        </p:nvSpPr>
        <p:spPr>
          <a:xfrm>
            <a:off x="233775" y="445025"/>
            <a:ext cx="6390450" cy="572700"/>
          </a:xfrm>
          <a:prstGeom prst="rect">
            <a:avLst/>
          </a:prstGeom>
        </p:spPr>
        <p:txBody>
          <a:bodyPr wrap="square" lIns="91425" tIns="91425" rIns="91425" bIns="91425" anchor="ctr"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3" name="Shape 53"/>
          <p:cNvSpPr txBox="1">
            <a:spLocks noGrp="1"/>
          </p:cNvSpPr>
          <p:nvPr>
            <p:ph type="body" idx="1"/>
          </p:nvPr>
        </p:nvSpPr>
        <p:spPr>
          <a:xfrm>
            <a:off x="233775" y="1152475"/>
            <a:ext cx="6390450" cy="3416400"/>
          </a:xfrm>
          <a:prstGeom prst="rect">
            <a:avLst/>
          </a:prstGeom>
        </p:spPr>
        <p:txBody>
          <a:bodyPr wrap="square" lIns="91425" tIns="91425" rIns="91425" bIns="91425" anchor="t" anchorCtr="0"/>
          <a:lstStyle>
            <a:lvl1pPr lvl="0" rtl="0">
              <a:spcBef>
                <a:spcPts val="0"/>
              </a:spcBef>
              <a:defRPr/>
            </a:lvl1pPr>
            <a:lvl2pPr lvl="1" rtl="0">
              <a:spcBef>
                <a:spcPts val="0"/>
              </a:spcBef>
              <a:defRPr/>
            </a:lvl2pPr>
            <a:lvl3pPr lvl="2" rtl="0">
              <a:spcBef>
                <a:spcPts val="0"/>
              </a:spcBef>
              <a:defRPr/>
            </a:lvl3pPr>
            <a:lvl4pPr lvl="3" rtl="0">
              <a:spcBef>
                <a:spcPts val="0"/>
              </a:spcBef>
              <a:defRPr/>
            </a:lvl4pPr>
            <a:lvl5pPr lvl="4" rtl="0">
              <a:spcBef>
                <a:spcPts val="0"/>
              </a:spcBef>
              <a:defRPr/>
            </a:lvl5pPr>
            <a:lvl6pPr lvl="5" rtl="0">
              <a:spcBef>
                <a:spcPts val="0"/>
              </a:spcBef>
              <a:defRPr/>
            </a:lvl6pPr>
            <a:lvl7pPr lvl="6" rtl="0">
              <a:spcBef>
                <a:spcPts val="0"/>
              </a:spcBef>
              <a:defRPr/>
            </a:lvl7pPr>
            <a:lvl8pPr lvl="7" rtl="0">
              <a:spcBef>
                <a:spcPts val="0"/>
              </a:spcBef>
              <a:defRPr/>
            </a:lvl8pPr>
            <a:lvl9pPr lvl="8" rtl="0">
              <a:spcBef>
                <a:spcPts val="0"/>
              </a:spcBef>
              <a:defRPr/>
            </a:lvl9pPr>
          </a:lstStyle>
          <a:p>
            <a:endParaRPr/>
          </a:p>
        </p:txBody>
      </p:sp>
      <p:sp>
        <p:nvSpPr>
          <p:cNvPr id="54" name="Shape 54"/>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65244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SECTION_HEADER_1">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233775" y="2150850"/>
            <a:ext cx="6390450" cy="841800"/>
          </a:xfrm>
          <a:prstGeom prst="rect">
            <a:avLst/>
          </a:prstGeom>
        </p:spPr>
        <p:txBody>
          <a:bodyPr wrap="square" lIns="91425" tIns="91425" rIns="91425" bIns="91425" anchor="ctr" anchorCtr="0"/>
          <a:lstStyle>
            <a:lvl1pPr lvl="0" algn="ctr" rtl="0">
              <a:spcBef>
                <a:spcPts val="0"/>
              </a:spcBef>
              <a:buSzPct val="100000"/>
              <a:defRPr sz="2700"/>
            </a:lvl1pPr>
            <a:lvl2pPr lvl="1" algn="ctr" rtl="0">
              <a:spcBef>
                <a:spcPts val="0"/>
              </a:spcBef>
              <a:buSzPct val="100000"/>
              <a:defRPr sz="2700"/>
            </a:lvl2pPr>
            <a:lvl3pPr lvl="2" algn="ctr" rtl="0">
              <a:spcBef>
                <a:spcPts val="0"/>
              </a:spcBef>
              <a:buSzPct val="100000"/>
              <a:defRPr sz="2700"/>
            </a:lvl3pPr>
            <a:lvl4pPr lvl="3" algn="ctr" rtl="0">
              <a:spcBef>
                <a:spcPts val="0"/>
              </a:spcBef>
              <a:buSzPct val="100000"/>
              <a:defRPr sz="2700"/>
            </a:lvl4pPr>
            <a:lvl5pPr lvl="4" algn="ctr" rtl="0">
              <a:spcBef>
                <a:spcPts val="0"/>
              </a:spcBef>
              <a:buSzPct val="100000"/>
              <a:defRPr sz="2700"/>
            </a:lvl5pPr>
            <a:lvl6pPr lvl="5" algn="ctr" rtl="0">
              <a:spcBef>
                <a:spcPts val="0"/>
              </a:spcBef>
              <a:buSzPct val="100000"/>
              <a:defRPr sz="2700"/>
            </a:lvl6pPr>
            <a:lvl7pPr lvl="6" algn="ctr" rtl="0">
              <a:spcBef>
                <a:spcPts val="0"/>
              </a:spcBef>
              <a:buSzPct val="100000"/>
              <a:defRPr sz="2700"/>
            </a:lvl7pPr>
            <a:lvl8pPr lvl="7" algn="ctr" rtl="0">
              <a:spcBef>
                <a:spcPts val="0"/>
              </a:spcBef>
              <a:buSzPct val="100000"/>
              <a:defRPr sz="2700"/>
            </a:lvl8pPr>
            <a:lvl9pPr lvl="8" algn="ctr" rtl="0">
              <a:spcBef>
                <a:spcPts val="0"/>
              </a:spcBef>
              <a:buSzPct val="100000"/>
              <a:defRPr sz="2700"/>
            </a:lvl9pPr>
          </a:lstStyle>
          <a:p>
            <a:endParaRPr/>
          </a:p>
        </p:txBody>
      </p:sp>
      <p:sp>
        <p:nvSpPr>
          <p:cNvPr id="57" name="Shape 57"/>
          <p:cNvSpPr txBox="1">
            <a:spLocks noGrp="1"/>
          </p:cNvSpPr>
          <p:nvPr>
            <p:ph type="sldNum" idx="12"/>
          </p:nvPr>
        </p:nvSpPr>
        <p:spPr>
          <a:xfrm>
            <a:off x="6354344" y="4663217"/>
            <a:ext cx="411525" cy="393600"/>
          </a:xfrm>
          <a:prstGeom prst="rect">
            <a:avLst/>
          </a:prstGeom>
        </p:spPr>
        <p:txBody>
          <a:bodyPr wrap="square" lIns="91425" tIns="45700" rIns="91425" bIns="45700" anchor="ctr" anchorCtr="0">
            <a:noAutofit/>
          </a:bodyPr>
          <a:lstStyle/>
          <a:p>
            <a:fld id="{00000000-1234-1234-1234-123412341234}" type="slidenum">
              <a:rPr lang="en" smtClean="0"/>
              <a:pPr/>
              <a:t>‹#›</a:t>
            </a:fld>
            <a:endParaRPr lang="en"/>
          </a:p>
        </p:txBody>
      </p:sp>
    </p:spTree>
    <p:extLst>
      <p:ext uri="{BB962C8B-B14F-4D97-AF65-F5344CB8AC3E}">
        <p14:creationId xmlns:p14="http://schemas.microsoft.com/office/powerpoint/2010/main" val="10226266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3863772"/>
            <a:ext cx="1491615" cy="1285875"/>
          </a:xfrm>
          <a:prstGeom prst="rect">
            <a:avLst/>
          </a:prstGeom>
        </p:spPr>
      </p:pic>
      <p:sp>
        <p:nvSpPr>
          <p:cNvPr id="2" name="Title Placeholder 1"/>
          <p:cNvSpPr>
            <a:spLocks noGrp="1"/>
          </p:cNvSpPr>
          <p:nvPr>
            <p:ph type="title"/>
          </p:nvPr>
        </p:nvSpPr>
        <p:spPr>
          <a:xfrm>
            <a:off x="342900" y="205979"/>
            <a:ext cx="6172200" cy="857250"/>
          </a:xfrm>
          <a:prstGeom prst="rect">
            <a:avLst/>
          </a:prstGeom>
        </p:spPr>
        <p:txBody>
          <a:bodyPr vert="horz" lIns="91440" tIns="45720" rIns="91440" bIns="45720" rtlCol="0" anchor="ctr">
            <a:normAutofit/>
          </a:bodyPr>
          <a:lstStyle/>
          <a:p>
            <a:r>
              <a:rPr lang="ja-JP" altLang="en-US"/>
              <a:t>マスター タイトルの書式設定</a:t>
            </a:r>
            <a:endParaRPr lang="en-US"/>
          </a:p>
        </p:txBody>
      </p:sp>
      <p:sp>
        <p:nvSpPr>
          <p:cNvPr id="3" name="Text Placeholder 2"/>
          <p:cNvSpPr>
            <a:spLocks noGrp="1"/>
          </p:cNvSpPr>
          <p:nvPr>
            <p:ph type="body" idx="1"/>
          </p:nvPr>
        </p:nvSpPr>
        <p:spPr>
          <a:xfrm>
            <a:off x="342900" y="1200151"/>
            <a:ext cx="6172200" cy="3394472"/>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Slide Number Placeholder 5"/>
          <p:cNvSpPr>
            <a:spLocks noGrp="1"/>
          </p:cNvSpPr>
          <p:nvPr>
            <p:ph type="sldNum" sz="quarter" idx="4"/>
          </p:nvPr>
        </p:nvSpPr>
        <p:spPr>
          <a:xfrm>
            <a:off x="4914900" y="4767263"/>
            <a:ext cx="1600200" cy="273844"/>
          </a:xfrm>
          <a:prstGeom prst="rect">
            <a:avLst/>
          </a:prstGeom>
        </p:spPr>
        <p:txBody>
          <a:bodyPr vert="horz" lIns="91440" tIns="45720" rIns="91440" bIns="45720" rtlCol="0" anchor="ctr"/>
          <a:lstStyle>
            <a:lvl1pPr algn="r">
              <a:defRPr sz="675">
                <a:solidFill>
                  <a:schemeClr val="tx1">
                    <a:tint val="75000"/>
                  </a:schemeClr>
                </a:solidFill>
              </a:defRPr>
            </a:lvl1pPr>
          </a:lstStyle>
          <a:p>
            <a:pPr algn="r">
              <a:buSzPct val="25000"/>
            </a:pPr>
            <a:r>
              <a:rPr lang="en" sz="900">
                <a:solidFill>
                  <a:srgbClr val="888888"/>
                </a:solidFill>
                <a:latin typeface="Calibri"/>
                <a:ea typeface="Calibri"/>
                <a:cs typeface="Calibri"/>
                <a:sym typeface="Calibri"/>
              </a:rPr>
              <a:t>ET-CTS2017 pp</a:t>
            </a:r>
            <a:fld id="{00000000-1234-1234-1234-123412341234}" type="slidenum">
              <a:rPr lang="en" sz="900" smtClean="0">
                <a:solidFill>
                  <a:srgbClr val="888888"/>
                </a:solidFill>
                <a:latin typeface="Calibri"/>
                <a:ea typeface="Calibri"/>
                <a:cs typeface="Calibri"/>
                <a:sym typeface="Calibri"/>
              </a:rPr>
              <a:pPr algn="r">
                <a:buSzPct val="25000"/>
              </a:pPr>
              <a:t>‹#›</a:t>
            </a:fld>
            <a:endParaRPr lang="en" sz="900">
              <a:solidFill>
                <a:srgbClr val="888888"/>
              </a:solidFill>
              <a:latin typeface="Calibri"/>
              <a:ea typeface="Calibri"/>
              <a:cs typeface="Calibri"/>
              <a:sym typeface="Calibri"/>
            </a:endParaRPr>
          </a:p>
        </p:txBody>
      </p:sp>
    </p:spTree>
    <p:extLst>
      <p:ext uri="{BB962C8B-B14F-4D97-AF65-F5344CB8AC3E}">
        <p14:creationId xmlns:p14="http://schemas.microsoft.com/office/powerpoint/2010/main" val="102549123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defTabSz="257175" rtl="0" eaLnBrk="1" latinLnBrk="0" hangingPunct="1">
        <a:spcBef>
          <a:spcPct val="0"/>
        </a:spcBef>
        <a:buNone/>
        <a:defRPr kumimoji="1" sz="2475" kern="1200">
          <a:solidFill>
            <a:schemeClr val="tx1"/>
          </a:solidFill>
          <a:latin typeface="+mj-lt"/>
          <a:ea typeface="+mj-ea"/>
          <a:cs typeface="+mj-cs"/>
        </a:defRPr>
      </a:lvl1pPr>
    </p:titleStyle>
    <p:body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p:bodyStyle>
    <p:otherStyle>
      <a:defPPr>
        <a:defRPr lang="en-US"/>
      </a:defPPr>
      <a:lvl1pPr marL="0" algn="l" defTabSz="257175" rtl="0" eaLnBrk="1" latinLnBrk="0" hangingPunct="1">
        <a:defRPr kumimoji="1" sz="1013" kern="1200">
          <a:solidFill>
            <a:schemeClr val="tx1"/>
          </a:solidFill>
          <a:latin typeface="+mn-lt"/>
          <a:ea typeface="+mn-ea"/>
          <a:cs typeface="+mn-cs"/>
        </a:defRPr>
      </a:lvl1pPr>
      <a:lvl2pPr marL="257175" algn="l" defTabSz="257175" rtl="0" eaLnBrk="1" latinLnBrk="0" hangingPunct="1">
        <a:defRPr kumimoji="1" sz="1013" kern="1200">
          <a:solidFill>
            <a:schemeClr val="tx1"/>
          </a:solidFill>
          <a:latin typeface="+mn-lt"/>
          <a:ea typeface="+mn-ea"/>
          <a:cs typeface="+mn-cs"/>
        </a:defRPr>
      </a:lvl2pPr>
      <a:lvl3pPr marL="514350" algn="l" defTabSz="257175" rtl="0" eaLnBrk="1" latinLnBrk="0" hangingPunct="1">
        <a:defRPr kumimoji="1" sz="1013" kern="1200">
          <a:solidFill>
            <a:schemeClr val="tx1"/>
          </a:solidFill>
          <a:latin typeface="+mn-lt"/>
          <a:ea typeface="+mn-ea"/>
          <a:cs typeface="+mn-cs"/>
        </a:defRPr>
      </a:lvl3pPr>
      <a:lvl4pPr marL="771525" algn="l" defTabSz="257175" rtl="0" eaLnBrk="1" latinLnBrk="0" hangingPunct="1">
        <a:defRPr kumimoji="1" sz="1013" kern="1200">
          <a:solidFill>
            <a:schemeClr val="tx1"/>
          </a:solidFill>
          <a:latin typeface="+mn-lt"/>
          <a:ea typeface="+mn-ea"/>
          <a:cs typeface="+mn-cs"/>
        </a:defRPr>
      </a:lvl4pPr>
      <a:lvl5pPr marL="1028700" algn="l" defTabSz="257175" rtl="0" eaLnBrk="1" latinLnBrk="0" hangingPunct="1">
        <a:defRPr kumimoji="1" sz="1013" kern="1200">
          <a:solidFill>
            <a:schemeClr val="tx1"/>
          </a:solidFill>
          <a:latin typeface="+mn-lt"/>
          <a:ea typeface="+mn-ea"/>
          <a:cs typeface="+mn-cs"/>
        </a:defRPr>
      </a:lvl5pPr>
      <a:lvl6pPr marL="1285875" algn="l" defTabSz="257175" rtl="0" eaLnBrk="1" latinLnBrk="0" hangingPunct="1">
        <a:defRPr kumimoji="1" sz="1013" kern="1200">
          <a:solidFill>
            <a:schemeClr val="tx1"/>
          </a:solidFill>
          <a:latin typeface="+mn-lt"/>
          <a:ea typeface="+mn-ea"/>
          <a:cs typeface="+mn-cs"/>
        </a:defRPr>
      </a:lvl6pPr>
      <a:lvl7pPr marL="1543050" algn="l" defTabSz="257175" rtl="0" eaLnBrk="1" latinLnBrk="0" hangingPunct="1">
        <a:defRPr kumimoji="1" sz="1013" kern="1200">
          <a:solidFill>
            <a:schemeClr val="tx1"/>
          </a:solidFill>
          <a:latin typeface="+mn-lt"/>
          <a:ea typeface="+mn-ea"/>
          <a:cs typeface="+mn-cs"/>
        </a:defRPr>
      </a:lvl7pPr>
      <a:lvl8pPr marL="1800225" algn="l" defTabSz="257175" rtl="0" eaLnBrk="1" latinLnBrk="0" hangingPunct="1">
        <a:defRPr kumimoji="1" sz="1013" kern="1200">
          <a:solidFill>
            <a:schemeClr val="tx1"/>
          </a:solidFill>
          <a:latin typeface="+mn-lt"/>
          <a:ea typeface="+mn-ea"/>
          <a:cs typeface="+mn-cs"/>
        </a:defRPr>
      </a:lvl8pPr>
      <a:lvl9pPr marL="2057400" algn="l" defTabSz="257175" rtl="0" eaLnBrk="1" latinLnBrk="0" hangingPunct="1">
        <a:defRPr kumimoji="1" sz="10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hyperlink" Target="http://www.wmo.int/pages/prog/www/WIS/overview.htm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dwd.de/AFD/)"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hyperlink" Target="http://pycsw.org/)" TargetMode="Externa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5"/>
        <p:cNvGrpSpPr/>
        <p:nvPr/>
      </p:nvGrpSpPr>
      <p:grpSpPr>
        <a:xfrm>
          <a:off x="0" y="0"/>
          <a:ext cx="0" cy="0"/>
          <a:chOff x="0" y="0"/>
          <a:chExt cx="0" cy="0"/>
        </a:xfrm>
      </p:grpSpPr>
      <p:sp>
        <p:nvSpPr>
          <p:cNvPr id="66" name="Shape 66"/>
          <p:cNvSpPr txBox="1">
            <a:spLocks noGrp="1"/>
          </p:cNvSpPr>
          <p:nvPr>
            <p:ph type="ctrTitle"/>
          </p:nvPr>
        </p:nvSpPr>
        <p:spPr>
          <a:prstGeom prst="rect">
            <a:avLst/>
          </a:prstGeom>
        </p:spPr>
        <p:txBody>
          <a:bodyPr vert="horz" wrap="square" lIns="68569" tIns="68569" rIns="68569" bIns="68569" rtlCol="0" anchor="ctr" anchorCtr="0">
            <a:noAutofit/>
          </a:bodyPr>
          <a:lstStyle/>
          <a:p>
            <a:r>
              <a:rPr lang="en-GB" dirty="0" smtClean="0"/>
              <a:t>Request for Information </a:t>
            </a:r>
            <a:br>
              <a:rPr lang="en-GB" dirty="0" smtClean="0"/>
            </a:br>
            <a:r>
              <a:rPr lang="en-GB" dirty="0" smtClean="0"/>
              <a:t>RFI 1501-18 (OBS) </a:t>
            </a:r>
            <a:br>
              <a:rPr lang="en-GB" dirty="0" smtClean="0"/>
            </a:br>
            <a:r>
              <a:rPr lang="en-GB" dirty="0" smtClean="0"/>
              <a:t>Cache in and through the cloud</a:t>
            </a:r>
            <a:endParaRPr lang="en-GB" dirty="0"/>
          </a:p>
        </p:txBody>
      </p:sp>
      <p:sp>
        <p:nvSpPr>
          <p:cNvPr id="67" name="Shape 67"/>
          <p:cNvSpPr txBox="1">
            <a:spLocks noGrp="1"/>
          </p:cNvSpPr>
          <p:nvPr>
            <p:ph type="subTitle" idx="1"/>
          </p:nvPr>
        </p:nvSpPr>
        <p:spPr>
          <a:prstGeom prst="rect">
            <a:avLst/>
          </a:prstGeom>
        </p:spPr>
        <p:txBody>
          <a:bodyPr vert="horz" wrap="square" lIns="68569" tIns="68569" rIns="68569" bIns="68569" rtlCol="0" anchor="t" anchorCtr="0">
            <a:noAutofit/>
          </a:bodyPr>
          <a:lstStyle/>
          <a:p>
            <a:pPr>
              <a:spcBef>
                <a:spcPts val="0"/>
              </a:spcBef>
            </a:pPr>
            <a:r>
              <a:rPr lang="fr-FR" dirty="0" smtClean="0"/>
              <a:t>   « Cache in the cloud » team</a:t>
            </a:r>
          </a:p>
          <a:p>
            <a:pPr>
              <a:spcBef>
                <a:spcPts val="0"/>
              </a:spcBef>
            </a:pPr>
            <a:r>
              <a:rPr lang="en-GB" dirty="0" smtClean="0"/>
              <a:t>December</a:t>
            </a:r>
            <a:r>
              <a:rPr lang="fr-FR" dirty="0" smtClean="0"/>
              <a:t> </a:t>
            </a:r>
            <a:r>
              <a:rPr lang="fr-FR" dirty="0" smtClean="0"/>
              <a:t>2018</a:t>
            </a:r>
            <a:endParaRP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en-GB" altLang="en-US" dirty="0" smtClean="0">
                <a:ea typeface="ＭＳ Ｐゴシック" charset="-128"/>
              </a:rPr>
              <a:t>Purpose</a:t>
            </a:r>
            <a:r>
              <a:rPr lang="fr-FR" altLang="en-US" dirty="0" smtClean="0">
                <a:ea typeface="ＭＳ Ｐゴシック" charset="-128"/>
              </a:rPr>
              <a:t> </a:t>
            </a:r>
            <a:r>
              <a:rPr lang="fr-FR" altLang="en-US" dirty="0" smtClean="0">
                <a:ea typeface="ＭＳ Ｐゴシック" charset="-128"/>
              </a:rPr>
              <a:t>and Objective</a:t>
            </a: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dirty="0">
              <a:solidFill>
                <a:srgbClr val="FE1200"/>
              </a:solidFill>
            </a:endParaRPr>
          </a:p>
        </p:txBody>
      </p:sp>
      <p:sp>
        <p:nvSpPr>
          <p:cNvPr id="6148" name="Rectangle 105"/>
          <p:cNvSpPr>
            <a:spLocks noGrp="1" noChangeArrowheads="1"/>
          </p:cNvSpPr>
          <p:nvPr>
            <p:ph type="body" idx="1"/>
          </p:nvPr>
        </p:nvSpPr>
        <p:spPr>
          <a:xfrm>
            <a:off x="134634" y="876882"/>
            <a:ext cx="6723366" cy="3919538"/>
          </a:xfrm>
        </p:spPr>
        <p:txBody>
          <a:bodyPr>
            <a:noAutofit/>
          </a:bodyPr>
          <a:lstStyle/>
          <a:p>
            <a:pPr marL="342892" indent="-323842">
              <a:spcBef>
                <a:spcPts val="0"/>
              </a:spcBef>
              <a:buFont typeface="Arial"/>
              <a:buChar char="-"/>
            </a:pPr>
            <a:r>
              <a:rPr lang="en-GB" altLang="en-US" sz="1400" dirty="0" smtClean="0"/>
              <a:t>This RFI  is a procurement exercise to conduct a market survey in order to obtain information (from the market) that can be used to identify available or potential solutions for fulfilling identified needs which may include information on </a:t>
            </a:r>
            <a:r>
              <a:rPr lang="en-GB" altLang="en-US" sz="1400" b="1" u="sng" dirty="0" smtClean="0"/>
              <a:t>cost (budget)</a:t>
            </a:r>
            <a:r>
              <a:rPr lang="en-GB" altLang="en-US" sz="1400" dirty="0" smtClean="0"/>
              <a:t> and delivery time;</a:t>
            </a:r>
          </a:p>
          <a:p>
            <a:pPr marL="342892" indent="-323842">
              <a:spcBef>
                <a:spcPts val="0"/>
              </a:spcBef>
              <a:buFont typeface="Arial"/>
              <a:buChar char="-"/>
            </a:pPr>
            <a:r>
              <a:rPr lang="en-GB" altLang="en-US" sz="1400" dirty="0" smtClean="0"/>
              <a:t>The main purpose of this RFI is to request vendors to provide an estimated not-to-exceed (NTE) cost for this project and is intended only for budgetary purposes;</a:t>
            </a:r>
          </a:p>
          <a:p>
            <a:pPr marL="342892" indent="-323842">
              <a:spcBef>
                <a:spcPts val="0"/>
              </a:spcBef>
              <a:buFont typeface="Arial"/>
              <a:buChar char="-"/>
            </a:pPr>
            <a:r>
              <a:rPr lang="en-GB" sz="1400" dirty="0" smtClean="0"/>
              <a:t>This RFI is entirely non-binding to the WMO and does not represent a commitment of any kind towards any vendor who will respond to this RFI;</a:t>
            </a:r>
            <a:endParaRPr lang="en-GB" altLang="en-US" sz="1400" dirty="0" smtClean="0"/>
          </a:p>
          <a:p>
            <a:pPr marL="342892" indent="-323842">
              <a:spcBef>
                <a:spcPts val="0"/>
              </a:spcBef>
              <a:buFont typeface="Arial"/>
              <a:buChar char="-"/>
            </a:pPr>
            <a:r>
              <a:rPr lang="en-GB" altLang="en-US" sz="1400" dirty="0" smtClean="0"/>
              <a:t>Considering WMO context, it is important for the interested members to know in advance the NTE amount of the project;</a:t>
            </a:r>
          </a:p>
          <a:p>
            <a:pPr marL="342892" indent="-323842">
              <a:spcBef>
                <a:spcPts val="0"/>
              </a:spcBef>
              <a:buFont typeface="Arial"/>
              <a:buChar char="-"/>
            </a:pPr>
            <a:r>
              <a:rPr lang="en-GB" altLang="en-US" sz="1400" dirty="0" smtClean="0"/>
              <a:t>This presentation describes the project from a high level perspective;</a:t>
            </a:r>
          </a:p>
          <a:p>
            <a:pPr marL="342892" indent="-323842">
              <a:spcBef>
                <a:spcPts val="0"/>
              </a:spcBef>
              <a:buFont typeface="Arial"/>
              <a:buChar char="-"/>
            </a:pPr>
            <a:r>
              <a:rPr lang="en-GB" altLang="en-US" sz="1400" dirty="0" smtClean="0"/>
              <a:t>The result of this RFI will then be used to decide whether it is commercially and technically viable to go for an official tender;</a:t>
            </a:r>
          </a:p>
          <a:p>
            <a:pPr marL="342892" indent="-323842">
              <a:spcBef>
                <a:spcPts val="0"/>
              </a:spcBef>
              <a:buFont typeface="Arial"/>
              <a:buChar char="-"/>
            </a:pPr>
            <a:r>
              <a:rPr lang="en-GB" altLang="en-US" sz="1400" dirty="0" smtClean="0"/>
              <a:t>WMO (World Meteorological Organisation) plans to launch an official tender for the benefit of its members in late 2018;</a:t>
            </a:r>
          </a:p>
          <a:p>
            <a:pPr marL="342892" indent="-323842">
              <a:spcBef>
                <a:spcPts val="0"/>
              </a:spcBef>
              <a:buFont typeface="Arial"/>
              <a:buChar char="-"/>
            </a:pPr>
            <a:r>
              <a:rPr lang="en-GB" altLang="en-US" sz="1400" dirty="0" smtClean="0"/>
              <a:t>This RFI does not constitute a commitment from the vendors that their proposal, if they decide to bid, will be capped by this amount;</a:t>
            </a:r>
            <a:endParaRPr lang="en-GB" altLang="en-US" sz="1400" dirty="0" smtClean="0"/>
          </a:p>
        </p:txBody>
      </p:sp>
    </p:spTree>
    <p:extLst>
      <p:ext uri="{BB962C8B-B14F-4D97-AF65-F5344CB8AC3E}">
        <p14:creationId xmlns:p14="http://schemas.microsoft.com/office/powerpoint/2010/main" val="21280234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GB" dirty="0" smtClean="0"/>
              <a:t>What is the WIS ?</a:t>
            </a:r>
            <a:endParaRPr lang="en-GB" dirty="0"/>
          </a:p>
        </p:txBody>
      </p:sp>
    </p:spTree>
    <p:extLst>
      <p:ext uri="{BB962C8B-B14F-4D97-AF65-F5344CB8AC3E}">
        <p14:creationId xmlns:p14="http://schemas.microsoft.com/office/powerpoint/2010/main" val="19889569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en-GB" altLang="en-US" dirty="0" smtClean="0">
                <a:ea typeface="ＭＳ Ｐゴシック" charset="-128"/>
              </a:rPr>
              <a:t>A brief description of the WIS</a:t>
            </a:r>
            <a:endParaRPr lang="en-GB" altLang="en-US" dirty="0" smtClean="0">
              <a:ea typeface="ＭＳ Ｐゴシック" charset="-128"/>
            </a:endParaRP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sp>
        <p:nvSpPr>
          <p:cNvPr id="6148" name="Rectangle 105"/>
          <p:cNvSpPr>
            <a:spLocks noGrp="1" noChangeArrowheads="1"/>
          </p:cNvSpPr>
          <p:nvPr>
            <p:ph type="body" idx="1"/>
          </p:nvPr>
        </p:nvSpPr>
        <p:spPr>
          <a:xfrm>
            <a:off x="134634" y="866458"/>
            <a:ext cx="6723366" cy="3919538"/>
          </a:xfrm>
        </p:spPr>
        <p:txBody>
          <a:bodyPr>
            <a:noAutofit/>
          </a:bodyPr>
          <a:lstStyle/>
          <a:p>
            <a:pPr marL="342892" indent="-323842">
              <a:spcBef>
                <a:spcPts val="0"/>
              </a:spcBef>
              <a:buFont typeface="Arial"/>
              <a:buChar char="-"/>
            </a:pPr>
            <a:r>
              <a:rPr lang="en-GB" altLang="en-US" sz="1400" dirty="0" smtClean="0"/>
              <a:t>The WMO Information System (WIS) is the name of the service used within the meteorological services around the world to exchange and then make available data and metadata to their users</a:t>
            </a:r>
          </a:p>
          <a:p>
            <a:pPr marL="342892" indent="-323842">
              <a:spcBef>
                <a:spcPts val="0"/>
              </a:spcBef>
              <a:buFont typeface="Arial"/>
              <a:buChar char="-"/>
            </a:pPr>
            <a:r>
              <a:rPr lang="en-GB" altLang="en-US" sz="1400" dirty="0" smtClean="0"/>
              <a:t>It is based on 15 centres (called GISC) around the world that have a particular responsibility in the system. </a:t>
            </a:r>
          </a:p>
          <a:p>
            <a:pPr marL="342892" indent="-323842">
              <a:spcBef>
                <a:spcPts val="0"/>
              </a:spcBef>
              <a:buFont typeface="Arial"/>
              <a:buChar char="-"/>
            </a:pPr>
            <a:r>
              <a:rPr lang="en-GB" altLang="en-US" sz="1400" dirty="0" smtClean="0"/>
              <a:t>The GISC must collect data from centres in their area of responsibility and distribute the data with global interest to all other GISC to constitute a cache of data</a:t>
            </a:r>
          </a:p>
          <a:p>
            <a:pPr marL="342892" indent="-323842">
              <a:spcBef>
                <a:spcPts val="0"/>
              </a:spcBef>
              <a:buFont typeface="Arial"/>
              <a:buChar char="-"/>
            </a:pPr>
            <a:r>
              <a:rPr lang="en-GB" altLang="en-US" sz="1400" dirty="0" smtClean="0"/>
              <a:t>The global cache then exists in 15 versions (one in each GISC)</a:t>
            </a:r>
          </a:p>
          <a:p>
            <a:pPr marL="342892" indent="-323842">
              <a:spcBef>
                <a:spcPts val="0"/>
              </a:spcBef>
              <a:buFont typeface="Arial"/>
              <a:buChar char="-"/>
            </a:pPr>
            <a:r>
              <a:rPr lang="en-GB" altLang="en-US" sz="1400" dirty="0" smtClean="0"/>
              <a:t>The GISC support the connected centres in the creation and maintenance of the metadata records. </a:t>
            </a:r>
          </a:p>
          <a:p>
            <a:pPr marL="342892" indent="-323842">
              <a:spcBef>
                <a:spcPts val="0"/>
              </a:spcBef>
              <a:buFont typeface="Arial"/>
              <a:buChar char="-"/>
            </a:pPr>
            <a:r>
              <a:rPr lang="en-GB" altLang="en-US" sz="1400" dirty="0" smtClean="0"/>
              <a:t>Metadata in then exchanged between all GISCs to maintain an identical catalogue at each GISC</a:t>
            </a:r>
          </a:p>
          <a:p>
            <a:pPr marL="342892" indent="-323842">
              <a:spcBef>
                <a:spcPts val="0"/>
              </a:spcBef>
              <a:buFont typeface="Arial"/>
              <a:buChar char="-"/>
            </a:pPr>
            <a:r>
              <a:rPr lang="en-GB" altLang="en-US" sz="1400" dirty="0" smtClean="0"/>
              <a:t>Further information can be found on WMO website: </a:t>
            </a:r>
            <a:r>
              <a:rPr lang="en-GB" altLang="en-US" sz="1400" dirty="0" smtClean="0">
                <a:hlinkClick r:id="rId2"/>
              </a:rPr>
              <a:t>http://www.wmo.int/pages/prog/www/WIS/overview.html</a:t>
            </a:r>
            <a:r>
              <a:rPr lang="en-GB" altLang="en-US" sz="1400" dirty="0" smtClean="0"/>
              <a:t> </a:t>
            </a:r>
            <a:endParaRPr lang="en-GB" altLang="en-US" sz="1400" dirty="0" smtClean="0"/>
          </a:p>
        </p:txBody>
      </p:sp>
    </p:spTree>
    <p:extLst>
      <p:ext uri="{BB962C8B-B14F-4D97-AF65-F5344CB8AC3E}">
        <p14:creationId xmlns:p14="http://schemas.microsoft.com/office/powerpoint/2010/main" val="50623886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r>
              <a:rPr lang="en-GB" altLang="en-US" sz="2800" dirty="0" smtClean="0"/>
              <a:t>A simplified view of the architecture</a:t>
            </a:r>
            <a:endParaRPr lang="en-GB" altLang="en-US" dirty="0" smtClean="0">
              <a:ea typeface="ＭＳ Ｐゴシック" charset="-128"/>
            </a:endParaRP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pic>
        <p:nvPicPr>
          <p:cNvPr id="2" name="Picture 1"/>
          <p:cNvPicPr>
            <a:picLocks noChangeAspect="1"/>
          </p:cNvPicPr>
          <p:nvPr/>
        </p:nvPicPr>
        <p:blipFill>
          <a:blip r:embed="rId2"/>
          <a:stretch>
            <a:fillRect/>
          </a:stretch>
        </p:blipFill>
        <p:spPr>
          <a:xfrm>
            <a:off x="697073" y="998730"/>
            <a:ext cx="5448337" cy="3433897"/>
          </a:xfrm>
          <a:prstGeom prst="rect">
            <a:avLst/>
          </a:prstGeom>
        </p:spPr>
      </p:pic>
    </p:spTree>
    <p:extLst>
      <p:ext uri="{BB962C8B-B14F-4D97-AF65-F5344CB8AC3E}">
        <p14:creationId xmlns:p14="http://schemas.microsoft.com/office/powerpoint/2010/main" val="1758123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35142" y="141480"/>
            <a:ext cx="6172200" cy="857250"/>
          </a:xfrm>
        </p:spPr>
        <p:txBody>
          <a:bodyPr/>
          <a:lstStyle/>
          <a:p>
            <a:pPr eaLnBrk="1" hangingPunct="1"/>
            <a:r>
              <a:rPr lang="fr-FR" altLang="en-US" dirty="0" smtClean="0">
                <a:ea typeface="ＭＳ Ｐゴシック" charset="-128"/>
              </a:rPr>
              <a:t>List of the </a:t>
            </a:r>
            <a:r>
              <a:rPr lang="fr-FR" altLang="en-US" dirty="0" err="1" smtClean="0">
                <a:ea typeface="ＭＳ Ｐゴシック" charset="-128"/>
              </a:rPr>
              <a:t>GISCs</a:t>
            </a:r>
            <a:endParaRPr lang="fr-FR" altLang="en-US" dirty="0" smtClean="0">
              <a:ea typeface="ＭＳ Ｐゴシック" charset="-128"/>
            </a:endParaRPr>
          </a:p>
        </p:txBody>
      </p:sp>
      <p:sp>
        <p:nvSpPr>
          <p:cNvPr id="6147" name="Rectangle 5"/>
          <p:cNvSpPr>
            <a:spLocks noChangeArrowheads="1"/>
          </p:cNvSpPr>
          <p:nvPr/>
        </p:nvSpPr>
        <p:spPr bwMode="auto">
          <a:xfrm>
            <a:off x="1475185" y="1107281"/>
            <a:ext cx="6858000" cy="288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cs typeface="Arial" charset="0"/>
              </a:defRPr>
            </a:lvl1pPr>
            <a:lvl2pPr marL="742950" indent="-285750">
              <a:defRPr sz="2400">
                <a:solidFill>
                  <a:schemeClr val="tx1"/>
                </a:solidFill>
                <a:latin typeface="Arial" charset="0"/>
                <a:cs typeface="Arial" charset="0"/>
              </a:defRPr>
            </a:lvl2pPr>
            <a:lvl3pPr marL="1143000" indent="-228600">
              <a:defRPr sz="2400">
                <a:solidFill>
                  <a:schemeClr val="tx1"/>
                </a:solidFill>
                <a:latin typeface="Arial" charset="0"/>
                <a:cs typeface="Arial" charset="0"/>
              </a:defRPr>
            </a:lvl3pPr>
            <a:lvl4pPr marL="1600200" indent="-228600">
              <a:defRPr sz="2400">
                <a:solidFill>
                  <a:schemeClr val="tx1"/>
                </a:solidFill>
                <a:latin typeface="Arial" charset="0"/>
                <a:cs typeface="Arial" charset="0"/>
              </a:defRPr>
            </a:lvl4pPr>
            <a:lvl5pPr marL="2057400" indent="-228600">
              <a:defRPr sz="2400">
                <a:solidFill>
                  <a:schemeClr val="tx1"/>
                </a:solidFill>
                <a:latin typeface="Arial" charset="0"/>
                <a:cs typeface="Arial" charset="0"/>
              </a:defRPr>
            </a:lvl5pPr>
            <a:lvl6pPr marL="2514600" indent="-228600" eaLnBrk="0" fontAlgn="base" hangingPunct="0">
              <a:spcBef>
                <a:spcPct val="0"/>
              </a:spcBef>
              <a:spcAft>
                <a:spcPct val="0"/>
              </a:spcAft>
              <a:defRPr sz="2400">
                <a:solidFill>
                  <a:schemeClr val="tx1"/>
                </a:solidFill>
                <a:latin typeface="Arial" charset="0"/>
                <a:cs typeface="Arial" charset="0"/>
              </a:defRPr>
            </a:lvl6pPr>
            <a:lvl7pPr marL="2971800" indent="-228600" eaLnBrk="0" fontAlgn="base" hangingPunct="0">
              <a:spcBef>
                <a:spcPct val="0"/>
              </a:spcBef>
              <a:spcAft>
                <a:spcPct val="0"/>
              </a:spcAft>
              <a:defRPr sz="2400">
                <a:solidFill>
                  <a:schemeClr val="tx1"/>
                </a:solidFill>
                <a:latin typeface="Arial" charset="0"/>
                <a:cs typeface="Arial" charset="0"/>
              </a:defRPr>
            </a:lvl7pPr>
            <a:lvl8pPr marL="3429000" indent="-228600" eaLnBrk="0" fontAlgn="base" hangingPunct="0">
              <a:spcBef>
                <a:spcPct val="0"/>
              </a:spcBef>
              <a:spcAft>
                <a:spcPct val="0"/>
              </a:spcAft>
              <a:defRPr sz="2400">
                <a:solidFill>
                  <a:schemeClr val="tx1"/>
                </a:solidFill>
                <a:latin typeface="Arial" charset="0"/>
                <a:cs typeface="Arial" charset="0"/>
              </a:defRPr>
            </a:lvl8pPr>
            <a:lvl9pPr marL="3886200" indent="-228600" eaLnBrk="0" fontAlgn="base" hangingPunct="0">
              <a:spcBef>
                <a:spcPct val="0"/>
              </a:spcBef>
              <a:spcAft>
                <a:spcPct val="0"/>
              </a:spcAft>
              <a:defRPr sz="2400">
                <a:solidFill>
                  <a:schemeClr val="tx1"/>
                </a:solidFill>
                <a:latin typeface="Arial" charset="0"/>
                <a:cs typeface="Arial" charset="0"/>
              </a:defRPr>
            </a:lvl9pPr>
          </a:lstStyle>
          <a:p>
            <a:pPr eaLnBrk="1" hangingPunct="1">
              <a:lnSpc>
                <a:spcPct val="71000"/>
              </a:lnSpc>
              <a:spcBef>
                <a:spcPct val="50000"/>
              </a:spcBef>
              <a:buClr>
                <a:srgbClr val="000000"/>
              </a:buClr>
              <a:buFont typeface="Arial" charset="0"/>
              <a:buNone/>
            </a:pPr>
            <a:endParaRPr lang="fr-FR" altLang="en-US" sz="1800">
              <a:solidFill>
                <a:srgbClr val="FE1200"/>
              </a:solidFill>
            </a:endParaRPr>
          </a:p>
        </p:txBody>
      </p:sp>
      <p:sp>
        <p:nvSpPr>
          <p:cNvPr id="6148" name="Rectangle 105"/>
          <p:cNvSpPr>
            <a:spLocks noGrp="1" noChangeArrowheads="1"/>
          </p:cNvSpPr>
          <p:nvPr>
            <p:ph type="body" idx="1"/>
          </p:nvPr>
        </p:nvSpPr>
        <p:spPr>
          <a:xfrm>
            <a:off x="1202076" y="998730"/>
            <a:ext cx="4202131" cy="3787266"/>
          </a:xfrm>
        </p:spPr>
        <p:txBody>
          <a:bodyPr>
            <a:noAutofit/>
          </a:bodyPr>
          <a:lstStyle/>
          <a:p>
            <a:pPr marL="342892" indent="-323842">
              <a:spcBef>
                <a:spcPts val="0"/>
              </a:spcBef>
              <a:buFont typeface="Arial"/>
              <a:buChar char="-"/>
            </a:pPr>
            <a:r>
              <a:rPr lang="en-GB" altLang="en-US" sz="1400" dirty="0" smtClean="0"/>
              <a:t>Beijing (China)</a:t>
            </a:r>
          </a:p>
          <a:p>
            <a:pPr marL="342892" indent="-323842">
              <a:spcBef>
                <a:spcPts val="0"/>
              </a:spcBef>
              <a:buFont typeface="Arial"/>
              <a:buChar char="-"/>
            </a:pPr>
            <a:r>
              <a:rPr lang="en-GB" altLang="en-US" sz="1400" dirty="0" smtClean="0"/>
              <a:t>Brasilia (Brazil)</a:t>
            </a:r>
          </a:p>
          <a:p>
            <a:pPr marL="342892" indent="-323842">
              <a:spcBef>
                <a:spcPts val="0"/>
              </a:spcBef>
              <a:buFont typeface="Arial"/>
              <a:buChar char="-"/>
            </a:pPr>
            <a:r>
              <a:rPr lang="en-GB" altLang="en-US" sz="1400" dirty="0" smtClean="0"/>
              <a:t>Casablanca (Morocco)</a:t>
            </a:r>
          </a:p>
          <a:p>
            <a:pPr marL="342892" indent="-323842">
              <a:spcBef>
                <a:spcPts val="0"/>
              </a:spcBef>
              <a:buFont typeface="Arial"/>
              <a:buChar char="-"/>
            </a:pPr>
            <a:r>
              <a:rPr lang="en-GB" altLang="en-US" sz="1400" dirty="0" smtClean="0"/>
              <a:t>Exeter (UK)</a:t>
            </a:r>
          </a:p>
          <a:p>
            <a:pPr marL="342892" indent="-323842">
              <a:spcBef>
                <a:spcPts val="0"/>
              </a:spcBef>
              <a:buFont typeface="Arial"/>
              <a:buChar char="-"/>
            </a:pPr>
            <a:r>
              <a:rPr lang="en-GB" altLang="en-US" sz="1400" dirty="0" smtClean="0"/>
              <a:t>Jeddah (Saudi-Arabia)</a:t>
            </a:r>
          </a:p>
          <a:p>
            <a:pPr marL="342892" indent="-323842">
              <a:spcBef>
                <a:spcPts val="0"/>
              </a:spcBef>
              <a:buFont typeface="Arial"/>
              <a:buChar char="-"/>
            </a:pPr>
            <a:r>
              <a:rPr lang="en-GB" altLang="en-US" sz="1400" dirty="0" smtClean="0"/>
              <a:t>Melbourne (Australia)</a:t>
            </a:r>
          </a:p>
          <a:p>
            <a:pPr marL="342892" indent="-323842">
              <a:spcBef>
                <a:spcPts val="0"/>
              </a:spcBef>
              <a:buFont typeface="Arial"/>
              <a:buChar char="-"/>
            </a:pPr>
            <a:r>
              <a:rPr lang="en-GB" altLang="en-US" sz="1400" dirty="0" smtClean="0"/>
              <a:t>Moscow (Russia)</a:t>
            </a:r>
          </a:p>
          <a:p>
            <a:pPr marL="342892" indent="-323842">
              <a:spcBef>
                <a:spcPts val="0"/>
              </a:spcBef>
              <a:buFont typeface="Arial"/>
              <a:buChar char="-"/>
            </a:pPr>
            <a:r>
              <a:rPr lang="en-GB" altLang="en-US" sz="1400" dirty="0" smtClean="0"/>
              <a:t>New Delhi (India)</a:t>
            </a:r>
          </a:p>
          <a:p>
            <a:pPr marL="342892" indent="-323842">
              <a:spcBef>
                <a:spcPts val="0"/>
              </a:spcBef>
              <a:buFont typeface="Arial"/>
              <a:buChar char="-"/>
            </a:pPr>
            <a:r>
              <a:rPr lang="en-GB" altLang="en-US" sz="1400" dirty="0" smtClean="0"/>
              <a:t>Offenbach (Germany)</a:t>
            </a:r>
          </a:p>
          <a:p>
            <a:pPr marL="342892" indent="-323842">
              <a:spcBef>
                <a:spcPts val="0"/>
              </a:spcBef>
              <a:buFont typeface="Arial"/>
              <a:buChar char="-"/>
            </a:pPr>
            <a:r>
              <a:rPr lang="en-GB" altLang="en-US" sz="1400" dirty="0" smtClean="0"/>
              <a:t>Pretoria (South-Africa)</a:t>
            </a:r>
          </a:p>
          <a:p>
            <a:pPr marL="342892" indent="-323842">
              <a:spcBef>
                <a:spcPts val="0"/>
              </a:spcBef>
              <a:buFont typeface="Arial"/>
              <a:buChar char="-"/>
            </a:pPr>
            <a:r>
              <a:rPr lang="en-GB" altLang="en-US" sz="1400" dirty="0" smtClean="0"/>
              <a:t>Seoul (Republic of Korea)</a:t>
            </a:r>
          </a:p>
          <a:p>
            <a:pPr marL="342892" indent="-323842">
              <a:spcBef>
                <a:spcPts val="0"/>
              </a:spcBef>
              <a:buFont typeface="Arial"/>
              <a:buChar char="-"/>
            </a:pPr>
            <a:r>
              <a:rPr lang="en-GB" altLang="en-US" sz="1400" dirty="0" smtClean="0"/>
              <a:t>Tehran (Iran, Islamic Republic of)</a:t>
            </a:r>
          </a:p>
          <a:p>
            <a:pPr marL="342892" indent="-323842">
              <a:spcBef>
                <a:spcPts val="0"/>
              </a:spcBef>
              <a:buFont typeface="Arial"/>
              <a:buChar char="-"/>
            </a:pPr>
            <a:r>
              <a:rPr lang="en-GB" altLang="en-US" sz="1400" dirty="0" smtClean="0"/>
              <a:t>Tokyo (Japan)</a:t>
            </a:r>
          </a:p>
          <a:p>
            <a:pPr marL="342892" indent="-323842">
              <a:spcBef>
                <a:spcPts val="0"/>
              </a:spcBef>
              <a:buFont typeface="Arial"/>
              <a:buChar char="-"/>
            </a:pPr>
            <a:r>
              <a:rPr lang="en-GB" altLang="en-US" sz="1400" dirty="0" smtClean="0"/>
              <a:t>Toulouse (France)</a:t>
            </a:r>
          </a:p>
          <a:p>
            <a:pPr marL="342892" indent="-323842">
              <a:spcBef>
                <a:spcPts val="0"/>
              </a:spcBef>
              <a:buFont typeface="Arial"/>
              <a:buChar char="-"/>
            </a:pPr>
            <a:r>
              <a:rPr lang="en-GB" altLang="en-US" sz="1400" dirty="0" smtClean="0"/>
              <a:t>Washington (USA)</a:t>
            </a:r>
            <a:endParaRPr lang="en-GB" altLang="en-US" sz="1400" dirty="0" smtClean="0"/>
          </a:p>
        </p:txBody>
      </p:sp>
    </p:spTree>
    <p:extLst>
      <p:ext uri="{BB962C8B-B14F-4D97-AF65-F5344CB8AC3E}">
        <p14:creationId xmlns:p14="http://schemas.microsoft.com/office/powerpoint/2010/main" val="3156656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730602"/>
            <a:ext cx="6390450" cy="3416400"/>
          </a:xfrm>
          <a:prstGeom prst="rect">
            <a:avLst/>
          </a:prstGeom>
        </p:spPr>
        <p:txBody>
          <a:bodyPr vert="horz" wrap="square" lIns="68569" tIns="68569" rIns="68569" bIns="68569" rtlCol="0" anchor="t" anchorCtr="0">
            <a:noAutofit/>
          </a:bodyPr>
          <a:lstStyle/>
          <a:p>
            <a:pPr marL="342892" indent="-323842">
              <a:buFont typeface="Arial"/>
              <a:buChar char="-"/>
            </a:pPr>
            <a:r>
              <a:rPr lang="en-GB" altLang="en-US" dirty="0" smtClean="0"/>
              <a:t>Among other activities, the GISCs have the responsibility to maintain a cache of data for the last 24 hours and the catalogue of all data available within WIS</a:t>
            </a:r>
          </a:p>
          <a:p>
            <a:pPr marL="342892" indent="-323842">
              <a:buFont typeface="Arial"/>
              <a:buChar char="-"/>
            </a:pPr>
            <a:r>
              <a:rPr lang="en-GB" altLang="en-US" dirty="0" smtClean="0"/>
              <a:t>This RFQ is about a service that will facilitate the GISC to maintain both the cache of data and the metadata catalogue</a:t>
            </a:r>
          </a:p>
          <a:p>
            <a:pPr marL="342892" indent="-323842">
              <a:buFont typeface="Arial"/>
              <a:buChar char="-"/>
            </a:pPr>
            <a:r>
              <a:rPr lang="en-GB" altLang="en-US" dirty="0" smtClean="0"/>
              <a:t>The only users of the service will be the GISCs. </a:t>
            </a:r>
          </a:p>
          <a:p>
            <a:pPr marL="342892" indent="-323842">
              <a:buFont typeface="Arial"/>
              <a:buChar char="-"/>
            </a:pPr>
            <a:r>
              <a:rPr lang="en-GB" altLang="en-US" dirty="0" smtClean="0"/>
              <a:t>The required protocols mentioned in this document are the protocols currently used by the GISCs to fulfil the functional requirements of the WIS.</a:t>
            </a:r>
          </a:p>
          <a:p>
            <a:pPr>
              <a:buNone/>
            </a:pPr>
            <a:endParaRPr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GB" dirty="0" smtClean="0"/>
              <a:t>GISC, cache and metadata within WIS</a:t>
            </a:r>
            <a:endParaRPr lang="en-GB" dirty="0"/>
          </a:p>
        </p:txBody>
      </p:sp>
    </p:spTree>
    <p:extLst>
      <p:ext uri="{BB962C8B-B14F-4D97-AF65-F5344CB8AC3E}">
        <p14:creationId xmlns:p14="http://schemas.microsoft.com/office/powerpoint/2010/main" val="44132886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569672"/>
            <a:ext cx="6390450" cy="3416400"/>
          </a:xfrm>
          <a:prstGeom prst="rect">
            <a:avLst/>
          </a:prstGeom>
        </p:spPr>
        <p:txBody>
          <a:bodyPr vert="horz" wrap="square" lIns="68569" tIns="68569" rIns="68569" bIns="68569" rtlCol="0" anchor="t" anchorCtr="0">
            <a:noAutofit/>
          </a:bodyPr>
          <a:lstStyle/>
          <a:p>
            <a:pPr marL="342892" indent="-323842">
              <a:buFont typeface="Arial"/>
              <a:buChar char="-"/>
            </a:pPr>
            <a:r>
              <a:rPr lang="en-GB" dirty="0" smtClean="0"/>
              <a:t>The WIS is currently evolving toward a new architecture where in addition of the data exchange, services will be proposed by the WIS in its version 2.0</a:t>
            </a:r>
          </a:p>
          <a:p>
            <a:pPr marL="342892" indent="-323842">
              <a:buFont typeface="Arial"/>
              <a:buChar char="-"/>
            </a:pPr>
            <a:r>
              <a:rPr lang="en-GB" dirty="0" smtClean="0"/>
              <a:t>It is considered that the cache in the cloud is one of the first step in the implementation of the WIS 2.0 system</a:t>
            </a:r>
          </a:p>
          <a:p>
            <a:pPr marL="342892" indent="-323842">
              <a:buSzPct val="73333"/>
              <a:buFont typeface="Arial"/>
              <a:buChar char="-"/>
            </a:pPr>
            <a:r>
              <a:rPr lang="en-GB" dirty="0" smtClean="0"/>
              <a:t>Considering the timeline of the implementation of WIS 2.0, the contract for the desired service will last 3 years 2019 - 2022 </a:t>
            </a:r>
          </a:p>
          <a:p>
            <a:pPr>
              <a:buNone/>
            </a:pPr>
            <a:endParaRPr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GB" dirty="0" smtClean="0"/>
              <a:t>A step toward WIS 2.0</a:t>
            </a:r>
            <a:endParaRPr lang="en-GB" dirty="0"/>
          </a:p>
        </p:txBody>
      </p:sp>
      <p:graphicFrame>
        <p:nvGraphicFramePr>
          <p:cNvPr id="6" name="コンテンツ プレースホルダー 17"/>
          <p:cNvGraphicFramePr>
            <a:graphicFrameLocks/>
          </p:cNvGraphicFramePr>
          <p:nvPr>
            <p:extLst/>
          </p:nvPr>
        </p:nvGraphicFramePr>
        <p:xfrm>
          <a:off x="1764442" y="2940181"/>
          <a:ext cx="3049002" cy="1864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テキスト ボックス 8"/>
          <p:cNvSpPr txBox="1"/>
          <p:nvPr/>
        </p:nvSpPr>
        <p:spPr>
          <a:xfrm>
            <a:off x="2087816" y="4255530"/>
            <a:ext cx="869149"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2019 - 2022</a:t>
            </a:r>
          </a:p>
        </p:txBody>
      </p:sp>
      <p:sp>
        <p:nvSpPr>
          <p:cNvPr id="8" name="テキスト ボックス 8"/>
          <p:cNvSpPr txBox="1"/>
          <p:nvPr/>
        </p:nvSpPr>
        <p:spPr>
          <a:xfrm>
            <a:off x="3708657" y="3593564"/>
            <a:ext cx="582211"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2025-?</a:t>
            </a:r>
          </a:p>
        </p:txBody>
      </p:sp>
      <p:sp>
        <p:nvSpPr>
          <p:cNvPr id="9" name="テキスト ボックス 8"/>
          <p:cNvSpPr txBox="1"/>
          <p:nvPr/>
        </p:nvSpPr>
        <p:spPr>
          <a:xfrm>
            <a:off x="2816722" y="3837412"/>
            <a:ext cx="994183" cy="261610"/>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kumimoji="1" lang="en-US" altLang="ja-JP" sz="1100" b="1" dirty="0" smtClean="0">
                <a:solidFill>
                  <a:schemeClr val="accent1"/>
                </a:solidFill>
              </a:rPr>
              <a:t>2022</a:t>
            </a:r>
            <a:r>
              <a:rPr lang="en-US" altLang="ja-JP" sz="1100" b="1" dirty="0">
                <a:solidFill>
                  <a:schemeClr val="accent1"/>
                </a:solidFill>
              </a:rPr>
              <a:t> </a:t>
            </a:r>
            <a:r>
              <a:rPr lang="en-US" altLang="ja-JP" sz="1100" b="1" dirty="0" smtClean="0">
                <a:solidFill>
                  <a:schemeClr val="accent1"/>
                </a:solidFill>
              </a:rPr>
              <a:t>– 2025 ?</a:t>
            </a:r>
            <a:endParaRPr kumimoji="1" lang="en-US" altLang="ja-JP" sz="1100" b="1" dirty="0" smtClean="0">
              <a:solidFill>
                <a:schemeClr val="accent1"/>
              </a:solidFill>
            </a:endParaRPr>
          </a:p>
        </p:txBody>
      </p:sp>
    </p:spTree>
    <p:extLst>
      <p:ext uri="{BB962C8B-B14F-4D97-AF65-F5344CB8AC3E}">
        <p14:creationId xmlns:p14="http://schemas.microsoft.com/office/powerpoint/2010/main" val="233406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6" name="Shape 466"/>
          <p:cNvSpPr txBox="1">
            <a:spLocks noGrp="1"/>
          </p:cNvSpPr>
          <p:nvPr>
            <p:ph type="title"/>
          </p:nvPr>
        </p:nvSpPr>
        <p:spPr>
          <a:xfrm>
            <a:off x="134634" y="102369"/>
            <a:ext cx="6642738" cy="642938"/>
          </a:xfrm>
          <a:prstGeom prst="rect">
            <a:avLst/>
          </a:prstGeom>
          <a:noFill/>
          <a:ln>
            <a:noFill/>
          </a:ln>
        </p:spPr>
        <p:txBody>
          <a:bodyPr vert="horz" wrap="square" lIns="68569" tIns="34275" rIns="68569" bIns="34275" rtlCol="0" anchor="ctr" anchorCtr="0">
            <a:noAutofit/>
          </a:bodyPr>
          <a:lstStyle/>
          <a:p>
            <a:pPr indent="-188543">
              <a:buSzPct val="98975"/>
            </a:pPr>
            <a:r>
              <a:rPr lang="en-US" sz="2700" dirty="0" smtClean="0"/>
              <a:t>Shared cache between GISCs</a:t>
            </a:r>
            <a:endParaRPr lang="en" sz="2700" dirty="0"/>
          </a:p>
        </p:txBody>
      </p:sp>
      <p:grpSp>
        <p:nvGrpSpPr>
          <p:cNvPr id="467" name="Shape 467"/>
          <p:cNvGrpSpPr/>
          <p:nvPr/>
        </p:nvGrpSpPr>
        <p:grpSpPr>
          <a:xfrm>
            <a:off x="555008" y="790328"/>
            <a:ext cx="5801990" cy="1767942"/>
            <a:chOff x="2339753" y="1484784"/>
            <a:chExt cx="6424173" cy="1731745"/>
          </a:xfrm>
        </p:grpSpPr>
        <p:sp>
          <p:nvSpPr>
            <p:cNvPr id="468" name="Shape 468"/>
            <p:cNvSpPr/>
            <p:nvPr/>
          </p:nvSpPr>
          <p:spPr>
            <a:xfrm rot="-625654">
              <a:off x="6291994" y="1908189"/>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sp>
          <p:nvSpPr>
            <p:cNvPr id="469" name="Shape 469"/>
            <p:cNvSpPr/>
            <p:nvPr/>
          </p:nvSpPr>
          <p:spPr>
            <a:xfrm rot="258544">
              <a:off x="2377733" y="1895992"/>
              <a:ext cx="2392052" cy="1100960"/>
            </a:xfrm>
            <a:prstGeom prst="ellipse">
              <a:avLst/>
            </a:prstGeom>
            <a:noFill/>
            <a:ln w="25400" cap="flat" cmpd="sng">
              <a:solidFill>
                <a:schemeClr val="accent4"/>
              </a:solidFill>
              <a:prstDash val="dash"/>
              <a:round/>
              <a:headEnd type="none" w="med" len="med"/>
              <a:tailEnd type="none" w="med" len="med"/>
            </a:ln>
          </p:spPr>
          <p:txBody>
            <a:bodyPr wrap="square" lIns="68569" tIns="34275" rIns="68569" bIns="34275" anchor="ctr" anchorCtr="0">
              <a:noAutofit/>
            </a:bodyPr>
            <a:lstStyle/>
            <a:p>
              <a:pPr algn="ctr"/>
              <a:endParaRPr sz="1350">
                <a:solidFill>
                  <a:schemeClr val="lt1"/>
                </a:solidFill>
                <a:latin typeface="Calibri"/>
                <a:ea typeface="Calibri"/>
                <a:cs typeface="Calibri"/>
                <a:sym typeface="Calibri"/>
              </a:endParaRPr>
            </a:p>
          </p:txBody>
        </p:sp>
        <p:pic>
          <p:nvPicPr>
            <p:cNvPr id="470" name="Shape 470" descr="http://macprovid.vo.llnwd.net/o43/hub/media/1092/8492/logo-skydrive.png"/>
            <p:cNvPicPr preferRelativeResize="0"/>
            <p:nvPr/>
          </p:nvPicPr>
          <p:blipFill rotWithShape="1">
            <a:blip r:embed="rId3">
              <a:alphaModFix/>
            </a:blip>
            <a:srcRect/>
            <a:stretch/>
          </p:blipFill>
          <p:spPr>
            <a:xfrm>
              <a:off x="4967740" y="1484784"/>
              <a:ext cx="1221790" cy="1221790"/>
            </a:xfrm>
            <a:prstGeom prst="rect">
              <a:avLst/>
            </a:prstGeom>
            <a:noFill/>
            <a:ln>
              <a:noFill/>
            </a:ln>
          </p:spPr>
        </p:pic>
        <p:sp>
          <p:nvSpPr>
            <p:cNvPr id="471" name="Shape 471"/>
            <p:cNvSpPr/>
            <p:nvPr/>
          </p:nvSpPr>
          <p:spPr>
            <a:xfrm>
              <a:off x="3671596"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sp>
          <p:nvSpPr>
            <p:cNvPr id="472" name="Shape 472"/>
            <p:cNvSpPr/>
            <p:nvPr/>
          </p:nvSpPr>
          <p:spPr>
            <a:xfrm>
              <a:off x="4139952" y="2551877"/>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cxnSp>
          <p:nvCxnSpPr>
            <p:cNvPr id="473" name="Shape 473"/>
            <p:cNvCxnSpPr>
              <a:stCxn id="471" idx="3"/>
            </p:cNvCxnSpPr>
            <p:nvPr/>
          </p:nvCxnSpPr>
          <p:spPr>
            <a:xfrm>
              <a:off x="4319668" y="1807451"/>
              <a:ext cx="864000" cy="0"/>
            </a:xfrm>
            <a:prstGeom prst="straightConnector1">
              <a:avLst/>
            </a:prstGeom>
            <a:noFill/>
            <a:ln w="31750" cap="flat" cmpd="sng">
              <a:solidFill>
                <a:srgbClr val="4A7DBA"/>
              </a:solidFill>
              <a:prstDash val="solid"/>
              <a:round/>
              <a:headEnd type="stealth" w="lg" len="lg"/>
              <a:tailEnd type="stealth" w="lg" len="lg"/>
            </a:ln>
          </p:spPr>
        </p:cxnSp>
        <p:cxnSp>
          <p:nvCxnSpPr>
            <p:cNvPr id="474" name="Shape 474"/>
            <p:cNvCxnSpPr/>
            <p:nvPr/>
          </p:nvCxnSpPr>
          <p:spPr>
            <a:xfrm>
              <a:off x="3995632" y="1988840"/>
              <a:ext cx="324036" cy="563037"/>
            </a:xfrm>
            <a:prstGeom prst="straightConnector1">
              <a:avLst/>
            </a:prstGeom>
            <a:noFill/>
            <a:ln w="31750" cap="flat" cmpd="sng">
              <a:solidFill>
                <a:srgbClr val="4A7DBA"/>
              </a:solidFill>
              <a:prstDash val="solid"/>
              <a:round/>
              <a:headEnd type="stealth" w="lg" len="lg"/>
              <a:tailEnd type="stealth" w="lg" len="lg"/>
            </a:ln>
          </p:spPr>
        </p:cxnSp>
        <p:cxnSp>
          <p:nvCxnSpPr>
            <p:cNvPr id="475" name="Shape 475"/>
            <p:cNvCxnSpPr>
              <a:endCxn id="476" idx="0"/>
            </p:cNvCxnSpPr>
            <p:nvPr/>
          </p:nvCxnSpPr>
          <p:spPr>
            <a:xfrm flipH="1">
              <a:off x="3401566" y="2005306"/>
              <a:ext cx="558000" cy="609600"/>
            </a:xfrm>
            <a:prstGeom prst="straightConnector1">
              <a:avLst/>
            </a:prstGeom>
            <a:noFill/>
            <a:ln w="31750" cap="flat" cmpd="sng">
              <a:solidFill>
                <a:srgbClr val="4A7DBA"/>
              </a:solidFill>
              <a:prstDash val="solid"/>
              <a:round/>
              <a:headEnd type="stealth" w="lg" len="lg"/>
              <a:tailEnd type="stealth" w="lg" len="lg"/>
            </a:ln>
          </p:spPr>
        </p:cxnSp>
        <p:cxnSp>
          <p:nvCxnSpPr>
            <p:cNvPr id="477" name="Shape 477"/>
            <p:cNvCxnSpPr/>
            <p:nvPr/>
          </p:nvCxnSpPr>
          <p:spPr>
            <a:xfrm flipH="1">
              <a:off x="3131536" y="2005373"/>
              <a:ext cx="756084" cy="288132"/>
            </a:xfrm>
            <a:prstGeom prst="straightConnector1">
              <a:avLst/>
            </a:prstGeom>
            <a:noFill/>
            <a:ln w="31750" cap="flat" cmpd="sng">
              <a:solidFill>
                <a:srgbClr val="4A7DBA"/>
              </a:solidFill>
              <a:prstDash val="solid"/>
              <a:round/>
              <a:headEnd type="stealth" w="lg" len="lg"/>
              <a:tailEnd type="stealth" w="lg" len="lg"/>
            </a:ln>
          </p:spPr>
        </p:cxnSp>
        <p:cxnSp>
          <p:nvCxnSpPr>
            <p:cNvPr id="478" name="Shape 478"/>
            <p:cNvCxnSpPr/>
            <p:nvPr/>
          </p:nvCxnSpPr>
          <p:spPr>
            <a:xfrm>
              <a:off x="5903844" y="1815716"/>
              <a:ext cx="936104" cy="0"/>
            </a:xfrm>
            <a:prstGeom prst="straightConnector1">
              <a:avLst/>
            </a:prstGeom>
            <a:noFill/>
            <a:ln w="31750" cap="flat" cmpd="sng">
              <a:solidFill>
                <a:srgbClr val="4A7DBA"/>
              </a:solidFill>
              <a:prstDash val="solid"/>
              <a:round/>
              <a:headEnd type="stealth" w="lg" len="lg"/>
              <a:tailEnd type="stealth" w="lg" len="lg"/>
            </a:ln>
          </p:spPr>
        </p:cxnSp>
        <p:cxnSp>
          <p:nvCxnSpPr>
            <p:cNvPr id="479" name="Shape 479"/>
            <p:cNvCxnSpPr/>
            <p:nvPr/>
          </p:nvCxnSpPr>
          <p:spPr>
            <a:xfrm>
              <a:off x="7199988" y="1986102"/>
              <a:ext cx="864096" cy="254766"/>
            </a:xfrm>
            <a:prstGeom prst="straightConnector1">
              <a:avLst/>
            </a:prstGeom>
            <a:noFill/>
            <a:ln w="31750" cap="flat" cmpd="sng">
              <a:solidFill>
                <a:srgbClr val="4A7DBA"/>
              </a:solidFill>
              <a:prstDash val="solid"/>
              <a:round/>
              <a:headEnd type="stealth" w="lg" len="lg"/>
              <a:tailEnd type="stealth" w="lg" len="lg"/>
            </a:ln>
          </p:spPr>
        </p:cxnSp>
        <p:cxnSp>
          <p:nvCxnSpPr>
            <p:cNvPr id="480" name="Shape 480"/>
            <p:cNvCxnSpPr/>
            <p:nvPr/>
          </p:nvCxnSpPr>
          <p:spPr>
            <a:xfrm>
              <a:off x="7199988" y="1986102"/>
              <a:ext cx="288032" cy="614806"/>
            </a:xfrm>
            <a:prstGeom prst="straightConnector1">
              <a:avLst/>
            </a:prstGeom>
            <a:noFill/>
            <a:ln w="31750" cap="flat" cmpd="sng">
              <a:solidFill>
                <a:srgbClr val="4A7DBA"/>
              </a:solidFill>
              <a:prstDash val="solid"/>
              <a:round/>
              <a:headEnd type="stealth" w="lg" len="lg"/>
              <a:tailEnd type="stealth" w="lg" len="lg"/>
            </a:ln>
          </p:spPr>
        </p:cxnSp>
        <p:cxnSp>
          <p:nvCxnSpPr>
            <p:cNvPr id="481" name="Shape 481"/>
            <p:cNvCxnSpPr/>
            <p:nvPr/>
          </p:nvCxnSpPr>
          <p:spPr>
            <a:xfrm flipH="1">
              <a:off x="6767940" y="2005373"/>
              <a:ext cx="432050" cy="595535"/>
            </a:xfrm>
            <a:prstGeom prst="straightConnector1">
              <a:avLst/>
            </a:prstGeom>
            <a:noFill/>
            <a:ln w="31750" cap="flat" cmpd="sng">
              <a:solidFill>
                <a:srgbClr val="4A7DBA"/>
              </a:solidFill>
              <a:prstDash val="solid"/>
              <a:round/>
              <a:headEnd type="stealth" w="lg" len="lg"/>
              <a:tailEnd type="stealth" w="lg" len="lg"/>
            </a:ln>
          </p:spPr>
        </p:cxnSp>
        <p:sp>
          <p:nvSpPr>
            <p:cNvPr id="476" name="Shape 476"/>
            <p:cNvSpPr/>
            <p:nvPr/>
          </p:nvSpPr>
          <p:spPr>
            <a:xfrm>
              <a:off x="3131536" y="2614906"/>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2" name="Shape 482"/>
            <p:cNvSpPr/>
            <p:nvPr/>
          </p:nvSpPr>
          <p:spPr>
            <a:xfrm>
              <a:off x="6407900" y="2600908"/>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dirty="0">
                  <a:solidFill>
                    <a:schemeClr val="lt1"/>
                  </a:solidFill>
                  <a:latin typeface="Calibri"/>
                  <a:ea typeface="Calibri"/>
                  <a:cs typeface="Calibri"/>
                  <a:sym typeface="Calibri"/>
                </a:rPr>
                <a:t>DCPC</a:t>
              </a:r>
            </a:p>
          </p:txBody>
        </p:sp>
        <p:sp>
          <p:nvSpPr>
            <p:cNvPr id="483" name="Shape 483"/>
            <p:cNvSpPr/>
            <p:nvPr/>
          </p:nvSpPr>
          <p:spPr>
            <a:xfrm>
              <a:off x="2424590" y="2277843"/>
              <a:ext cx="756388"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DCPC</a:t>
              </a:r>
            </a:p>
          </p:txBody>
        </p:sp>
        <p:sp>
          <p:nvSpPr>
            <p:cNvPr id="484" name="Shape 484"/>
            <p:cNvSpPr/>
            <p:nvPr/>
          </p:nvSpPr>
          <p:spPr>
            <a:xfrm>
              <a:off x="7344004" y="2603959"/>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5" name="Shape 485"/>
            <p:cNvSpPr/>
            <p:nvPr/>
          </p:nvSpPr>
          <p:spPr>
            <a:xfrm>
              <a:off x="8064388" y="2113485"/>
              <a:ext cx="540060" cy="274034"/>
            </a:xfrm>
            <a:prstGeom prst="roundRect">
              <a:avLst>
                <a:gd name="adj" fmla="val 16667"/>
              </a:avLst>
            </a:prstGeom>
            <a:solidFill>
              <a:schemeClr val="accent3"/>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NC</a:t>
              </a:r>
            </a:p>
          </p:txBody>
        </p:sp>
        <p:sp>
          <p:nvSpPr>
            <p:cNvPr id="486" name="Shape 486"/>
            <p:cNvSpPr/>
            <p:nvPr/>
          </p:nvSpPr>
          <p:spPr>
            <a:xfrm>
              <a:off x="6839948" y="1628800"/>
              <a:ext cx="648072" cy="357302"/>
            </a:xfrm>
            <a:prstGeom prst="roundRect">
              <a:avLst>
                <a:gd name="adj" fmla="val 16667"/>
              </a:avLst>
            </a:prstGeom>
            <a:solidFill>
              <a:schemeClr val="accent5"/>
            </a:solidFill>
            <a:ln>
              <a:noFill/>
            </a:ln>
          </p:spPr>
          <p:txBody>
            <a:bodyPr wrap="square" lIns="68569" tIns="34275" rIns="68569" bIns="34275" anchor="ctr" anchorCtr="0">
              <a:noAutofit/>
            </a:bodyPr>
            <a:lstStyle/>
            <a:p>
              <a:pPr algn="ctr">
                <a:buSzPct val="25000"/>
              </a:pPr>
              <a:r>
                <a:rPr lang="en" sz="1350">
                  <a:solidFill>
                    <a:schemeClr val="lt1"/>
                  </a:solidFill>
                  <a:latin typeface="Calibri"/>
                  <a:ea typeface="Calibri"/>
                  <a:cs typeface="Calibri"/>
                  <a:sym typeface="Calibri"/>
                </a:rPr>
                <a:t>GISC</a:t>
              </a:r>
            </a:p>
          </p:txBody>
        </p:sp>
      </p:grpSp>
      <p:sp>
        <p:nvSpPr>
          <p:cNvPr id="64" name="Shape 137"/>
          <p:cNvSpPr txBox="1">
            <a:spLocks/>
          </p:cNvSpPr>
          <p:nvPr/>
        </p:nvSpPr>
        <p:spPr>
          <a:xfrm>
            <a:off x="233775" y="2558209"/>
            <a:ext cx="6390450" cy="2229548"/>
          </a:xfrm>
          <a:prstGeom prst="rect">
            <a:avLst/>
          </a:prstGeom>
        </p:spPr>
        <p:txBody>
          <a:bodyPr vert="horz" wrap="square" lIns="68569" tIns="68569" rIns="68569" bIns="68569" rtlCol="0" anchor="t" anchorCtr="0">
            <a:noAutofit/>
          </a:bodyPr>
          <a:lst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a:lstStyle>
          <a:p>
            <a:pPr marL="342892" indent="-323842">
              <a:buFont typeface="Arial"/>
              <a:buChar char="-"/>
            </a:pPr>
            <a:r>
              <a:rPr lang="en-GB" dirty="0" smtClean="0"/>
              <a:t>Each GISC collects data from its connected centres (the collection of data from these centres is out of scope of the project)</a:t>
            </a:r>
          </a:p>
          <a:p>
            <a:pPr marL="342892" indent="-323842">
              <a:buFont typeface="Arial"/>
              <a:buChar char="-"/>
            </a:pPr>
            <a:r>
              <a:rPr lang="en-GB" dirty="0" smtClean="0"/>
              <a:t>The data intended for </a:t>
            </a:r>
            <a:r>
              <a:rPr lang="en-GB" dirty="0" err="1" smtClean="0"/>
              <a:t>GlobalExchange</a:t>
            </a:r>
            <a:r>
              <a:rPr lang="en-GB" dirty="0" smtClean="0"/>
              <a:t> must then be available in a cache kept locally by each GISC. </a:t>
            </a:r>
          </a:p>
          <a:p>
            <a:pPr marL="342892" indent="-323842">
              <a:buFont typeface="Arial"/>
              <a:buChar char="-"/>
            </a:pPr>
            <a:r>
              <a:rPr lang="en-GB" dirty="0" smtClean="0"/>
              <a:t>The service required will facilitate the exchange of data between the GISCs to create the 15 local caches</a:t>
            </a:r>
          </a:p>
          <a:p>
            <a:pPr>
              <a:buFont typeface="Arial"/>
              <a:buNone/>
            </a:pPr>
            <a:endParaRPr lang="fr-FR" sz="1400" dirty="0"/>
          </a:p>
        </p:txBody>
      </p:sp>
    </p:spTree>
    <p:extLst>
      <p:ext uri="{BB962C8B-B14F-4D97-AF65-F5344CB8AC3E}">
        <p14:creationId xmlns:p14="http://schemas.microsoft.com/office/powerpoint/2010/main" val="203390020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6" name="Shape 466"/>
          <p:cNvSpPr txBox="1">
            <a:spLocks noGrp="1"/>
          </p:cNvSpPr>
          <p:nvPr>
            <p:ph type="title"/>
          </p:nvPr>
        </p:nvSpPr>
        <p:spPr>
          <a:xfrm>
            <a:off x="134634" y="102369"/>
            <a:ext cx="6642738" cy="642938"/>
          </a:xfrm>
          <a:prstGeom prst="rect">
            <a:avLst/>
          </a:prstGeom>
          <a:noFill/>
          <a:ln>
            <a:noFill/>
          </a:ln>
        </p:spPr>
        <p:txBody>
          <a:bodyPr vert="horz" wrap="square" lIns="68569" tIns="34275" rIns="68569" bIns="34275" rtlCol="0" anchor="ctr" anchorCtr="0">
            <a:noAutofit/>
          </a:bodyPr>
          <a:lstStyle/>
          <a:p>
            <a:pPr indent="-188543">
              <a:buSzPct val="98975"/>
            </a:pPr>
            <a:r>
              <a:rPr lang="en-GB" sz="2700" dirty="0" smtClean="0"/>
              <a:t>Metadata catalogue</a:t>
            </a:r>
            <a:endParaRPr lang="en-GB" sz="2700" dirty="0"/>
          </a:p>
        </p:txBody>
      </p:sp>
      <p:sp>
        <p:nvSpPr>
          <p:cNvPr id="64" name="Shape 137"/>
          <p:cNvSpPr txBox="1">
            <a:spLocks/>
          </p:cNvSpPr>
          <p:nvPr/>
        </p:nvSpPr>
        <p:spPr>
          <a:xfrm>
            <a:off x="233775" y="868681"/>
            <a:ext cx="6390450" cy="3610854"/>
          </a:xfrm>
          <a:prstGeom prst="rect">
            <a:avLst/>
          </a:prstGeom>
        </p:spPr>
        <p:txBody>
          <a:bodyPr vert="horz" wrap="square" lIns="68569" tIns="68569" rIns="68569" bIns="68569" rtlCol="0" anchor="t" anchorCtr="0">
            <a:noAutofit/>
          </a:bodyPr>
          <a:lstStyle>
            <a:lvl1pPr marL="192881" indent="-192881" algn="l" defTabSz="257175" rtl="0" eaLnBrk="1" latinLnBrk="0" hangingPunct="1">
              <a:spcBef>
                <a:spcPct val="20000"/>
              </a:spcBef>
              <a:buFont typeface="Arial"/>
              <a:buChar char="•"/>
              <a:defRPr kumimoji="1" sz="1800" kern="1200">
                <a:solidFill>
                  <a:schemeClr val="tx1"/>
                </a:solidFill>
                <a:latin typeface="+mn-lt"/>
                <a:ea typeface="+mn-ea"/>
                <a:cs typeface="+mn-cs"/>
              </a:defRPr>
            </a:lvl1pPr>
            <a:lvl2pPr marL="417910" indent="-160735" algn="l" defTabSz="257175" rtl="0" eaLnBrk="1" latinLnBrk="0" hangingPunct="1">
              <a:spcBef>
                <a:spcPct val="20000"/>
              </a:spcBef>
              <a:buFont typeface="Arial"/>
              <a:buChar char="–"/>
              <a:defRPr kumimoji="1" sz="1575" kern="1200">
                <a:solidFill>
                  <a:schemeClr val="tx1"/>
                </a:solidFill>
                <a:latin typeface="+mn-lt"/>
                <a:ea typeface="+mn-ea"/>
                <a:cs typeface="+mn-cs"/>
              </a:defRPr>
            </a:lvl2pPr>
            <a:lvl3pPr marL="642938" indent="-128588" algn="l" defTabSz="257175" rtl="0" eaLnBrk="1" latinLnBrk="0" hangingPunct="1">
              <a:spcBef>
                <a:spcPct val="20000"/>
              </a:spcBef>
              <a:buFont typeface="Arial"/>
              <a:buChar char="•"/>
              <a:defRPr kumimoji="1" sz="1350" kern="1200">
                <a:solidFill>
                  <a:schemeClr val="tx1"/>
                </a:solidFill>
                <a:latin typeface="+mn-lt"/>
                <a:ea typeface="+mn-ea"/>
                <a:cs typeface="+mn-cs"/>
              </a:defRPr>
            </a:lvl3pPr>
            <a:lvl4pPr marL="9001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4pPr>
            <a:lvl5pPr marL="11572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5pPr>
            <a:lvl6pPr marL="141446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6pPr>
            <a:lvl7pPr marL="167163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7pPr>
            <a:lvl8pPr marL="1928813"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8pPr>
            <a:lvl9pPr marL="2185988" indent="-128588" algn="l" defTabSz="257175" rtl="0" eaLnBrk="1" latinLnBrk="0" hangingPunct="1">
              <a:spcBef>
                <a:spcPct val="20000"/>
              </a:spcBef>
              <a:buFont typeface="Arial"/>
              <a:buChar char="•"/>
              <a:defRPr kumimoji="1" sz="1125" kern="1200">
                <a:solidFill>
                  <a:schemeClr val="tx1"/>
                </a:solidFill>
                <a:latin typeface="+mn-lt"/>
                <a:ea typeface="+mn-ea"/>
                <a:cs typeface="+mn-cs"/>
              </a:defRPr>
            </a:lvl9pPr>
          </a:lstStyle>
          <a:p>
            <a:pPr marL="342892" indent="-323842">
              <a:buFont typeface="Arial"/>
              <a:buChar char="-"/>
            </a:pPr>
            <a:r>
              <a:rPr lang="en-GB" dirty="0" smtClean="0"/>
              <a:t>Each GISC helps the data producers within its area of responsibility to describe their data with metadata (ISO19115 compliant) record</a:t>
            </a:r>
          </a:p>
          <a:p>
            <a:pPr marL="342892" indent="-323842">
              <a:buFont typeface="Arial"/>
              <a:buChar char="-"/>
            </a:pPr>
            <a:r>
              <a:rPr lang="en-GB" dirty="0" smtClean="0"/>
              <a:t>The GISC harvest the metadata catalogue from other GISCs using OAI-PMH and establish a global catalogue</a:t>
            </a:r>
          </a:p>
          <a:p>
            <a:pPr>
              <a:buFont typeface="Arial"/>
              <a:buNone/>
            </a:pPr>
            <a:endParaRPr lang="fr-FR" sz="1400" dirty="0"/>
          </a:p>
        </p:txBody>
      </p:sp>
    </p:spTree>
    <p:extLst>
      <p:ext uri="{BB962C8B-B14F-4D97-AF65-F5344CB8AC3E}">
        <p14:creationId xmlns:p14="http://schemas.microsoft.com/office/powerpoint/2010/main" val="7607548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800100"/>
            <a:ext cx="6390450" cy="3185972"/>
          </a:xfrm>
          <a:prstGeom prst="rect">
            <a:avLst/>
          </a:prstGeom>
        </p:spPr>
        <p:txBody>
          <a:bodyPr vert="horz" wrap="square" lIns="68569" tIns="68569" rIns="68569" bIns="68569" rtlCol="0" anchor="t" anchorCtr="0">
            <a:noAutofit/>
          </a:bodyPr>
          <a:lstStyle/>
          <a:p>
            <a:pPr marL="342892" indent="-323842">
              <a:buFont typeface="Arial"/>
              <a:buChar char="-"/>
            </a:pPr>
            <a:r>
              <a:rPr lang="en-GB" dirty="0" smtClean="0"/>
              <a:t>The results of this RFI will be discussed with various WMO bodies in the first half of 2018. </a:t>
            </a:r>
          </a:p>
          <a:p>
            <a:pPr marL="342892" indent="-323842">
              <a:buFont typeface="Arial"/>
              <a:buChar char="-"/>
            </a:pPr>
            <a:r>
              <a:rPr lang="en-GB" dirty="0" smtClean="0"/>
              <a:t>If the project is approved, it is anticipated that the official tender will be launched in Q4-2018</a:t>
            </a:r>
          </a:p>
          <a:p>
            <a:pPr marL="342892" indent="-323842">
              <a:buSzPct val="73333"/>
              <a:buFont typeface="Arial"/>
              <a:buChar char="-"/>
            </a:pPr>
            <a:r>
              <a:rPr lang="en-GB" dirty="0" smtClean="0"/>
              <a:t>The service will then start for a 3-year period in Q2-2019</a:t>
            </a:r>
          </a:p>
          <a:p>
            <a:pPr marL="342892" indent="-323842">
              <a:buSzPct val="73333"/>
              <a:buFont typeface="Arial"/>
              <a:buChar char="-"/>
            </a:pPr>
            <a:r>
              <a:rPr lang="en-GB" dirty="0" smtClean="0"/>
              <a:t>The tender will only cover the « Initial Stage » </a:t>
            </a:r>
          </a:p>
          <a:p>
            <a:pPr>
              <a:buNone/>
            </a:pPr>
            <a:endParaRPr lang="en-GB" sz="14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GB" dirty="0" smtClean="0"/>
              <a:t>Project timeline</a:t>
            </a:r>
            <a:endParaRPr lang="en-GB" dirty="0"/>
          </a:p>
        </p:txBody>
      </p:sp>
    </p:spTree>
    <p:extLst>
      <p:ext uri="{BB962C8B-B14F-4D97-AF65-F5344CB8AC3E}">
        <p14:creationId xmlns:p14="http://schemas.microsoft.com/office/powerpoint/2010/main" val="17089321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7" name="Shape 137"/>
          <p:cNvSpPr txBox="1">
            <a:spLocks noGrp="1"/>
          </p:cNvSpPr>
          <p:nvPr>
            <p:ph type="body" idx="1"/>
          </p:nvPr>
        </p:nvSpPr>
        <p:spPr>
          <a:xfrm>
            <a:off x="233775" y="1589164"/>
            <a:ext cx="6390450" cy="1664839"/>
          </a:xfrm>
          <a:prstGeom prst="rect">
            <a:avLst/>
          </a:prstGeom>
        </p:spPr>
        <p:txBody>
          <a:bodyPr vert="horz" wrap="square" lIns="68569" tIns="68569" rIns="68569" bIns="68569" rtlCol="0" anchor="t" anchorCtr="0">
            <a:noAutofit/>
          </a:bodyPr>
          <a:lstStyle/>
          <a:p>
            <a:pPr marL="19050" indent="0" algn="ctr">
              <a:buNone/>
            </a:pPr>
            <a:r>
              <a:rPr lang="en-GB" sz="2000" b="1" dirty="0" smtClean="0"/>
              <a:t>A fully managed cloud based service to support the GISCs in creating the shared cache and the metadata catalogue as described in the WMO Information System</a:t>
            </a:r>
          </a:p>
          <a:p>
            <a:pPr>
              <a:buNone/>
            </a:pPr>
            <a:endParaRPr sz="1200" dirty="0"/>
          </a:p>
        </p:txBody>
      </p:sp>
      <p:sp>
        <p:nvSpPr>
          <p:cNvPr id="136" name="Shape 136"/>
          <p:cNvSpPr txBox="1">
            <a:spLocks noGrp="1"/>
          </p:cNvSpPr>
          <p:nvPr>
            <p:ph type="title"/>
          </p:nvPr>
        </p:nvSpPr>
        <p:spPr>
          <a:xfrm>
            <a:off x="233775" y="83286"/>
            <a:ext cx="6390450" cy="572700"/>
          </a:xfrm>
          <a:prstGeom prst="rect">
            <a:avLst/>
          </a:prstGeom>
        </p:spPr>
        <p:txBody>
          <a:bodyPr vert="horz" wrap="square" lIns="68569" tIns="68569" rIns="68569" bIns="68569" rtlCol="0" anchor="ctr" anchorCtr="0">
            <a:noAutofit/>
          </a:bodyPr>
          <a:lstStyle/>
          <a:p>
            <a:r>
              <a:rPr lang="en-GB" dirty="0" smtClean="0"/>
              <a:t>Summary: what are we looking for?</a:t>
            </a:r>
            <a:endParaRPr lang="en-GB" dirty="0"/>
          </a:p>
        </p:txBody>
      </p:sp>
    </p:spTree>
    <p:extLst>
      <p:ext uri="{BB962C8B-B14F-4D97-AF65-F5344CB8AC3E}">
        <p14:creationId xmlns:p14="http://schemas.microsoft.com/office/powerpoint/2010/main" val="14009709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Shape 95"/>
          <p:cNvSpPr txBox="1">
            <a:spLocks noGrp="1"/>
          </p:cNvSpPr>
          <p:nvPr>
            <p:ph type="title"/>
          </p:nvPr>
        </p:nvSpPr>
        <p:spPr>
          <a:prstGeom prst="rect">
            <a:avLst/>
          </a:prstGeom>
        </p:spPr>
        <p:txBody>
          <a:bodyPr vert="horz" wrap="square" lIns="68569" tIns="68569" rIns="68569" bIns="68569" rtlCol="0" anchor="ctr" anchorCtr="0">
            <a:noAutofit/>
          </a:bodyPr>
          <a:lstStyle/>
          <a:p>
            <a:r>
              <a:rPr lang="en" dirty="0"/>
              <a:t>Functional and technical </a:t>
            </a:r>
            <a:r>
              <a:rPr lang="en" dirty="0" smtClean="0"/>
              <a:t>requirements</a:t>
            </a:r>
            <a:endParaRPr lang="en"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Guiding principles</a:t>
            </a:r>
            <a:endParaRPr lang="en-US" dirty="0"/>
          </a:p>
        </p:txBody>
      </p:sp>
      <p:sp>
        <p:nvSpPr>
          <p:cNvPr id="3" name="Text Placeholder 2"/>
          <p:cNvSpPr>
            <a:spLocks noGrp="1"/>
          </p:cNvSpPr>
          <p:nvPr>
            <p:ph type="body" idx="1"/>
          </p:nvPr>
        </p:nvSpPr>
        <p:spPr/>
        <p:txBody>
          <a:bodyPr>
            <a:normAutofit/>
          </a:bodyPr>
          <a:lstStyle/>
          <a:p>
            <a:pPr marL="342892" indent="-323842">
              <a:buFont typeface="Arial"/>
              <a:buChar char="-"/>
            </a:pPr>
            <a:r>
              <a:rPr lang="en-GB" sz="1400" dirty="0" smtClean="0"/>
              <a:t>Adherence to WIS technical specifications (maintain technical interfaces currently in places - architecture, protocols,…). </a:t>
            </a:r>
          </a:p>
          <a:p>
            <a:pPr marL="342892" indent="-323842">
              <a:buFont typeface="Arial"/>
              <a:buChar char="-"/>
            </a:pPr>
            <a:r>
              <a:rPr lang="en-GB" sz="1400" dirty="0" smtClean="0"/>
              <a:t>Evolutionary – support current protocols, evolve to support new ones over time, seek opportunities for improving efficiency</a:t>
            </a:r>
          </a:p>
          <a:p>
            <a:pPr marL="342892" indent="-323842">
              <a:buFont typeface="Arial"/>
              <a:buChar char="-"/>
            </a:pPr>
            <a:r>
              <a:rPr lang="en-GB" sz="1400" dirty="0" smtClean="0"/>
              <a:t>Address both data and metadata exchange requirements</a:t>
            </a:r>
          </a:p>
          <a:p>
            <a:pPr marL="342892" indent="-323842">
              <a:buFont typeface="Arial"/>
              <a:buChar char="-"/>
            </a:pPr>
            <a:r>
              <a:rPr lang="en-GB" sz="1400" dirty="0" smtClean="0"/>
              <a:t>Consider governance, performance, reliability, security, administration, monitoring, and financial aspects of the project</a:t>
            </a:r>
          </a:p>
          <a:p>
            <a:pPr marL="342892" indent="-323842">
              <a:buFont typeface="Arial"/>
              <a:buChar char="-"/>
            </a:pPr>
            <a:r>
              <a:rPr lang="en-GB" sz="1400" dirty="0" smtClean="0"/>
              <a:t>Must respect local legislation of each GISC in term of networking connectivity</a:t>
            </a:r>
          </a:p>
          <a:p>
            <a:pPr marL="342892" indent="-323842">
              <a:buFont typeface="Arial"/>
              <a:buChar char="-"/>
            </a:pPr>
            <a:endParaRPr lang="en-US" sz="1400" dirty="0" smtClean="0"/>
          </a:p>
          <a:p>
            <a:pPr marL="342892" indent="-323842">
              <a:buFont typeface="Arial"/>
              <a:buChar char="-"/>
            </a:pPr>
            <a:endParaRPr lang="en-US" sz="1400" dirty="0"/>
          </a:p>
        </p:txBody>
      </p:sp>
    </p:spTree>
    <p:extLst>
      <p:ext uri="{BB962C8B-B14F-4D97-AF65-F5344CB8AC3E}">
        <p14:creationId xmlns:p14="http://schemas.microsoft.com/office/powerpoint/2010/main" val="121486872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Shape 100"/>
          <p:cNvSpPr txBox="1">
            <a:spLocks noGrp="1"/>
          </p:cNvSpPr>
          <p:nvPr>
            <p:ph type="title"/>
          </p:nvPr>
        </p:nvSpPr>
        <p:spPr>
          <a:xfrm>
            <a:off x="233775" y="136415"/>
            <a:ext cx="6390450" cy="572700"/>
          </a:xfrm>
          <a:prstGeom prst="rect">
            <a:avLst/>
          </a:prstGeom>
        </p:spPr>
        <p:txBody>
          <a:bodyPr vert="horz" wrap="square" lIns="68569" tIns="68569" rIns="68569" bIns="68569" rtlCol="0" anchor="ctr" anchorCtr="0">
            <a:noAutofit/>
          </a:bodyPr>
          <a:lstStyle/>
          <a:p>
            <a:r>
              <a:rPr lang="en" dirty="0"/>
              <a:t>Data requirements in the cloud</a:t>
            </a:r>
          </a:p>
        </p:txBody>
      </p:sp>
      <p:sp>
        <p:nvSpPr>
          <p:cNvPr id="101" name="Shape 101"/>
          <p:cNvSpPr txBox="1">
            <a:spLocks noGrp="1"/>
          </p:cNvSpPr>
          <p:nvPr>
            <p:ph type="body" idx="1"/>
          </p:nvPr>
        </p:nvSpPr>
        <p:spPr>
          <a:xfrm>
            <a:off x="233775" y="670002"/>
            <a:ext cx="6390450" cy="4233467"/>
          </a:xfrm>
          <a:prstGeom prst="rect">
            <a:avLst/>
          </a:prstGeom>
        </p:spPr>
        <p:txBody>
          <a:bodyPr vert="horz" wrap="square" lIns="68569" tIns="68569" rIns="68569" bIns="68569" rtlCol="0" anchor="t" anchorCtr="0">
            <a:noAutofit/>
          </a:bodyPr>
          <a:lstStyle/>
          <a:p>
            <a:pPr marL="342892" indent="-323842">
              <a:buChar char="-"/>
            </a:pPr>
            <a:r>
              <a:rPr lang="en-GB" sz="1400" dirty="0" smtClean="0"/>
              <a:t>Performance</a:t>
            </a:r>
          </a:p>
          <a:p>
            <a:pPr marL="685784" lvl="1" indent="-304793">
              <a:buChar char="-"/>
            </a:pPr>
            <a:r>
              <a:rPr lang="en-GB" sz="1400" dirty="0" smtClean="0"/>
              <a:t>Global data is to be available at all GISCs within </a:t>
            </a:r>
            <a:r>
              <a:rPr lang="en-GB" sz="1400" u="sng" dirty="0" smtClean="0"/>
              <a:t>15 minutes</a:t>
            </a:r>
            <a:r>
              <a:rPr lang="en-GB" sz="1400" dirty="0" smtClean="0"/>
              <a:t>. The largest files to distribute are less then 200MB.</a:t>
            </a:r>
            <a:endParaRPr lang="en-GB" sz="1400" u="sng" dirty="0" smtClean="0"/>
          </a:p>
          <a:p>
            <a:pPr marL="685784" lvl="1" indent="-304793">
              <a:buChar char="-"/>
            </a:pPr>
            <a:r>
              <a:rPr lang="en-GB" sz="1400" dirty="0" smtClean="0"/>
              <a:t>High priority data is to be available at all GISCs in </a:t>
            </a:r>
            <a:r>
              <a:rPr lang="en-GB" sz="1400" u="sng" dirty="0" smtClean="0"/>
              <a:t>1 minute</a:t>
            </a:r>
            <a:r>
              <a:rPr lang="en-GB" sz="1400" dirty="0" smtClean="0"/>
              <a:t>. The data in this case a very small (a few kilobytes maximum). </a:t>
            </a:r>
          </a:p>
          <a:p>
            <a:pPr marL="342892" indent="-323842">
              <a:buChar char="-"/>
            </a:pPr>
            <a:r>
              <a:rPr lang="en-GB" sz="1400" dirty="0" smtClean="0"/>
              <a:t>Scalability</a:t>
            </a:r>
          </a:p>
          <a:p>
            <a:pPr marL="685784" lvl="1" indent="-304793">
              <a:buChar char="-"/>
            </a:pPr>
            <a:r>
              <a:rPr lang="en-GB" sz="1400" dirty="0" smtClean="0"/>
              <a:t>The total volume cache is estimated to be less than 200GB per day in files varying a lot in sizes (from 1kB to 200MB).</a:t>
            </a:r>
          </a:p>
          <a:p>
            <a:pPr marL="685784" lvl="1" indent="-304793">
              <a:buChar char="-"/>
            </a:pPr>
            <a:r>
              <a:rPr lang="en-GB" sz="1400" dirty="0" smtClean="0"/>
              <a:t>Each GISC contribute to a fraction of the volume. However, the volume provided by each GISC varies greatly (a factor of at least 20 exists between to heavy contributors and some others)</a:t>
            </a:r>
          </a:p>
          <a:p>
            <a:pPr marL="342892" indent="-323842">
              <a:buChar char="-"/>
            </a:pPr>
            <a:r>
              <a:rPr lang="en-GB" sz="1400" dirty="0" smtClean="0"/>
              <a:t>Data exchange</a:t>
            </a:r>
          </a:p>
          <a:p>
            <a:pPr marL="685784" lvl="1" indent="-304793">
              <a:buChar char="-"/>
            </a:pPr>
            <a:r>
              <a:rPr lang="en-GB" sz="1400" dirty="0" smtClean="0"/>
              <a:t>Must use agreed protocol to exchange data: </a:t>
            </a:r>
            <a:r>
              <a:rPr lang="en-GB" sz="1175" dirty="0" smtClean="0"/>
              <a:t>FTP, SFTP, HTTP, HTTPS for GISCs</a:t>
            </a:r>
            <a:endParaRPr lang="en-GB" sz="1625" dirty="0" smtClean="0"/>
          </a:p>
          <a:p>
            <a:pPr marL="342892" lvl="1" indent="-323842">
              <a:buFont typeface="Arial"/>
              <a:buChar char="-"/>
            </a:pPr>
            <a:r>
              <a:rPr lang="en-GB" sz="1400" dirty="0" smtClean="0"/>
              <a:t>Persistence of the cache</a:t>
            </a:r>
          </a:p>
          <a:p>
            <a:pPr marL="685784" lvl="1" indent="-304793">
              <a:buFont typeface="Arial"/>
              <a:buChar char="-"/>
            </a:pPr>
            <a:r>
              <a:rPr lang="en-GB" sz="1400" dirty="0" smtClean="0"/>
              <a:t>In addition to receiving and pushing the data in real time to the GISC, a copy of the data will be made available so that GISC can re-access old (up to 5 days old) individual files received by all GISCs (using the agreed protocols FTP, SFTP, HTTP, HTTPS). In total this cache will be less than 1TB (200GB per day x 5 days)</a:t>
            </a:r>
          </a:p>
          <a:p>
            <a:pPr marL="567920" lvl="2" indent="-323842">
              <a:buFont typeface="Arial"/>
              <a:buChar char="-"/>
            </a:pPr>
            <a:endParaRPr lang="en-GB" sz="1175"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Shape 106"/>
          <p:cNvSpPr txBox="1">
            <a:spLocks noGrp="1"/>
          </p:cNvSpPr>
          <p:nvPr>
            <p:ph type="title"/>
          </p:nvPr>
        </p:nvSpPr>
        <p:spPr>
          <a:prstGeom prst="rect">
            <a:avLst/>
          </a:prstGeom>
        </p:spPr>
        <p:txBody>
          <a:bodyPr vert="horz" wrap="square" lIns="68569" tIns="68569" rIns="68569" bIns="68569" rtlCol="0" anchor="ctr" anchorCtr="0">
            <a:noAutofit/>
          </a:bodyPr>
          <a:lstStyle/>
          <a:p>
            <a:r>
              <a:rPr lang="en"/>
              <a:t>Metadata requirements in the cloud</a:t>
            </a:r>
          </a:p>
        </p:txBody>
      </p:sp>
      <p:sp>
        <p:nvSpPr>
          <p:cNvPr id="107" name="Shape 107"/>
          <p:cNvSpPr txBox="1">
            <a:spLocks noGrp="1"/>
          </p:cNvSpPr>
          <p:nvPr>
            <p:ph type="body" idx="1"/>
          </p:nvPr>
        </p:nvSpPr>
        <p:spPr>
          <a:xfrm>
            <a:off x="233775" y="1011803"/>
            <a:ext cx="6390450" cy="3416400"/>
          </a:xfrm>
          <a:prstGeom prst="rect">
            <a:avLst/>
          </a:prstGeom>
        </p:spPr>
        <p:txBody>
          <a:bodyPr vert="horz" wrap="square" lIns="68569" tIns="68569" rIns="68569" bIns="68569" rtlCol="0" anchor="t" anchorCtr="0">
            <a:noAutofit/>
          </a:bodyPr>
          <a:lstStyle/>
          <a:p>
            <a:pPr marL="484574" indent="-285750">
              <a:buFontTx/>
              <a:buChar char="-"/>
            </a:pPr>
            <a:r>
              <a:rPr lang="en-GB" sz="1600" dirty="0" smtClean="0"/>
              <a:t>Metadata exchange</a:t>
            </a:r>
          </a:p>
          <a:p>
            <a:pPr marL="709602" lvl="2" indent="-285750">
              <a:buFontTx/>
              <a:buChar char="-"/>
            </a:pPr>
            <a:r>
              <a:rPr lang="en-GB" sz="1375" dirty="0" smtClean="0"/>
              <a:t>Must use agreed protocols to exchange metadata (OAI-PMH)</a:t>
            </a:r>
          </a:p>
          <a:p>
            <a:pPr marL="709602" lvl="2" indent="-285750">
              <a:buFontTx/>
              <a:buChar char="-"/>
            </a:pPr>
            <a:r>
              <a:rPr lang="en-GB" sz="1375" dirty="0" smtClean="0"/>
              <a:t>Will harvest once a day the updates of catalogue of all 15 GISCs </a:t>
            </a:r>
          </a:p>
          <a:p>
            <a:pPr marL="709602" lvl="2" indent="-285750">
              <a:buFontTx/>
              <a:buChar char="-"/>
            </a:pPr>
            <a:r>
              <a:rPr lang="en-GB" sz="1375" dirty="0" smtClean="0"/>
              <a:t>Will make this catalogue available for harvesting by all GISCs</a:t>
            </a:r>
          </a:p>
          <a:p>
            <a:pPr marL="484574" lvl="1" indent="-285750">
              <a:buFontTx/>
              <a:buChar char="-"/>
            </a:pPr>
            <a:r>
              <a:rPr lang="en-GB" sz="1600" dirty="0" smtClean="0"/>
              <a:t>Once a day, a compressed copy of the catalogue will be prepared and made available to the GISCs using FTP, SFTP, HTTP or HTTPS</a:t>
            </a:r>
          </a:p>
          <a:p>
            <a:pPr marL="709602" lvl="2" indent="-285750">
              <a:buFontTx/>
              <a:buChar char="-"/>
            </a:pPr>
            <a:r>
              <a:rPr lang="en-GB" sz="1375" dirty="0" smtClean="0"/>
              <a:t>The GISCs will be able to download this compressed copy of the catalogue</a:t>
            </a:r>
          </a:p>
          <a:p>
            <a:pPr marL="709602" lvl="2" indent="-285750">
              <a:buFontTx/>
              <a:buChar char="-"/>
            </a:pPr>
            <a:r>
              <a:rPr lang="en-GB" sz="1375" dirty="0" smtClean="0"/>
              <a:t>The volume of the compressed catalogue will be less than 1GB</a:t>
            </a:r>
          </a:p>
          <a:p>
            <a:pPr marL="484574" indent="-285750">
              <a:buFontTx/>
              <a:buChar char="-"/>
            </a:pPr>
            <a:endParaRPr lang="en" sz="16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US" dirty="0" smtClean="0"/>
              <a:t>Administration </a:t>
            </a:r>
            <a:r>
              <a:rPr lang="en" dirty="0" smtClean="0"/>
              <a:t>requirements</a:t>
            </a:r>
            <a:endParaRPr lang="en" dirty="0"/>
          </a:p>
        </p:txBody>
      </p:sp>
      <p:sp>
        <p:nvSpPr>
          <p:cNvPr id="113" name="Shape 113"/>
          <p:cNvSpPr txBox="1">
            <a:spLocks noGrp="1"/>
          </p:cNvSpPr>
          <p:nvPr>
            <p:ph type="body" idx="1"/>
          </p:nvPr>
        </p:nvSpPr>
        <p:spPr>
          <a:xfrm>
            <a:off x="233775" y="746420"/>
            <a:ext cx="6390450" cy="3803633"/>
          </a:xfrm>
          <a:prstGeom prst="rect">
            <a:avLst/>
          </a:prstGeom>
        </p:spPr>
        <p:txBody>
          <a:bodyPr vert="horz" wrap="square" lIns="68569" tIns="68569" rIns="68569" bIns="68569" rtlCol="0" anchor="t" anchorCtr="0">
            <a:noAutofit/>
          </a:bodyPr>
          <a:lstStyle/>
          <a:p>
            <a:pPr marL="342892" indent="-323842">
              <a:buChar char="-"/>
            </a:pPr>
            <a:r>
              <a:rPr lang="en-GB" dirty="0" smtClean="0"/>
              <a:t>Configuration and management of IT environment </a:t>
            </a:r>
          </a:p>
          <a:p>
            <a:pPr marL="342892" indent="-323842">
              <a:buChar char="-"/>
            </a:pPr>
            <a:r>
              <a:rPr lang="en-GB" dirty="0" smtClean="0"/>
              <a:t>Configuration and management of software packages that are required by the service</a:t>
            </a:r>
          </a:p>
          <a:p>
            <a:pPr marL="342892" indent="-323842">
              <a:buChar char="-"/>
            </a:pPr>
            <a:r>
              <a:rPr lang="en-GB" dirty="0" smtClean="0"/>
              <a:t>Management of access rights</a:t>
            </a:r>
          </a:p>
          <a:p>
            <a:pPr marL="685784" lvl="1" indent="-304793">
              <a:buFont typeface="Arial"/>
              <a:buChar char="-"/>
            </a:pPr>
            <a:r>
              <a:rPr lang="en-GB" dirty="0" smtClean="0"/>
              <a:t>A very small number of systems and users will need to have access to the service </a:t>
            </a:r>
          </a:p>
          <a:p>
            <a:pPr marL="342892" indent="-323842">
              <a:buFont typeface="Arial"/>
              <a:buChar char="-"/>
            </a:pPr>
            <a:r>
              <a:rPr lang="en-GB" dirty="0" smtClean="0"/>
              <a:t>Activity monitoring – The service should propose a mechanism (API, access to logs,…) so that GISCs can integrate the service monitoring into their own system</a:t>
            </a:r>
          </a:p>
          <a:p>
            <a:pPr marL="342892" indent="-323842">
              <a:buChar char="-"/>
            </a:pPr>
            <a:r>
              <a:rPr lang="en-GB" dirty="0" smtClean="0"/>
              <a:t>Data availability and timeliness</a:t>
            </a:r>
          </a:p>
          <a:p>
            <a:pPr marL="685784" lvl="1" indent="-304793">
              <a:buChar char="-"/>
            </a:pPr>
            <a:r>
              <a:rPr lang="en-GB" dirty="0" smtClean="0"/>
              <a:t>Monitoring &amp; statistics</a:t>
            </a:r>
          </a:p>
          <a:p>
            <a:pPr marL="342892" indent="-323842">
              <a:buFont typeface="Arial"/>
              <a:buChar char="-"/>
            </a:pP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US" dirty="0" smtClean="0"/>
              <a:t>Security </a:t>
            </a:r>
            <a:r>
              <a:rPr lang="en" dirty="0" smtClean="0"/>
              <a:t>requirements</a:t>
            </a:r>
            <a:endParaRPr lang="en" dirty="0"/>
          </a:p>
        </p:txBody>
      </p:sp>
      <p:sp>
        <p:nvSpPr>
          <p:cNvPr id="113" name="Shape 113"/>
          <p:cNvSpPr txBox="1">
            <a:spLocks noGrp="1"/>
          </p:cNvSpPr>
          <p:nvPr>
            <p:ph type="body" idx="1"/>
          </p:nvPr>
        </p:nvSpPr>
        <p:spPr>
          <a:xfrm>
            <a:off x="233775" y="746420"/>
            <a:ext cx="6390450" cy="3803633"/>
          </a:xfrm>
          <a:prstGeom prst="rect">
            <a:avLst/>
          </a:prstGeom>
        </p:spPr>
        <p:txBody>
          <a:bodyPr vert="horz" wrap="square" lIns="68569" tIns="68569" rIns="68569" bIns="68569" rtlCol="0" anchor="t" anchorCtr="0">
            <a:noAutofit/>
          </a:bodyPr>
          <a:lstStyle/>
          <a:p>
            <a:pPr marL="342892" indent="-323842">
              <a:buFont typeface="Arial"/>
              <a:buChar char="-"/>
            </a:pPr>
            <a:r>
              <a:rPr lang="en-GB" dirty="0" smtClean="0"/>
              <a:t>The security of the service is a must</a:t>
            </a:r>
          </a:p>
          <a:p>
            <a:pPr marL="342892" indent="-323842">
              <a:buFont typeface="Arial"/>
              <a:buChar char="-"/>
            </a:pPr>
            <a:r>
              <a:rPr lang="en-GB" dirty="0" smtClean="0"/>
              <a:t>State of the art measures must be in place in order to guarantee that only the GISCs will have access to the service. This includes, but is not limited to:</a:t>
            </a:r>
          </a:p>
          <a:p>
            <a:pPr lvl="2"/>
            <a:r>
              <a:rPr lang="en-GB" dirty="0" smtClean="0"/>
              <a:t>Access control lists/firewall rules so that only known GISCs can access the cache service.</a:t>
            </a:r>
            <a:endParaRPr lang="en-GB" sz="1550" dirty="0" smtClean="0"/>
          </a:p>
          <a:p>
            <a:pPr lvl="2"/>
            <a:r>
              <a:rPr lang="en-GB" dirty="0" smtClean="0"/>
              <a:t>Only advertise the protocols needed to run the service</a:t>
            </a:r>
            <a:endParaRPr lang="en-GB" sz="1550" dirty="0" smtClean="0"/>
          </a:p>
          <a:p>
            <a:pPr lvl="2"/>
            <a:r>
              <a:rPr lang="en-GB" sz="1550" dirty="0" smtClean="0"/>
              <a:t>“</a:t>
            </a:r>
            <a:r>
              <a:rPr lang="en-GB" dirty="0" smtClean="0"/>
              <a:t>Harden” the platforms so they do not run unnecessary services</a:t>
            </a:r>
            <a:endParaRPr lang="en-GB" sz="1550" dirty="0" smtClean="0"/>
          </a:p>
          <a:p>
            <a:pPr lvl="2"/>
            <a:r>
              <a:rPr lang="en-GB" dirty="0" smtClean="0"/>
              <a:t>Patching and updating policies</a:t>
            </a:r>
          </a:p>
          <a:p>
            <a:pPr lvl="2"/>
            <a:r>
              <a:rPr lang="en-GB" sz="1550" dirty="0" smtClean="0"/>
              <a:t>…</a:t>
            </a:r>
            <a:endParaRPr lang="en-GB" dirty="0" smtClean="0"/>
          </a:p>
          <a:p>
            <a:pPr marL="342892" indent="-323842">
              <a:buFont typeface="Arial"/>
              <a:buChar char="-"/>
            </a:pPr>
            <a:r>
              <a:rPr lang="en-GB" dirty="0" smtClean="0"/>
              <a:t>The design should also include anti-DDOS service</a:t>
            </a:r>
            <a:endParaRPr lang="en-GB"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GB" dirty="0" smtClean="0"/>
              <a:t>Networking requirement - RMDCN</a:t>
            </a:r>
            <a:endParaRPr lang="en-GB" dirty="0"/>
          </a:p>
        </p:txBody>
      </p:sp>
      <p:sp>
        <p:nvSpPr>
          <p:cNvPr id="113" name="Shape 113"/>
          <p:cNvSpPr txBox="1">
            <a:spLocks noGrp="1"/>
          </p:cNvSpPr>
          <p:nvPr>
            <p:ph type="body" idx="1"/>
          </p:nvPr>
        </p:nvSpPr>
        <p:spPr>
          <a:xfrm>
            <a:off x="233775" y="746421"/>
            <a:ext cx="6390450" cy="3416400"/>
          </a:xfrm>
          <a:prstGeom prst="rect">
            <a:avLst/>
          </a:prstGeom>
        </p:spPr>
        <p:txBody>
          <a:bodyPr vert="horz" wrap="square" lIns="68569" tIns="68569" rIns="68569" bIns="68569" rtlCol="0" anchor="t" anchorCtr="0">
            <a:noAutofit/>
          </a:bodyPr>
          <a:lstStyle/>
          <a:p>
            <a:pPr marL="342892" indent="-323842">
              <a:buChar char="-"/>
            </a:pPr>
            <a:r>
              <a:rPr lang="en-GB" dirty="0" smtClean="0"/>
              <a:t>All GISCs except Brasilia, Tehran and Washington are connected to a private MPLS network, provided by </a:t>
            </a:r>
            <a:r>
              <a:rPr lang="en-GB" dirty="0" err="1" smtClean="0"/>
              <a:t>Interoute</a:t>
            </a:r>
            <a:r>
              <a:rPr lang="en-GB" dirty="0" smtClean="0"/>
              <a:t>, called the RMDCN (https://www.ecmwf.int/en/computing/our-facilities/rmdcn)</a:t>
            </a:r>
          </a:p>
          <a:p>
            <a:pPr marL="342892" indent="-323842">
              <a:buChar char="-"/>
            </a:pPr>
            <a:r>
              <a:rPr lang="en-GB" dirty="0" smtClean="0"/>
              <a:t>The RMDCN has a very high SLA </a:t>
            </a:r>
          </a:p>
          <a:p>
            <a:pPr marL="342892" indent="-323842">
              <a:buChar char="-"/>
            </a:pPr>
            <a:r>
              <a:rPr lang="en-GB" dirty="0" smtClean="0"/>
              <a:t>It is anticipated that many GISCs may prefer to use the RMDCN for the exchange of data </a:t>
            </a:r>
          </a:p>
          <a:p>
            <a:pPr marL="342892" indent="-323842">
              <a:buChar char="-"/>
            </a:pPr>
            <a:r>
              <a:rPr lang="en-GB" dirty="0" smtClean="0"/>
              <a:t>Ideally, an interface between the cloud service and the RMDCN should be proposed. Vendors are invited to confirm whether they can connect the proposed solution to the RMDCN and to include this in the « not to exceed » figure.</a:t>
            </a:r>
            <a:endParaRPr lang="en-GB" u="sng" dirty="0"/>
          </a:p>
        </p:txBody>
      </p:sp>
    </p:spTree>
    <p:extLst>
      <p:ext uri="{BB962C8B-B14F-4D97-AF65-F5344CB8AC3E}">
        <p14:creationId xmlns:p14="http://schemas.microsoft.com/office/powerpoint/2010/main" val="3704973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GB" dirty="0" smtClean="0"/>
              <a:t>Networking requirements</a:t>
            </a:r>
            <a:endParaRPr lang="en-GB" dirty="0"/>
          </a:p>
        </p:txBody>
      </p:sp>
      <p:sp>
        <p:nvSpPr>
          <p:cNvPr id="113" name="Shape 113"/>
          <p:cNvSpPr txBox="1">
            <a:spLocks noGrp="1"/>
          </p:cNvSpPr>
          <p:nvPr>
            <p:ph type="body" idx="1"/>
          </p:nvPr>
        </p:nvSpPr>
        <p:spPr>
          <a:xfrm>
            <a:off x="233775" y="746421"/>
            <a:ext cx="6390450" cy="3416400"/>
          </a:xfrm>
          <a:prstGeom prst="rect">
            <a:avLst/>
          </a:prstGeom>
        </p:spPr>
        <p:txBody>
          <a:bodyPr vert="horz" wrap="square" lIns="68569" tIns="68569" rIns="68569" bIns="68569" rtlCol="0" anchor="t" anchorCtr="0">
            <a:noAutofit/>
          </a:bodyPr>
          <a:lstStyle/>
          <a:p>
            <a:pPr marL="342892" indent="-323842">
              <a:buChar char="-"/>
            </a:pPr>
            <a:r>
              <a:rPr lang="en-GB" dirty="0" smtClean="0"/>
              <a:t>The Internet will be used for the exchange of data and metadata between the cloud service and the GISCs, either exclusively or as a complement to the RMDCN </a:t>
            </a:r>
          </a:p>
          <a:p>
            <a:pPr marL="342892" indent="-323842">
              <a:buChar char="-"/>
            </a:pPr>
            <a:r>
              <a:rPr lang="en-GB" dirty="0" smtClean="0"/>
              <a:t>Each GISCs will have the responsibility to get its own (normally redundant) Internet connection</a:t>
            </a:r>
          </a:p>
          <a:p>
            <a:pPr marL="342892" indent="-323842">
              <a:buChar char="-"/>
            </a:pPr>
            <a:r>
              <a:rPr lang="en-GB" dirty="0" smtClean="0"/>
              <a:t>The data centres hosting the service must have redundant Internet access</a:t>
            </a:r>
          </a:p>
          <a:p>
            <a:pPr marL="342892" indent="-323842">
              <a:buChar char="-"/>
            </a:pPr>
            <a:r>
              <a:rPr lang="en-GB" dirty="0" smtClean="0"/>
              <a:t>All cloud servers and IT environment required by the service must be interconnected by a highly reliable networking solution. The anticipated solution must be described.</a:t>
            </a:r>
          </a:p>
          <a:p>
            <a:pPr marL="342892" indent="-323842">
              <a:buChar char="-"/>
            </a:pPr>
            <a:endParaRPr lang="en-GB" dirty="0" smtClean="0"/>
          </a:p>
          <a:p>
            <a:pPr marL="342892" indent="-323842">
              <a:buChar char="-"/>
            </a:pPr>
            <a:endParaRPr lang="en-US" dirty="0"/>
          </a:p>
        </p:txBody>
      </p:sp>
    </p:spTree>
    <p:extLst>
      <p:ext uri="{BB962C8B-B14F-4D97-AF65-F5344CB8AC3E}">
        <p14:creationId xmlns:p14="http://schemas.microsoft.com/office/powerpoint/2010/main" val="76377070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en-GB" dirty="0" smtClean="0"/>
              <a:t>Required protocols</a:t>
            </a:r>
            <a:endParaRPr lang="en-GB" dirty="0"/>
          </a:p>
        </p:txBody>
      </p:sp>
      <p:sp>
        <p:nvSpPr>
          <p:cNvPr id="113" name="Shape 113"/>
          <p:cNvSpPr txBox="1">
            <a:spLocks noGrp="1"/>
          </p:cNvSpPr>
          <p:nvPr>
            <p:ph type="body" idx="1"/>
          </p:nvPr>
        </p:nvSpPr>
        <p:spPr>
          <a:xfrm>
            <a:off x="233775" y="746421"/>
            <a:ext cx="6390450" cy="3416400"/>
          </a:xfrm>
          <a:prstGeom prst="rect">
            <a:avLst/>
          </a:prstGeom>
        </p:spPr>
        <p:txBody>
          <a:bodyPr vert="horz" wrap="square" lIns="68569" tIns="68569" rIns="68569" bIns="68569" rtlCol="0" anchor="t" anchorCtr="0">
            <a:noAutofit/>
          </a:bodyPr>
          <a:lstStyle/>
          <a:p>
            <a:pPr marL="342892" indent="-323842">
              <a:buChar char="-"/>
            </a:pPr>
            <a:r>
              <a:rPr lang="en-GB" dirty="0" smtClean="0"/>
              <a:t>The protocols that can be used between the GISCs and the cloud service are:</a:t>
            </a:r>
          </a:p>
          <a:p>
            <a:pPr marL="685784" lvl="1" indent="-304793">
              <a:buChar char="-"/>
            </a:pPr>
            <a:r>
              <a:rPr lang="en-GB" dirty="0" smtClean="0"/>
              <a:t>FTP, SFTP, HTTP, HTTPS for data </a:t>
            </a:r>
          </a:p>
          <a:p>
            <a:pPr marL="685784" lvl="1" indent="-304793">
              <a:buChar char="-"/>
            </a:pPr>
            <a:r>
              <a:rPr lang="en-GB" dirty="0" smtClean="0"/>
              <a:t>OAI-PMH for metadata</a:t>
            </a:r>
          </a:p>
          <a:p>
            <a:pPr marL="685784" lvl="1" indent="-304793">
              <a:buChar char="-"/>
            </a:pPr>
            <a:endParaRPr lang="en-GB" dirty="0" smtClean="0"/>
          </a:p>
          <a:p>
            <a:pPr marL="342892" indent="-323842">
              <a:buChar char="-"/>
            </a:pPr>
            <a:r>
              <a:rPr lang="en-GB" dirty="0" smtClean="0"/>
              <a:t>In addition, it is possible to use additional protocols within the cloud service to distribute the data and metadata between the various components of the service</a:t>
            </a:r>
          </a:p>
          <a:p>
            <a:pPr marL="342892" indent="-323842">
              <a:buFont typeface="Arial"/>
              <a:buChar char="-"/>
            </a:pPr>
            <a:endParaRPr lang="en-US" dirty="0"/>
          </a:p>
        </p:txBody>
      </p:sp>
    </p:spTree>
    <p:extLst>
      <p:ext uri="{BB962C8B-B14F-4D97-AF65-F5344CB8AC3E}">
        <p14:creationId xmlns:p14="http://schemas.microsoft.com/office/powerpoint/2010/main" val="10112118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Shape 112"/>
          <p:cNvSpPr txBox="1">
            <a:spLocks noGrp="1"/>
          </p:cNvSpPr>
          <p:nvPr>
            <p:ph type="title"/>
          </p:nvPr>
        </p:nvSpPr>
        <p:spPr>
          <a:xfrm>
            <a:off x="233775" y="173721"/>
            <a:ext cx="6390450" cy="572700"/>
          </a:xfrm>
          <a:prstGeom prst="rect">
            <a:avLst/>
          </a:prstGeom>
        </p:spPr>
        <p:txBody>
          <a:bodyPr vert="horz" wrap="square" lIns="68569" tIns="68569" rIns="68569" bIns="68569" rtlCol="0" anchor="ctr" anchorCtr="0">
            <a:noAutofit/>
          </a:bodyPr>
          <a:lstStyle/>
          <a:p>
            <a:r>
              <a:rPr lang="fr-FR" dirty="0" smtClean="0"/>
              <a:t>SLA</a:t>
            </a:r>
            <a:endParaRPr lang="en" dirty="0"/>
          </a:p>
        </p:txBody>
      </p:sp>
      <p:sp>
        <p:nvSpPr>
          <p:cNvPr id="113" name="Shape 113"/>
          <p:cNvSpPr txBox="1">
            <a:spLocks noGrp="1"/>
          </p:cNvSpPr>
          <p:nvPr>
            <p:ph type="body" idx="1"/>
          </p:nvPr>
        </p:nvSpPr>
        <p:spPr>
          <a:xfrm>
            <a:off x="233775" y="746421"/>
            <a:ext cx="6390450" cy="3416400"/>
          </a:xfrm>
          <a:prstGeom prst="rect">
            <a:avLst/>
          </a:prstGeom>
        </p:spPr>
        <p:txBody>
          <a:bodyPr vert="horz" wrap="square" lIns="68569" tIns="68569" rIns="68569" bIns="68569" rtlCol="0" anchor="t" anchorCtr="0">
            <a:noAutofit/>
          </a:bodyPr>
          <a:lstStyle/>
          <a:p>
            <a:pPr marL="342892" indent="-323842">
              <a:buChar char="-"/>
            </a:pPr>
            <a:r>
              <a:rPr lang="en-GB" dirty="0" smtClean="0"/>
              <a:t>The WIS is a critical system that is used 24/7 by all National Meteorological Services around the world.</a:t>
            </a:r>
          </a:p>
          <a:p>
            <a:pPr marL="342892" indent="-323842">
              <a:buChar char="-"/>
            </a:pPr>
            <a:r>
              <a:rPr lang="en-GB" dirty="0" smtClean="0"/>
              <a:t>Therefore, the « Cache in the cloud » service must have a very high SLA – 99.95% (including planned maintenance)</a:t>
            </a:r>
          </a:p>
          <a:p>
            <a:pPr marL="342892" indent="-323842">
              <a:buChar char="-"/>
            </a:pPr>
            <a:r>
              <a:rPr lang="en-GB" dirty="0" smtClean="0"/>
              <a:t>It means that the service must be designed in a highly redundant manner in order to achieve the required SLA</a:t>
            </a:r>
            <a:endParaRPr lang="en-GB" dirty="0" smtClean="0"/>
          </a:p>
        </p:txBody>
      </p:sp>
    </p:spTree>
    <p:extLst>
      <p:ext uri="{BB962C8B-B14F-4D97-AF65-F5344CB8AC3E}">
        <p14:creationId xmlns:p14="http://schemas.microsoft.com/office/powerpoint/2010/main" val="8633608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prstGeom prst="rect">
            <a:avLst/>
          </a:prstGeom>
        </p:spPr>
        <p:txBody>
          <a:bodyPr vert="horz" wrap="square" lIns="68569" tIns="68569" rIns="68569" bIns="68569" rtlCol="0" anchor="ctr" anchorCtr="0">
            <a:noAutofit/>
          </a:bodyPr>
          <a:lstStyle/>
          <a:p>
            <a:r>
              <a:rPr lang="en-GB" dirty="0" smtClean="0"/>
              <a:t>A potential architecture</a:t>
            </a:r>
            <a:endParaRPr lang="en-GB"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Information</a:t>
            </a:r>
            <a:endParaRPr lang="en-US" dirty="0"/>
          </a:p>
        </p:txBody>
      </p:sp>
      <p:sp>
        <p:nvSpPr>
          <p:cNvPr id="3" name="Content Placeholder 2"/>
          <p:cNvSpPr>
            <a:spLocks noGrp="1"/>
          </p:cNvSpPr>
          <p:nvPr>
            <p:ph idx="1"/>
          </p:nvPr>
        </p:nvSpPr>
        <p:spPr>
          <a:xfrm>
            <a:off x="342900" y="893852"/>
            <a:ext cx="6172200" cy="3700771"/>
          </a:xfrm>
        </p:spPr>
        <p:txBody>
          <a:bodyPr>
            <a:normAutofit/>
          </a:bodyPr>
          <a:lstStyle/>
          <a:p>
            <a:pPr marL="342892" indent="-323842">
              <a:spcBef>
                <a:spcPts val="0"/>
              </a:spcBef>
              <a:buFont typeface="Arial"/>
              <a:buChar char="-"/>
            </a:pPr>
            <a:r>
              <a:rPr lang="en-GB" dirty="0" smtClean="0"/>
              <a:t>The following slides present a potential architecture and software solution that can be used in providing the service</a:t>
            </a:r>
          </a:p>
          <a:p>
            <a:pPr marL="342892" indent="-323842">
              <a:spcBef>
                <a:spcPts val="0"/>
              </a:spcBef>
              <a:buFont typeface="Arial"/>
              <a:buChar char="-"/>
            </a:pPr>
            <a:r>
              <a:rPr lang="en-GB" dirty="0" smtClean="0"/>
              <a:t>They are based on practical experience from the members</a:t>
            </a:r>
          </a:p>
          <a:p>
            <a:pPr marL="342892" indent="-323842">
              <a:spcBef>
                <a:spcPts val="0"/>
              </a:spcBef>
              <a:buFont typeface="Arial"/>
              <a:buChar char="-"/>
            </a:pPr>
            <a:r>
              <a:rPr lang="en-GB" dirty="0" smtClean="0"/>
              <a:t>However, it is the responsibility of the provider to design the solution in order to fulfil the requirements</a:t>
            </a:r>
          </a:p>
          <a:p>
            <a:pPr marL="342892" indent="-323842">
              <a:spcBef>
                <a:spcPts val="0"/>
              </a:spcBef>
              <a:buFont typeface="Arial"/>
              <a:buChar char="-"/>
            </a:pPr>
            <a:r>
              <a:rPr lang="en-GB" dirty="0" smtClean="0"/>
              <a:t>As such, these are only indicative and shouldn’t be considered as the </a:t>
            </a:r>
            <a:r>
              <a:rPr lang="en-GB" u="sng" dirty="0" smtClean="0"/>
              <a:t>requested</a:t>
            </a:r>
            <a:r>
              <a:rPr lang="en-GB" dirty="0" smtClean="0"/>
              <a:t> design</a:t>
            </a:r>
            <a:endParaRPr lang="en-GB" dirty="0" smtClean="0"/>
          </a:p>
        </p:txBody>
      </p:sp>
    </p:spTree>
    <p:extLst>
      <p:ext uri="{BB962C8B-B14F-4D97-AF65-F5344CB8AC3E}">
        <p14:creationId xmlns:p14="http://schemas.microsoft.com/office/powerpoint/2010/main" val="14529943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IT architecture</a:t>
            </a:r>
            <a:endParaRPr lang="en-US" dirty="0"/>
          </a:p>
        </p:txBody>
      </p:sp>
      <p:sp>
        <p:nvSpPr>
          <p:cNvPr id="3" name="Content Placeholder 2"/>
          <p:cNvSpPr>
            <a:spLocks noGrp="1"/>
          </p:cNvSpPr>
          <p:nvPr>
            <p:ph idx="1"/>
          </p:nvPr>
        </p:nvSpPr>
        <p:spPr>
          <a:xfrm>
            <a:off x="342900" y="893852"/>
            <a:ext cx="6172200" cy="3700771"/>
          </a:xfrm>
        </p:spPr>
        <p:txBody>
          <a:bodyPr>
            <a:normAutofit fontScale="92500" lnSpcReduction="20000"/>
          </a:bodyPr>
          <a:lstStyle/>
          <a:p>
            <a:pPr marL="342892" indent="-323842">
              <a:spcBef>
                <a:spcPts val="0"/>
              </a:spcBef>
              <a:buFont typeface="Arial"/>
              <a:buChar char="-"/>
            </a:pPr>
            <a:r>
              <a:rPr lang="en-GB" dirty="0" smtClean="0"/>
              <a:t>Considering the geographical repartition on the GISCs, a solution can be based on:</a:t>
            </a:r>
          </a:p>
          <a:p>
            <a:pPr marL="685784" lvl="1" indent="-304793">
              <a:spcBef>
                <a:spcPts val="0"/>
              </a:spcBef>
              <a:buFont typeface="Arial"/>
              <a:buChar char="-"/>
            </a:pPr>
            <a:r>
              <a:rPr lang="en-GB" dirty="0" smtClean="0"/>
              <a:t>Two servers in two different data centres per “region”</a:t>
            </a:r>
          </a:p>
          <a:p>
            <a:pPr marL="685784" lvl="1" indent="-304793">
              <a:spcBef>
                <a:spcPts val="0"/>
              </a:spcBef>
              <a:buFont typeface="Arial"/>
              <a:buChar char="-"/>
            </a:pPr>
            <a:r>
              <a:rPr lang="en-GB" dirty="0" smtClean="0"/>
              <a:t>Three regions: </a:t>
            </a:r>
          </a:p>
          <a:p>
            <a:pPr marL="1050124" lvl="3" indent="-323842">
              <a:spcBef>
                <a:spcPts val="0"/>
              </a:spcBef>
              <a:buFont typeface="Arial"/>
              <a:buChar char="-"/>
            </a:pPr>
            <a:r>
              <a:rPr lang="en-GB" sz="1400" dirty="0" smtClean="0"/>
              <a:t>Americas for the collection of data/metadata of GISC Brasilia and Washington</a:t>
            </a:r>
          </a:p>
          <a:p>
            <a:pPr marL="1050124" lvl="3" indent="-323842">
              <a:spcBef>
                <a:spcPts val="0"/>
              </a:spcBef>
              <a:buFont typeface="Arial"/>
              <a:buChar char="-"/>
            </a:pPr>
            <a:r>
              <a:rPr lang="en-GB" sz="1400" dirty="0" smtClean="0"/>
              <a:t>Europe/Africa for GISC Casablanca, Exeter, Moscow, Offenbach, Pretoria, Toulouse</a:t>
            </a:r>
          </a:p>
          <a:p>
            <a:pPr marL="1050124" lvl="3" indent="-323842">
              <a:spcBef>
                <a:spcPts val="0"/>
              </a:spcBef>
              <a:buFont typeface="Arial"/>
              <a:buChar char="-"/>
            </a:pPr>
            <a:r>
              <a:rPr lang="en-GB" sz="1400" dirty="0" smtClean="0"/>
              <a:t>Asia/Oceania for GISC Beijing, Jeddah, Melbourne, New Delhi, Seoul, Tehran, Tokyo</a:t>
            </a:r>
          </a:p>
          <a:p>
            <a:pPr marL="342892" indent="-323842">
              <a:spcBef>
                <a:spcPts val="0"/>
              </a:spcBef>
              <a:buFont typeface="Arial"/>
              <a:buChar char="-"/>
            </a:pPr>
            <a:r>
              <a:rPr lang="en-GB" dirty="0" smtClean="0"/>
              <a:t>Each GISC send data one server in its region. A failover mechanism is in place to fall back to the second server in case of an issue</a:t>
            </a:r>
          </a:p>
          <a:p>
            <a:pPr marL="342892" indent="-323842">
              <a:spcBef>
                <a:spcPts val="0"/>
              </a:spcBef>
              <a:buFont typeface="Arial"/>
              <a:buChar char="-"/>
            </a:pPr>
            <a:r>
              <a:rPr lang="en-GB" dirty="0" smtClean="0"/>
              <a:t>Each server in a region fetches metadata record from the GISCs in the region (once a day)</a:t>
            </a:r>
          </a:p>
          <a:p>
            <a:pPr marL="342892" indent="-323842">
              <a:spcBef>
                <a:spcPts val="0"/>
              </a:spcBef>
              <a:buFont typeface="Arial"/>
              <a:buChar char="-"/>
            </a:pPr>
            <a:r>
              <a:rPr lang="en-GB" dirty="0" smtClean="0"/>
              <a:t>Servers synchronize data and metadata within the cloud service</a:t>
            </a:r>
          </a:p>
          <a:p>
            <a:pPr marL="342892" indent="-323842">
              <a:spcBef>
                <a:spcPts val="0"/>
              </a:spcBef>
              <a:buFont typeface="Arial"/>
              <a:buChar char="-"/>
            </a:pPr>
            <a:r>
              <a:rPr lang="en-GB" dirty="0" smtClean="0"/>
              <a:t>One server send data to all GISCs within the region</a:t>
            </a:r>
          </a:p>
          <a:p>
            <a:pPr marL="342892" indent="-323842">
              <a:spcBef>
                <a:spcPts val="0"/>
              </a:spcBef>
              <a:buFont typeface="Arial"/>
              <a:buChar char="-"/>
            </a:pPr>
            <a:r>
              <a:rPr lang="en-US" dirty="0" smtClean="0"/>
              <a:t>GISCs </a:t>
            </a:r>
            <a:r>
              <a:rPr lang="en-US" dirty="0" smtClean="0"/>
              <a:t>fetch metadata on a server of its region (once a day)</a:t>
            </a:r>
            <a:endParaRPr lang="en-US" dirty="0"/>
          </a:p>
        </p:txBody>
      </p:sp>
    </p:spTree>
    <p:extLst>
      <p:ext uri="{BB962C8B-B14F-4D97-AF65-F5344CB8AC3E}">
        <p14:creationId xmlns:p14="http://schemas.microsoft.com/office/powerpoint/2010/main" val="14529943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9778"/>
            <a:ext cx="6172200" cy="857250"/>
          </a:xfrm>
        </p:spPr>
        <p:txBody>
          <a:bodyPr/>
          <a:lstStyle/>
          <a:p>
            <a:r>
              <a:rPr lang="en-US" dirty="0" smtClean="0"/>
              <a:t>A possible design</a:t>
            </a:r>
            <a:endParaRPr lang="en-US"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91080"/>
            <a:ext cx="6858000" cy="4252219"/>
          </a:xfrm>
          <a:prstGeom prst="rect">
            <a:avLst/>
          </a:prstGeom>
        </p:spPr>
      </p:pic>
    </p:spTree>
    <p:extLst>
      <p:ext uri="{BB962C8B-B14F-4D97-AF65-F5344CB8AC3E}">
        <p14:creationId xmlns:p14="http://schemas.microsoft.com/office/powerpoint/2010/main" val="133835796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of software</a:t>
            </a:r>
            <a:endParaRPr lang="en-US" dirty="0"/>
          </a:p>
        </p:txBody>
      </p:sp>
      <p:sp>
        <p:nvSpPr>
          <p:cNvPr id="3" name="Content Placeholder 2"/>
          <p:cNvSpPr>
            <a:spLocks noGrp="1"/>
          </p:cNvSpPr>
          <p:nvPr>
            <p:ph idx="1"/>
          </p:nvPr>
        </p:nvSpPr>
        <p:spPr>
          <a:xfrm>
            <a:off x="342900" y="893852"/>
            <a:ext cx="6172200" cy="3700771"/>
          </a:xfrm>
        </p:spPr>
        <p:txBody>
          <a:bodyPr>
            <a:normAutofit lnSpcReduction="10000"/>
          </a:bodyPr>
          <a:lstStyle/>
          <a:p>
            <a:pPr marL="342892" indent="-323842">
              <a:spcBef>
                <a:spcPts val="0"/>
              </a:spcBef>
              <a:buFont typeface="Arial"/>
              <a:buChar char="-"/>
            </a:pPr>
            <a:r>
              <a:rPr lang="en-GB" dirty="0" smtClean="0"/>
              <a:t>AFD (Automatic File Distributor, </a:t>
            </a:r>
            <a:r>
              <a:rPr lang="en-GB" dirty="0" smtClean="0">
                <a:hlinkClick r:id="rId3"/>
              </a:rPr>
              <a:t>https://www.dwd.de/AFD/)</a:t>
            </a:r>
            <a:r>
              <a:rPr lang="en-GB" dirty="0" smtClean="0"/>
              <a:t> is an open source software widely used within the WMO community</a:t>
            </a:r>
          </a:p>
          <a:p>
            <a:pPr marL="685784" lvl="1" indent="-304793">
              <a:spcBef>
                <a:spcPts val="0"/>
              </a:spcBef>
              <a:buFont typeface="Arial"/>
              <a:buChar char="-"/>
            </a:pPr>
            <a:r>
              <a:rPr lang="en-GB" sz="1600" dirty="0" smtClean="0"/>
              <a:t>It can be used to redistribute data using FTP, SFTP or get data using HTTP, HTTPS</a:t>
            </a:r>
          </a:p>
          <a:p>
            <a:pPr marL="685784" lvl="1" indent="-304793">
              <a:spcBef>
                <a:spcPts val="0"/>
              </a:spcBef>
              <a:buFont typeface="Arial"/>
              <a:buChar char="-"/>
            </a:pPr>
            <a:r>
              <a:rPr lang="en-GB" dirty="0" smtClean="0"/>
              <a:t>It also handles to notion of urgent message</a:t>
            </a:r>
          </a:p>
          <a:p>
            <a:pPr marL="685784" lvl="1" indent="-304793">
              <a:spcBef>
                <a:spcPts val="0"/>
              </a:spcBef>
              <a:buFont typeface="Arial"/>
              <a:buChar char="-"/>
            </a:pPr>
            <a:r>
              <a:rPr lang="en-GB" dirty="0" smtClean="0"/>
              <a:t>It is known to be very reliable</a:t>
            </a:r>
          </a:p>
          <a:p>
            <a:pPr marL="342892" indent="-323842">
              <a:spcBef>
                <a:spcPts val="0"/>
              </a:spcBef>
              <a:buFont typeface="Arial"/>
              <a:buChar char="-"/>
            </a:pPr>
            <a:r>
              <a:rPr lang="en-GB" dirty="0" err="1" smtClean="0"/>
              <a:t>pycsw</a:t>
            </a:r>
            <a:r>
              <a:rPr lang="en-GB" dirty="0" smtClean="0"/>
              <a:t> (</a:t>
            </a:r>
            <a:r>
              <a:rPr lang="en-GB" dirty="0" smtClean="0">
                <a:hlinkClick r:id="rId4"/>
              </a:rPr>
              <a:t>http://pycsw.org/)</a:t>
            </a:r>
            <a:r>
              <a:rPr lang="en-GB" dirty="0" smtClean="0"/>
              <a:t> is an open source software to handle metadata records</a:t>
            </a:r>
          </a:p>
          <a:p>
            <a:pPr marL="685784" lvl="1" indent="-304793">
              <a:spcBef>
                <a:spcPts val="0"/>
              </a:spcBef>
              <a:buFont typeface="Arial"/>
              <a:buChar char="-"/>
            </a:pPr>
            <a:r>
              <a:rPr lang="en-GB" sz="1600" dirty="0" smtClean="0"/>
              <a:t>It implements OAI-PMH</a:t>
            </a:r>
          </a:p>
          <a:p>
            <a:pPr marL="685784" lvl="1" indent="-304793">
              <a:spcBef>
                <a:spcPts val="0"/>
              </a:spcBef>
              <a:buFont typeface="Arial"/>
              <a:buChar char="-"/>
            </a:pPr>
            <a:r>
              <a:rPr lang="en-GB" sz="1600" dirty="0" smtClean="0"/>
              <a:t>It is a very lightweight and simple to deploy software </a:t>
            </a:r>
          </a:p>
          <a:p>
            <a:pPr marL="342892" indent="-323842">
              <a:spcBef>
                <a:spcPts val="0"/>
              </a:spcBef>
              <a:buFont typeface="Arial"/>
              <a:buChar char="-"/>
            </a:pPr>
            <a:endParaRPr lang="en-GB" dirty="0" smtClean="0"/>
          </a:p>
          <a:p>
            <a:pPr marL="342892" indent="-323842">
              <a:spcBef>
                <a:spcPts val="0"/>
              </a:spcBef>
              <a:buFont typeface="Arial"/>
              <a:buChar char="-"/>
            </a:pPr>
            <a:r>
              <a:rPr lang="en-GB" dirty="0" smtClean="0"/>
              <a:t>These are just examples of software that are known to be able to do the required functions. Using them is not a mandatory requirement</a:t>
            </a:r>
            <a:endParaRPr lang="en-GB" dirty="0"/>
          </a:p>
        </p:txBody>
      </p:sp>
    </p:spTree>
    <p:extLst>
      <p:ext uri="{BB962C8B-B14F-4D97-AF65-F5344CB8AC3E}">
        <p14:creationId xmlns:p14="http://schemas.microsoft.com/office/powerpoint/2010/main" val="107773123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Shape 348"/>
          <p:cNvSpPr txBox="1">
            <a:spLocks noGrp="1"/>
          </p:cNvSpPr>
          <p:nvPr>
            <p:ph type="title"/>
          </p:nvPr>
        </p:nvSpPr>
        <p:spPr>
          <a:prstGeom prst="rect">
            <a:avLst/>
          </a:prstGeom>
        </p:spPr>
        <p:txBody>
          <a:bodyPr vert="horz" wrap="square" lIns="68569" tIns="68569" rIns="68569" bIns="68569" rtlCol="0" anchor="ctr" anchorCtr="0">
            <a:noAutofit/>
          </a:bodyPr>
          <a:lstStyle/>
          <a:p>
            <a:r>
              <a:rPr lang="en"/>
              <a:t>Conclusions and next steps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steps</a:t>
            </a:r>
            <a:endParaRPr lang="en-US" dirty="0"/>
          </a:p>
        </p:txBody>
      </p:sp>
      <p:sp>
        <p:nvSpPr>
          <p:cNvPr id="3" name="Content Placeholder 2"/>
          <p:cNvSpPr>
            <a:spLocks noGrp="1"/>
          </p:cNvSpPr>
          <p:nvPr>
            <p:ph idx="1"/>
          </p:nvPr>
        </p:nvSpPr>
        <p:spPr/>
        <p:txBody>
          <a:bodyPr>
            <a:normAutofit/>
          </a:bodyPr>
          <a:lstStyle/>
          <a:p>
            <a:pPr marL="342892" indent="-323842">
              <a:spcBef>
                <a:spcPts val="0"/>
              </a:spcBef>
              <a:buFont typeface="Arial"/>
              <a:buChar char="-"/>
            </a:pPr>
            <a:r>
              <a:rPr lang="en-GB" sz="1600" dirty="0" smtClean="0"/>
              <a:t>Align the process with the upcoming WMO official bodies (ICT-ISS, CBS TECO 2018, EC-17, Cg-18)</a:t>
            </a:r>
          </a:p>
          <a:p>
            <a:pPr marL="342892" indent="-323842">
              <a:spcBef>
                <a:spcPts val="0"/>
              </a:spcBef>
              <a:buFont typeface="Arial"/>
              <a:buChar char="-"/>
            </a:pPr>
            <a:r>
              <a:rPr lang="en-GB" sz="1600" dirty="0" smtClean="0"/>
              <a:t>Define requirements and constraints for the tender process</a:t>
            </a:r>
          </a:p>
          <a:p>
            <a:pPr marL="342892" indent="-323842">
              <a:spcBef>
                <a:spcPts val="0"/>
              </a:spcBef>
              <a:buFont typeface="Arial"/>
              <a:buChar char="-"/>
            </a:pPr>
            <a:r>
              <a:rPr lang="en-GB" sz="1600" dirty="0" smtClean="0"/>
              <a:t>Develop position papers related to cache in and through the cloud and the proposed path forward, for approval by WMO governing bodies</a:t>
            </a:r>
          </a:p>
          <a:p>
            <a:pPr marL="342892" indent="-323842">
              <a:spcBef>
                <a:spcPts val="0"/>
              </a:spcBef>
              <a:buFont typeface="Arial"/>
              <a:buChar char="-"/>
            </a:pPr>
            <a:r>
              <a:rPr lang="en-GB" sz="1600" dirty="0" smtClean="0"/>
              <a:t>Execution of the tender and selection of  successful bidder</a:t>
            </a:r>
          </a:p>
          <a:p>
            <a:pPr marL="342892" indent="-323842">
              <a:spcBef>
                <a:spcPts val="0"/>
              </a:spcBef>
              <a:buFont typeface="Arial"/>
              <a:buChar char="-"/>
            </a:pPr>
            <a:r>
              <a:rPr lang="en-GB" sz="1600" dirty="0" smtClean="0"/>
              <a:t>Implementation of cloud environment and connections to GISCs</a:t>
            </a:r>
          </a:p>
          <a:p>
            <a:pPr marL="342892" indent="-323842">
              <a:spcBef>
                <a:spcPts val="0"/>
              </a:spcBef>
              <a:buFont typeface="Arial"/>
              <a:buChar char="-"/>
            </a:pPr>
            <a:r>
              <a:rPr lang="en-GB" sz="1600" dirty="0" smtClean="0"/>
              <a:t>Operational monitoring of cloud environment</a:t>
            </a:r>
          </a:p>
          <a:p>
            <a:pPr marL="342892" indent="-323842">
              <a:spcBef>
                <a:spcPts val="0"/>
              </a:spcBef>
              <a:buFont typeface="Arial"/>
              <a:buChar char="-"/>
            </a:pPr>
            <a:r>
              <a:rPr lang="en-GB" sz="1600" dirty="0" smtClean="0"/>
              <a:t>Progress through phases of implementation described previously</a:t>
            </a:r>
            <a:endParaRPr lang="en-GB" sz="1600" dirty="0"/>
          </a:p>
        </p:txBody>
      </p:sp>
    </p:spTree>
    <p:extLst>
      <p:ext uri="{BB962C8B-B14F-4D97-AF65-F5344CB8AC3E}">
        <p14:creationId xmlns:p14="http://schemas.microsoft.com/office/powerpoint/2010/main" val="194871241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normAutofit fontScale="90000"/>
          </a:bodyPr>
          <a:lstStyle/>
          <a:p>
            <a:r>
              <a:rPr lang="en-GB" dirty="0" smtClean="0"/>
              <a:t>Planned approach toward the «  Initial Phase  » - 1</a:t>
            </a:r>
            <a:endParaRPr lang="en-GB"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GB" sz="1600" dirty="0" smtClean="0"/>
              <a:t>ICT-ISS - January 2018</a:t>
            </a:r>
          </a:p>
          <a:p>
            <a:pPr marL="567921" lvl="1" indent="-323842" fontAlgn="ctr">
              <a:buFont typeface="Arial"/>
              <a:buChar char="-"/>
            </a:pPr>
            <a:r>
              <a:rPr lang="en-GB" sz="1375" dirty="0" smtClean="0"/>
              <a:t>Present the project and the plan</a:t>
            </a:r>
          </a:p>
          <a:p>
            <a:pPr marL="342892" indent="-323842" fontAlgn="ctr">
              <a:buFont typeface="Arial"/>
              <a:buChar char="-"/>
            </a:pPr>
            <a:r>
              <a:rPr lang="en-GB" sz="1600" dirty="0" smtClean="0"/>
              <a:t>Obtain ”not to exceed” budget by potential tenderers – January 2018</a:t>
            </a:r>
          </a:p>
          <a:p>
            <a:pPr marL="342892" indent="-323842" fontAlgn="ctr">
              <a:buFont typeface="Arial"/>
              <a:buChar char="-"/>
            </a:pPr>
            <a:r>
              <a:rPr lang="en-GB" sz="1600" dirty="0" smtClean="0"/>
              <a:t>TECO – March 2018</a:t>
            </a:r>
          </a:p>
          <a:p>
            <a:pPr marL="567921" lvl="1" indent="-323842" fontAlgn="ctr">
              <a:buFont typeface="Arial"/>
              <a:buChar char="-"/>
            </a:pPr>
            <a:r>
              <a:rPr lang="en-GB" sz="1375" dirty="0" smtClean="0"/>
              <a:t>Get approval on the project and the plan</a:t>
            </a:r>
          </a:p>
          <a:p>
            <a:pPr marL="342892" indent="-323842" fontAlgn="ctr">
              <a:buFont typeface="Arial"/>
              <a:buChar char="-"/>
            </a:pPr>
            <a:r>
              <a:rPr lang="en-GB" sz="1600" dirty="0" smtClean="0"/>
              <a:t>Starts working on the future tender documents – March 2018</a:t>
            </a:r>
          </a:p>
          <a:p>
            <a:pPr marL="342892" indent="-323842" fontAlgn="ctr">
              <a:buFont typeface="Arial"/>
              <a:buChar char="-"/>
            </a:pPr>
            <a:r>
              <a:rPr lang="en-GB" sz="1600" dirty="0" smtClean="0"/>
              <a:t>Evaluate budget for the overall 3-year contract – April 2018</a:t>
            </a:r>
          </a:p>
          <a:p>
            <a:pPr marL="567921" lvl="1" indent="-323842" fontAlgn="ctr">
              <a:buFont typeface="Arial"/>
              <a:buChar char="-"/>
            </a:pPr>
            <a:r>
              <a:rPr lang="en-GB" sz="1375" dirty="0" smtClean="0"/>
              <a:t>Include management cost, cloud infrastructure running cost, WMO management cost (contract, tender,…)</a:t>
            </a:r>
            <a:r>
              <a:rPr lang="en-GB" sz="1600" dirty="0" smtClean="0"/>
              <a:t> </a:t>
            </a:r>
          </a:p>
          <a:p>
            <a:pPr marL="342892" indent="-323842" fontAlgn="ctr">
              <a:buFont typeface="Arial"/>
              <a:buChar char="-"/>
            </a:pPr>
            <a:r>
              <a:rPr lang="en-GB" sz="1600" dirty="0" smtClean="0"/>
              <a:t>Paper for EC including – April 2018:</a:t>
            </a:r>
          </a:p>
          <a:p>
            <a:pPr marL="567921" lvl="1" indent="-323842" fontAlgn="ctr">
              <a:buFont typeface="Arial"/>
              <a:buChar char="-"/>
            </a:pPr>
            <a:r>
              <a:rPr lang="en-GB" sz="1375" dirty="0" smtClean="0"/>
              <a:t>Expected WMO support/role </a:t>
            </a:r>
          </a:p>
          <a:p>
            <a:pPr marL="567921" lvl="1" indent="-323842" fontAlgn="ctr">
              <a:buFont typeface="Arial"/>
              <a:buChar char="-"/>
            </a:pPr>
            <a:r>
              <a:rPr lang="en-GB" sz="1375" dirty="0" smtClean="0"/>
              <a:t>Description of the project and expected benefits</a:t>
            </a:r>
          </a:p>
          <a:p>
            <a:pPr marL="342892" indent="-323842" fontAlgn="ctr">
              <a:buFont typeface="Arial"/>
              <a:buChar char="-"/>
            </a:pPr>
            <a:r>
              <a:rPr lang="en-GB" sz="1825" dirty="0" smtClean="0"/>
              <a:t>EC - June 2018</a:t>
            </a:r>
          </a:p>
          <a:p>
            <a:pPr marL="567921" lvl="1" indent="-323842" fontAlgn="ctr">
              <a:buFont typeface="Arial"/>
              <a:buChar char="-"/>
            </a:pPr>
            <a:r>
              <a:rPr lang="en-GB" sz="1375" dirty="0" smtClean="0"/>
              <a:t>Endorse the concept and allow CBS to proceed once the financial commitment from the GISCs has been received</a:t>
            </a:r>
            <a:endParaRPr lang="en-GB" sz="1375" dirty="0"/>
          </a:p>
        </p:txBody>
      </p:sp>
    </p:spTree>
    <p:extLst>
      <p:ext uri="{BB962C8B-B14F-4D97-AF65-F5344CB8AC3E}">
        <p14:creationId xmlns:p14="http://schemas.microsoft.com/office/powerpoint/2010/main" val="13711278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775" y="123481"/>
            <a:ext cx="6390450" cy="572700"/>
          </a:xfrm>
        </p:spPr>
        <p:txBody>
          <a:bodyPr>
            <a:normAutofit fontScale="90000"/>
          </a:bodyPr>
          <a:lstStyle/>
          <a:p>
            <a:r>
              <a:rPr lang="en-GB" dirty="0" smtClean="0"/>
              <a:t>Planned approach toward the «  Initial Phase  » - 2</a:t>
            </a:r>
            <a:endParaRPr lang="en-GB" dirty="0"/>
          </a:p>
        </p:txBody>
      </p:sp>
      <p:sp>
        <p:nvSpPr>
          <p:cNvPr id="3" name="Text Placeholder 2"/>
          <p:cNvSpPr>
            <a:spLocks noGrp="1"/>
          </p:cNvSpPr>
          <p:nvPr>
            <p:ph type="body" idx="1"/>
          </p:nvPr>
        </p:nvSpPr>
        <p:spPr>
          <a:xfrm>
            <a:off x="452175" y="700305"/>
            <a:ext cx="6300317" cy="4354016"/>
          </a:xfrm>
          <a:solidFill>
            <a:schemeClr val="bg1"/>
          </a:solidFill>
        </p:spPr>
        <p:txBody>
          <a:bodyPr>
            <a:noAutofit/>
          </a:bodyPr>
          <a:lstStyle/>
          <a:p>
            <a:pPr marL="342892" indent="-323842" fontAlgn="ctr">
              <a:buFont typeface="Arial"/>
              <a:buChar char="-"/>
            </a:pPr>
            <a:r>
              <a:rPr lang="en-GB" sz="1600" dirty="0" smtClean="0"/>
              <a:t>Approval from GISCs with commitment to pay – October 2018</a:t>
            </a:r>
          </a:p>
          <a:p>
            <a:pPr marL="342892" indent="-323842" fontAlgn="ctr">
              <a:buFont typeface="Arial"/>
              <a:buChar char="-"/>
            </a:pPr>
            <a:r>
              <a:rPr lang="en-GB" sz="1600" dirty="0" smtClean="0"/>
              <a:t>WMO issue a “Expression Of Interest” allowing pre-selection of potential bidders – October 2018</a:t>
            </a:r>
          </a:p>
          <a:p>
            <a:pPr marL="342892" indent="-323842" fontAlgn="ctr">
              <a:buFont typeface="Arial"/>
              <a:buChar char="-"/>
            </a:pPr>
            <a:r>
              <a:rPr lang="en-GB" sz="1600" dirty="0" smtClean="0"/>
              <a:t>Complete tendering documents – November 2018</a:t>
            </a:r>
          </a:p>
          <a:p>
            <a:pPr marL="342892" indent="-323842" fontAlgn="ctr">
              <a:buFont typeface="Arial"/>
              <a:buChar char="-"/>
            </a:pPr>
            <a:r>
              <a:rPr lang="en-GB" sz="1600" dirty="0" smtClean="0"/>
              <a:t>WMO to issue the documents to the selected bidders – January 2019</a:t>
            </a:r>
          </a:p>
          <a:p>
            <a:pPr marL="342892" indent="-323842" fontAlgn="ctr">
              <a:buFont typeface="Arial"/>
              <a:buChar char="-"/>
            </a:pPr>
            <a:r>
              <a:rPr lang="en-GB" sz="1600" dirty="0" smtClean="0"/>
              <a:t>Answers received – March 2019</a:t>
            </a:r>
          </a:p>
          <a:p>
            <a:pPr marL="342892" indent="-323842" fontAlgn="ctr">
              <a:buFont typeface="Arial"/>
              <a:buChar char="-"/>
            </a:pPr>
            <a:r>
              <a:rPr lang="en-GB" sz="1600" dirty="0" smtClean="0"/>
              <a:t>Analysis of the answers and prepare tender report - May 2019</a:t>
            </a:r>
          </a:p>
          <a:p>
            <a:pPr marL="342892" indent="-323842" fontAlgn="ctr">
              <a:buFont typeface="Arial"/>
              <a:buChar char="-"/>
            </a:pPr>
            <a:r>
              <a:rPr lang="en-GB" sz="1600" dirty="0" smtClean="0"/>
              <a:t>WMO to choose the successful tender – June 2019</a:t>
            </a:r>
          </a:p>
          <a:p>
            <a:pPr marL="342892" indent="-323842" fontAlgn="ctr">
              <a:buFont typeface="Arial"/>
              <a:buChar char="-"/>
            </a:pPr>
            <a:r>
              <a:rPr lang="en-GB" sz="1600" dirty="0" smtClean="0"/>
              <a:t>Operational service to start - Autumn 2019</a:t>
            </a:r>
          </a:p>
          <a:p>
            <a:pPr marL="0" indent="0" algn="ctr">
              <a:buNone/>
            </a:pPr>
            <a:endParaRPr lang="en-US" sz="1600" b="1" dirty="0"/>
          </a:p>
          <a:p>
            <a:endParaRPr lang="en-US" sz="700" dirty="0"/>
          </a:p>
        </p:txBody>
      </p:sp>
    </p:spTree>
    <p:extLst>
      <p:ext uri="{BB962C8B-B14F-4D97-AF65-F5344CB8AC3E}">
        <p14:creationId xmlns:p14="http://schemas.microsoft.com/office/powerpoint/2010/main" val="1795079789"/>
      </p:ext>
    </p:extLst>
  </p:cSld>
  <p:clrMapOvr>
    <a:masterClrMapping/>
  </p:clrMapOvr>
</p:sld>
</file>

<file path=ppt/theme/theme1.xml><?xml version="1.0" encoding="utf-8"?>
<a:theme xmlns:a="http://schemas.openxmlformats.org/drawingml/2006/main" name="ET-CTS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[JMA]functional_and_technical_requirement20171110</Template>
  <TotalTime>10527</TotalTime>
  <Words>2432</Words>
  <Application>Microsoft Office PowerPoint</Application>
  <PresentationFormat>Custom</PresentationFormat>
  <Paragraphs>211</Paragraphs>
  <Slides>31</Slides>
  <Notes>25</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ET-CTS2017-presentationXX-template</vt:lpstr>
      <vt:lpstr>Request for Information  RFI 1501-18 (OBS)  Cache in and through the cloud</vt:lpstr>
      <vt:lpstr>Purpose and Objective</vt:lpstr>
      <vt:lpstr>What is the WIS ?</vt:lpstr>
      <vt:lpstr>A brief description of the WIS</vt:lpstr>
      <vt:lpstr>A simplified view of the architecture</vt:lpstr>
      <vt:lpstr>List of the GISCs</vt:lpstr>
      <vt:lpstr>GISC, cache and metadata within WIS</vt:lpstr>
      <vt:lpstr>A step toward WIS 2.0</vt:lpstr>
      <vt:lpstr>Shared cache between GISCs</vt:lpstr>
      <vt:lpstr>Metadata catalogue</vt:lpstr>
      <vt:lpstr>Project timeline</vt:lpstr>
      <vt:lpstr>Summary: what are we looking for?</vt:lpstr>
      <vt:lpstr>Functional and technical requirements</vt:lpstr>
      <vt:lpstr>Guiding principles</vt:lpstr>
      <vt:lpstr>Data requirements in the cloud</vt:lpstr>
      <vt:lpstr>Metadata requirements in the cloud</vt:lpstr>
      <vt:lpstr>Administration requirements</vt:lpstr>
      <vt:lpstr>Security requirements</vt:lpstr>
      <vt:lpstr>Networking requirement - RMDCN</vt:lpstr>
      <vt:lpstr>Networking requirements</vt:lpstr>
      <vt:lpstr>Required protocols</vt:lpstr>
      <vt:lpstr>SLA</vt:lpstr>
      <vt:lpstr>A potential architecture</vt:lpstr>
      <vt:lpstr>Information</vt:lpstr>
      <vt:lpstr>Example of IT architecture</vt:lpstr>
      <vt:lpstr>A possible design</vt:lpstr>
      <vt:lpstr>Example of software</vt:lpstr>
      <vt:lpstr>Conclusions and next steps</vt:lpstr>
      <vt:lpstr>Next steps</vt:lpstr>
      <vt:lpstr>Planned approach toward the «  Initial Phase  » - 1</vt:lpstr>
      <vt:lpstr>Planned approach toward the «  Initial Phase  » - 2</vt:lpstr>
    </vt:vector>
  </TitlesOfParts>
  <Manager>C/ITS</Manager>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Expert Team - Cache in and through the cloud</dc:title>
  <dc:subject>Request for Information on cloud based solution</dc:subject>
  <dc:creator>Chair Cache in Cloud Task Team</dc:creator>
  <dc:description>Request for Information _x000d_
RFI 1501-18 (OBS)</dc:description>
  <cp:lastModifiedBy>David Thomas</cp:lastModifiedBy>
  <cp:revision>157</cp:revision>
  <dcterms:modified xsi:type="dcterms:W3CDTF">2017-12-18T15:26:48Z</dcterms:modified>
</cp:coreProperties>
</file>