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 bookmarkIdSeed="2">
  <p:sldMasterIdLst>
    <p:sldMasterId id="2147483661" r:id="rId1"/>
  </p:sldMasterIdLst>
  <p:notesMasterIdLst>
    <p:notesMasterId r:id="rId8"/>
  </p:notesMasterIdLst>
  <p:sldIdLst>
    <p:sldId id="256" r:id="rId2"/>
    <p:sldId id="359" r:id="rId3"/>
    <p:sldId id="367" r:id="rId4"/>
    <p:sldId id="368" r:id="rId5"/>
    <p:sldId id="369" r:id="rId6"/>
    <p:sldId id="363" r:id="rId7"/>
  </p:sldIdLst>
  <p:sldSz cx="6858000" cy="51435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0AFBEF90-0936-46F3-AA99-5A69D1C5B935}">
  <a:tblStyle styleId="{0AFBEF90-0936-46F3-AA99-5A69D1C5B935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tcBdr/>
        <a:fill>
          <a:solidFill>
            <a:srgbClr val="CFD7E7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FD7E7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B828B3DD-5340-4470-9017-5E97F4594082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295"/>
    <p:restoredTop sz="86704" autoAdjust="0"/>
  </p:normalViewPr>
  <p:slideViewPr>
    <p:cSldViewPr snapToGrid="0" snapToObjects="1">
      <p:cViewPr varScale="1">
        <p:scale>
          <a:sx n="124" d="100"/>
          <a:sy n="124" d="100"/>
        </p:scale>
        <p:origin x="1120" y="176"/>
      </p:cViewPr>
      <p:guideLst>
        <p:guide orient="horz" pos="16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72" Type="http://schemas.microsoft.com/office/2015/10/relationships/revisionInfo" Target="revisionInfo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buSzPct val="100000"/>
              <a:buChar char="●"/>
              <a:defRPr sz="1100"/>
            </a:lvl1pPr>
            <a:lvl2pPr lvl="1">
              <a:spcBef>
                <a:spcPts val="0"/>
              </a:spcBef>
              <a:buSzPct val="100000"/>
              <a:buChar char="○"/>
              <a:defRPr sz="1100"/>
            </a:lvl2pPr>
            <a:lvl3pPr lvl="2">
              <a:spcBef>
                <a:spcPts val="0"/>
              </a:spcBef>
              <a:buSzPct val="100000"/>
              <a:buChar char="■"/>
              <a:defRPr sz="1100"/>
            </a:lvl3pPr>
            <a:lvl4pPr lvl="3">
              <a:spcBef>
                <a:spcPts val="0"/>
              </a:spcBef>
              <a:buSzPct val="100000"/>
              <a:buChar char="●"/>
              <a:defRPr sz="1100"/>
            </a:lvl4pPr>
            <a:lvl5pPr lvl="4">
              <a:spcBef>
                <a:spcPts val="0"/>
              </a:spcBef>
              <a:buSzPct val="100000"/>
              <a:buChar char="○"/>
              <a:defRPr sz="1100"/>
            </a:lvl5pPr>
            <a:lvl6pPr lvl="5">
              <a:spcBef>
                <a:spcPts val="0"/>
              </a:spcBef>
              <a:buSzPct val="100000"/>
              <a:buChar char="■"/>
              <a:defRPr sz="1100"/>
            </a:lvl6pPr>
            <a:lvl7pPr lvl="6">
              <a:spcBef>
                <a:spcPts val="0"/>
              </a:spcBef>
              <a:buSzPct val="100000"/>
              <a:buChar char="●"/>
              <a:defRPr sz="1100"/>
            </a:lvl7pPr>
            <a:lvl8pPr lvl="7">
              <a:spcBef>
                <a:spcPts val="0"/>
              </a:spcBef>
              <a:buSzPct val="100000"/>
              <a:buChar char="○"/>
              <a:defRPr sz="1100"/>
            </a:lvl8pPr>
            <a:lvl9pPr lvl="8">
              <a:spcBef>
                <a:spcPts val="0"/>
              </a:spcBef>
              <a:buSzPct val="1000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2713620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597820"/>
            <a:ext cx="5829300" cy="1102519"/>
          </a:xfrm>
        </p:spPr>
        <p:txBody>
          <a:bodyPr/>
          <a:lstStyle/>
          <a:p>
            <a:r>
              <a:rPr lang="en-US" altLang="ja-JP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2914650"/>
            <a:ext cx="48006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571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buSzPct val="25000"/>
            </a:pPr>
            <a:r>
              <a:rPr lang="en" sz="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pp</a:t>
            </a:r>
            <a:fld id="{00000000-1234-1234-1234-123412341234}" type="slidenum">
              <a:rPr lang="en" sz="900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ct val="25000"/>
              </a:pPr>
              <a:t>‹#›</a:t>
            </a:fld>
            <a:endParaRPr lang="en" sz="9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544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ja-JP"/>
              <a:t>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buSzPct val="25000"/>
            </a:pPr>
            <a:r>
              <a:rPr lang="en" sz="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ET-CTS2017 pp</a:t>
            </a:r>
            <a:fld id="{00000000-1234-1234-1234-123412341234}" type="slidenum">
              <a:rPr lang="en" sz="900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ct val="25000"/>
              </a:pPr>
              <a:t>‹#›</a:t>
            </a:fld>
            <a:endParaRPr lang="en" sz="9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3772"/>
            <a:ext cx="1491615" cy="128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482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3305176"/>
            <a:ext cx="5829300" cy="1021556"/>
          </a:xfrm>
        </p:spPr>
        <p:txBody>
          <a:bodyPr anchor="t"/>
          <a:lstStyle>
            <a:lvl1pPr algn="l">
              <a:defRPr sz="2250" b="1" cap="all"/>
            </a:lvl1pPr>
          </a:lstStyle>
          <a:p>
            <a:r>
              <a:rPr lang="en-US" altLang="ja-JP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2180035"/>
            <a:ext cx="5829300" cy="1125140"/>
          </a:xfrm>
        </p:spPr>
        <p:txBody>
          <a:bodyPr anchor="b"/>
          <a:lstStyle>
            <a:lvl1pPr marL="0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ja-JP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2571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indent="-57149">
              <a:buClr>
                <a:srgbClr val="888888"/>
              </a:buClr>
              <a:buSzPct val="100000"/>
            </a:pPr>
            <a:r>
              <a:rPr lang="en" sz="900" smtClean="0">
                <a:solidFill>
                  <a:srgbClr val="888888"/>
                </a:solidFill>
                <a:ea typeface="Calibri"/>
                <a:cs typeface="Calibri"/>
                <a:sym typeface="Calibri"/>
              </a:rPr>
              <a:t>ET-CTS2017 pp</a:t>
            </a:r>
            <a:fld id="{00000000-1234-1234-1234-123412341234}" type="slidenum">
              <a:rPr lang="en" sz="900" smtClean="0">
                <a:solidFill>
                  <a:srgbClr val="888888"/>
                </a:solidFill>
                <a:ea typeface="Calibri"/>
                <a:cs typeface="Calibri"/>
                <a:sym typeface="Calibri"/>
              </a:rPr>
              <a:pPr indent="-57149">
                <a:buClr>
                  <a:srgbClr val="888888"/>
                </a:buClr>
                <a:buSzPct val="100000"/>
              </a:pPr>
              <a:t>‹#›</a:t>
            </a:fld>
            <a:endParaRPr lang="en" sz="900">
              <a:solidFill>
                <a:srgbClr val="888888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98665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1200151"/>
            <a:ext cx="3028950" cy="3394472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en-US" altLang="ja-JP"/>
              <a:t>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1200151"/>
            <a:ext cx="3028950" cy="3394472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en-US" altLang="ja-JP"/>
              <a:t>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buSzPct val="25000"/>
            </a:pPr>
            <a:r>
              <a:rPr lang="en" sz="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ET-CTS2017 pp</a:t>
            </a:r>
            <a:fld id="{00000000-1234-1234-1234-123412341234}" type="slidenum">
              <a:rPr lang="en" sz="900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ct val="25000"/>
              </a:pPr>
              <a:t>‹#›</a:t>
            </a:fld>
            <a:endParaRPr lang="en" sz="9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5408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ja-JP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151335"/>
            <a:ext cx="3030141" cy="47982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 altLang="ja-JP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1631156"/>
            <a:ext cx="3030141" cy="2963466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altLang="ja-JP"/>
              <a:t>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0" y="1151335"/>
            <a:ext cx="3031331" cy="47982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 altLang="ja-JP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0" y="1631156"/>
            <a:ext cx="3031331" cy="2963466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altLang="ja-JP"/>
              <a:t>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buSzPct val="25000"/>
            </a:pPr>
            <a:r>
              <a:rPr lang="en" sz="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ET-CTS2017 pp</a:t>
            </a:r>
            <a:fld id="{00000000-1234-1234-1234-123412341234}" type="slidenum">
              <a:rPr lang="en" sz="900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ct val="25000"/>
              </a:pPr>
              <a:t>‹#›</a:t>
            </a:fld>
            <a:endParaRPr lang="en" sz="9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29245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buSzPct val="25000"/>
            </a:pPr>
            <a:r>
              <a:rPr lang="en" sz="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ET-CTS2017 pp</a:t>
            </a:r>
            <a:fld id="{00000000-1234-1234-1234-123412341234}" type="slidenum">
              <a:rPr lang="en" sz="900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ct val="25000"/>
              </a:pPr>
              <a:t>‹#›</a:t>
            </a:fld>
            <a:endParaRPr lang="en" sz="9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08515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2571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indent="-57149">
              <a:buClr>
                <a:srgbClr val="888888"/>
              </a:buClr>
              <a:buSzPct val="100000"/>
            </a:pPr>
            <a:r>
              <a:rPr lang="en" sz="900" smtClean="0">
                <a:solidFill>
                  <a:srgbClr val="888888"/>
                </a:solidFill>
                <a:ea typeface="Calibri"/>
                <a:cs typeface="Calibri"/>
                <a:sym typeface="Calibri"/>
              </a:rPr>
              <a:t>ET-CTS2017 pp</a:t>
            </a:r>
            <a:fld id="{00000000-1234-1234-1234-123412341234}" type="slidenum">
              <a:rPr lang="en" sz="900" smtClean="0">
                <a:solidFill>
                  <a:srgbClr val="888888"/>
                </a:solidFill>
                <a:ea typeface="Calibri"/>
                <a:cs typeface="Calibri"/>
                <a:sym typeface="Calibri"/>
              </a:rPr>
              <a:pPr indent="-57149">
                <a:buClr>
                  <a:srgbClr val="888888"/>
                </a:buClr>
                <a:buSzPct val="100000"/>
              </a:pPr>
              <a:t>‹#›</a:t>
            </a:fld>
            <a:endParaRPr lang="en" sz="900">
              <a:solidFill>
                <a:srgbClr val="888888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59259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1" y="204787"/>
            <a:ext cx="2256235" cy="871538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en-US" altLang="ja-JP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204789"/>
            <a:ext cx="3833813" cy="4389835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 altLang="ja-JP"/>
              <a:t>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1" y="1076327"/>
            <a:ext cx="2256235" cy="3518297"/>
          </a:xfrm>
        </p:spPr>
        <p:txBody>
          <a:bodyPr/>
          <a:lstStyle>
            <a:lvl1pPr marL="0" indent="0">
              <a:buNone/>
              <a:defRPr sz="788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 altLang="ja-JP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buSzPct val="25000"/>
            </a:pPr>
            <a:r>
              <a:rPr lang="en" sz="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ET-CTS2017 pp</a:t>
            </a:r>
            <a:fld id="{00000000-1234-1234-1234-123412341234}" type="slidenum">
              <a:rPr lang="en" sz="900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ct val="25000"/>
              </a:pPr>
              <a:t>‹#›</a:t>
            </a:fld>
            <a:endParaRPr lang="en" sz="9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15655631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3600450"/>
            <a:ext cx="4114800" cy="425054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en-US" altLang="ja-JP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459581"/>
            <a:ext cx="4114800" cy="3086100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en-US" altLang="ja-JP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4025504"/>
            <a:ext cx="4114800" cy="603647"/>
          </a:xfrm>
        </p:spPr>
        <p:txBody>
          <a:bodyPr/>
          <a:lstStyle>
            <a:lvl1pPr marL="0" indent="0">
              <a:buNone/>
              <a:defRPr sz="788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 altLang="ja-JP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2571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indent="-57149">
              <a:buClr>
                <a:srgbClr val="888888"/>
              </a:buClr>
              <a:buSzPct val="100000"/>
            </a:pPr>
            <a:r>
              <a:rPr lang="en" sz="900" smtClean="0">
                <a:solidFill>
                  <a:srgbClr val="888888"/>
                </a:solidFill>
                <a:ea typeface="Calibri"/>
                <a:cs typeface="Calibri"/>
                <a:sym typeface="Calibri"/>
              </a:rPr>
              <a:t>ET-CTS2017 pp</a:t>
            </a:r>
            <a:fld id="{00000000-1234-1234-1234-123412341234}" type="slidenum">
              <a:rPr lang="en" sz="900" smtClean="0">
                <a:solidFill>
                  <a:srgbClr val="888888"/>
                </a:solidFill>
                <a:ea typeface="Calibri"/>
                <a:cs typeface="Calibri"/>
                <a:sym typeface="Calibri"/>
              </a:rPr>
              <a:pPr indent="-57149">
                <a:buClr>
                  <a:srgbClr val="888888"/>
                </a:buClr>
                <a:buSzPct val="100000"/>
              </a:pPr>
              <a:t>‹#›</a:t>
            </a:fld>
            <a:endParaRPr lang="en" sz="900">
              <a:solidFill>
                <a:srgbClr val="888888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939305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Relationship Id="rId11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3772"/>
            <a:ext cx="1491615" cy="1285875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205979"/>
            <a:ext cx="61722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200151"/>
            <a:ext cx="61722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4767263"/>
            <a:ext cx="16002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>
              <a:buSzPct val="25000"/>
            </a:pPr>
            <a:r>
              <a:rPr lang="en" sz="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ET-CTS2017 pp</a:t>
            </a:r>
            <a:fld id="{00000000-1234-1234-1234-123412341234}" type="slidenum">
              <a:rPr lang="en" sz="900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ct val="25000"/>
              </a:pPr>
              <a:t>‹#›</a:t>
            </a:fld>
            <a:endParaRPr lang="en" sz="9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25491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</p:sldLayoutIdLst>
  <p:hf sldNum="0" hdr="0" ftr="0" dt="0"/>
  <p:txStyles>
    <p:titleStyle>
      <a:lvl1pPr algn="ctr" defTabSz="257175" rtl="0" eaLnBrk="1" latinLnBrk="0" hangingPunct="1">
        <a:spcBef>
          <a:spcPct val="0"/>
        </a:spcBef>
        <a:buNone/>
        <a:defRPr kumimoji="1"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2881" indent="-192881" algn="l" defTabSz="257175" rtl="0" eaLnBrk="1" latinLnBrk="0" hangingPunct="1">
        <a:spcBef>
          <a:spcPct val="20000"/>
        </a:spcBef>
        <a:buFont typeface="Arial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17910" indent="-160735" algn="l" defTabSz="257175" rtl="0" eaLnBrk="1" latinLnBrk="0" hangingPunct="1">
        <a:spcBef>
          <a:spcPct val="20000"/>
        </a:spcBef>
        <a:buFont typeface="Arial"/>
        <a:buChar char="–"/>
        <a:defRPr kumimoji="1"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257175" rtl="0" eaLnBrk="1" latinLnBrk="0" hangingPunct="1">
        <a:spcBef>
          <a:spcPct val="20000"/>
        </a:spcBef>
        <a:buFont typeface="Arial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257175" rtl="0" eaLnBrk="1" latinLnBrk="0" hangingPunct="1">
        <a:spcBef>
          <a:spcPct val="20000"/>
        </a:spcBef>
        <a:buFont typeface="Arial"/>
        <a:buChar char="–"/>
        <a:defRPr kumimoji="1" sz="1125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257175" rtl="0" eaLnBrk="1" latinLnBrk="0" hangingPunct="1">
        <a:spcBef>
          <a:spcPct val="20000"/>
        </a:spcBef>
        <a:buFont typeface="Arial"/>
        <a:buChar char="»"/>
        <a:defRPr kumimoji="1" sz="1125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257175" rtl="0" eaLnBrk="1" latinLnBrk="0" hangingPunct="1">
        <a:spcBef>
          <a:spcPct val="20000"/>
        </a:spcBef>
        <a:buFont typeface="Arial"/>
        <a:buChar char="•"/>
        <a:defRPr kumimoji="1" sz="1125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257175" rtl="0" eaLnBrk="1" latinLnBrk="0" hangingPunct="1">
        <a:spcBef>
          <a:spcPct val="20000"/>
        </a:spcBef>
        <a:buFont typeface="Arial"/>
        <a:buChar char="•"/>
        <a:defRPr kumimoji="1" sz="1125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257175" rtl="0" eaLnBrk="1" latinLnBrk="0" hangingPunct="1">
        <a:spcBef>
          <a:spcPct val="20000"/>
        </a:spcBef>
        <a:buFont typeface="Arial"/>
        <a:buChar char="•"/>
        <a:defRPr kumimoji="1" sz="1125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257175" rtl="0" eaLnBrk="1" latinLnBrk="0" hangingPunct="1">
        <a:spcBef>
          <a:spcPct val="20000"/>
        </a:spcBef>
        <a:buFont typeface="Arial"/>
        <a:buChar char="•"/>
        <a:defRPr kumimoji="1" sz="112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7175" rtl="0" eaLnBrk="1" latinLnBrk="0" hangingPunct="1">
        <a:defRPr kumimoji="1"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257175" rtl="0" eaLnBrk="1" latinLnBrk="0" hangingPunct="1">
        <a:defRPr kumimoji="1"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257175" rtl="0" eaLnBrk="1" latinLnBrk="0" hangingPunct="1">
        <a:defRPr kumimoji="1"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257175" rtl="0" eaLnBrk="1" latinLnBrk="0" hangingPunct="1">
        <a:defRPr kumimoji="1"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257175" rtl="0" eaLnBrk="1" latinLnBrk="0" hangingPunct="1">
        <a:defRPr kumimoji="1"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257175" rtl="0" eaLnBrk="1" latinLnBrk="0" hangingPunct="1">
        <a:defRPr kumimoji="1"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257175" rtl="0" eaLnBrk="1" latinLnBrk="0" hangingPunct="1">
        <a:defRPr kumimoji="1"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257175" rtl="0" eaLnBrk="1" latinLnBrk="0" hangingPunct="1">
        <a:defRPr kumimoji="1"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257175" rtl="0" eaLnBrk="1" latinLnBrk="0" hangingPunct="1">
        <a:defRPr kumimoji="1"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iswiki.wmo.int/tiki-download_item_attachment.php?page=ICT-ISS-2018&amp;attId=444" TargetMode="External"/><Relationship Id="rId3" Type="http://schemas.openxmlformats.org/officeDocument/2006/relationships/hyperlink" Target="https://docs.google.com/document/d/1h6exc3NpSxCJzu2IxHbgG5zYPXHmXO_n7GczA0nG048/edit?ts=5a59e91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68569" tIns="68569" rIns="68569" bIns="68569" rtlCol="0" anchor="ctr" anchorCtr="0">
            <a:noAutofit/>
          </a:bodyPr>
          <a:lstStyle/>
          <a:p>
            <a:r>
              <a:rPr lang="fr-FR" dirty="0" smtClean="0"/>
              <a:t>ET-CTS –</a:t>
            </a:r>
            <a:r>
              <a:rPr lang="en" dirty="0" smtClean="0"/>
              <a:t> </a:t>
            </a:r>
            <a:r>
              <a:rPr lang="en-GB" dirty="0"/>
              <a:t>WMO Information System security incident management </a:t>
            </a:r>
            <a:r>
              <a:rPr lang="en-GB" dirty="0" smtClean="0"/>
              <a:t>process</a:t>
            </a:r>
            <a:r>
              <a:rPr lang="fr-FR" dirty="0" smtClean="0"/>
              <a:t> </a:t>
            </a:r>
            <a:endParaRPr lang="en" dirty="0"/>
          </a:p>
        </p:txBody>
      </p:sp>
      <p:sp>
        <p:nvSpPr>
          <p:cNvPr id="67" name="Shape 67"/>
          <p:cNvSpPr txBox="1">
            <a:spLocks noGrp="1"/>
          </p:cNvSpPr>
          <p:nvPr>
            <p:ph type="subTitle" idx="1"/>
          </p:nvPr>
        </p:nvSpPr>
        <p:spPr>
          <a:xfrm>
            <a:off x="1028700" y="2914650"/>
            <a:ext cx="4800600" cy="660757"/>
          </a:xfrm>
          <a:prstGeom prst="rect">
            <a:avLst/>
          </a:prstGeom>
        </p:spPr>
        <p:txBody>
          <a:bodyPr vert="horz" wrap="square" lIns="68569" tIns="68569" rIns="68569" bIns="68569" rtlCol="0" anchor="t" anchorCtr="0">
            <a:noAutofit/>
          </a:bodyPr>
          <a:lstStyle/>
          <a:p>
            <a:pPr>
              <a:spcBef>
                <a:spcPts val="0"/>
              </a:spcBef>
            </a:pPr>
            <a:r>
              <a:rPr lang="fr-FR" dirty="0" smtClean="0"/>
              <a:t>ICT-ISS – Geneva 16-18 Jan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35142" y="141480"/>
            <a:ext cx="6172200" cy="857250"/>
          </a:xfrm>
        </p:spPr>
        <p:txBody>
          <a:bodyPr/>
          <a:lstStyle/>
          <a:p>
            <a:pPr eaLnBrk="1" hangingPunct="1"/>
            <a:r>
              <a:rPr lang="fr-FR" altLang="en-US" dirty="0" err="1" smtClean="0">
                <a:ea typeface="ＭＳ Ｐゴシック" charset="-128"/>
              </a:rPr>
              <a:t>Outcome</a:t>
            </a:r>
            <a:r>
              <a:rPr lang="fr-FR" altLang="en-US" dirty="0" smtClean="0">
                <a:ea typeface="ＭＳ Ｐゴシック" charset="-128"/>
              </a:rPr>
              <a:t> of CBS-16 (1)</a:t>
            </a:r>
          </a:p>
        </p:txBody>
      </p:sp>
      <p:sp>
        <p:nvSpPr>
          <p:cNvPr id="6147" name="Rectangle 5"/>
          <p:cNvSpPr>
            <a:spLocks noChangeArrowheads="1"/>
          </p:cNvSpPr>
          <p:nvPr/>
        </p:nvSpPr>
        <p:spPr bwMode="auto">
          <a:xfrm>
            <a:off x="1475185" y="1107281"/>
            <a:ext cx="6858000" cy="288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71000"/>
              </a:lnSpc>
              <a:spcBef>
                <a:spcPct val="50000"/>
              </a:spcBef>
              <a:buClr>
                <a:srgbClr val="000000"/>
              </a:buClr>
              <a:buFont typeface="Arial" charset="0"/>
              <a:buNone/>
            </a:pPr>
            <a:endParaRPr lang="fr-FR" altLang="en-US" sz="1800">
              <a:solidFill>
                <a:srgbClr val="FE1200"/>
              </a:solidFill>
            </a:endParaRPr>
          </a:p>
        </p:txBody>
      </p:sp>
      <p:sp>
        <p:nvSpPr>
          <p:cNvPr id="6148" name="Rectangle 105"/>
          <p:cNvSpPr>
            <a:spLocks noGrp="1" noChangeArrowheads="1"/>
          </p:cNvSpPr>
          <p:nvPr>
            <p:ph type="body" idx="1"/>
          </p:nvPr>
        </p:nvSpPr>
        <p:spPr>
          <a:xfrm>
            <a:off x="134634" y="866458"/>
            <a:ext cx="6723366" cy="3919538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ET-CTS had previously developed a draft information security incident management process for review by CBS.</a:t>
            </a:r>
            <a:endParaRPr lang="en-US" sz="1400" dirty="0"/>
          </a:p>
          <a:p>
            <a:pPr lvl="0"/>
            <a:r>
              <a:rPr lang="en-GB" sz="1400" dirty="0"/>
              <a:t>Decision 25 (CBS-16) [2] WMO Information System security incident management process was reviewed.</a:t>
            </a:r>
            <a:endParaRPr lang="en-US" sz="1400" dirty="0"/>
          </a:p>
          <a:p>
            <a:pPr lvl="0"/>
            <a:r>
              <a:rPr lang="en-GB" sz="1400" dirty="0"/>
              <a:t>CBS request OPAG-ISS to continue the development of a common security incident management process that: </a:t>
            </a:r>
            <a:endParaRPr lang="en-US" sz="1400" dirty="0"/>
          </a:p>
          <a:p>
            <a:pPr lvl="0"/>
            <a:r>
              <a:rPr lang="en-GB" sz="1400" i="1" dirty="0"/>
              <a:t>Encourages a centralized and definitive view on security incidents, reduces misinformation and prevents individual Members from undue levels of queries; </a:t>
            </a:r>
            <a:endParaRPr lang="en-US" sz="1400" dirty="0"/>
          </a:p>
          <a:p>
            <a:pPr lvl="0"/>
            <a:r>
              <a:rPr lang="en-GB" sz="1400" i="1" dirty="0"/>
              <a:t>Provides a single and definitive national contact point for security incidents that will have the authoritative voice for organizations in that Member, increasing clarity and reducing misinformation; </a:t>
            </a:r>
            <a:endParaRPr lang="en-US" sz="1400" dirty="0"/>
          </a:p>
          <a:p>
            <a:pPr lvl="0"/>
            <a:r>
              <a:rPr lang="en-GB" sz="1400" i="1" dirty="0"/>
              <a:t>Accommodates requirements relating to the security incidents of all organizations participating in the operation of WIS;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209033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35142" y="141480"/>
            <a:ext cx="6172200" cy="857250"/>
          </a:xfrm>
        </p:spPr>
        <p:txBody>
          <a:bodyPr/>
          <a:lstStyle/>
          <a:p>
            <a:pPr eaLnBrk="1" hangingPunct="1"/>
            <a:r>
              <a:rPr lang="fr-FR" altLang="en-US" dirty="0" err="1" smtClean="0">
                <a:ea typeface="ＭＳ Ｐゴシック" charset="-128"/>
              </a:rPr>
              <a:t>Outcome</a:t>
            </a:r>
            <a:r>
              <a:rPr lang="fr-FR" altLang="en-US" dirty="0" smtClean="0">
                <a:ea typeface="ＭＳ Ｐゴシック" charset="-128"/>
              </a:rPr>
              <a:t> of CBS-16 (2)</a:t>
            </a:r>
          </a:p>
        </p:txBody>
      </p:sp>
      <p:sp>
        <p:nvSpPr>
          <p:cNvPr id="6147" name="Rectangle 5"/>
          <p:cNvSpPr>
            <a:spLocks noChangeArrowheads="1"/>
          </p:cNvSpPr>
          <p:nvPr/>
        </p:nvSpPr>
        <p:spPr bwMode="auto">
          <a:xfrm>
            <a:off x="1475185" y="1107281"/>
            <a:ext cx="6858000" cy="288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71000"/>
              </a:lnSpc>
              <a:spcBef>
                <a:spcPct val="50000"/>
              </a:spcBef>
              <a:buClr>
                <a:srgbClr val="000000"/>
              </a:buClr>
              <a:buFont typeface="Arial" charset="0"/>
              <a:buNone/>
            </a:pPr>
            <a:endParaRPr lang="fr-FR" altLang="en-US" sz="1800">
              <a:solidFill>
                <a:srgbClr val="FE1200"/>
              </a:solidFill>
            </a:endParaRPr>
          </a:p>
        </p:txBody>
      </p:sp>
      <p:sp>
        <p:nvSpPr>
          <p:cNvPr id="6148" name="Rectangle 105"/>
          <p:cNvSpPr>
            <a:spLocks noGrp="1" noChangeArrowheads="1"/>
          </p:cNvSpPr>
          <p:nvPr>
            <p:ph type="body" idx="1"/>
          </p:nvPr>
        </p:nvSpPr>
        <p:spPr>
          <a:xfrm>
            <a:off x="134634" y="866458"/>
            <a:ext cx="6723366" cy="3109641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Furthermore, Annex 3 to Recommendation 36 (CBS-16) Inter-commission task team the WMO Information System provided some small amendments to the draft incident management process. See document “Draft Security Incidents” (http://</a:t>
            </a:r>
            <a:r>
              <a:rPr lang="en-GB" sz="1400" dirty="0" err="1"/>
              <a:t>wis.wmo.int</a:t>
            </a:r>
            <a:r>
              <a:rPr lang="en-GB" sz="1400" dirty="0"/>
              <a:t>/file=3007) paragraph 8 for full version with track changes. The additional text related to confidentiality: </a:t>
            </a:r>
            <a:endParaRPr lang="en-US" sz="1400" dirty="0"/>
          </a:p>
          <a:p>
            <a:pPr lvl="1"/>
            <a:r>
              <a:rPr lang="en-GB" sz="1175" i="1" dirty="0"/>
              <a:t>X. Confidentiality – Detailed information on security alerting process, incidents and communications between WMO/Reporting Member States/GISCs. </a:t>
            </a:r>
            <a:endParaRPr lang="en-US" sz="1175" i="1" dirty="0"/>
          </a:p>
          <a:p>
            <a:pPr lvl="1"/>
            <a:r>
              <a:rPr lang="en-GB" sz="1175" i="1" dirty="0"/>
              <a:t>X.1  Detailed information about the security alerting process shall not be made publicly available and shall remain confidential. </a:t>
            </a:r>
            <a:endParaRPr lang="en-US" sz="1175" i="1" dirty="0"/>
          </a:p>
          <a:p>
            <a:pPr lvl="1"/>
            <a:r>
              <a:rPr lang="en-GB" sz="1175" dirty="0"/>
              <a:t>X.2  Detailed information on the security incidents as well as the corresponding communications between the WMO Contact Point, the reporting Member State/s and the GISCs on them, shall not be made publicly available and shall remain confidential, unless otherwise agreed by the involved party/</a:t>
            </a:r>
            <a:r>
              <a:rPr lang="en-GB" sz="1175" dirty="0" err="1"/>
              <a:t>ies</a:t>
            </a:r>
            <a:r>
              <a:rPr lang="en-GB" sz="1175" dirty="0"/>
              <a:t>. Notwithstanding, such information might be used in the development of IT Security best practices whilst safeguarding the identity of those affected. </a:t>
            </a:r>
            <a:endParaRPr lang="en-GB" sz="1175" dirty="0" smtClean="0"/>
          </a:p>
          <a:p>
            <a:pPr lvl="1"/>
            <a:endParaRPr lang="en-GB" sz="1175" dirty="0"/>
          </a:p>
          <a:p>
            <a:pPr lvl="1"/>
            <a:endParaRPr lang="en-GB" sz="1175" dirty="0" smtClean="0"/>
          </a:p>
          <a:p>
            <a:r>
              <a:rPr lang="en-GB" sz="1400" dirty="0" smtClean="0"/>
              <a:t>Question: what is covered by “</a:t>
            </a:r>
            <a:r>
              <a:rPr lang="en-GB" sz="1400" i="1" dirty="0"/>
              <a:t>Detailed information on security alerting process, incidents and communications between WMO/Reporting Member </a:t>
            </a:r>
            <a:r>
              <a:rPr lang="en-GB" sz="1400" i="1" dirty="0" smtClean="0"/>
              <a:t>States/GISCs” ?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131281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Outcome of joint ET-WISC / ET-CTS (1)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en-GB" dirty="0"/>
              <a:t>The draft paper identified a number of Actions to be resolved:</a:t>
            </a:r>
            <a:endParaRPr lang="en-US" dirty="0"/>
          </a:p>
          <a:p>
            <a:r>
              <a:rPr lang="en-GB" dirty="0"/>
              <a:t>(1) proposals in [the draft security incident response] paper to be “adopted” </a:t>
            </a:r>
            <a:endParaRPr lang="en-US" dirty="0"/>
          </a:p>
          <a:p>
            <a:pPr lvl="1"/>
            <a:r>
              <a:rPr lang="en-GB" dirty="0"/>
              <a:t>Amend the draft procedure to ensure that it is internally consistent and ensure that terminology is clearly defined (e.g. what a “IT security incident” is)</a:t>
            </a:r>
            <a:endParaRPr lang="en-US" dirty="0"/>
          </a:p>
          <a:p>
            <a:pPr lvl="1"/>
            <a:r>
              <a:rPr lang="en-GB" dirty="0"/>
              <a:t>Recommend to ICT-ISS (Jan 2018) Inclusion the content of the draft paper as a Appendix to the Guide to WIS (WMO-No. 1061) with ‘hook’ in the Guide itself and the the Manual on WIS </a:t>
            </a:r>
            <a:endParaRPr lang="en-US" dirty="0"/>
          </a:p>
          <a:p>
            <a:pPr lvl="1"/>
            <a:r>
              <a:rPr lang="en-GB" dirty="0"/>
              <a:t>Draft terms of reference for [WMO IT Security Focal Point] - see Annex to Decision 9 (CBS-16) Terms of reference of national focal points supporting the work of the OPAG-ISS</a:t>
            </a:r>
            <a:endParaRPr lang="en-US" dirty="0"/>
          </a:p>
          <a:p>
            <a:pPr lvl="1"/>
            <a:r>
              <a:rPr lang="en-GB" dirty="0"/>
              <a:t>Terms of reference for IT Security Focal Points at GISCs will include some addition actions with respect to general WIS Centres, e.g. the coordination of incident response within their AMDCN </a:t>
            </a:r>
            <a:endParaRPr lang="en-US" dirty="0"/>
          </a:p>
          <a:p>
            <a:pPr lvl="1"/>
            <a:r>
              <a:rPr lang="en-GB" dirty="0"/>
              <a:t>The provisions in the Manual on WIS will require GISCs and Member states to follow the security incident response procedure; which as a minimum is the nomination of a [WMO IT Security Focal Point] and the consideration of what IT security information they can share.</a:t>
            </a:r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1995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Outcome of joint ET-WISC / ET-CTS </a:t>
            </a:r>
            <a:r>
              <a:rPr lang="en-GB" dirty="0" smtClean="0"/>
              <a:t>(2)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(2) Agree </a:t>
            </a:r>
            <a:r>
              <a:rPr lang="en-GB" dirty="0"/>
              <a:t>mechanism for enabling a WMO single point of contact</a:t>
            </a:r>
            <a:endParaRPr lang="en-US" dirty="0"/>
          </a:p>
          <a:p>
            <a:pPr lvl="1"/>
            <a:r>
              <a:rPr lang="en-GB" dirty="0"/>
              <a:t>Draft request to Secretary General to make provision for the 24x7 coordination of IT security incident response among WIS Centres, by establishing a contact point whose terms of reference are defined in the security incident response procedure, including provision of a summary report on an annual basis about security incidents identified by WIS Centres</a:t>
            </a:r>
            <a:endParaRPr lang="en-US" dirty="0"/>
          </a:p>
          <a:p>
            <a:r>
              <a:rPr lang="en-GB" dirty="0"/>
              <a:t>(3) Agree that GISC operators will be trained to enact these processes</a:t>
            </a:r>
            <a:endParaRPr lang="en-US" dirty="0"/>
          </a:p>
          <a:p>
            <a:pPr lvl="1"/>
            <a:r>
              <a:rPr lang="en-GB" dirty="0"/>
              <a:t>Given GISC will be asked to nominate their contact point (Focal Point), Secretariat to coordinate training (e.g. Webinar) to ensure that all designated Focal Points understand their role and responsibilities - especially with respect to confidentiality of information and the coordination of incident response within their AMDCN  </a:t>
            </a:r>
            <a:endParaRPr lang="en-US" dirty="0"/>
          </a:p>
          <a:p>
            <a:r>
              <a:rPr lang="en-GB" dirty="0"/>
              <a:t>(4) Agree mechanism for hosting the contact list, (5) Choose collaboration mechanism [etc.]</a:t>
            </a:r>
            <a:endParaRPr lang="en-US" dirty="0"/>
          </a:p>
          <a:p>
            <a:pPr lvl="1"/>
            <a:r>
              <a:rPr lang="en-GB" dirty="0"/>
              <a:t>Request Secretariat to establish a private mailing list (Google Group) and the IT Security incident information sharing as a closed space on WIS wiki resource (with private access groups - global, GISCs, and for each AMDCN) and associated Wiki-Tracker for easy publication of incident details  </a:t>
            </a:r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33681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Actions: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0658" y="1005577"/>
            <a:ext cx="6164442" cy="3610496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GB" sz="1400" dirty="0"/>
              <a:t>A</a:t>
            </a:r>
            <a:r>
              <a:rPr lang="en-GB" sz="1400" dirty="0" smtClean="0"/>
              <a:t>-13 : Phil </a:t>
            </a:r>
            <a:r>
              <a:rPr lang="en-GB" sz="1400" dirty="0"/>
              <a:t>Chamberlain (by Jan 2018, ICT-ISS) to update the draft </a:t>
            </a:r>
            <a:r>
              <a:rPr lang="en-GB" sz="1400" dirty="0" smtClean="0"/>
              <a:t>document (see </a:t>
            </a:r>
            <a:r>
              <a:rPr lang="en-GB" sz="1400" dirty="0">
                <a:hlinkClick r:id="rId2"/>
              </a:rPr>
              <a:t>https://</a:t>
            </a:r>
            <a:r>
              <a:rPr lang="en-GB" sz="1400" dirty="0" smtClean="0">
                <a:hlinkClick r:id="rId2"/>
              </a:rPr>
              <a:t>wiswiki.wmo.int/tiki-download_item_attachment.php?page=ICT-ISS-2018&amp;attId=444</a:t>
            </a:r>
            <a:r>
              <a:rPr lang="en-GB" sz="1400" dirty="0" smtClean="0"/>
              <a:t> ), </a:t>
            </a:r>
            <a:r>
              <a:rPr lang="en-GB" sz="1400" dirty="0"/>
              <a:t>and prepare amendments to the Manual on WIS and Guide to WIS </a:t>
            </a:r>
            <a:r>
              <a:rPr lang="en-GB" sz="1400" dirty="0" smtClean="0"/>
              <a:t>(not yet</a:t>
            </a:r>
            <a:r>
              <a:rPr lang="is-IS" sz="1400" dirty="0" smtClean="0"/>
              <a:t>…)</a:t>
            </a:r>
            <a:endParaRPr lang="en-US" sz="1400" dirty="0"/>
          </a:p>
          <a:p>
            <a:pPr marL="0" lvl="0" indent="0">
              <a:buNone/>
            </a:pPr>
            <a:r>
              <a:rPr lang="en-GB" sz="1400" dirty="0" smtClean="0"/>
              <a:t>A-14 : Phil </a:t>
            </a:r>
            <a:r>
              <a:rPr lang="en-GB" sz="1400" dirty="0"/>
              <a:t>Chamberlain (by Jan 2018, ICT-ISS) draft terms of </a:t>
            </a:r>
            <a:r>
              <a:rPr lang="en-GB" sz="1400" dirty="0" smtClean="0"/>
              <a:t>reference (see </a:t>
            </a:r>
            <a:r>
              <a:rPr lang="en-GB" sz="1400" dirty="0">
                <a:hlinkClick r:id="rId3"/>
              </a:rPr>
              <a:t>https://</a:t>
            </a:r>
            <a:r>
              <a:rPr lang="en-GB" sz="1400" dirty="0" smtClean="0">
                <a:hlinkClick r:id="rId3"/>
              </a:rPr>
              <a:t>docs.google.com/document/d/1h6exc3NpSxCJzu2IxHbgG5zYPXHmXO_n7GczA0nG048/edit?ts=5a59e91a</a:t>
            </a:r>
            <a:r>
              <a:rPr lang="en-GB" sz="1400" dirty="0" smtClean="0"/>
              <a:t> ) </a:t>
            </a:r>
            <a:r>
              <a:rPr lang="en-GB" sz="1400" dirty="0"/>
              <a:t>for Secretariat contact point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09484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T-CTS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[JMA]functional_and_technical_requirement20171110</Template>
  <TotalTime>1026</TotalTime>
  <Words>352</Words>
  <Application>Microsoft Macintosh PowerPoint</Application>
  <PresentationFormat>Custom</PresentationFormat>
  <Paragraphs>35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ＭＳ Ｐゴシック</vt:lpstr>
      <vt:lpstr>ET-CTS2017-presentationXX-template</vt:lpstr>
      <vt:lpstr>ET-CTS – WMO Information System security incident management process </vt:lpstr>
      <vt:lpstr>Outcome of CBS-16 (1)</vt:lpstr>
      <vt:lpstr>Outcome of CBS-16 (2)</vt:lpstr>
      <vt:lpstr>Outcome of joint ET-WISC / ET-CTS (1)</vt:lpstr>
      <vt:lpstr>Outcome of joint ET-WISC / ET-CTS (2)</vt:lpstr>
      <vt:lpstr>Actions:</vt:lpstr>
    </vt:vector>
  </TitlesOfParts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Expert Team - Cache in and through the cloud</dc:title>
  <dc:creator>Meeting 11</dc:creator>
  <cp:lastModifiedBy>Remy Giraud</cp:lastModifiedBy>
  <cp:revision>104</cp:revision>
  <dcterms:modified xsi:type="dcterms:W3CDTF">2018-01-18T08:09:52Z</dcterms:modified>
</cp:coreProperties>
</file>