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264" r:id="rId3"/>
    <p:sldId id="266" r:id="rId4"/>
    <p:sldId id="267" r:id="rId5"/>
    <p:sldId id="263" r:id="rId6"/>
    <p:sldId id="259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58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61" autoAdjust="0"/>
    <p:restoredTop sz="94660"/>
  </p:normalViewPr>
  <p:slideViewPr>
    <p:cSldViewPr snapToGrid="0" snapToObjects="1">
      <p:cViewPr>
        <p:scale>
          <a:sx n="50" d="100"/>
          <a:sy n="50" d="100"/>
        </p:scale>
        <p:origin x="-1098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17/01/2018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82005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zh-CN" sz="4200" b="1" dirty="0"/>
              <a:t>Technical Regulation for ICT </a:t>
            </a:r>
            <a:r>
              <a:rPr lang="en-GB" altLang="zh-CN" sz="4200" b="1" dirty="0" smtClean="0"/>
              <a:t>Operations</a:t>
            </a:r>
          </a:p>
          <a:p>
            <a:r>
              <a:rPr lang="en-GB" altLang="zh-CN" sz="4200" b="1" dirty="0" smtClean="0"/>
              <a:t>(</a:t>
            </a:r>
            <a:r>
              <a:rPr lang="en-GB" altLang="zh-CN" sz="4200" b="1" dirty="0"/>
              <a:t>Draft)</a:t>
            </a:r>
            <a:endParaRPr lang="zh-CN" altLang="zh-CN" sz="4200" dirty="0"/>
          </a:p>
          <a:p>
            <a:endParaRPr lang="en-US" sz="4800" dirty="0" smtClean="0">
              <a:solidFill>
                <a:srgbClr val="000090"/>
              </a:solidFill>
            </a:endParaRPr>
          </a:p>
          <a:p>
            <a:r>
              <a:rPr lang="en-US" sz="2900" dirty="0" smtClean="0">
                <a:solidFill>
                  <a:srgbClr val="000090"/>
                </a:solidFill>
              </a:rPr>
              <a:t>ICT-ISS,  </a:t>
            </a:r>
            <a:r>
              <a:rPr lang="en-US" sz="2900" dirty="0">
                <a:solidFill>
                  <a:srgbClr val="000090"/>
                </a:solidFill>
              </a:rPr>
              <a:t>January </a:t>
            </a:r>
            <a:r>
              <a:rPr lang="en-US" sz="2900" dirty="0" smtClean="0">
                <a:solidFill>
                  <a:srgbClr val="000090"/>
                </a:solidFill>
              </a:rPr>
              <a:t>2018</a:t>
            </a:r>
            <a:endParaRPr lang="en-US" sz="23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78390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</a:pPr>
            <a:r>
              <a:rPr lang="en-US" altLang="zh-CN" sz="4000" dirty="0" smtClean="0"/>
              <a:t>Background</a:t>
            </a:r>
            <a:br>
              <a:rPr lang="en-US" altLang="zh-CN" sz="4000" dirty="0" smtClean="0"/>
            </a:br>
            <a:r>
              <a:rPr lang="de-DE" altLang="zh-CN" sz="3200" dirty="0" smtClean="0"/>
              <a:t>TT-IM-1, October 2017</a:t>
            </a:r>
            <a:endParaRPr lang="en-GB" sz="3200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457200" y="1712686"/>
            <a:ext cx="8229600" cy="4413477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Information </a:t>
            </a:r>
            <a:r>
              <a:rPr lang="en-US" altLang="zh-CN" dirty="0"/>
              <a:t>and communications technologies (ICT) </a:t>
            </a:r>
            <a:r>
              <a:rPr lang="en-US" altLang="zh-CN" dirty="0" smtClean="0"/>
              <a:t>are underpinned </a:t>
            </a:r>
            <a:r>
              <a:rPr lang="en-US" altLang="zh-CN" dirty="0"/>
              <a:t>information management, and </a:t>
            </a:r>
            <a:r>
              <a:rPr lang="en-US" altLang="zh-CN" dirty="0" smtClean="0"/>
              <a:t>a </a:t>
            </a:r>
            <a:r>
              <a:rPr lang="en-US" altLang="zh-CN" dirty="0"/>
              <a:t>guidance </a:t>
            </a:r>
            <a:r>
              <a:rPr lang="en-US" altLang="zh-CN" dirty="0" smtClean="0"/>
              <a:t>is </a:t>
            </a:r>
            <a:r>
              <a:rPr lang="en-US" altLang="zh-CN" dirty="0"/>
              <a:t>needed on how ICT should be </a:t>
            </a:r>
            <a:r>
              <a:rPr lang="en-US" altLang="zh-CN" dirty="0" smtClean="0"/>
              <a:t>managed.</a:t>
            </a:r>
          </a:p>
          <a:p>
            <a:pPr>
              <a:spcBef>
                <a:spcPts val="1200"/>
              </a:spcBef>
            </a:pPr>
            <a:r>
              <a:rPr lang="en-US" altLang="zh-CN" dirty="0" smtClean="0"/>
              <a:t>The </a:t>
            </a:r>
            <a:r>
              <a:rPr lang="en-US" altLang="zh-CN" dirty="0"/>
              <a:t>joint meeting of ET-CTS and ET-WISC </a:t>
            </a:r>
            <a:r>
              <a:rPr lang="en-US" altLang="zh-CN" dirty="0" smtClean="0"/>
              <a:t>is asked to </a:t>
            </a:r>
            <a:r>
              <a:rPr lang="en-US" altLang="zh-CN" dirty="0"/>
              <a:t>consider how to develop guidance on management of ICT operations. </a:t>
            </a:r>
            <a:endParaRPr lang="en-US" altLang="zh-CN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563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211262"/>
          </a:xfrm>
        </p:spPr>
        <p:txBody>
          <a:bodyPr>
            <a:noAutofit/>
          </a:bodyPr>
          <a:lstStyle/>
          <a:p>
            <a:pPr>
              <a:spcBef>
                <a:spcPts val="1200"/>
              </a:spcBef>
            </a:pPr>
            <a:r>
              <a:rPr lang="en-US" altLang="zh-CN" sz="4000" dirty="0"/>
              <a:t>Background </a:t>
            </a:r>
            <a:r>
              <a:rPr lang="en-US" altLang="zh-CN" sz="2800" dirty="0"/>
              <a:t/>
            </a:r>
            <a:br>
              <a:rPr lang="en-US" altLang="zh-CN" sz="2800" dirty="0"/>
            </a:br>
            <a:r>
              <a:rPr lang="en-US" altLang="zh-CN" sz="2800" dirty="0" smtClean="0"/>
              <a:t>Joint </a:t>
            </a:r>
            <a:r>
              <a:rPr lang="en-US" altLang="zh-CN" sz="2800" dirty="0"/>
              <a:t>meeting of ET-CTS and </a:t>
            </a:r>
            <a:r>
              <a:rPr lang="en-US" altLang="zh-CN" sz="2800" dirty="0" smtClean="0"/>
              <a:t>ET-WISC</a:t>
            </a:r>
            <a:r>
              <a:rPr lang="en-US" altLang="zh-CN" sz="2800" dirty="0"/>
              <a:t>, November 2017</a:t>
            </a:r>
            <a:endParaRPr lang="en-GB" sz="2800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457200" y="1657350"/>
            <a:ext cx="8229600" cy="4699000"/>
          </a:xfrm>
        </p:spPr>
        <p:txBody>
          <a:bodyPr>
            <a:normAutofit fontScale="92500"/>
          </a:bodyPr>
          <a:lstStyle/>
          <a:p>
            <a:r>
              <a:rPr lang="en-US" altLang="zh-CN" dirty="0" smtClean="0"/>
              <a:t>The meeting agreed that </a:t>
            </a:r>
            <a:r>
              <a:rPr lang="en-US" altLang="zh-CN" dirty="0"/>
              <a:t>the </a:t>
            </a:r>
            <a:r>
              <a:rPr lang="en-US" altLang="zh-CN" dirty="0" smtClean="0"/>
              <a:t>technical regulations </a:t>
            </a:r>
            <a:r>
              <a:rPr lang="en-US" altLang="zh-CN" dirty="0"/>
              <a:t>in support of ICT Operations should: </a:t>
            </a:r>
            <a:endParaRPr lang="en-US" altLang="zh-CN" dirty="0" smtClean="0"/>
          </a:p>
          <a:p>
            <a:pPr marL="457200" lvl="1" indent="0">
              <a:buNone/>
            </a:pPr>
            <a:r>
              <a:rPr lang="en-US" altLang="zh-CN" sz="2200" dirty="0" smtClean="0"/>
              <a:t>(</a:t>
            </a:r>
            <a:r>
              <a:rPr lang="en-US" altLang="zh-CN" sz="2200" dirty="0"/>
              <a:t>i</a:t>
            </a:r>
            <a:r>
              <a:rPr lang="en-US" altLang="zh-CN" sz="2200" dirty="0" smtClean="0"/>
              <a:t>)  </a:t>
            </a:r>
            <a:r>
              <a:rPr lang="en-US" altLang="zh-CN" sz="2200" dirty="0"/>
              <a:t>include cyber security management in scope; </a:t>
            </a:r>
            <a:endParaRPr lang="en-US" altLang="zh-CN" sz="2200" dirty="0" smtClean="0"/>
          </a:p>
          <a:p>
            <a:pPr marL="457200" lvl="1" indent="0">
              <a:buNone/>
            </a:pPr>
            <a:r>
              <a:rPr lang="en-US" altLang="zh-CN" sz="2200" dirty="0" smtClean="0"/>
              <a:t>(</a:t>
            </a:r>
            <a:r>
              <a:rPr lang="en-US" altLang="zh-CN" sz="2200" dirty="0"/>
              <a:t>ii) provide a high-level statement on ICT Operations for inclusion in the Manual on WIS (WMO-No. 1060) explaining what ICT Operations is, why it is important, and a reference to the new clauses in the Guide; </a:t>
            </a:r>
            <a:endParaRPr lang="en-US" altLang="zh-CN" sz="2200" dirty="0" smtClean="0"/>
          </a:p>
          <a:p>
            <a:pPr marL="457200" lvl="1" indent="0">
              <a:buNone/>
            </a:pPr>
            <a:r>
              <a:rPr lang="en-US" altLang="zh-CN" sz="2200" dirty="0" smtClean="0"/>
              <a:t>(</a:t>
            </a:r>
            <a:r>
              <a:rPr lang="en-US" altLang="zh-CN" sz="2200" dirty="0"/>
              <a:t>iii) add new clauses to the Guide to WIS (WMO-No. 1061</a:t>
            </a:r>
            <a:r>
              <a:rPr lang="en-US" altLang="zh-CN" sz="2200" dirty="0" smtClean="0"/>
              <a:t>)</a:t>
            </a:r>
          </a:p>
          <a:p>
            <a:pPr marL="342900" lvl="1" indent="-342900">
              <a:spcBef>
                <a:spcPts val="1800"/>
              </a:spcBef>
              <a:buFont typeface="Arial"/>
              <a:buChar char="•"/>
            </a:pPr>
            <a:r>
              <a:rPr lang="en-US" altLang="zh-CN" sz="3200" dirty="0" smtClean="0"/>
              <a:t>The meeting established a </a:t>
            </a:r>
            <a:r>
              <a:rPr lang="en-US" altLang="zh-CN" sz="3200" dirty="0"/>
              <a:t>joint team </a:t>
            </a:r>
            <a:r>
              <a:rPr lang="en-US" altLang="zh-CN" sz="3200" dirty="0" smtClean="0"/>
              <a:t>to </a:t>
            </a:r>
            <a:r>
              <a:rPr lang="en-US" altLang="zh-CN" sz="3200" dirty="0"/>
              <a:t>develop </a:t>
            </a:r>
            <a:r>
              <a:rPr lang="en-GB" altLang="zh-CN" sz="3200" dirty="0"/>
              <a:t>new tech </a:t>
            </a:r>
            <a:r>
              <a:rPr lang="en-GB" altLang="zh-CN" sz="3200" dirty="0" err="1"/>
              <a:t>regs</a:t>
            </a:r>
            <a:r>
              <a:rPr lang="en-GB" altLang="zh-CN" sz="3200" dirty="0"/>
              <a:t> for ICT Operations and </a:t>
            </a:r>
            <a:r>
              <a:rPr lang="en-GB" altLang="zh-CN" sz="3200" dirty="0"/>
              <a:t>cyber-security</a:t>
            </a:r>
            <a:r>
              <a:rPr lang="en-GB" altLang="zh-CN" sz="3200" dirty="0"/>
              <a:t>, </a:t>
            </a:r>
            <a:r>
              <a:rPr lang="en-GB" altLang="zh-CN" sz="3200" dirty="0" smtClean="0"/>
              <a:t> and the team </a:t>
            </a:r>
            <a:r>
              <a:rPr lang="en-GB" altLang="zh-CN" sz="3200" dirty="0"/>
              <a:t>leaded by Mark </a:t>
            </a:r>
            <a:r>
              <a:rPr lang="en-GB" altLang="zh-CN" sz="3200" dirty="0" smtClean="0"/>
              <a:t>Francis</a:t>
            </a:r>
            <a:endParaRPr lang="en-GB" altLang="zh-CN" sz="32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535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altLang="zh-CN" sz="3600" b="1" dirty="0"/>
              <a:t>Technical Regulation for ICT Operations (Draft)</a:t>
            </a:r>
            <a:endParaRPr lang="en-GB" sz="3600" b="1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zh-CN" dirty="0" smtClean="0"/>
              <a:t>The document provides information to be included in the WIS manual to provide guidance on Management of ICT Operations.   </a:t>
            </a:r>
            <a:endParaRPr lang="zh-CN" altLang="zh-CN" dirty="0" smtClean="0"/>
          </a:p>
          <a:p>
            <a:pPr>
              <a:spcBef>
                <a:spcPts val="1200"/>
              </a:spcBef>
            </a:pPr>
            <a:r>
              <a:rPr lang="en-GB" altLang="zh-CN" dirty="0" smtClean="0"/>
              <a:t>Further discussion will be required to format the text to ensure it is consistent with the layout of the WIS manual.  Together with identifying the right location in the manual.    </a:t>
            </a:r>
            <a:endParaRPr lang="zh-CN" altLang="zh-CN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592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altLang="zh-CN" sz="3600" b="1" dirty="0"/>
              <a:t>Technical Regulation for ICT Operations (Draft)</a:t>
            </a:r>
            <a:endParaRPr lang="en-GB" sz="3600" dirty="0"/>
          </a:p>
        </p:txBody>
      </p:sp>
      <p:graphicFrame>
        <p:nvGraphicFramePr>
          <p:cNvPr id="5" name="内容占位符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6726199"/>
              </p:ext>
            </p:extLst>
          </p:nvPr>
        </p:nvGraphicFramePr>
        <p:xfrm>
          <a:off x="708660" y="2009347"/>
          <a:ext cx="7844790" cy="31895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844790"/>
              </a:tblGrid>
              <a:tr h="797379"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altLang="zh-CN" sz="3200" dirty="0" smtClean="0"/>
                        <a:t>1. IT Service Incident Management</a:t>
                      </a:r>
                      <a:endParaRPr lang="zh-CN" altLang="en-US" sz="3200" dirty="0"/>
                    </a:p>
                  </a:txBody>
                  <a:tcPr anchor="ctr"/>
                </a:tc>
              </a:tr>
              <a:tr h="797379"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altLang="zh-CN" sz="3200" dirty="0" smtClean="0"/>
                        <a:t>2. IT Service Continuity Management (ITSCM)</a:t>
                      </a:r>
                      <a:endParaRPr lang="zh-CN" altLang="en-US" sz="3200" dirty="0"/>
                    </a:p>
                  </a:txBody>
                  <a:tcPr anchor="ctr"/>
                </a:tc>
              </a:tr>
              <a:tr h="797379"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altLang="zh-CN" sz="3200" dirty="0" smtClean="0"/>
                        <a:t>3. IT Service Monitoring</a:t>
                      </a:r>
                      <a:endParaRPr lang="zh-CN" altLang="en-US" sz="3200" dirty="0"/>
                    </a:p>
                  </a:txBody>
                  <a:tcPr anchor="ctr"/>
                </a:tc>
              </a:tr>
              <a:tr h="797379"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altLang="zh-CN" sz="3200" dirty="0" smtClean="0"/>
                        <a:t>4. IT Service Change Management Procedure</a:t>
                      </a:r>
                      <a:endParaRPr lang="zh-CN" altLang="en-US" sz="32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467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1. IT Service Incident Management</a:t>
            </a:r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altLang="zh-CN" b="1" dirty="0" smtClean="0"/>
              <a:t>Objective</a:t>
            </a:r>
          </a:p>
          <a:p>
            <a:pPr lvl="1"/>
            <a:r>
              <a:rPr lang="en-GB" altLang="zh-CN" dirty="0"/>
              <a:t>Incident Management process is to restore normal service operation as quickly as possible and minimize the adverse impact on business operations, ensuring that agreed levels of service quality are maintained</a:t>
            </a:r>
            <a:r>
              <a:rPr lang="en-GB" altLang="zh-CN" dirty="0" smtClean="0"/>
              <a:t>.</a:t>
            </a:r>
            <a:endParaRPr lang="zh-CN" altLang="zh-CN" dirty="0"/>
          </a:p>
          <a:p>
            <a:r>
              <a:rPr lang="en-GB" altLang="zh-CN" b="1" dirty="0" smtClean="0"/>
              <a:t>Scope</a:t>
            </a:r>
          </a:p>
          <a:p>
            <a:pPr lvl="1"/>
            <a:r>
              <a:rPr lang="en-GB" altLang="zh-CN" dirty="0"/>
              <a:t>Incident management is not expected to perform root cause analysis to identify why an incident occurred. </a:t>
            </a:r>
            <a:endParaRPr lang="en-GB" altLang="zh-CN" dirty="0" smtClean="0"/>
          </a:p>
          <a:p>
            <a:pPr lvl="1"/>
            <a:r>
              <a:rPr lang="en-GB" altLang="zh-CN" dirty="0" smtClean="0"/>
              <a:t>Rather</a:t>
            </a:r>
            <a:r>
              <a:rPr lang="en-GB" altLang="zh-CN" dirty="0"/>
              <a:t>, the focus is on doing whatever is necessary to restore the service. </a:t>
            </a:r>
            <a:endParaRPr lang="zh-CN" altLang="zh-CN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59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1. IT Service Incident Management</a:t>
            </a:r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altLang="zh-CN" b="1" dirty="0"/>
              <a:t>Key activities/functions to consider</a:t>
            </a:r>
            <a:endParaRPr lang="en-GB" altLang="zh-CN" b="1" dirty="0" smtClean="0"/>
          </a:p>
          <a:p>
            <a:pPr lvl="1"/>
            <a:r>
              <a:rPr lang="en-US" altLang="zh-CN" dirty="0" smtClean="0"/>
              <a:t>A </a:t>
            </a:r>
            <a:r>
              <a:rPr lang="en-US" altLang="zh-CN" dirty="0"/>
              <a:t>service level agreement between the provider and the customer that defines incident priorities, escalation paths, and response/resolution time frames</a:t>
            </a:r>
          </a:p>
          <a:p>
            <a:pPr lvl="1"/>
            <a:r>
              <a:rPr lang="en-US" altLang="zh-CN" dirty="0" smtClean="0"/>
              <a:t>Incident </a:t>
            </a:r>
            <a:r>
              <a:rPr lang="en-US" altLang="zh-CN" dirty="0"/>
              <a:t>models, or templates, that allow incidents to be resolved efficiently</a:t>
            </a:r>
          </a:p>
          <a:p>
            <a:pPr lvl="1"/>
            <a:r>
              <a:rPr lang="en-US" altLang="zh-CN" dirty="0" smtClean="0"/>
              <a:t>Categorization </a:t>
            </a:r>
            <a:r>
              <a:rPr lang="en-US" altLang="zh-CN" dirty="0"/>
              <a:t>of incident types for better data gathering and problem management</a:t>
            </a:r>
          </a:p>
          <a:p>
            <a:pPr lvl="1"/>
            <a:r>
              <a:rPr lang="en-US" altLang="zh-CN" dirty="0" smtClean="0"/>
              <a:t>Agreement </a:t>
            </a:r>
            <a:r>
              <a:rPr lang="en-US" altLang="zh-CN" dirty="0"/>
              <a:t>on incident statuses, categories, and priorities</a:t>
            </a:r>
          </a:p>
          <a:p>
            <a:pPr lvl="1"/>
            <a:r>
              <a:rPr lang="en-US" altLang="zh-CN" dirty="0" smtClean="0"/>
              <a:t>Establishment </a:t>
            </a:r>
            <a:r>
              <a:rPr lang="en-US" altLang="zh-CN" dirty="0"/>
              <a:t>of a major incident response process</a:t>
            </a:r>
          </a:p>
          <a:p>
            <a:pPr lvl="1"/>
            <a:r>
              <a:rPr lang="en-US" altLang="zh-CN" dirty="0" smtClean="0"/>
              <a:t>Agreement </a:t>
            </a:r>
            <a:r>
              <a:rPr lang="en-US" altLang="zh-CN" dirty="0"/>
              <a:t>on incident management role </a:t>
            </a:r>
            <a:r>
              <a:rPr lang="en-US" altLang="zh-CN" dirty="0" smtClean="0"/>
              <a:t>assignment</a:t>
            </a:r>
            <a:endParaRPr lang="en-US" altLang="zh-CN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040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1. IT Service Incident Management</a:t>
            </a:r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altLang="zh-CN" b="1" dirty="0"/>
              <a:t>Incident management’s main function: The service desk</a:t>
            </a:r>
            <a:endParaRPr lang="en-GB" altLang="zh-CN" b="1" dirty="0" smtClean="0"/>
          </a:p>
          <a:p>
            <a:pPr lvl="1"/>
            <a:r>
              <a:rPr lang="en-US" altLang="zh-CN" dirty="0"/>
              <a:t>The service desk is the single point of contact for users to report incidents. </a:t>
            </a:r>
          </a:p>
          <a:p>
            <a:pPr lvl="1"/>
            <a:r>
              <a:rPr lang="en-US" altLang="zh-CN" dirty="0" smtClean="0"/>
              <a:t>A </a:t>
            </a:r>
            <a:r>
              <a:rPr lang="en-US" altLang="zh-CN" dirty="0"/>
              <a:t>service desk is divided into tiers of </a:t>
            </a:r>
            <a:r>
              <a:rPr lang="en-US" altLang="zh-CN" dirty="0" smtClean="0"/>
              <a:t>support. </a:t>
            </a:r>
          </a:p>
          <a:p>
            <a:pPr lvl="2"/>
            <a:r>
              <a:rPr lang="en-US" altLang="zh-CN" dirty="0"/>
              <a:t>The first tier is for basic issues, such as password resets and basic computer troubleshooting. Tier-one incidents are most likely to turn into incident models, since the templates to create them are easy and the incidents recur often. </a:t>
            </a:r>
          </a:p>
          <a:p>
            <a:pPr lvl="2"/>
            <a:r>
              <a:rPr lang="en-US" altLang="zh-CN" dirty="0"/>
              <a:t>Second-tier support involves issues that need more skill, training, or access to complete</a:t>
            </a:r>
            <a:r>
              <a:rPr lang="en-US" altLang="zh-CN" dirty="0" smtClean="0"/>
              <a:t>.</a:t>
            </a:r>
            <a:endParaRPr lang="en-US" altLang="zh-CN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731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1. IT Service Incident Management</a:t>
            </a:r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b="1" dirty="0" smtClean="0"/>
              <a:t>I</a:t>
            </a:r>
            <a:r>
              <a:rPr lang="en-GB" altLang="zh-CN" b="1" dirty="0" err="1" smtClean="0"/>
              <a:t>ncident</a:t>
            </a:r>
            <a:r>
              <a:rPr lang="en-GB" altLang="zh-CN" b="1" dirty="0" smtClean="0"/>
              <a:t> process</a:t>
            </a:r>
          </a:p>
          <a:p>
            <a:pPr lvl="1"/>
            <a:r>
              <a:rPr lang="en-GB" altLang="zh-CN" dirty="0" smtClean="0"/>
              <a:t>Incident </a:t>
            </a:r>
            <a:r>
              <a:rPr lang="en-GB" altLang="zh-CN" dirty="0"/>
              <a:t>identification</a:t>
            </a:r>
            <a:endParaRPr lang="zh-CN" altLang="zh-CN" dirty="0"/>
          </a:p>
          <a:p>
            <a:pPr lvl="1"/>
            <a:r>
              <a:rPr lang="en-GB" altLang="zh-CN" dirty="0"/>
              <a:t>Incident logging</a:t>
            </a:r>
            <a:endParaRPr lang="zh-CN" altLang="zh-CN" dirty="0"/>
          </a:p>
          <a:p>
            <a:pPr lvl="1"/>
            <a:r>
              <a:rPr lang="en-GB" altLang="zh-CN" dirty="0"/>
              <a:t>Incident categorization</a:t>
            </a:r>
            <a:endParaRPr lang="zh-CN" altLang="zh-CN" dirty="0"/>
          </a:p>
          <a:p>
            <a:pPr lvl="1"/>
            <a:r>
              <a:rPr lang="en-GB" altLang="zh-CN" dirty="0"/>
              <a:t>Incident prioritization</a:t>
            </a:r>
            <a:endParaRPr lang="zh-CN" altLang="zh-CN" dirty="0"/>
          </a:p>
          <a:p>
            <a:pPr lvl="1"/>
            <a:r>
              <a:rPr lang="en-GB" altLang="zh-CN" dirty="0" smtClean="0"/>
              <a:t>Incident response (</a:t>
            </a:r>
            <a:r>
              <a:rPr lang="en-US" altLang="zh-CN" dirty="0" smtClean="0"/>
              <a:t>Initial </a:t>
            </a:r>
            <a:r>
              <a:rPr lang="en-US" altLang="zh-CN" dirty="0"/>
              <a:t>diagnosis, Incident escalation, Investigation and diagnosis, Resolution and </a:t>
            </a:r>
            <a:r>
              <a:rPr lang="en-US" altLang="zh-CN" dirty="0" smtClean="0"/>
              <a:t>recovery, Incident </a:t>
            </a:r>
            <a:r>
              <a:rPr lang="en-US" altLang="zh-CN" dirty="0"/>
              <a:t>closure</a:t>
            </a:r>
            <a:r>
              <a:rPr lang="en-GB" altLang="zh-CN" dirty="0" smtClean="0"/>
              <a:t>)</a:t>
            </a:r>
            <a:endParaRPr lang="zh-CN" altLang="zh-CN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678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2. IT </a:t>
            </a:r>
            <a:r>
              <a:rPr lang="en-US" altLang="zh-CN" dirty="0"/>
              <a:t>Service Continuity </a:t>
            </a:r>
            <a:r>
              <a:rPr lang="en-US" altLang="zh-CN" dirty="0" smtClean="0"/>
              <a:t>Management</a:t>
            </a:r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altLang="zh-CN" b="1" dirty="0" smtClean="0"/>
              <a:t>Objective</a:t>
            </a:r>
          </a:p>
          <a:p>
            <a:pPr lvl="1"/>
            <a:r>
              <a:rPr lang="en-GB" altLang="zh-CN" dirty="0"/>
              <a:t>To implement the processes from which plans are implemented and maintained to ensure the </a:t>
            </a:r>
            <a:r>
              <a:rPr lang="en-GB" altLang="zh-CN" dirty="0" err="1"/>
              <a:t>ongoing</a:t>
            </a:r>
            <a:r>
              <a:rPr lang="en-GB" altLang="zh-CN" dirty="0"/>
              <a:t> operation of IT services and functions before, during, and after a disruption or crisis</a:t>
            </a:r>
            <a:r>
              <a:rPr lang="en-GB" altLang="zh-CN" dirty="0" smtClean="0"/>
              <a:t>.</a:t>
            </a:r>
            <a:endParaRPr lang="zh-CN" altLang="zh-CN" dirty="0"/>
          </a:p>
          <a:p>
            <a:r>
              <a:rPr lang="en-GB" altLang="zh-CN" b="1" dirty="0" smtClean="0"/>
              <a:t>Scope</a:t>
            </a:r>
          </a:p>
          <a:p>
            <a:pPr lvl="1"/>
            <a:r>
              <a:rPr lang="en-GB" altLang="zh-CN" dirty="0"/>
              <a:t>Business continuity management can apply to any service or function. </a:t>
            </a:r>
            <a:r>
              <a:rPr lang="en-GB" altLang="zh-CN" dirty="0"/>
              <a:t>In the context of this document, the focus is related to IT services and functions</a:t>
            </a:r>
            <a:r>
              <a:rPr lang="en-GB" altLang="zh-CN" dirty="0" smtClean="0"/>
              <a:t>.</a:t>
            </a:r>
            <a:r>
              <a:rPr lang="en-US" altLang="zh-CN" dirty="0" smtClean="0"/>
              <a:t> </a:t>
            </a:r>
            <a:endParaRPr lang="zh-CN" altLang="zh-CN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4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2. IT </a:t>
            </a:r>
            <a:r>
              <a:rPr lang="en-US" altLang="zh-CN" dirty="0"/>
              <a:t>Service Continuity </a:t>
            </a:r>
            <a:r>
              <a:rPr lang="en-US" altLang="zh-CN" dirty="0" smtClean="0"/>
              <a:t>Management</a:t>
            </a:r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457200" y="1741714"/>
            <a:ext cx="8229600" cy="4384449"/>
          </a:xfrm>
        </p:spPr>
        <p:txBody>
          <a:bodyPr>
            <a:normAutofit/>
          </a:bodyPr>
          <a:lstStyle/>
          <a:p>
            <a:r>
              <a:rPr lang="en-GB" altLang="zh-CN" sz="2400" b="1" dirty="0"/>
              <a:t>Key activities/functions to </a:t>
            </a:r>
            <a:r>
              <a:rPr lang="en-GB" altLang="zh-CN" sz="2400" b="1" dirty="0" smtClean="0"/>
              <a:t>consider </a:t>
            </a:r>
            <a:r>
              <a:rPr lang="en-GB" altLang="zh-CN" sz="2400" b="1" dirty="0"/>
              <a:t>when implementing IT service continuity management plans</a:t>
            </a:r>
            <a:endParaRPr lang="en-GB" altLang="zh-CN" sz="2400" b="1" dirty="0" smtClean="0"/>
          </a:p>
          <a:p>
            <a:pPr lvl="1"/>
            <a:r>
              <a:rPr lang="en-GB" altLang="zh-CN" sz="2400" dirty="0" smtClean="0"/>
              <a:t>Business </a:t>
            </a:r>
            <a:r>
              <a:rPr lang="en-GB" altLang="zh-CN" sz="2400" dirty="0"/>
              <a:t>Impact Analysis (BIA</a:t>
            </a:r>
            <a:r>
              <a:rPr lang="en-GB" altLang="zh-CN" sz="2400" dirty="0" smtClean="0"/>
              <a:t>)</a:t>
            </a:r>
          </a:p>
          <a:p>
            <a:pPr lvl="1"/>
            <a:r>
              <a:rPr lang="en-GB" altLang="zh-CN" sz="2400" dirty="0"/>
              <a:t>Determine risks and mitigation </a:t>
            </a:r>
            <a:r>
              <a:rPr lang="en-GB" altLang="zh-CN" sz="2400" dirty="0" smtClean="0"/>
              <a:t>methods</a:t>
            </a:r>
          </a:p>
          <a:p>
            <a:pPr lvl="1"/>
            <a:r>
              <a:rPr lang="en-GB" altLang="zh-CN" sz="2400" dirty="0"/>
              <a:t>Establish recovery </a:t>
            </a:r>
            <a:r>
              <a:rPr lang="en-GB" altLang="zh-CN" sz="2400" dirty="0" smtClean="0"/>
              <a:t>options</a:t>
            </a:r>
          </a:p>
          <a:p>
            <a:pPr lvl="1"/>
            <a:r>
              <a:rPr lang="en-GB" altLang="zh-CN" sz="2400" dirty="0"/>
              <a:t>Build business continuity </a:t>
            </a:r>
            <a:r>
              <a:rPr lang="en-GB" altLang="zh-CN" sz="2400" dirty="0" smtClean="0"/>
              <a:t>plans</a:t>
            </a:r>
          </a:p>
          <a:p>
            <a:pPr lvl="1"/>
            <a:r>
              <a:rPr lang="en-GB" altLang="zh-CN" sz="2400" dirty="0"/>
              <a:t>Test, review, and maintain continuity plans</a:t>
            </a:r>
            <a:endParaRPr lang="en-US" altLang="zh-CN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3254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2. IT </a:t>
            </a:r>
            <a:r>
              <a:rPr lang="en-US" altLang="zh-CN" dirty="0"/>
              <a:t>Service Continuity </a:t>
            </a:r>
            <a:r>
              <a:rPr lang="en-US" altLang="zh-CN" dirty="0" smtClean="0"/>
              <a:t>Management</a:t>
            </a:r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457200" y="1857829"/>
            <a:ext cx="8229600" cy="4268334"/>
          </a:xfrm>
        </p:spPr>
        <p:txBody>
          <a:bodyPr>
            <a:normAutofit/>
          </a:bodyPr>
          <a:lstStyle/>
          <a:p>
            <a:r>
              <a:rPr lang="en-GB" altLang="zh-CN" sz="2800" b="1" dirty="0"/>
              <a:t>Ensuring key processes are in place</a:t>
            </a:r>
            <a:endParaRPr lang="en-GB" altLang="zh-CN" sz="2800" b="1" dirty="0" smtClean="0"/>
          </a:p>
          <a:p>
            <a:pPr lvl="1"/>
            <a:r>
              <a:rPr lang="en-GB" altLang="zh-CN" sz="2400" dirty="0"/>
              <a:t>Continuity </a:t>
            </a:r>
            <a:r>
              <a:rPr lang="en-GB" altLang="zh-CN" sz="2400" dirty="0" smtClean="0"/>
              <a:t>strategies</a:t>
            </a:r>
          </a:p>
          <a:p>
            <a:pPr lvl="2"/>
            <a:r>
              <a:rPr lang="en-GB" altLang="zh-CN" sz="2000" dirty="0"/>
              <a:t>Need to determine what continuity strategies exist and which ones are acceptable to employ (and when…)</a:t>
            </a:r>
            <a:endParaRPr lang="en-GB" altLang="zh-CN" sz="2000" i="1" dirty="0" smtClean="0"/>
          </a:p>
          <a:p>
            <a:pPr lvl="1"/>
            <a:r>
              <a:rPr lang="en-GB" altLang="zh-CN" sz="2400" dirty="0"/>
              <a:t>Business continuity planning</a:t>
            </a:r>
            <a:endParaRPr lang="en-GB" altLang="zh-CN" sz="2400" i="1" dirty="0" smtClean="0"/>
          </a:p>
          <a:p>
            <a:pPr lvl="1"/>
            <a:r>
              <a:rPr lang="en-GB" altLang="zh-CN" sz="2400" dirty="0"/>
              <a:t>Incident management</a:t>
            </a:r>
            <a:endParaRPr lang="en-GB" altLang="zh-CN" sz="2400" i="1" dirty="0" smtClean="0"/>
          </a:p>
          <a:p>
            <a:pPr lvl="1"/>
            <a:r>
              <a:rPr lang="en-GB" altLang="zh-CN" sz="2400" dirty="0"/>
              <a:t>Recovery/resumption</a:t>
            </a:r>
            <a:endParaRPr lang="en-GB" altLang="zh-CN" sz="2400" i="1" dirty="0" smtClean="0"/>
          </a:p>
          <a:p>
            <a:pPr lvl="1"/>
            <a:r>
              <a:rPr lang="en-GB" altLang="zh-CN" sz="2400" dirty="0"/>
              <a:t>Exercising/testing</a:t>
            </a:r>
            <a:endParaRPr lang="en-US" altLang="zh-CN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48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2. IT </a:t>
            </a:r>
            <a:r>
              <a:rPr lang="en-US" altLang="zh-CN" dirty="0"/>
              <a:t>Service Continuity </a:t>
            </a:r>
            <a:r>
              <a:rPr lang="en-US" altLang="zh-CN" dirty="0" smtClean="0"/>
              <a:t>Management</a:t>
            </a:r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457200" y="1417639"/>
            <a:ext cx="8229600" cy="5157332"/>
          </a:xfrm>
        </p:spPr>
        <p:txBody>
          <a:bodyPr>
            <a:noAutofit/>
          </a:bodyPr>
          <a:lstStyle/>
          <a:p>
            <a:r>
              <a:rPr lang="en-GB" altLang="zh-CN" sz="2800" b="1" dirty="0"/>
              <a:t>Building resilience</a:t>
            </a:r>
            <a:endParaRPr lang="en-GB" altLang="zh-CN" sz="2800" b="1" dirty="0" smtClean="0"/>
          </a:p>
          <a:p>
            <a:pPr lvl="1"/>
            <a:r>
              <a:rPr lang="en-US" altLang="zh-CN" sz="1400" dirty="0" smtClean="0"/>
              <a:t>Priorities: Determine </a:t>
            </a:r>
            <a:r>
              <a:rPr lang="en-US" altLang="zh-CN" sz="1400" dirty="0"/>
              <a:t>relative priorities for restoration - cannot recover everything at once</a:t>
            </a:r>
          </a:p>
          <a:p>
            <a:pPr lvl="1"/>
            <a:r>
              <a:rPr lang="en-US" altLang="zh-CN" sz="1400" dirty="0"/>
              <a:t>Service </a:t>
            </a:r>
            <a:r>
              <a:rPr lang="en-US" altLang="zh-CN" sz="1400" dirty="0" smtClean="0"/>
              <a:t>Levels : Establish </a:t>
            </a:r>
            <a:r>
              <a:rPr lang="en-US" altLang="zh-CN" sz="1400" dirty="0"/>
              <a:t>maximum tolerable period of disruption, recovery time objectives, recovery point </a:t>
            </a:r>
            <a:r>
              <a:rPr lang="en-US" altLang="zh-CN" sz="1400" dirty="0" smtClean="0"/>
              <a:t>objectives</a:t>
            </a:r>
            <a:endParaRPr lang="en-US" altLang="zh-CN" sz="1400" dirty="0"/>
          </a:p>
          <a:p>
            <a:pPr lvl="1"/>
            <a:r>
              <a:rPr lang="en-US" altLang="zh-CN" sz="1400" dirty="0"/>
              <a:t>Communications</a:t>
            </a:r>
          </a:p>
          <a:p>
            <a:pPr lvl="2"/>
            <a:r>
              <a:rPr lang="en-US" altLang="zh-CN" sz="1200" dirty="0"/>
              <a:t>Communication tools - and ensuring they are available in case of a major crisis (e.g. multiple channels such as e-mail and phone)</a:t>
            </a:r>
          </a:p>
          <a:p>
            <a:pPr lvl="2"/>
            <a:r>
              <a:rPr lang="en-US" altLang="zh-CN" sz="1200" dirty="0"/>
              <a:t>Roles and responsibilities</a:t>
            </a:r>
          </a:p>
          <a:p>
            <a:pPr lvl="1"/>
            <a:r>
              <a:rPr lang="en-US" altLang="zh-CN" sz="1400" dirty="0"/>
              <a:t>People</a:t>
            </a:r>
          </a:p>
          <a:p>
            <a:pPr lvl="2"/>
            <a:r>
              <a:rPr lang="en-US" altLang="zh-CN" sz="1200" dirty="0"/>
              <a:t>Staffing levels</a:t>
            </a:r>
          </a:p>
          <a:p>
            <a:pPr lvl="2"/>
            <a:r>
              <a:rPr lang="en-US" altLang="zh-CN" sz="1200" dirty="0"/>
              <a:t>Training/cross-training/contracting</a:t>
            </a:r>
          </a:p>
          <a:p>
            <a:pPr lvl="2"/>
            <a:r>
              <a:rPr lang="en-US" altLang="zh-CN" sz="1200" dirty="0"/>
              <a:t>Roles and responsibilities in a failure situation</a:t>
            </a:r>
          </a:p>
          <a:p>
            <a:pPr lvl="2"/>
            <a:r>
              <a:rPr lang="en-US" altLang="zh-CN" sz="1200" dirty="0"/>
              <a:t>Contact lists</a:t>
            </a:r>
          </a:p>
          <a:p>
            <a:pPr lvl="1"/>
            <a:r>
              <a:rPr lang="en-US" altLang="zh-CN" sz="1400" dirty="0"/>
              <a:t>Business locations</a:t>
            </a:r>
          </a:p>
          <a:p>
            <a:pPr lvl="2"/>
            <a:r>
              <a:rPr lang="en-US" altLang="zh-CN" sz="1200" dirty="0"/>
              <a:t>Primary and alternate work locations</a:t>
            </a:r>
          </a:p>
          <a:p>
            <a:pPr lvl="2"/>
            <a:r>
              <a:rPr lang="en-US" altLang="zh-CN" sz="1200" dirty="0"/>
              <a:t>Physical security</a:t>
            </a:r>
          </a:p>
          <a:p>
            <a:pPr lvl="1"/>
            <a:r>
              <a:rPr lang="en-US" altLang="zh-CN" sz="1400" dirty="0" smtClean="0"/>
              <a:t>Processes/tools</a:t>
            </a:r>
            <a:r>
              <a:rPr lang="zh-CN" altLang="en-US" sz="1400" dirty="0" smtClean="0"/>
              <a:t>：</a:t>
            </a:r>
            <a:r>
              <a:rPr lang="en-US" altLang="zh-CN" sz="1400" dirty="0" smtClean="0"/>
              <a:t>Documented </a:t>
            </a:r>
            <a:r>
              <a:rPr lang="en-US" altLang="zh-CN" sz="1400" dirty="0"/>
              <a:t>procedures</a:t>
            </a:r>
          </a:p>
          <a:p>
            <a:pPr lvl="1"/>
            <a:r>
              <a:rPr lang="en-US" altLang="zh-CN" sz="1400" dirty="0"/>
              <a:t>Technology (IT)</a:t>
            </a:r>
          </a:p>
          <a:p>
            <a:pPr lvl="2"/>
            <a:r>
              <a:rPr lang="en-US" altLang="zh-CN" sz="1200" dirty="0"/>
              <a:t>Cyber security</a:t>
            </a:r>
          </a:p>
          <a:p>
            <a:pPr lvl="2"/>
            <a:r>
              <a:rPr lang="en-US" altLang="zh-CN" sz="1200" dirty="0"/>
              <a:t>Public and private infrastructure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493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2. IT </a:t>
            </a:r>
            <a:r>
              <a:rPr lang="en-US" altLang="zh-CN" dirty="0"/>
              <a:t>Service Continuity </a:t>
            </a:r>
            <a:r>
              <a:rPr lang="en-US" altLang="zh-CN" dirty="0" smtClean="0"/>
              <a:t>Management</a:t>
            </a:r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457200" y="1600199"/>
            <a:ext cx="8229600" cy="4974771"/>
          </a:xfrm>
        </p:spPr>
        <p:txBody>
          <a:bodyPr>
            <a:noAutofit/>
          </a:bodyPr>
          <a:lstStyle/>
          <a:p>
            <a:r>
              <a:rPr lang="en-GB" altLang="zh-CN" sz="2000" b="1" dirty="0"/>
              <a:t>IT service continuity management use cases in the WIS context</a:t>
            </a:r>
            <a:endParaRPr lang="zh-CN" altLang="zh-CN" sz="2000" dirty="0"/>
          </a:p>
          <a:p>
            <a:r>
              <a:rPr lang="en-GB" altLang="zh-CN" sz="2000" b="1" dirty="0"/>
              <a:t>Supporting IT service continuity management </a:t>
            </a:r>
            <a:r>
              <a:rPr lang="en-GB" altLang="zh-CN" sz="2000" b="1" dirty="0" smtClean="0"/>
              <a:t>throughout </a:t>
            </a:r>
            <a:r>
              <a:rPr lang="en-GB" altLang="zh-CN" sz="2000" b="1" dirty="0"/>
              <a:t>the WIS </a:t>
            </a:r>
            <a:r>
              <a:rPr lang="en-GB" altLang="zh-CN" sz="2000" b="1" dirty="0" smtClean="0"/>
              <a:t>network</a:t>
            </a:r>
          </a:p>
          <a:p>
            <a:pPr lvl="1"/>
            <a:r>
              <a:rPr lang="en-US" altLang="zh-CN" sz="2000" dirty="0"/>
              <a:t>IT service continuity management plans should exist at all levels of the network (GISC, DCPC, NC)</a:t>
            </a:r>
          </a:p>
          <a:p>
            <a:pPr lvl="1"/>
            <a:r>
              <a:rPr lang="en-US" altLang="zh-CN" sz="2000" dirty="0" smtClean="0"/>
              <a:t>Continuity </a:t>
            </a:r>
            <a:r>
              <a:rPr lang="en-US" altLang="zh-CN" sz="2000" dirty="0"/>
              <a:t>plans are a component of a </a:t>
            </a:r>
            <a:r>
              <a:rPr lang="en-US" altLang="zh-CN" sz="2000" dirty="0" err="1"/>
              <a:t>centre’s</a:t>
            </a:r>
            <a:r>
              <a:rPr lang="en-US" altLang="zh-CN" sz="2000" dirty="0"/>
              <a:t> overarching quality management system</a:t>
            </a:r>
          </a:p>
          <a:p>
            <a:pPr lvl="1"/>
            <a:r>
              <a:rPr lang="en-US" altLang="zh-CN" sz="2000" dirty="0"/>
              <a:t>WIS could develop basic IT service continuity management  framework based on core </a:t>
            </a:r>
            <a:r>
              <a:rPr lang="en-US" altLang="zh-CN" sz="2000" dirty="0" err="1"/>
              <a:t>cpabilities</a:t>
            </a:r>
            <a:r>
              <a:rPr lang="en-US" altLang="zh-CN" sz="2000" dirty="0"/>
              <a:t>/functions of the WIS network</a:t>
            </a:r>
          </a:p>
          <a:p>
            <a:pPr lvl="2"/>
            <a:r>
              <a:rPr lang="en-US" altLang="zh-CN" sz="1600" dirty="0"/>
              <a:t>Ensures that the core WIS functions are covered</a:t>
            </a:r>
          </a:p>
          <a:p>
            <a:pPr lvl="2"/>
            <a:r>
              <a:rPr lang="en-US" altLang="zh-CN" sz="1600" dirty="0"/>
              <a:t>Reduces effort on the part of the </a:t>
            </a:r>
            <a:r>
              <a:rPr lang="en-US" altLang="zh-CN" sz="1600" dirty="0" err="1"/>
              <a:t>centres</a:t>
            </a:r>
            <a:r>
              <a:rPr lang="en-US" altLang="zh-CN" sz="1600" dirty="0"/>
              <a:t>, but does not negate work at the </a:t>
            </a:r>
            <a:r>
              <a:rPr lang="en-US" altLang="zh-CN" sz="1600" dirty="0" err="1"/>
              <a:t>centre</a:t>
            </a:r>
            <a:r>
              <a:rPr lang="en-US" altLang="zh-CN" sz="1600" dirty="0"/>
              <a:t> level</a:t>
            </a:r>
          </a:p>
          <a:p>
            <a:pPr lvl="2"/>
            <a:r>
              <a:rPr lang="en-US" altLang="zh-CN" sz="1600" dirty="0"/>
              <a:t>Will not address situations at each individual </a:t>
            </a:r>
            <a:r>
              <a:rPr lang="en-US" altLang="zh-CN" sz="1600" dirty="0" err="1"/>
              <a:t>centre</a:t>
            </a:r>
            <a:endParaRPr lang="en-GB" altLang="zh-CN" sz="1600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720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97819"/>
          </a:xfrm>
        </p:spPr>
        <p:txBody>
          <a:bodyPr>
            <a:noAutofit/>
          </a:bodyPr>
          <a:lstStyle/>
          <a:p>
            <a:r>
              <a:rPr lang="en-US" altLang="zh-CN" sz="4000" dirty="0" smtClean="0"/>
              <a:t>3. IT </a:t>
            </a:r>
            <a:r>
              <a:rPr lang="en-US" altLang="zh-CN" sz="4000" dirty="0"/>
              <a:t>Service Monitoring</a:t>
            </a:r>
            <a:endParaRPr lang="en-GB" sz="4000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457200" y="1074058"/>
            <a:ext cx="8229600" cy="5052106"/>
          </a:xfrm>
        </p:spPr>
        <p:txBody>
          <a:bodyPr>
            <a:noAutofit/>
          </a:bodyPr>
          <a:lstStyle/>
          <a:p>
            <a:r>
              <a:rPr lang="en-GB" altLang="zh-CN" sz="2400" b="1" dirty="0" smtClean="0"/>
              <a:t>Objective</a:t>
            </a:r>
          </a:p>
          <a:p>
            <a:pPr lvl="1"/>
            <a:r>
              <a:rPr lang="en-GB" altLang="zh-CN" sz="2000" dirty="0" smtClean="0"/>
              <a:t>Monitoring </a:t>
            </a:r>
            <a:r>
              <a:rPr lang="en-GB" altLang="zh-CN" sz="2000" dirty="0"/>
              <a:t>refers to the practice of collecting regular data regarding </a:t>
            </a:r>
            <a:r>
              <a:rPr lang="en-GB" altLang="zh-CN" sz="2000" dirty="0" smtClean="0"/>
              <a:t>the </a:t>
            </a:r>
            <a:r>
              <a:rPr lang="en-GB" altLang="zh-CN" sz="2000" dirty="0"/>
              <a:t>infrastructure in order to provide alerts </a:t>
            </a:r>
            <a:r>
              <a:rPr lang="en-GB" altLang="zh-CN" sz="2000" dirty="0" smtClean="0"/>
              <a:t>of </a:t>
            </a:r>
            <a:r>
              <a:rPr lang="en-GB" altLang="zh-CN" sz="2000" dirty="0"/>
              <a:t>unplanned downtime, network intrusion, and resource </a:t>
            </a:r>
            <a:r>
              <a:rPr lang="en-GB" altLang="zh-CN" sz="2000" dirty="0" smtClean="0"/>
              <a:t>saturation. The main goal is to guarantee operations.</a:t>
            </a:r>
            <a:endParaRPr lang="zh-CN" altLang="zh-CN" sz="2000" dirty="0"/>
          </a:p>
          <a:p>
            <a:r>
              <a:rPr lang="en-GB" altLang="zh-CN" sz="2400" b="1" dirty="0" smtClean="0"/>
              <a:t>Scope</a:t>
            </a:r>
          </a:p>
          <a:p>
            <a:pPr lvl="1"/>
            <a:r>
              <a:rPr lang="en-GB" altLang="zh-CN" sz="2000" dirty="0"/>
              <a:t> </a:t>
            </a:r>
            <a:r>
              <a:rPr lang="en-GB" altLang="zh-CN" sz="2000" dirty="0" smtClean="0"/>
              <a:t>Status </a:t>
            </a:r>
            <a:r>
              <a:rPr lang="en-GB" altLang="zh-CN" sz="2000" dirty="0"/>
              <a:t>of key configuration items looking for abnormalities or failures. </a:t>
            </a:r>
            <a:r>
              <a:rPr lang="en-GB" altLang="zh-CN" sz="2000" dirty="0"/>
              <a:t>(servers, networking, computers, etc.)</a:t>
            </a:r>
            <a:endParaRPr lang="zh-CN" altLang="zh-CN" sz="2000" dirty="0"/>
          </a:p>
          <a:p>
            <a:pPr lvl="1"/>
            <a:r>
              <a:rPr lang="en-GB" altLang="zh-CN" sz="2000" dirty="0"/>
              <a:t> </a:t>
            </a:r>
            <a:r>
              <a:rPr lang="en-GB" altLang="zh-CN" sz="2000" dirty="0" smtClean="0"/>
              <a:t>Security </a:t>
            </a:r>
            <a:r>
              <a:rPr lang="en-GB" altLang="zh-CN" sz="2000" dirty="0"/>
              <a:t>events or network intrusions</a:t>
            </a:r>
            <a:endParaRPr lang="zh-CN" altLang="zh-CN" sz="2000" dirty="0"/>
          </a:p>
          <a:p>
            <a:pPr lvl="1"/>
            <a:r>
              <a:rPr lang="en-GB" altLang="zh-CN" sz="2000" dirty="0"/>
              <a:t> </a:t>
            </a:r>
            <a:r>
              <a:rPr lang="en-GB" altLang="zh-CN" sz="2000" dirty="0" smtClean="0"/>
              <a:t>Unauthorized </a:t>
            </a:r>
            <a:r>
              <a:rPr lang="en-GB" altLang="zh-CN" sz="2000" dirty="0"/>
              <a:t>changes to infrastructure or computers</a:t>
            </a:r>
            <a:endParaRPr lang="zh-CN" altLang="zh-CN" sz="2000" dirty="0"/>
          </a:p>
          <a:p>
            <a:pPr lvl="1"/>
            <a:r>
              <a:rPr lang="en-GB" altLang="zh-CN" sz="2000" dirty="0"/>
              <a:t> </a:t>
            </a:r>
            <a:r>
              <a:rPr lang="en-GB" altLang="zh-CN" sz="2000" dirty="0" smtClean="0"/>
              <a:t>Performance </a:t>
            </a:r>
            <a:r>
              <a:rPr lang="en-GB" altLang="zh-CN" sz="2000" dirty="0"/>
              <a:t>and tracked data for key performance indicators</a:t>
            </a:r>
            <a:endParaRPr lang="zh-CN" altLang="zh-CN" sz="2000" dirty="0"/>
          </a:p>
          <a:p>
            <a:pPr lvl="1"/>
            <a:r>
              <a:rPr lang="en-GB" altLang="zh-CN" sz="2000" dirty="0"/>
              <a:t> </a:t>
            </a:r>
            <a:r>
              <a:rPr lang="en-GB" altLang="zh-CN" sz="2000" dirty="0" smtClean="0"/>
              <a:t>Processes </a:t>
            </a:r>
            <a:r>
              <a:rPr lang="en-GB" altLang="zh-CN" sz="2000" dirty="0"/>
              <a:t>to determine their effectiveness</a:t>
            </a:r>
            <a:endParaRPr lang="zh-CN" altLang="zh-CN" sz="20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501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97819"/>
          </a:xfrm>
        </p:spPr>
        <p:txBody>
          <a:bodyPr>
            <a:noAutofit/>
          </a:bodyPr>
          <a:lstStyle/>
          <a:p>
            <a:r>
              <a:rPr lang="en-US" altLang="zh-CN" sz="4000" dirty="0" smtClean="0"/>
              <a:t>3. IT </a:t>
            </a:r>
            <a:r>
              <a:rPr lang="en-US" altLang="zh-CN" sz="4000" dirty="0"/>
              <a:t>Service Monitoring</a:t>
            </a:r>
            <a:endParaRPr lang="en-GB" sz="4000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457200" y="1074057"/>
            <a:ext cx="8229600" cy="5399313"/>
          </a:xfrm>
        </p:spPr>
        <p:txBody>
          <a:bodyPr>
            <a:noAutofit/>
          </a:bodyPr>
          <a:lstStyle/>
          <a:p>
            <a:r>
              <a:rPr lang="en-GB" altLang="zh-CN" sz="2400" b="1" dirty="0"/>
              <a:t>Types of monitoring</a:t>
            </a:r>
            <a:endParaRPr lang="en-GB" altLang="zh-CN" sz="2400" b="1" dirty="0" smtClean="0"/>
          </a:p>
          <a:p>
            <a:pPr lvl="1">
              <a:spcBef>
                <a:spcPts val="0"/>
              </a:spcBef>
            </a:pPr>
            <a:r>
              <a:rPr lang="en-US" altLang="zh-CN" sz="2000" dirty="0"/>
              <a:t>Passive. -Collect logs.</a:t>
            </a:r>
          </a:p>
          <a:p>
            <a:pPr lvl="1">
              <a:spcBef>
                <a:spcPts val="0"/>
              </a:spcBef>
            </a:pPr>
            <a:r>
              <a:rPr lang="en-US" altLang="zh-CN" sz="2000" dirty="0"/>
              <a:t>Active. -Ping Servers.</a:t>
            </a:r>
          </a:p>
          <a:p>
            <a:pPr lvl="1">
              <a:spcBef>
                <a:spcPts val="0"/>
              </a:spcBef>
            </a:pPr>
            <a:r>
              <a:rPr lang="en-US" altLang="zh-CN" sz="2000" dirty="0"/>
              <a:t>Reactive. -Reached a threshold execute actions.</a:t>
            </a:r>
          </a:p>
          <a:p>
            <a:pPr lvl="1">
              <a:spcBef>
                <a:spcPts val="0"/>
              </a:spcBef>
            </a:pPr>
            <a:r>
              <a:rPr lang="en-US" altLang="zh-CN" sz="2000" dirty="0"/>
              <a:t>Proactive. -Preventive collected data analysis to anticipate problems</a:t>
            </a:r>
            <a:r>
              <a:rPr lang="en-US" altLang="zh-CN" sz="2000" dirty="0" smtClean="0"/>
              <a:t>.</a:t>
            </a:r>
            <a:endParaRPr lang="zh-CN" altLang="zh-CN" sz="2000" dirty="0" smtClean="0"/>
          </a:p>
          <a:p>
            <a:r>
              <a:rPr lang="en-GB" altLang="zh-CN" sz="2400" b="1" dirty="0"/>
              <a:t>Planning</a:t>
            </a:r>
            <a:endParaRPr lang="en-GB" altLang="zh-CN" sz="2400" b="1" dirty="0" smtClean="0"/>
          </a:p>
          <a:p>
            <a:pPr lvl="1"/>
            <a:r>
              <a:rPr lang="en-GB" altLang="zh-CN" sz="2000" dirty="0"/>
              <a:t>Monitoring should be planned to cover all aspects that contribute to maintain operations</a:t>
            </a:r>
            <a:r>
              <a:rPr lang="en-GB" altLang="zh-CN" sz="2000" dirty="0" smtClean="0"/>
              <a:t>.</a:t>
            </a:r>
          </a:p>
          <a:p>
            <a:pPr lvl="1"/>
            <a:r>
              <a:rPr lang="en-GB" altLang="zh-CN" sz="2000" dirty="0"/>
              <a:t>Must include the definition of KPIs and </a:t>
            </a:r>
            <a:r>
              <a:rPr lang="en-GB" altLang="zh-CN" sz="2000" dirty="0" smtClean="0"/>
              <a:t>SLA</a:t>
            </a:r>
            <a:r>
              <a:rPr lang="en-US" altLang="zh-CN" sz="2000" dirty="0" smtClean="0"/>
              <a:t>s</a:t>
            </a:r>
          </a:p>
          <a:p>
            <a:pPr lvl="1"/>
            <a:r>
              <a:rPr lang="en-GB" altLang="zh-CN" sz="2000" b="1" dirty="0" smtClean="0"/>
              <a:t>KPI</a:t>
            </a:r>
          </a:p>
          <a:p>
            <a:pPr lvl="2">
              <a:spcBef>
                <a:spcPts val="0"/>
              </a:spcBef>
            </a:pPr>
            <a:r>
              <a:rPr lang="en-US" altLang="zh-CN" sz="1600" dirty="0"/>
              <a:t>Efficiency and effectiveness of a service.</a:t>
            </a:r>
          </a:p>
          <a:p>
            <a:pPr lvl="2">
              <a:spcBef>
                <a:spcPts val="0"/>
              </a:spcBef>
            </a:pPr>
            <a:r>
              <a:rPr lang="en-US" altLang="zh-CN" sz="1600" dirty="0"/>
              <a:t>Service operation status.</a:t>
            </a:r>
          </a:p>
          <a:p>
            <a:pPr lvl="2">
              <a:spcBef>
                <a:spcPts val="0"/>
              </a:spcBef>
            </a:pPr>
            <a:r>
              <a:rPr lang="en-US" altLang="zh-CN" sz="1600" dirty="0"/>
              <a:t>Metric based (</a:t>
            </a:r>
            <a:r>
              <a:rPr lang="en-US" altLang="zh-CN" sz="1600" dirty="0" err="1"/>
              <a:t>cpu</a:t>
            </a:r>
            <a:r>
              <a:rPr lang="en-US" altLang="zh-CN" sz="1600" dirty="0"/>
              <a:t>, uptime, memory, bandwidth, </a:t>
            </a:r>
            <a:r>
              <a:rPr lang="en-US" altLang="zh-CN" sz="1600" dirty="0" err="1"/>
              <a:t>etc</a:t>
            </a:r>
            <a:r>
              <a:rPr lang="en-US" altLang="zh-CN" sz="1600" dirty="0"/>
              <a:t>)</a:t>
            </a:r>
          </a:p>
          <a:p>
            <a:pPr lvl="2">
              <a:spcBef>
                <a:spcPts val="0"/>
              </a:spcBef>
            </a:pPr>
            <a:r>
              <a:rPr lang="en-US" altLang="zh-CN" sz="1600" dirty="0"/>
              <a:t>Learned. Trends and Bias.</a:t>
            </a:r>
            <a:endParaRPr lang="en-GB" altLang="zh-CN" sz="1600" dirty="0" smtClean="0"/>
          </a:p>
          <a:p>
            <a:pPr lvl="1">
              <a:spcBef>
                <a:spcPts val="0"/>
              </a:spcBef>
            </a:pPr>
            <a:r>
              <a:rPr lang="en-GB" altLang="zh-CN" sz="2000" b="1" dirty="0" smtClean="0"/>
              <a:t>SLA. </a:t>
            </a:r>
            <a:r>
              <a:rPr lang="en-GB" altLang="zh-CN" sz="1800" dirty="0"/>
              <a:t>A service-level agreement is a document describing the level of service expected, laying out the metrics (KPIs) by which that service is measured, and the remedies or penalties that can be applied reached the thresholds.</a:t>
            </a:r>
            <a:endParaRPr lang="zh-CN" altLang="zh-CN" sz="18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747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020762"/>
          </a:xfrm>
        </p:spPr>
        <p:txBody>
          <a:bodyPr>
            <a:noAutofit/>
          </a:bodyPr>
          <a:lstStyle/>
          <a:p>
            <a:r>
              <a:rPr lang="en-US" altLang="zh-CN" sz="3600" dirty="0" smtClean="0"/>
              <a:t>4. IT </a:t>
            </a:r>
            <a:r>
              <a:rPr lang="en-US" altLang="zh-CN" sz="3600" dirty="0"/>
              <a:t>Service Change Management Procedure</a:t>
            </a:r>
            <a:endParaRPr lang="en-GB" sz="3600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457200" y="1504950"/>
            <a:ext cx="8229600" cy="4621214"/>
          </a:xfrm>
        </p:spPr>
        <p:txBody>
          <a:bodyPr>
            <a:noAutofit/>
          </a:bodyPr>
          <a:lstStyle/>
          <a:p>
            <a:r>
              <a:rPr lang="en-GB" altLang="zh-CN" sz="2400" b="1" dirty="0" smtClean="0"/>
              <a:t>Objective</a:t>
            </a:r>
          </a:p>
          <a:p>
            <a:pPr lvl="1"/>
            <a:r>
              <a:rPr lang="en-GB" altLang="zh-CN" sz="2000" dirty="0"/>
              <a:t>Aims to control the lifecycle of all changes. The primary objective of this process is to enable beneficial changes to be made, with minimum disruption to IT services</a:t>
            </a:r>
            <a:r>
              <a:rPr lang="en-GB" altLang="zh-CN" sz="2000" dirty="0" smtClean="0"/>
              <a:t>.</a:t>
            </a:r>
            <a:endParaRPr lang="zh-CN" altLang="zh-CN" sz="2000" dirty="0"/>
          </a:p>
          <a:p>
            <a:r>
              <a:rPr lang="en-GB" altLang="zh-CN" sz="2400" b="1" dirty="0" smtClean="0"/>
              <a:t>Scope</a:t>
            </a:r>
          </a:p>
          <a:p>
            <a:pPr lvl="1"/>
            <a:r>
              <a:rPr lang="en-GB" altLang="zh-CN" sz="2000" dirty="0"/>
              <a:t> Change management involving any new, modification or withdrawn services </a:t>
            </a:r>
            <a:r>
              <a:rPr lang="en-GB" altLang="zh-CN" sz="2000" dirty="0" smtClean="0"/>
              <a:t>for:</a:t>
            </a:r>
          </a:p>
          <a:p>
            <a:pPr lvl="2"/>
            <a:r>
              <a:rPr lang="en-US" altLang="zh-CN" sz="1600" dirty="0"/>
              <a:t>Hardware</a:t>
            </a:r>
          </a:p>
          <a:p>
            <a:pPr lvl="2"/>
            <a:r>
              <a:rPr lang="en-US" altLang="zh-CN" sz="1600" dirty="0"/>
              <a:t>Communication equipment and software</a:t>
            </a:r>
          </a:p>
          <a:p>
            <a:pPr lvl="2"/>
            <a:r>
              <a:rPr lang="en-US" altLang="zh-CN" sz="1600" dirty="0"/>
              <a:t>System software</a:t>
            </a:r>
          </a:p>
          <a:p>
            <a:pPr lvl="2"/>
            <a:r>
              <a:rPr lang="en-US" altLang="zh-CN" sz="1600" dirty="0"/>
              <a:t>All documentation and procedures with the running, support and maintenance live systems</a:t>
            </a:r>
            <a:endParaRPr lang="zh-CN" altLang="zh-CN" sz="1600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31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697819"/>
          </a:xfrm>
        </p:spPr>
        <p:txBody>
          <a:bodyPr>
            <a:noAutofit/>
          </a:bodyPr>
          <a:lstStyle/>
          <a:p>
            <a:r>
              <a:rPr lang="en-US" altLang="zh-CN" sz="3600" dirty="0" smtClean="0"/>
              <a:t>4. IT </a:t>
            </a:r>
            <a:r>
              <a:rPr lang="en-US" altLang="zh-CN" sz="3600" dirty="0"/>
              <a:t>Service Change Management Procedure</a:t>
            </a:r>
            <a:endParaRPr lang="en-GB" sz="3600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457200" y="1074057"/>
            <a:ext cx="8229600" cy="5500913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GB" altLang="zh-CN" sz="2400" b="1" dirty="0"/>
              <a:t>Authority proposition</a:t>
            </a:r>
            <a:endParaRPr lang="en-GB" altLang="zh-CN" sz="2400" b="1" dirty="0"/>
          </a:p>
          <a:p>
            <a:pPr lvl="1"/>
            <a:r>
              <a:rPr lang="en-GB" altLang="zh-CN" sz="2000" dirty="0"/>
              <a:t>The change management process should have an owner. </a:t>
            </a:r>
            <a:r>
              <a:rPr lang="en-GB" altLang="zh-CN" sz="2000" dirty="0" smtClean="0"/>
              <a:t>A </a:t>
            </a:r>
            <a:r>
              <a:rPr lang="en-GB" altLang="zh-CN" sz="2000" dirty="0"/>
              <a:t>group of key individuals : “Change Advisory Board” (CAB) advises the “change manager” in the assessment, </a:t>
            </a:r>
            <a:r>
              <a:rPr lang="en-GB" altLang="zh-CN" sz="2000" dirty="0" err="1"/>
              <a:t>priorization</a:t>
            </a:r>
            <a:r>
              <a:rPr lang="en-GB" altLang="zh-CN" sz="2000" dirty="0"/>
              <a:t> and scheduling of changes. They will attend periodically scheduled meetings, address the proposed changes and review the resolved </a:t>
            </a:r>
            <a:r>
              <a:rPr lang="en-GB" altLang="zh-CN" sz="2000" dirty="0" smtClean="0"/>
              <a:t>changes.</a:t>
            </a:r>
            <a:endParaRPr lang="zh-CN" altLang="zh-CN" sz="2000" dirty="0" smtClean="0"/>
          </a:p>
          <a:p>
            <a:r>
              <a:rPr lang="en-GB" altLang="zh-CN" sz="2400" b="1" dirty="0"/>
              <a:t>Change process example</a:t>
            </a:r>
            <a:endParaRPr lang="en-GB" altLang="zh-CN" sz="2400" b="1" dirty="0" smtClean="0"/>
          </a:p>
          <a:p>
            <a:pPr marL="895350" lvl="1" indent="-438150">
              <a:buNone/>
            </a:pPr>
            <a:r>
              <a:rPr lang="en-US" altLang="zh-CN" sz="1600" b="1" dirty="0" smtClean="0"/>
              <a:t>(1)     Initiating </a:t>
            </a:r>
            <a:r>
              <a:rPr lang="en-US" altLang="zh-CN" sz="1600" b="1" dirty="0"/>
              <a:t>a change</a:t>
            </a:r>
            <a:r>
              <a:rPr lang="en-US" altLang="zh-CN" sz="1600" dirty="0"/>
              <a:t>: IT teams request for change. Formalize the change (what, why, who, when, how ...), provide information about risk, impact, costs </a:t>
            </a:r>
            <a:r>
              <a:rPr lang="en-US" altLang="zh-CN" sz="1600" dirty="0" smtClean="0"/>
              <a:t>...</a:t>
            </a:r>
          </a:p>
          <a:p>
            <a:pPr marL="895350" lvl="1" indent="-438150">
              <a:buNone/>
            </a:pPr>
            <a:r>
              <a:rPr lang="en-US" altLang="zh-CN" sz="1600" b="1" dirty="0" smtClean="0"/>
              <a:t>(2)     Filtering </a:t>
            </a:r>
            <a:r>
              <a:rPr lang="en-US" altLang="zh-CN" sz="1600" b="1" dirty="0"/>
              <a:t>and assessing a change</a:t>
            </a:r>
            <a:r>
              <a:rPr lang="en-US" altLang="zh-CN" sz="1600" dirty="0"/>
              <a:t>: determine if the change request should be accepted or rejected. Assigning a priority to a change (emergency, high low, medium ...)</a:t>
            </a:r>
          </a:p>
          <a:p>
            <a:pPr marL="895350" lvl="1" indent="-438150">
              <a:buNone/>
            </a:pPr>
            <a:r>
              <a:rPr lang="en-US" altLang="zh-CN" sz="1600" b="1" dirty="0" smtClean="0"/>
              <a:t>(3)     </a:t>
            </a:r>
            <a:r>
              <a:rPr lang="en-US" altLang="zh-CN" sz="1600" b="1" dirty="0" err="1" smtClean="0"/>
              <a:t>Authorisation</a:t>
            </a:r>
            <a:r>
              <a:rPr lang="en-US" altLang="zh-CN" sz="1600" b="1" dirty="0" smtClean="0"/>
              <a:t> </a:t>
            </a:r>
            <a:r>
              <a:rPr lang="en-US" altLang="zh-CN" sz="1600" b="1" dirty="0"/>
              <a:t>of a change by the Change Advisory Board </a:t>
            </a:r>
            <a:r>
              <a:rPr lang="en-US" altLang="zh-CN" sz="1600" dirty="0"/>
              <a:t>: CAB meeting should be organized on regular basis. Formal review and </a:t>
            </a:r>
            <a:r>
              <a:rPr lang="en-US" altLang="zh-CN" sz="1600" dirty="0" err="1"/>
              <a:t>authorisation</a:t>
            </a:r>
            <a:r>
              <a:rPr lang="en-US" altLang="zh-CN" sz="1600" dirty="0"/>
              <a:t> of change.</a:t>
            </a:r>
          </a:p>
          <a:p>
            <a:pPr marL="895350" lvl="1" indent="-438150">
              <a:buNone/>
            </a:pPr>
            <a:r>
              <a:rPr lang="en-US" altLang="zh-CN" sz="1600" b="1" dirty="0" smtClean="0"/>
              <a:t>(4)     Testing </a:t>
            </a:r>
            <a:r>
              <a:rPr lang="en-US" altLang="zh-CN" sz="1600" b="1" dirty="0"/>
              <a:t>of a change</a:t>
            </a:r>
            <a:r>
              <a:rPr lang="en-US" altLang="zh-CN" sz="1600" dirty="0"/>
              <a:t>: Testing should includes aspects of change such as : performance, security, functionality</a:t>
            </a:r>
          </a:p>
          <a:p>
            <a:pPr marL="895350" lvl="1" indent="-438150">
              <a:buNone/>
            </a:pPr>
            <a:r>
              <a:rPr lang="en-US" altLang="zh-CN" sz="1600" b="1" dirty="0" smtClean="0"/>
              <a:t>(5)     Change </a:t>
            </a:r>
            <a:r>
              <a:rPr lang="en-US" altLang="zh-CN" sz="1600" b="1" dirty="0"/>
              <a:t>implementa</a:t>
            </a:r>
            <a:r>
              <a:rPr lang="en-US" altLang="zh-CN" sz="1600" dirty="0"/>
              <a:t>tion: IT team use this process to implement infrastructures change</a:t>
            </a:r>
          </a:p>
          <a:p>
            <a:pPr marL="457200" lvl="1" indent="0">
              <a:buNone/>
            </a:pPr>
            <a:r>
              <a:rPr lang="en-US" altLang="zh-CN" sz="1600" b="1" dirty="0" smtClean="0"/>
              <a:t>(6)     Change </a:t>
            </a:r>
            <a:r>
              <a:rPr lang="en-US" altLang="zh-CN" sz="1600" b="1" dirty="0"/>
              <a:t>closure</a:t>
            </a:r>
            <a:r>
              <a:rPr lang="en-US" altLang="zh-CN" sz="1600" dirty="0"/>
              <a:t>: review the change, and close the process</a:t>
            </a:r>
            <a:r>
              <a:rPr lang="en-US" altLang="zh-CN" sz="1600" dirty="0" smtClean="0"/>
              <a:t>.</a:t>
            </a:r>
            <a:endParaRPr lang="en-US" altLang="zh-CN" sz="1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61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Recommendations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altLang="zh-CN" sz="3100" dirty="0"/>
              <a:t>ICT-ISS noted </a:t>
            </a:r>
            <a:r>
              <a:rPr lang="en-GB" altLang="zh-CN" sz="3100" dirty="0"/>
              <a:t>the </a:t>
            </a:r>
            <a:r>
              <a:rPr lang="en-GB" altLang="zh-CN" sz="3100" dirty="0" smtClean="0"/>
              <a:t>progress on the development of Technical </a:t>
            </a:r>
            <a:r>
              <a:rPr lang="en-GB" altLang="zh-CN" sz="3100" dirty="0"/>
              <a:t>Regulation for ICT </a:t>
            </a:r>
            <a:r>
              <a:rPr lang="en-GB" altLang="zh-CN" sz="3100" dirty="0" smtClean="0"/>
              <a:t>Operations and the draft document</a:t>
            </a:r>
          </a:p>
          <a:p>
            <a:endParaRPr lang="zh-CN" altLang="zh-CN" sz="1000" dirty="0"/>
          </a:p>
          <a:p>
            <a:pPr marL="623888" lvl="0" indent="-623888">
              <a:buNone/>
            </a:pPr>
            <a:r>
              <a:rPr lang="en-GB" altLang="zh-CN" dirty="0" smtClean="0">
                <a:solidFill>
                  <a:srgbClr val="00B050"/>
                </a:solidFill>
              </a:rPr>
              <a:t>D1  ICT-ISS </a:t>
            </a:r>
            <a:r>
              <a:rPr lang="en-GB" altLang="zh-CN" dirty="0">
                <a:solidFill>
                  <a:srgbClr val="00B050"/>
                </a:solidFill>
              </a:rPr>
              <a:t>agreed to present the </a:t>
            </a:r>
            <a:r>
              <a:rPr lang="en-GB" altLang="zh-CN" dirty="0">
                <a:solidFill>
                  <a:srgbClr val="00B050"/>
                </a:solidFill>
              </a:rPr>
              <a:t>Technical Regulation for ICT Operations</a:t>
            </a:r>
            <a:r>
              <a:rPr lang="en-GB" altLang="zh-CN" dirty="0" smtClean="0">
                <a:solidFill>
                  <a:srgbClr val="00B050"/>
                </a:solidFill>
              </a:rPr>
              <a:t> </a:t>
            </a:r>
            <a:r>
              <a:rPr lang="en-GB" altLang="zh-CN" dirty="0">
                <a:solidFill>
                  <a:srgbClr val="00B050"/>
                </a:solidFill>
              </a:rPr>
              <a:t>to CBS TECO 2018.</a:t>
            </a:r>
            <a:endParaRPr lang="zh-CN" altLang="zh-CN" dirty="0">
              <a:solidFill>
                <a:srgbClr val="00B050"/>
              </a:solidFill>
            </a:endParaRPr>
          </a:p>
          <a:p>
            <a:pPr marL="623888" indent="-623888">
              <a:buNone/>
            </a:pPr>
            <a:r>
              <a:rPr lang="en-GB" altLang="zh-CN" dirty="0">
                <a:solidFill>
                  <a:srgbClr val="0070C0"/>
                </a:solidFill>
              </a:rPr>
              <a:t>A1  </a:t>
            </a:r>
            <a:r>
              <a:rPr lang="en-GB" altLang="zh-CN" dirty="0">
                <a:solidFill>
                  <a:srgbClr val="0070C0"/>
                </a:solidFill>
              </a:rPr>
              <a:t>ICT-ISS requested ET-WISC complete the Technical Regulation for ICT Operations </a:t>
            </a:r>
            <a:r>
              <a:rPr lang="en-GB" altLang="zh-CN" dirty="0" smtClean="0">
                <a:solidFill>
                  <a:srgbClr val="0070C0"/>
                </a:solidFill>
              </a:rPr>
              <a:t>by the end of January, 2018. </a:t>
            </a:r>
            <a:endParaRPr lang="zh-CN" altLang="zh-CN" dirty="0">
              <a:solidFill>
                <a:srgbClr val="0070C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9645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1296</TotalTime>
  <Words>1414</Words>
  <Application>Microsoft Office PowerPoint</Application>
  <PresentationFormat>全屏显示(4:3)</PresentationFormat>
  <Paragraphs>166</Paragraphs>
  <Slides>20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blank</vt:lpstr>
      <vt:lpstr>PowerPoint 演示文稿</vt:lpstr>
      <vt:lpstr>Background TT-IM-1, October 2017</vt:lpstr>
      <vt:lpstr>Background  Joint meeting of ET-CTS and ET-WISC, November 2017</vt:lpstr>
      <vt:lpstr>Technical Regulation for ICT Operations (Draft)</vt:lpstr>
      <vt:lpstr>Technical Regulation for ICT Operations (Draft)</vt:lpstr>
      <vt:lpstr>1. IT Service Incident Management</vt:lpstr>
      <vt:lpstr>1. IT Service Incident Management</vt:lpstr>
      <vt:lpstr>1. IT Service Incident Management</vt:lpstr>
      <vt:lpstr>1. IT Service Incident Management</vt:lpstr>
      <vt:lpstr>2. IT Service Continuity Management</vt:lpstr>
      <vt:lpstr>2. IT Service Continuity Management</vt:lpstr>
      <vt:lpstr>2. IT Service Continuity Management</vt:lpstr>
      <vt:lpstr>2. IT Service Continuity Management</vt:lpstr>
      <vt:lpstr>2. IT Service Continuity Management</vt:lpstr>
      <vt:lpstr>3. IT Service Monitoring</vt:lpstr>
      <vt:lpstr>3. IT Service Monitoring</vt:lpstr>
      <vt:lpstr>4. IT Service Change Management Procedure</vt:lpstr>
      <vt:lpstr>4. IT Service Change Management Procedure</vt:lpstr>
      <vt:lpstr>Recommendations</vt:lpstr>
      <vt:lpstr>PowerPoint 演示文稿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李湘</cp:lastModifiedBy>
  <cp:revision>48</cp:revision>
  <dcterms:created xsi:type="dcterms:W3CDTF">2017-12-04T10:18:43Z</dcterms:created>
  <dcterms:modified xsi:type="dcterms:W3CDTF">2018-01-18T06:34:16Z</dcterms:modified>
</cp:coreProperties>
</file>