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86" r:id="rId3"/>
    <p:sldId id="285" r:id="rId4"/>
    <p:sldId id="271" r:id="rId5"/>
    <p:sldId id="283" r:id="rId6"/>
    <p:sldId id="284" r:id="rId7"/>
    <p:sldId id="288" r:id="rId8"/>
    <p:sldId id="291" r:id="rId9"/>
    <p:sldId id="290" r:id="rId10"/>
    <p:sldId id="289" r:id="rId11"/>
    <p:sldId id="294" r:id="rId12"/>
    <p:sldId id="293" r:id="rId13"/>
    <p:sldId id="292" r:id="rId14"/>
    <p:sldId id="295" r:id="rId15"/>
    <p:sldId id="25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118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17/01/2018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Draft GISC Audit Criteria</a:t>
            </a:r>
          </a:p>
          <a:p>
            <a:r>
              <a:rPr lang="en-US" sz="2800" i="1" dirty="0">
                <a:solidFill>
                  <a:srgbClr val="000090"/>
                </a:solidFill>
              </a:rPr>
              <a:t>Kevin ALDER</a:t>
            </a:r>
          </a:p>
          <a:p>
            <a:r>
              <a:rPr lang="en-US" sz="2400" dirty="0">
                <a:solidFill>
                  <a:srgbClr val="000090"/>
                </a:solidFill>
              </a:rPr>
              <a:t>Agenda item 4(2)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5436781"/>
            <a:ext cx="4230806" cy="10426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rgbClr val="000090"/>
                </a:solidFill>
              </a:rPr>
              <a:t>ICT-ISS 2018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16-18 January 2018,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05941-04F2-4A8C-8A76-F4DF2B486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Proposed Audits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5C8AE0-CE30-431D-98E3-82D94F6FA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NZ" dirty="0"/>
              <a:t>Reduced emphasis on technical aspects and IT infrastructure</a:t>
            </a:r>
          </a:p>
          <a:p>
            <a:r>
              <a:rPr lang="en-NZ" dirty="0"/>
              <a:t>More focus on GISC activities that deliver value to WIS Community, and users in GISC AOR.</a:t>
            </a:r>
          </a:p>
          <a:p>
            <a:r>
              <a:rPr lang="en-NZ" dirty="0"/>
              <a:t>Questionnaire to be developed using Survey Monkey.</a:t>
            </a:r>
          </a:p>
          <a:p>
            <a:r>
              <a:rPr lang="en-NZ" dirty="0"/>
              <a:t>Survey to include questions on management of risks within GISC operations.</a:t>
            </a:r>
          </a:p>
          <a:p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3067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7561D-9D91-4555-93CF-12E3E90F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Proposed Audit Criteria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F00BE-E6F8-4C8A-BA5D-5CE9F312E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NZ" dirty="0"/>
              <a:t>Elements of GISC Operations to be audited will be based on a matrix of:</a:t>
            </a:r>
          </a:p>
          <a:p>
            <a:pPr marL="0" indent="0">
              <a:buNone/>
            </a:pPr>
            <a:endParaRPr lang="en-NZ" dirty="0"/>
          </a:p>
          <a:p>
            <a:r>
              <a:rPr lang="en-NZ" dirty="0"/>
              <a:t>The six management functions listed in the ISO9001:2015 standard.</a:t>
            </a:r>
          </a:p>
          <a:p>
            <a:r>
              <a:rPr lang="en-NZ" dirty="0"/>
              <a:t>WMO No 1061, Annex D, para 2.1.1 – Scope of GISC Audits</a:t>
            </a:r>
          </a:p>
          <a:p>
            <a:r>
              <a:rPr lang="en-NZ" dirty="0"/>
              <a:t>ET-WISC Workplan – Actions 1-10</a:t>
            </a:r>
          </a:p>
          <a:p>
            <a:pPr marL="0" indent="0">
              <a:buNone/>
            </a:pPr>
            <a:endParaRPr lang="en-NZ" dirty="0"/>
          </a:p>
          <a:p>
            <a:pPr marL="0" indent="0">
              <a:buNone/>
            </a:pPr>
            <a:r>
              <a:rPr lang="en-NZ" dirty="0"/>
              <a:t>Audit criteria will be submitted via ICT-ISS to CBS-MG for approval by the president of CBS.</a:t>
            </a:r>
          </a:p>
          <a:p>
            <a:endParaRPr lang="en-NZ" dirty="0"/>
          </a:p>
          <a:p>
            <a:pPr marL="0" indent="0">
              <a:buNone/>
            </a:pPr>
            <a:endParaRPr lang="en-NZ" dirty="0"/>
          </a:p>
          <a:p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505142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14BE3-7F7F-42DE-BF1D-15D39763F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ISO9001:2015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4CFB29-FF49-4991-BC61-C665687054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ISO 9001:2015 focuses on six organisational management functions: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Clause 5 – Leadership</a:t>
            </a:r>
          </a:p>
          <a:p>
            <a:r>
              <a:rPr lang="en-GB" dirty="0"/>
              <a:t>Clause 6 – Planning </a:t>
            </a:r>
          </a:p>
          <a:p>
            <a:r>
              <a:rPr lang="en-GB" dirty="0"/>
              <a:t>Clause 7 – Support</a:t>
            </a:r>
          </a:p>
          <a:p>
            <a:r>
              <a:rPr lang="en-GB" dirty="0"/>
              <a:t>Clause 8 – Operation </a:t>
            </a:r>
          </a:p>
          <a:p>
            <a:r>
              <a:rPr lang="en-GB" dirty="0"/>
              <a:t>Clause 9 – Performance evaluation </a:t>
            </a:r>
          </a:p>
          <a:p>
            <a:r>
              <a:rPr lang="en-GB" dirty="0"/>
              <a:t>Clause 10 – Improvement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And then wraps these in risk-based thinking</a:t>
            </a:r>
          </a:p>
          <a:p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522831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2D80794-FDEC-4001-A533-4F8F9183E6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8698" y="812466"/>
            <a:ext cx="7496662" cy="5313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9941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535B19C-411E-4459-BDFF-6A33E7661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394" y="97316"/>
            <a:ext cx="5422605" cy="6315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301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DF69D-9BCF-4727-AF26-EA2B756F1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1. Leadership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CA2612E5-20A2-4666-8FCF-E6F7EFCD3F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6679926"/>
              </p:ext>
            </p:extLst>
          </p:nvPr>
        </p:nvGraphicFramePr>
        <p:xfrm>
          <a:off x="1060450" y="1984248"/>
          <a:ext cx="7023100" cy="36941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23100">
                  <a:extLst>
                    <a:ext uri="{9D8B030D-6E8A-4147-A177-3AD203B41FA5}">
                      <a16:colId xmlns:a16="http://schemas.microsoft.com/office/drawing/2014/main" val="668088768"/>
                    </a:ext>
                  </a:extLst>
                </a:gridCol>
              </a:tblGrid>
              <a:tr h="923544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Commitment of organisation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310540036"/>
                  </a:ext>
                </a:extLst>
              </a:tr>
              <a:tr h="923544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Resourcing - financial, technical, personnel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2463488970"/>
                  </a:ext>
                </a:extLst>
              </a:tr>
              <a:tr h="923544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Participation in WIS planning and co-ordination mechanisms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1656313410"/>
                  </a:ext>
                </a:extLst>
              </a:tr>
              <a:tr h="923544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Management practices - Quality Management and Risk Management activities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15989947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7227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DF69D-9BCF-4727-AF26-EA2B756F1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2. Planning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BD29F5A-5515-4C0C-A80A-CEE00F7A24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1704148"/>
              </p:ext>
            </p:extLst>
          </p:nvPr>
        </p:nvGraphicFramePr>
        <p:xfrm>
          <a:off x="886841" y="1728534"/>
          <a:ext cx="7370318" cy="40413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70318">
                  <a:extLst>
                    <a:ext uri="{9D8B030D-6E8A-4147-A177-3AD203B41FA5}">
                      <a16:colId xmlns:a16="http://schemas.microsoft.com/office/drawing/2014/main" val="1868365817"/>
                    </a:ext>
                  </a:extLst>
                </a:gridCol>
              </a:tblGrid>
              <a:tr h="817564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IT Programme Governance, Strategy and Design in reference to WIS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343722013"/>
                  </a:ext>
                </a:extLst>
              </a:tr>
              <a:tr h="817564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Implementation and incorporation of WMO regulations and recommendations in operations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1256289329"/>
                  </a:ext>
                </a:extLst>
              </a:tr>
              <a:tr h="817564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Personnel planning and competencies - WIS Competencies and staff training activities in relation to WIS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759825023"/>
                  </a:ext>
                </a:extLst>
              </a:tr>
              <a:tr h="794318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Security planning and programme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620073944"/>
                  </a:ext>
                </a:extLst>
              </a:tr>
              <a:tr h="794318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WIS Core Network - planning and capacity management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12437468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7002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DF69D-9BCF-4727-AF26-EA2B756F1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3. Support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CFEEA9B-F5C0-41E2-9721-B64EDAF747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9759152"/>
              </p:ext>
            </p:extLst>
          </p:nvPr>
        </p:nvGraphicFramePr>
        <p:xfrm>
          <a:off x="1060450" y="1755648"/>
          <a:ext cx="7023100" cy="34843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23100">
                  <a:extLst>
                    <a:ext uri="{9D8B030D-6E8A-4147-A177-3AD203B41FA5}">
                      <a16:colId xmlns:a16="http://schemas.microsoft.com/office/drawing/2014/main" val="2433129997"/>
                    </a:ext>
                  </a:extLst>
                </a:gridCol>
              </a:tblGrid>
              <a:tr h="1391328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Service Management - Service Desk support and incident response processes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824322660"/>
                  </a:ext>
                </a:extLst>
              </a:tr>
              <a:tr h="1391328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Development and Training Activities within Area of Responsibility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2139500982"/>
                  </a:ext>
                </a:extLst>
              </a:tr>
              <a:tr h="701651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GISC to GISC Support and Communications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14803564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6025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DF69D-9BCF-4727-AF26-EA2B756F1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4. Operation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B734553-62EA-445B-BFD4-D5C51B0AC8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0784844"/>
              </p:ext>
            </p:extLst>
          </p:nvPr>
        </p:nvGraphicFramePr>
        <p:xfrm>
          <a:off x="1060450" y="1755648"/>
          <a:ext cx="7023100" cy="36300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23100">
                  <a:extLst>
                    <a:ext uri="{9D8B030D-6E8A-4147-A177-3AD203B41FA5}">
                      <a16:colId xmlns:a16="http://schemas.microsoft.com/office/drawing/2014/main" val="1853254656"/>
                    </a:ext>
                  </a:extLst>
                </a:gridCol>
              </a:tblGrid>
              <a:tr h="1206542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IT Operations - Resilience of Infrastructure Services, including redundancy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2315449924"/>
                  </a:ext>
                </a:extLst>
              </a:tr>
              <a:tr h="608463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IT Operations - Change Management processes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1260687851"/>
                  </a:ext>
                </a:extLst>
              </a:tr>
              <a:tr h="608463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IT Operations - Contract Management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560198142"/>
                  </a:ext>
                </a:extLst>
              </a:tr>
              <a:tr h="1206542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Security Practices - system patching, user management, user awareness and education, network monitoring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19315923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7446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DF69D-9BCF-4727-AF26-EA2B756F1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4. Operation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B3F532F1-B321-461E-A1EB-D29B2BA1CF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8015134"/>
              </p:ext>
            </p:extLst>
          </p:nvPr>
        </p:nvGraphicFramePr>
        <p:xfrm>
          <a:off x="923290" y="1428020"/>
          <a:ext cx="7023100" cy="46801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23100">
                  <a:extLst>
                    <a:ext uri="{9D8B030D-6E8A-4147-A177-3AD203B41FA5}">
                      <a16:colId xmlns:a16="http://schemas.microsoft.com/office/drawing/2014/main" val="639692574"/>
                    </a:ext>
                  </a:extLst>
                </a:gridCol>
              </a:tblGrid>
              <a:tr h="520019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Compliance with WIS Technical Specifications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10937777"/>
                  </a:ext>
                </a:extLst>
              </a:tr>
              <a:tr h="1560057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Management of GISC Area of Responsibility - AMDCN connectivity, regional cache and information dissemination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60027126"/>
                  </a:ext>
                </a:extLst>
              </a:tr>
              <a:tr h="1040038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Management of GISC-GISC functions and activities, including 24 hour cache and GISC-GISC backup 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760513817"/>
                  </a:ext>
                </a:extLst>
              </a:tr>
              <a:tr h="1040038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Procedures to  manage metadata consistency and completeness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944960429"/>
                  </a:ext>
                </a:extLst>
              </a:tr>
              <a:tr h="520019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Operational documentation and procedures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8724038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7331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DF69D-9BCF-4727-AF26-EA2B756F1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5. Performance Evaluation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2020D59-449A-4B03-918D-2D332388B8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6549841"/>
              </p:ext>
            </p:extLst>
          </p:nvPr>
        </p:nvGraphicFramePr>
        <p:xfrm>
          <a:off x="1060450" y="2313432"/>
          <a:ext cx="7023100" cy="23898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23100">
                  <a:extLst>
                    <a:ext uri="{9D8B030D-6E8A-4147-A177-3AD203B41FA5}">
                      <a16:colId xmlns:a16="http://schemas.microsoft.com/office/drawing/2014/main" val="1264229309"/>
                    </a:ext>
                  </a:extLst>
                </a:gridCol>
              </a:tblGrid>
              <a:tr h="796618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Management reporting and metrics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2726774507"/>
                  </a:ext>
                </a:extLst>
              </a:tr>
              <a:tr h="796618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WIS performance monitoring and reporting activities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2358618308"/>
                  </a:ext>
                </a:extLst>
              </a:tr>
              <a:tr h="796618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Quality of Service metrics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24215126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76748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DF69D-9BCF-4727-AF26-EA2B756F1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6. Improvement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1C3F6A8-B25C-442D-A1C9-02501A97F8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3703955"/>
              </p:ext>
            </p:extLst>
          </p:nvPr>
        </p:nvGraphicFramePr>
        <p:xfrm>
          <a:off x="1060450" y="2167128"/>
          <a:ext cx="7023100" cy="20527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23100">
                  <a:extLst>
                    <a:ext uri="{9D8B030D-6E8A-4147-A177-3AD203B41FA5}">
                      <a16:colId xmlns:a16="http://schemas.microsoft.com/office/drawing/2014/main" val="4124281982"/>
                    </a:ext>
                  </a:extLst>
                </a:gridCol>
              </a:tblGrid>
              <a:tr h="657426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Continuous Improvement programme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76996999"/>
                  </a:ext>
                </a:extLst>
              </a:tr>
              <a:tr h="657426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Follow-up on previous audit recommendations (if any)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4011682589"/>
                  </a:ext>
                </a:extLst>
              </a:tr>
              <a:tr h="657426">
                <a:tc>
                  <a:txBody>
                    <a:bodyPr/>
                    <a:lstStyle/>
                    <a:p>
                      <a:pPr algn="l" fontAlgn="ctr"/>
                      <a:r>
                        <a:rPr lang="en-NZ" sz="2400" u="none" strike="noStrike" dirty="0">
                          <a:effectLst/>
                        </a:rPr>
                        <a:t>WIS Programme Internal Audits Reports and follow-up actions</a:t>
                      </a:r>
                      <a:endParaRPr lang="en-N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497820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87644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FDBD4-E7ED-4728-A231-0806AA758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To Do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4BC51-AED7-4B15-8C46-973C600C8D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NZ" dirty="0"/>
              <a:t>Finalise audit criteria with ET-WISC.</a:t>
            </a:r>
          </a:p>
          <a:p>
            <a:pPr marL="514350" indent="-514350">
              <a:buAutoNum type="arabicPeriod"/>
            </a:pPr>
            <a:r>
              <a:rPr lang="en-NZ" dirty="0"/>
              <a:t>Develop online questionnaire based on criteria.</a:t>
            </a:r>
          </a:p>
          <a:p>
            <a:pPr marL="514350" indent="-514350">
              <a:buAutoNum type="arabicPeriod"/>
            </a:pPr>
            <a:r>
              <a:rPr lang="en-NZ" dirty="0"/>
              <a:t>Revise existing audit procedure documents and reporting templates including evidence checklists to align with the new criteria.</a:t>
            </a:r>
          </a:p>
          <a:p>
            <a:pPr marL="514350" indent="-514350">
              <a:buAutoNum type="arabicPeriod"/>
            </a:pP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0833623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Kia Ora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ET-WISC2017-presentationXX-template</Template>
  <TotalTime>468</TotalTime>
  <Words>446</Words>
  <Application>Microsoft Office PowerPoint</Application>
  <PresentationFormat>On-screen Show (4:3)</PresentationFormat>
  <Paragraphs>72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ET-WISC2017-presentationXX-template</vt:lpstr>
      <vt:lpstr>PowerPoint Presentation</vt:lpstr>
      <vt:lpstr>Proposed Audits</vt:lpstr>
      <vt:lpstr>Proposed Audit Criteria</vt:lpstr>
      <vt:lpstr>ISO9001:2015</vt:lpstr>
      <vt:lpstr>PowerPoint Presentation</vt:lpstr>
      <vt:lpstr>PowerPoint Presentation</vt:lpstr>
      <vt:lpstr>1. Leadership</vt:lpstr>
      <vt:lpstr>2. Planning</vt:lpstr>
      <vt:lpstr>3. Support</vt:lpstr>
      <vt:lpstr>4. Operation</vt:lpstr>
      <vt:lpstr>4. Operation</vt:lpstr>
      <vt:lpstr>5. Performance Evaluation</vt:lpstr>
      <vt:lpstr>6. Improvement</vt:lpstr>
      <vt:lpstr>To Do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Alder</dc:creator>
  <cp:lastModifiedBy>Kevin Alder</cp:lastModifiedBy>
  <cp:revision>38</cp:revision>
  <dcterms:created xsi:type="dcterms:W3CDTF">2017-11-14T03:35:57Z</dcterms:created>
  <dcterms:modified xsi:type="dcterms:W3CDTF">2018-01-17T16:02:32Z</dcterms:modified>
</cp:coreProperties>
</file>