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62" r:id="rId3"/>
    <p:sldId id="261" r:id="rId4"/>
    <p:sldId id="265" r:id="rId5"/>
    <p:sldId id="267" r:id="rId6"/>
    <p:sldId id="268" r:id="rId7"/>
    <p:sldId id="264" r:id="rId8"/>
    <p:sldId id="263" r:id="rId9"/>
    <p:sldId id="275" r:id="rId10"/>
    <p:sldId id="270" r:id="rId11"/>
    <p:sldId id="269" r:id="rId12"/>
    <p:sldId id="271" r:id="rId13"/>
    <p:sldId id="272" r:id="rId14"/>
    <p:sldId id="273" r:id="rId15"/>
    <p:sldId id="274" r:id="rId16"/>
    <p:sldId id="278" r:id="rId17"/>
    <p:sldId id="276" r:id="rId18"/>
    <p:sldId id="277" r:id="rId19"/>
    <p:sldId id="279" r:id="rId20"/>
    <p:sldId id="281" r:id="rId21"/>
    <p:sldId id="282" r:id="rId22"/>
    <p:sldId id="258" r:id="rId23"/>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F8FB"/>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19" d="100"/>
          <a:sy n="119" d="100"/>
        </p:scale>
        <p:origin x="-1404" y="17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69A64BE-CACF-4CEE-A925-28596A754FAC}" type="datetimeFigureOut">
              <a:rPr lang="en-GB" smtClean="0"/>
              <a:t>16/01/2018</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7116527-64FD-4ADC-8819-9BFA1E8A93FB}" type="slidenum">
              <a:rPr lang="en-GB" smtClean="0"/>
              <a:t>‹#›</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3</a:t>
            </a:fld>
            <a:endParaRPr lang="en-GB"/>
          </a:p>
        </p:txBody>
      </p:sp>
    </p:spTree>
    <p:extLst>
      <p:ext uri="{BB962C8B-B14F-4D97-AF65-F5344CB8AC3E}">
        <p14:creationId xmlns:p14="http://schemas.microsoft.com/office/powerpoint/2010/main" val="27554991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7</a:t>
            </a:fld>
            <a:endParaRPr lang="en-GB"/>
          </a:p>
        </p:txBody>
      </p:sp>
    </p:spTree>
    <p:extLst>
      <p:ext uri="{BB962C8B-B14F-4D97-AF65-F5344CB8AC3E}">
        <p14:creationId xmlns:p14="http://schemas.microsoft.com/office/powerpoint/2010/main" val="27554991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7116527-64FD-4ADC-8819-9BFA1E8A93FB}" type="slidenum">
              <a:rPr lang="en-GB" smtClean="0"/>
              <a:t>8</a:t>
            </a:fld>
            <a:endParaRPr lang="en-GB"/>
          </a:p>
        </p:txBody>
      </p:sp>
    </p:spTree>
    <p:extLst>
      <p:ext uri="{BB962C8B-B14F-4D97-AF65-F5344CB8AC3E}">
        <p14:creationId xmlns:p14="http://schemas.microsoft.com/office/powerpoint/2010/main" val="275549916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wis.wmo.int/page=TT-eWIS2017"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hyperlink" Target="http://wis.wmo.int/tdoc=418" TargetMode="External"/></Relationships>
</file>

<file path=ppt/slides/_rels/slide4.xml.rels><?xml version="1.0" encoding="UTF-8" standalone="yes"?>
<Relationships xmlns="http://schemas.openxmlformats.org/package/2006/relationships"><Relationship Id="rId2" Type="http://schemas.openxmlformats.org/officeDocument/2006/relationships/hyperlink" Target="http://wis.wmo.int/file=3763"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hyperlink" Target="http://wis.wmo.int/file=3763"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hyperlink" Target="http://wis.wmo.int/file=3763"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sz="4800" dirty="0">
                <a:solidFill>
                  <a:srgbClr val="000090"/>
                </a:solidFill>
              </a:rPr>
              <a:t>Report from TT-eWIS</a:t>
            </a:r>
          </a:p>
          <a:p>
            <a:r>
              <a:rPr lang="en-GB" sz="2000" dirty="0">
                <a:solidFill>
                  <a:srgbClr val="000090"/>
                </a:solidFill>
              </a:rPr>
              <a:t>(ICT-ISS2018, January 2018)</a:t>
            </a:r>
            <a:endParaRPr lang="en-US" sz="2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Tree>
    <p:extLst>
      <p:ext uri="{BB962C8B-B14F-4D97-AF65-F5344CB8AC3E}">
        <p14:creationId xmlns:p14="http://schemas.microsoft.com/office/powerpoint/2010/main" val="2389260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p:txBody>
          <a:bodyPr/>
          <a:lstStyle/>
          <a:p>
            <a:r>
              <a:rPr lang="en-GB" dirty="0"/>
              <a:t>Task Team on evolution of WIS</a:t>
            </a:r>
            <a:endParaRPr lang="en-US"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2</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499136"/>
            <a:ext cx="8514703" cy="230832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dirty="0"/>
              <a:t>Terms of reference:</a:t>
            </a:r>
          </a:p>
          <a:p>
            <a:pPr marL="285750" indent="-285750">
              <a:buFont typeface="Wingdings" pitchFamily="2" charset="2"/>
              <a:buChar char="§"/>
            </a:pPr>
            <a:endParaRPr lang="en-GB" dirty="0"/>
          </a:p>
          <a:p>
            <a:pPr marL="342900" indent="-342900">
              <a:buFont typeface="+mj-lt"/>
              <a:buAutoNum type="alphaLcParenR"/>
            </a:pPr>
            <a:r>
              <a:rPr lang="en-GB" dirty="0">
                <a:effectLst/>
              </a:rPr>
              <a:t>Develop an implementation plan, with schedule and key deliverables, that is in line with the WIS 2.0 strategy and guide implementation of the plan that is approved;</a:t>
            </a:r>
          </a:p>
          <a:p>
            <a:pPr marL="342900" indent="-342900">
              <a:buFont typeface="+mj-lt"/>
              <a:buAutoNum type="alphaLcParenR"/>
            </a:pPr>
            <a:r>
              <a:rPr lang="en-GB" dirty="0">
                <a:effectLst/>
              </a:rPr>
              <a:t>Consolidate stakeholder requirements;</a:t>
            </a:r>
          </a:p>
          <a:p>
            <a:pPr marL="342900" indent="-342900">
              <a:buFont typeface="+mj-lt"/>
              <a:buAutoNum type="alphaLcParenR"/>
            </a:pPr>
            <a:r>
              <a:rPr lang="en-GB" dirty="0">
                <a:effectLst/>
              </a:rPr>
              <a:t>Communicate with stakeholders about the strategy and plan.</a:t>
            </a:r>
            <a:endParaRPr lang="en-GB" dirty="0"/>
          </a:p>
          <a:p>
            <a:pPr marL="285750" indent="-285750">
              <a:buFont typeface="Wingdings" pitchFamily="2" charset="2"/>
              <a:buChar char="§"/>
            </a:pPr>
            <a:endParaRPr lang="en-GB" dirty="0"/>
          </a:p>
        </p:txBody>
      </p:sp>
    </p:spTree>
    <p:extLst>
      <p:ext uri="{BB962C8B-B14F-4D97-AF65-F5344CB8AC3E}">
        <p14:creationId xmlns:p14="http://schemas.microsoft.com/office/powerpoint/2010/main" val="2804154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143000"/>
          </a:xfrm>
        </p:spPr>
        <p:txBody>
          <a:bodyPr>
            <a:normAutofit fontScale="90000"/>
          </a:bodyPr>
          <a:lstStyle/>
          <a:p>
            <a:r>
              <a:rPr lang="en-GB" dirty="0"/>
              <a:t>In a galaxy far, far away … </a:t>
            </a:r>
            <a:br>
              <a:rPr lang="en-GB" dirty="0"/>
            </a:br>
            <a:endParaRPr lang="en-US" dirty="0"/>
          </a:p>
        </p:txBody>
      </p:sp>
      <p:sp>
        <p:nvSpPr>
          <p:cNvPr id="2" name="Slide Number Placeholder 1"/>
          <p:cNvSpPr>
            <a:spLocks noGrp="1"/>
          </p:cNvSpPr>
          <p:nvPr>
            <p:ph type="sldNum" sz="quarter" idx="12"/>
          </p:nvPr>
        </p:nvSpPr>
        <p:spPr/>
        <p:txBody>
          <a:bodyPr/>
          <a:lstStyle/>
          <a:p>
            <a:fld id="{9259AF2F-52C6-9B46-B8B2-0579234AE62E}" type="slidenum">
              <a:rPr lang="en-US" smtClean="0"/>
              <a:t>3</a:t>
            </a:fld>
            <a:endParaRPr lang="en-US"/>
          </a:p>
        </p:txBody>
      </p:sp>
      <p:sp>
        <p:nvSpPr>
          <p:cNvPr id="9" name="TextBox 8"/>
          <p:cNvSpPr txBox="1"/>
          <p:nvPr/>
        </p:nvSpPr>
        <p:spPr>
          <a:xfrm>
            <a:off x="392459" y="1499136"/>
            <a:ext cx="8514703" cy="3416320"/>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dirty="0"/>
              <a:t>First &amp; only meeting of Task Team on evolution on WIS: TT-eWIS2017, November 2017</a:t>
            </a:r>
          </a:p>
          <a:p>
            <a:pPr marL="285750" indent="-285750">
              <a:buFont typeface="Wingdings" pitchFamily="2" charset="2"/>
              <a:buChar char="§"/>
            </a:pPr>
            <a:r>
              <a:rPr lang="en-GB" dirty="0"/>
              <a:t>Meeting page: </a:t>
            </a:r>
            <a:r>
              <a:rPr lang="en-GB" dirty="0">
                <a:hlinkClick r:id="rId3"/>
              </a:rPr>
              <a:t>https://wis.wmo.int/page=TT-eWIS2017</a:t>
            </a:r>
            <a:r>
              <a:rPr lang="en-GB" dirty="0"/>
              <a:t> </a:t>
            </a:r>
          </a:p>
          <a:p>
            <a:pPr marL="285750" indent="-285750">
              <a:buFont typeface="Wingdings" pitchFamily="2" charset="2"/>
              <a:buChar char="§"/>
            </a:pPr>
            <a:r>
              <a:rPr lang="en-GB" dirty="0"/>
              <a:t>Meeting report: </a:t>
            </a:r>
            <a:r>
              <a:rPr lang="en-GB" dirty="0">
                <a:hlinkClick r:id="rId4"/>
              </a:rPr>
              <a:t>http://wis.wmo.int/</a:t>
            </a:r>
            <a:r>
              <a:rPr lang="en-GB" dirty="0" err="1">
                <a:hlinkClick r:id="rId4"/>
              </a:rPr>
              <a:t>tdoc</a:t>
            </a:r>
            <a:r>
              <a:rPr lang="en-GB" dirty="0">
                <a:hlinkClick r:id="rId4"/>
              </a:rPr>
              <a:t>=418</a:t>
            </a:r>
            <a:r>
              <a:rPr lang="en-GB" dirty="0"/>
              <a:t> (draft!)</a:t>
            </a:r>
          </a:p>
          <a:p>
            <a:pPr marL="285750" indent="-285750">
              <a:buFont typeface="Wingdings" pitchFamily="2" charset="2"/>
              <a:buChar char="§"/>
            </a:pPr>
            <a:r>
              <a:rPr lang="en-GB" dirty="0"/>
              <a:t>Aims:</a:t>
            </a:r>
          </a:p>
          <a:p>
            <a:pPr marL="742950" lvl="1" indent="-285750">
              <a:buFont typeface="Arial" panose="020B0604020202020204" pitchFamily="34" charset="0"/>
              <a:buChar char="•"/>
            </a:pPr>
            <a:r>
              <a:rPr lang="en-GB" b="0" i="0" dirty="0">
                <a:solidFill>
                  <a:srgbClr val="000000"/>
                </a:solidFill>
                <a:effectLst/>
                <a:latin typeface="Verdana" panose="020B0604030504040204" pitchFamily="34" charset="0"/>
              </a:rPr>
              <a:t>(TT-eWIS01) consolidate the WIS 2.0 stakeholder requirements; and</a:t>
            </a:r>
          </a:p>
          <a:p>
            <a:pPr marL="742950" lvl="1" indent="-285750">
              <a:buFont typeface="Arial" panose="020B0604020202020204" pitchFamily="34" charset="0"/>
              <a:buChar char="•"/>
            </a:pPr>
            <a:r>
              <a:rPr lang="en-GB" b="0" i="0" dirty="0">
                <a:solidFill>
                  <a:srgbClr val="000000"/>
                </a:solidFill>
                <a:effectLst/>
                <a:latin typeface="Verdana" panose="020B0604030504040204" pitchFamily="34" charset="0"/>
              </a:rPr>
              <a:t>(TT-eWIS02) begin the development of the implementation plan for WIS 2.0.</a:t>
            </a:r>
          </a:p>
          <a:p>
            <a:pPr marL="285750" indent="-285750">
              <a:buFont typeface="Wingdings" pitchFamily="2" charset="2"/>
              <a:buChar char="§"/>
            </a:pPr>
            <a:r>
              <a:rPr lang="en-GB" dirty="0"/>
              <a:t>Links to lots of interesting presentations about current and planned services</a:t>
            </a:r>
            <a:endParaRPr lang="en-GB" dirty="0">
              <a:solidFill>
                <a:srgbClr val="000000"/>
              </a:solidFill>
              <a:latin typeface="Verdana" panose="020B0604030504040204" pitchFamily="34" charset="0"/>
            </a:endParaRPr>
          </a:p>
          <a:p>
            <a:pPr marL="285750" indent="-285750">
              <a:buFont typeface="Arial" panose="020B0604020202020204" pitchFamily="34" charset="0"/>
              <a:buChar char="•"/>
            </a:pPr>
            <a:endParaRPr lang="en-GB" dirty="0"/>
          </a:p>
          <a:p>
            <a:pPr marL="285750" indent="-285750">
              <a:buFont typeface="Wingdings" pitchFamily="2" charset="2"/>
              <a:buChar char="§"/>
            </a:pPr>
            <a:endParaRPr lang="en-GB" dirty="0"/>
          </a:p>
        </p:txBody>
      </p:sp>
    </p:spTree>
    <p:extLst>
      <p:ext uri="{BB962C8B-B14F-4D97-AF65-F5344CB8AC3E}">
        <p14:creationId xmlns:p14="http://schemas.microsoft.com/office/powerpoint/2010/main" val="2252683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p:txBody>
          <a:bodyPr/>
          <a:lstStyle/>
          <a:p>
            <a:r>
              <a:rPr lang="en-GB" dirty="0"/>
              <a:t>WIS 2.0 strategy*</a:t>
            </a:r>
            <a:endParaRPr lang="en-US"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4</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499136"/>
            <a:ext cx="8514703" cy="1754326"/>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dirty="0"/>
              <a:t>Drivers (§3): </a:t>
            </a:r>
          </a:p>
          <a:p>
            <a:pPr marL="742950" lvl="1" indent="-285750">
              <a:buFont typeface="Arial" panose="020B0604020202020204" pitchFamily="34" charset="0"/>
              <a:buChar char="•"/>
            </a:pPr>
            <a:r>
              <a:rPr lang="en-GB" dirty="0"/>
              <a:t>user expectation</a:t>
            </a:r>
          </a:p>
          <a:p>
            <a:pPr marL="742950" lvl="1" indent="-285750">
              <a:buFont typeface="Arial" panose="020B0604020202020204" pitchFamily="34" charset="0"/>
              <a:buChar char="•"/>
            </a:pPr>
            <a:r>
              <a:rPr lang="en-GB" dirty="0"/>
              <a:t>data volumes &amp; complexity</a:t>
            </a:r>
          </a:p>
          <a:p>
            <a:pPr marL="742950" lvl="1" indent="-285750">
              <a:buFont typeface="Arial" panose="020B0604020202020204" pitchFamily="34" charset="0"/>
              <a:buChar char="•"/>
            </a:pPr>
            <a:r>
              <a:rPr lang="en-GB" dirty="0"/>
              <a:t>costs</a:t>
            </a:r>
          </a:p>
          <a:p>
            <a:pPr marL="742950" lvl="1" indent="-285750">
              <a:buFont typeface="Arial" panose="020B0604020202020204" pitchFamily="34" charset="0"/>
              <a:buChar char="•"/>
            </a:pPr>
            <a:r>
              <a:rPr lang="en-GB" dirty="0"/>
              <a:t>policy environment</a:t>
            </a:r>
          </a:p>
          <a:p>
            <a:pPr marL="742950" lvl="1" indent="-285750">
              <a:buFont typeface="Arial" panose="020B0604020202020204" pitchFamily="34" charset="0"/>
              <a:buChar char="•"/>
            </a:pPr>
            <a:r>
              <a:rPr lang="en-GB" dirty="0"/>
              <a:t>technology trends </a:t>
            </a:r>
            <a:r>
              <a:rPr lang="en-GB" i="1" dirty="0"/>
              <a:t>(see Annex III)</a:t>
            </a:r>
          </a:p>
        </p:txBody>
      </p:sp>
      <p:sp>
        <p:nvSpPr>
          <p:cNvPr id="4" name="TextBox 3">
            <a:extLst>
              <a:ext uri="{FF2B5EF4-FFF2-40B4-BE49-F238E27FC236}">
                <a16:creationId xmlns:a16="http://schemas.microsoft.com/office/drawing/2014/main" id="{17F0B325-3F68-314D-84B3-BC712A7B06E0}"/>
              </a:ext>
            </a:extLst>
          </p:cNvPr>
          <p:cNvSpPr txBox="1"/>
          <p:nvPr/>
        </p:nvSpPr>
        <p:spPr>
          <a:xfrm>
            <a:off x="2498361" y="6356350"/>
            <a:ext cx="5894971" cy="58477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r>
              <a:rPr lang="en-GB" sz="1400" dirty="0"/>
              <a:t>* </a:t>
            </a:r>
            <a:r>
              <a:rPr lang="en-GB" sz="1400" dirty="0">
                <a:hlinkClick r:id="rId2"/>
              </a:rPr>
              <a:t>http://wis.wmo.int/file=3763</a:t>
            </a:r>
            <a:r>
              <a:rPr lang="en-GB" sz="1400" dirty="0"/>
              <a:t> as approved by Resolution 8 (EC-69)</a:t>
            </a:r>
          </a:p>
          <a:p>
            <a:pPr marL="285750" indent="-285750">
              <a:buFont typeface="Wingdings" pitchFamily="2" charset="2"/>
              <a:buChar char="§"/>
            </a:pPr>
            <a:endParaRPr lang="en-GB" dirty="0"/>
          </a:p>
        </p:txBody>
      </p:sp>
    </p:spTree>
    <p:extLst>
      <p:ext uri="{BB962C8B-B14F-4D97-AF65-F5344CB8AC3E}">
        <p14:creationId xmlns:p14="http://schemas.microsoft.com/office/powerpoint/2010/main" val="2893455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p:txBody>
          <a:bodyPr/>
          <a:lstStyle/>
          <a:p>
            <a:r>
              <a:rPr lang="en-GB" dirty="0"/>
              <a:t>WIS 2.0 strategy*</a:t>
            </a:r>
            <a:endParaRPr lang="en-US"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5</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499136"/>
            <a:ext cx="8514703" cy="452431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dirty="0"/>
              <a:t>Benefits (§4.1.3): </a:t>
            </a:r>
          </a:p>
          <a:p>
            <a:pPr marL="800100" lvl="1" indent="-342900">
              <a:buFont typeface="+mj-lt"/>
              <a:buAutoNum type="alphaLcParenR"/>
            </a:pPr>
            <a:r>
              <a:rPr lang="en-GB" sz="1500" u="sng" dirty="0"/>
              <a:t>Accessibility</a:t>
            </a:r>
            <a:r>
              <a:rPr lang="en-GB" sz="1500" dirty="0"/>
              <a:t>: a platform enhancing the collection of data and allowing applications and services to be developed, capable of working with high-volume and archived data, and operated and managed without the complexity of building and maintaining infrastructure or managing local repositories of data;</a:t>
            </a:r>
          </a:p>
          <a:p>
            <a:pPr marL="800100" lvl="1" indent="-342900">
              <a:buFont typeface="+mj-lt"/>
              <a:buAutoNum type="alphaLcParenR"/>
            </a:pPr>
            <a:r>
              <a:rPr lang="en-GB" sz="1500" u="sng" dirty="0"/>
              <a:t>Interoperability</a:t>
            </a:r>
            <a:r>
              <a:rPr lang="en-GB" sz="1500" dirty="0"/>
              <a:t>: software components interact with the platform using industry common approaches and open standards;</a:t>
            </a:r>
          </a:p>
          <a:p>
            <a:pPr marL="800100" lvl="1" indent="-342900">
              <a:buFont typeface="+mj-lt"/>
              <a:buAutoNum type="alphaLcParenR"/>
            </a:pPr>
            <a:r>
              <a:rPr lang="en-GB" sz="1500" u="sng" dirty="0"/>
              <a:t>Visibility</a:t>
            </a:r>
            <a:r>
              <a:rPr lang="en-GB" sz="1500" dirty="0"/>
              <a:t>: authoritative data from NMHSs are visible to government, commerce and citizens;</a:t>
            </a:r>
          </a:p>
          <a:p>
            <a:pPr marL="800100" lvl="1" indent="-342900">
              <a:buFont typeface="+mj-lt"/>
              <a:buAutoNum type="alphaLcParenR"/>
            </a:pPr>
            <a:r>
              <a:rPr lang="en-GB" sz="1500" u="sng" dirty="0"/>
              <a:t>Utility</a:t>
            </a:r>
            <a:r>
              <a:rPr lang="en-GB" sz="1500" dirty="0"/>
              <a:t>: a focus on meeting the needs of users to exploit meteorological data in context with data from other domains, enabled through services offered by the WMO community;</a:t>
            </a:r>
          </a:p>
          <a:p>
            <a:pPr marL="800100" lvl="1" indent="-342900">
              <a:buFont typeface="+mj-lt"/>
              <a:buAutoNum type="alphaLcParenR"/>
            </a:pPr>
            <a:r>
              <a:rPr lang="en-GB" sz="1500" u="sng" dirty="0"/>
              <a:t>Reliability</a:t>
            </a:r>
            <a:r>
              <a:rPr lang="en-GB" sz="1500" dirty="0"/>
              <a:t>: data and services are safe and accessible with guaranteed performance at any time;</a:t>
            </a:r>
          </a:p>
          <a:p>
            <a:pPr marL="800100" lvl="1" indent="-342900">
              <a:buFont typeface="+mj-lt"/>
              <a:buAutoNum type="alphaLcParenR"/>
            </a:pPr>
            <a:r>
              <a:rPr lang="en-GB" sz="1500" u="sng" dirty="0"/>
              <a:t>Cost-effectiveness</a:t>
            </a:r>
            <a:r>
              <a:rPr lang="en-GB" sz="1500" dirty="0"/>
              <a:t>: avoid duplication through use of shared components built on infrastructure of organisations that can leverage economies of scale; use of standard technology, avoiding the need for WIS-specific skills;</a:t>
            </a:r>
          </a:p>
          <a:p>
            <a:pPr marL="800100" lvl="1" indent="-342900">
              <a:buFont typeface="+mj-lt"/>
              <a:buAutoNum type="alphaLcParenR"/>
            </a:pPr>
            <a:r>
              <a:rPr lang="en-GB" sz="1500" u="sng" dirty="0"/>
              <a:t>Capacity-building</a:t>
            </a:r>
            <a:r>
              <a:rPr lang="en-GB" sz="1500" dirty="0"/>
              <a:t>: training to enable all NMHSs, particularly from least developed countries and small island developing States, to use infrastructure and services of the WIS 2.0 platform to build services that meet the needs of their domestic stakeholders.</a:t>
            </a:r>
          </a:p>
        </p:txBody>
      </p:sp>
      <p:sp>
        <p:nvSpPr>
          <p:cNvPr id="4" name="TextBox 3">
            <a:extLst>
              <a:ext uri="{FF2B5EF4-FFF2-40B4-BE49-F238E27FC236}">
                <a16:creationId xmlns:a16="http://schemas.microsoft.com/office/drawing/2014/main" id="{17F0B325-3F68-314D-84B3-BC712A7B06E0}"/>
              </a:ext>
            </a:extLst>
          </p:cNvPr>
          <p:cNvSpPr txBox="1"/>
          <p:nvPr/>
        </p:nvSpPr>
        <p:spPr>
          <a:xfrm>
            <a:off x="2498361" y="6356350"/>
            <a:ext cx="5894971" cy="58477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r>
              <a:rPr lang="en-GB" sz="1400" dirty="0"/>
              <a:t>* </a:t>
            </a:r>
            <a:r>
              <a:rPr lang="en-GB" sz="1400" dirty="0">
                <a:hlinkClick r:id="rId2"/>
              </a:rPr>
              <a:t>http://wis.wmo.int/file=3763</a:t>
            </a:r>
            <a:r>
              <a:rPr lang="en-GB" sz="1400" dirty="0"/>
              <a:t> as approved by Resolution 8 (EC-69)</a:t>
            </a:r>
          </a:p>
          <a:p>
            <a:pPr marL="285750" indent="-285750">
              <a:buFont typeface="Wingdings" pitchFamily="2" charset="2"/>
              <a:buChar char="§"/>
            </a:pPr>
            <a:endParaRPr lang="en-GB" dirty="0"/>
          </a:p>
        </p:txBody>
      </p:sp>
    </p:spTree>
    <p:extLst>
      <p:ext uri="{BB962C8B-B14F-4D97-AF65-F5344CB8AC3E}">
        <p14:creationId xmlns:p14="http://schemas.microsoft.com/office/powerpoint/2010/main" val="2098587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p:txBody>
          <a:bodyPr/>
          <a:lstStyle/>
          <a:p>
            <a:r>
              <a:rPr lang="en-GB" dirty="0"/>
              <a:t>WIS 2.0 strategy*</a:t>
            </a:r>
            <a:endParaRPr lang="en-US"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6</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499136"/>
            <a:ext cx="8514703" cy="4893647"/>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dirty="0"/>
              <a:t>Technical aspects (§4.1.8): </a:t>
            </a:r>
          </a:p>
          <a:p>
            <a:pPr marL="800100" lvl="1" indent="-342900">
              <a:buFont typeface="+mj-lt"/>
              <a:buAutoNum type="alphaLcParenR"/>
            </a:pPr>
            <a:r>
              <a:rPr lang="en-GB" sz="1400" dirty="0"/>
              <a:t>Use of cloud computing infrastructure to host shared components (such as data repositories and applications) to provide low-latency global data sharing to enable the WMO community to ‘plug’ their components into shared infrastructure and easily deliver value-added services to their users and to provide facilities that enable users to work with high-volume data in-situ rather than require download for local usage;</a:t>
            </a:r>
          </a:p>
          <a:p>
            <a:pPr marL="800100" lvl="1" indent="-342900">
              <a:buFont typeface="+mj-lt"/>
              <a:buAutoNum type="alphaLcParenR"/>
            </a:pPr>
            <a:r>
              <a:rPr lang="en-GB" sz="1400" dirty="0"/>
              <a:t>Use of Web standards, Web services and well-defined APIs to enable WIS 2.0 to become ‘machine interoperable’ - i.e. enabling software systems to find and use the meteorological data and services hosted on the WIS 2.0 platform without requiring routine human intervention;</a:t>
            </a:r>
          </a:p>
          <a:p>
            <a:pPr marL="800100" lvl="1" indent="-342900">
              <a:buFont typeface="+mj-lt"/>
              <a:buAutoNum type="alphaLcParenR"/>
            </a:pPr>
            <a:r>
              <a:rPr lang="en-GB" sz="1400" dirty="0"/>
              <a:t>Use of common open data formats (e.g. JSON, CSV, XML, netCDF, HDF) complementing Table-driven Code Forms (GRIB, BUFR), to simplify data provision and use by a broader community;</a:t>
            </a:r>
          </a:p>
          <a:p>
            <a:pPr marL="800100" lvl="1" indent="-342900">
              <a:buFont typeface="+mj-lt"/>
              <a:buAutoNum type="alphaLcParenR"/>
            </a:pPr>
            <a:r>
              <a:rPr lang="en-GB" sz="1400" dirty="0"/>
              <a:t>Use of analytics and user feedback to drive continued improvement of user experience;</a:t>
            </a:r>
          </a:p>
          <a:p>
            <a:pPr marL="800100" lvl="1" indent="-342900">
              <a:buFont typeface="+mj-lt"/>
              <a:buAutoNum type="alphaLcParenR"/>
            </a:pPr>
            <a:r>
              <a:rPr lang="en-GB" sz="1400" dirty="0"/>
              <a:t>Integration with global search engines (such as Google, Bing or Yahoo) to improve visibility of the authoritative information provided by NMHSs while retaining data sovereignty;</a:t>
            </a:r>
          </a:p>
          <a:p>
            <a:pPr marL="800100" lvl="1" indent="-342900">
              <a:buFont typeface="+mj-lt"/>
              <a:buAutoNum type="alphaLcParenR"/>
            </a:pPr>
            <a:r>
              <a:rPr lang="en-GB" sz="1400" dirty="0"/>
              <a:t>Integration with third-party identity management services (such as eduGAIN) to simplify authentication of users;</a:t>
            </a:r>
          </a:p>
          <a:p>
            <a:pPr marL="800100" lvl="1" indent="-342900">
              <a:buFont typeface="+mj-lt"/>
              <a:buAutoNum type="alphaLcParenR"/>
            </a:pPr>
            <a:r>
              <a:rPr lang="en-GB" sz="1400" dirty="0"/>
              <a:t>Retirement of traditional GTS message switching as the basis for operational, real- time data exchange in favour of industry standard data distribution methods and protocols such as secure file transfer and publish-subscribe messaging;</a:t>
            </a:r>
          </a:p>
          <a:p>
            <a:pPr marL="800100" lvl="1" indent="-342900">
              <a:buFont typeface="+mj-lt"/>
              <a:buAutoNum type="alphaLcParenR"/>
            </a:pPr>
            <a:r>
              <a:rPr lang="en-GB" sz="1400" dirty="0"/>
              <a:t>Fault tolerant design of WIS 2.0 components and applications to deliver high quality of service even where underlying infrastructure cannot guarantee a level of service.</a:t>
            </a:r>
          </a:p>
        </p:txBody>
      </p:sp>
      <p:sp>
        <p:nvSpPr>
          <p:cNvPr id="4" name="TextBox 3">
            <a:extLst>
              <a:ext uri="{FF2B5EF4-FFF2-40B4-BE49-F238E27FC236}">
                <a16:creationId xmlns:a16="http://schemas.microsoft.com/office/drawing/2014/main" id="{17F0B325-3F68-314D-84B3-BC712A7B06E0}"/>
              </a:ext>
            </a:extLst>
          </p:cNvPr>
          <p:cNvSpPr txBox="1"/>
          <p:nvPr/>
        </p:nvSpPr>
        <p:spPr>
          <a:xfrm>
            <a:off x="2498361" y="6356350"/>
            <a:ext cx="5894971" cy="58477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r>
              <a:rPr lang="en-GB" sz="1400" dirty="0"/>
              <a:t>* </a:t>
            </a:r>
            <a:r>
              <a:rPr lang="en-GB" sz="1400" dirty="0">
                <a:hlinkClick r:id="rId2"/>
              </a:rPr>
              <a:t>http://wis.wmo.int/file=3763</a:t>
            </a:r>
            <a:r>
              <a:rPr lang="en-GB" sz="1400" dirty="0"/>
              <a:t> as approved by Resolution 8 (EC-69)</a:t>
            </a:r>
          </a:p>
          <a:p>
            <a:pPr marL="285750" indent="-285750">
              <a:buFont typeface="Wingdings" pitchFamily="2" charset="2"/>
              <a:buChar char="§"/>
            </a:pPr>
            <a:endParaRPr lang="en-GB" dirty="0"/>
          </a:p>
        </p:txBody>
      </p:sp>
    </p:spTree>
    <p:extLst>
      <p:ext uri="{BB962C8B-B14F-4D97-AF65-F5344CB8AC3E}">
        <p14:creationId xmlns:p14="http://schemas.microsoft.com/office/powerpoint/2010/main" val="604108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1143000"/>
          </a:xfrm>
        </p:spPr>
        <p:txBody>
          <a:bodyPr>
            <a:normAutofit/>
          </a:bodyPr>
          <a:lstStyle/>
          <a:p>
            <a:r>
              <a:rPr lang="en-GB" dirty="0"/>
              <a:t>WIS 2.0 ‘vision statement’</a:t>
            </a:r>
            <a:br>
              <a:rPr lang="en-GB" dirty="0"/>
            </a:br>
            <a:r>
              <a:rPr lang="en-GB" sz="1800" dirty="0"/>
              <a:t>(from TT-eWIS2017)</a:t>
            </a:r>
            <a:endParaRPr lang="en-US" sz="1800" dirty="0"/>
          </a:p>
        </p:txBody>
      </p:sp>
      <p:sp>
        <p:nvSpPr>
          <p:cNvPr id="2" name="Slide Number Placeholder 1"/>
          <p:cNvSpPr>
            <a:spLocks noGrp="1"/>
          </p:cNvSpPr>
          <p:nvPr>
            <p:ph type="sldNum" sz="quarter" idx="12"/>
          </p:nvPr>
        </p:nvSpPr>
        <p:spPr/>
        <p:txBody>
          <a:bodyPr/>
          <a:lstStyle/>
          <a:p>
            <a:fld id="{9259AF2F-52C6-9B46-B8B2-0579234AE62E}" type="slidenum">
              <a:rPr lang="en-US" smtClean="0"/>
              <a:t>7</a:t>
            </a:fld>
            <a:endParaRPr lang="en-US"/>
          </a:p>
        </p:txBody>
      </p:sp>
      <p:sp>
        <p:nvSpPr>
          <p:cNvPr id="9" name="TextBox 8"/>
          <p:cNvSpPr txBox="1"/>
          <p:nvPr/>
        </p:nvSpPr>
        <p:spPr>
          <a:xfrm>
            <a:off x="1061803" y="2578032"/>
            <a:ext cx="6974590" cy="3785652"/>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GB" sz="2800" i="1" dirty="0">
                <a:solidFill>
                  <a:srgbClr val="404040"/>
                </a:solidFill>
                <a:effectLst/>
                <a:latin typeface="Arial" panose="020B0604020202020204" pitchFamily="34" charset="0"/>
                <a:ea typeface="Arial" panose="020B0604020202020204" pitchFamily="34" charset="0"/>
              </a:rPr>
              <a:t>WIS 2.0 is a collaborative system of systems using Web-architecture and open standards to provide simple, timely and seamless sharing of trusted weather, water and climate data and information through services.</a:t>
            </a:r>
            <a:endParaRPr lang="en-GB" sz="2800" dirty="0"/>
          </a:p>
          <a:p>
            <a:endParaRPr lang="en-GB" dirty="0"/>
          </a:p>
          <a:p>
            <a:endParaRPr lang="en-GB" dirty="0"/>
          </a:p>
          <a:p>
            <a:pPr marL="285750" indent="-285750">
              <a:buFont typeface="Arial" panose="020B0604020202020204" pitchFamily="34" charset="0"/>
              <a:buChar char="•"/>
            </a:pPr>
            <a:endParaRPr lang="en-GB" dirty="0"/>
          </a:p>
          <a:p>
            <a:pPr marL="285750" indent="-285750">
              <a:buFont typeface="Wingdings" pitchFamily="2" charset="2"/>
              <a:buChar char="§"/>
            </a:pPr>
            <a:endParaRPr lang="en-GB" dirty="0"/>
          </a:p>
        </p:txBody>
      </p:sp>
      <p:sp>
        <p:nvSpPr>
          <p:cNvPr id="3" name="TextBox 2">
            <a:extLst>
              <a:ext uri="{FF2B5EF4-FFF2-40B4-BE49-F238E27FC236}">
                <a16:creationId xmlns:a16="http://schemas.microsoft.com/office/drawing/2014/main" id="{DA723ACD-7156-284A-AD04-EEC06A3421E6}"/>
              </a:ext>
            </a:extLst>
          </p:cNvPr>
          <p:cNvSpPr txBox="1"/>
          <p:nvPr/>
        </p:nvSpPr>
        <p:spPr>
          <a:xfrm>
            <a:off x="72870" y="1617628"/>
            <a:ext cx="8514703" cy="3554819"/>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GB" sz="22500" i="1" dirty="0">
                <a:solidFill>
                  <a:srgbClr val="404040"/>
                </a:solidFill>
                <a:effectLst/>
                <a:latin typeface="Arial" panose="020B0604020202020204" pitchFamily="34" charset="0"/>
                <a:ea typeface="Arial" panose="020B0604020202020204" pitchFamily="34" charset="0"/>
              </a:rPr>
              <a:t>“        ”</a:t>
            </a:r>
          </a:p>
        </p:txBody>
      </p:sp>
    </p:spTree>
    <p:extLst>
      <p:ext uri="{BB962C8B-B14F-4D97-AF65-F5344CB8AC3E}">
        <p14:creationId xmlns:p14="http://schemas.microsoft.com/office/powerpoint/2010/main" val="38038889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9259AF2F-52C6-9B46-B8B2-0579234AE62E}" type="slidenum">
              <a:rPr lang="en-US" smtClean="0"/>
              <a:t>8</a:t>
            </a:fld>
            <a:endParaRPr lang="en-US"/>
          </a:p>
        </p:txBody>
      </p:sp>
      <p:sp>
        <p:nvSpPr>
          <p:cNvPr id="9" name="TextBox 8"/>
          <p:cNvSpPr txBox="1"/>
          <p:nvPr/>
        </p:nvSpPr>
        <p:spPr>
          <a:xfrm>
            <a:off x="314648" y="58846"/>
            <a:ext cx="8514703" cy="6463308"/>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collaborative system of systems</a:t>
            </a:r>
            <a:r>
              <a:rPr lang="en-GB" dirty="0">
                <a:effectLst/>
                <a:latin typeface="Arial" panose="020B0604020202020204" pitchFamily="34" charset="0"/>
                <a:ea typeface="Arial" panose="020B0604020202020204" pitchFamily="34" charset="0"/>
                <a:cs typeface="Arial" panose="020B0604020202020204" pitchFamily="34" charset="0"/>
              </a:rPr>
              <a:t>” is the term used by GEOSS to describe a system built from the contributions of others based on an approach of accommodating their diversity</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Web architecture</a:t>
            </a:r>
            <a:r>
              <a:rPr lang="en-GB" dirty="0">
                <a:effectLst/>
                <a:latin typeface="Arial" panose="020B0604020202020204" pitchFamily="34" charset="0"/>
                <a:ea typeface="Arial" panose="020B0604020202020204" pitchFamily="34" charset="0"/>
                <a:cs typeface="Arial" panose="020B0604020202020204" pitchFamily="34" charset="0"/>
              </a:rPr>
              <a:t>” provides the foundation for WIS 2.0 and should ensure that weather, water and climate information is accessible to the broadest possible user base - WIS 2.0 should be part of the “Web of data”</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open standards</a:t>
            </a:r>
            <a:r>
              <a:rPr lang="en-GB" dirty="0">
                <a:effectLst/>
                <a:latin typeface="Arial" panose="020B0604020202020204" pitchFamily="34" charset="0"/>
                <a:ea typeface="Arial" panose="020B0604020202020204" pitchFamily="34" charset="0"/>
                <a:cs typeface="Arial" panose="020B0604020202020204" pitchFamily="34" charset="0"/>
              </a:rPr>
              <a:t>” because we want WIS 2.0 to be as inclusive as possible</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simple</a:t>
            </a:r>
            <a:r>
              <a:rPr lang="en-GB" dirty="0">
                <a:effectLst/>
                <a:latin typeface="Arial" panose="020B0604020202020204" pitchFamily="34" charset="0"/>
                <a:ea typeface="Arial" panose="020B0604020202020204" pitchFamily="34" charset="0"/>
                <a:cs typeface="Arial" panose="020B0604020202020204" pitchFamily="34" charset="0"/>
              </a:rPr>
              <a:t>” indicates that we strive to remove the complexity for both providers and consumers of the information shared through WIS</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timely</a:t>
            </a:r>
            <a:r>
              <a:rPr lang="en-GB" dirty="0">
                <a:effectLst/>
                <a:latin typeface="Arial" panose="020B0604020202020204" pitchFamily="34" charset="0"/>
                <a:ea typeface="Arial" panose="020B0604020202020204" pitchFamily="34" charset="0"/>
                <a:cs typeface="Arial" panose="020B0604020202020204" pitchFamily="34" charset="0"/>
              </a:rPr>
              <a:t>” because WIS still needs to meet the operational needs of NMHS and other organisations</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sharing</a:t>
            </a:r>
            <a:r>
              <a:rPr lang="en-GB" dirty="0">
                <a:effectLst/>
                <a:latin typeface="Arial" panose="020B0604020202020204" pitchFamily="34" charset="0"/>
                <a:ea typeface="Arial" panose="020B0604020202020204" pitchFamily="34" charset="0"/>
                <a:cs typeface="Arial" panose="020B0604020202020204" pitchFamily="34" charset="0"/>
              </a:rPr>
              <a:t>” covers both provision and use and is a broader concept than “exchange” or “distribution”; we will not always seek to move the data to provide access - hosted processing is increasingly necessary for “big data” </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trusted</a:t>
            </a:r>
            <a:r>
              <a:rPr lang="en-GB" dirty="0">
                <a:effectLst/>
                <a:latin typeface="Arial" panose="020B0604020202020204" pitchFamily="34" charset="0"/>
                <a:ea typeface="Arial" panose="020B0604020202020204" pitchFamily="34" charset="0"/>
                <a:cs typeface="Arial" panose="020B0604020202020204" pitchFamily="34" charset="0"/>
              </a:rPr>
              <a:t>” implies both authoritative and secure</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weather, water and climate</a:t>
            </a:r>
            <a:r>
              <a:rPr lang="en-GB" dirty="0">
                <a:effectLst/>
                <a:latin typeface="Arial" panose="020B0604020202020204" pitchFamily="34" charset="0"/>
                <a:ea typeface="Arial" panose="020B0604020202020204" pitchFamily="34" charset="0"/>
                <a:cs typeface="Arial" panose="020B0604020202020204" pitchFamily="34" charset="0"/>
              </a:rPr>
              <a:t>” are our domains of interest</a:t>
            </a:r>
          </a:p>
          <a:p>
            <a:pPr marL="171450" indent="-171450">
              <a:buFont typeface="Wingdings" pitchFamily="2" charset="2"/>
              <a:buChar char="§"/>
            </a:pPr>
            <a:r>
              <a:rPr lang="en-GB" dirty="0">
                <a:effectLst/>
                <a:latin typeface="Arial" panose="020B0604020202020204" pitchFamily="34" charset="0"/>
                <a:ea typeface="Arial" panose="020B0604020202020204" pitchFamily="34" charset="0"/>
                <a:cs typeface="Arial" panose="020B0604020202020204" pitchFamily="34" charset="0"/>
              </a:rPr>
              <a:t>“</a:t>
            </a:r>
            <a:r>
              <a:rPr lang="en-GB" u="sng" dirty="0">
                <a:effectLst/>
                <a:latin typeface="Arial" panose="020B0604020202020204" pitchFamily="34" charset="0"/>
                <a:ea typeface="Arial" panose="020B0604020202020204" pitchFamily="34" charset="0"/>
                <a:cs typeface="Arial" panose="020B0604020202020204" pitchFamily="34" charset="0"/>
              </a:rPr>
              <a:t>through services</a:t>
            </a:r>
            <a:r>
              <a:rPr lang="en-GB" dirty="0">
                <a:effectLst/>
                <a:latin typeface="Arial" panose="020B0604020202020204" pitchFamily="34" charset="0"/>
                <a:ea typeface="Arial" panose="020B0604020202020204" pitchFamily="34" charset="0"/>
                <a:cs typeface="Arial" panose="020B0604020202020204" pitchFamily="34" charset="0"/>
              </a:rPr>
              <a:t>” because WIS 2.0 moves from a data-centric to a service-centric model; data is still part of WIS, but exposed through services - services enable information to be extracted from data (e.g. creating products on-the-fly from complex data sources) and can expose complex processing through simple interfaces</a:t>
            </a:r>
          </a:p>
          <a:p>
            <a:pPr marL="171450" indent="-171450">
              <a:buFont typeface="Wingdings" pitchFamily="2" charset="2"/>
              <a:buChar char="§"/>
            </a:pPr>
            <a:r>
              <a:rPr lang="en-GB" dirty="0">
                <a:latin typeface="Arial" panose="020B0604020202020204" pitchFamily="34" charset="0"/>
                <a:ea typeface="Arial" panose="020B0604020202020204" pitchFamily="34" charset="0"/>
                <a:cs typeface="Arial" panose="020B0604020202020204" pitchFamily="34" charset="0"/>
              </a:rPr>
              <a:t>“</a:t>
            </a:r>
            <a:r>
              <a:rPr lang="en-GB" u="sng" dirty="0">
                <a:latin typeface="Arial" panose="020B0604020202020204" pitchFamily="34" charset="0"/>
                <a:ea typeface="Arial" panose="020B0604020202020204" pitchFamily="34" charset="0"/>
                <a:cs typeface="Arial" panose="020B0604020202020204" pitchFamily="34" charset="0"/>
              </a:rPr>
              <a:t>seamless</a:t>
            </a:r>
            <a:r>
              <a:rPr lang="en-GB" dirty="0">
                <a:latin typeface="Arial" panose="020B0604020202020204" pitchFamily="34" charset="0"/>
                <a:ea typeface="Arial" panose="020B0604020202020204" pitchFamily="34" charset="0"/>
                <a:cs typeface="Arial" panose="020B0604020202020204" pitchFamily="34" charset="0"/>
              </a:rPr>
              <a:t>” … ?</a:t>
            </a:r>
            <a:endParaRPr lang="en-GB" dirty="0"/>
          </a:p>
          <a:p>
            <a:pPr marL="285750" indent="-285750">
              <a:buFont typeface="Wingdings" pitchFamily="2" charset="2"/>
              <a:buChar char="§"/>
            </a:pPr>
            <a:endParaRPr lang="en-GB" dirty="0"/>
          </a:p>
        </p:txBody>
      </p:sp>
    </p:spTree>
    <p:extLst>
      <p:ext uri="{BB962C8B-B14F-4D97-AF65-F5344CB8AC3E}">
        <p14:creationId xmlns:p14="http://schemas.microsoft.com/office/powerpoint/2010/main" val="122320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WIS 2.0 core services</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9</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770537"/>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Members will provide an “ecosystem” of service offerings to access or work with weather, water and climate data – but we need some centralised coordination: </a:t>
            </a:r>
          </a:p>
          <a:p>
            <a:pPr marL="742950" lvl="1" indent="-285750">
              <a:buFont typeface="Wingdings" pitchFamily="2" charset="2"/>
              <a:buChar char="§"/>
            </a:pPr>
            <a:endParaRPr lang="en-GB" sz="800" dirty="0">
              <a:latin typeface="Arial" panose="020B0604020202020204" pitchFamily="34" charset="0"/>
              <a:ea typeface="Times New Roman" panose="02020603050405020304" pitchFamily="18" charset="0"/>
            </a:endParaRPr>
          </a:p>
          <a:p>
            <a:pPr lvl="1"/>
            <a:r>
              <a:rPr lang="en-GB" dirty="0">
                <a:latin typeface="Arial" panose="020B0604020202020204" pitchFamily="34" charset="0"/>
                <a:ea typeface="Times New Roman" panose="02020603050405020304" pitchFamily="18" charset="0"/>
              </a:rPr>
              <a:t>e.g. CORE SERVICES</a:t>
            </a:r>
            <a:endParaRPr lang="en-GB" dirty="0">
              <a:effectLst/>
              <a:latin typeface="Arial" panose="020B0604020202020204" pitchFamily="34" charset="0"/>
              <a:ea typeface="Times New Roman" panose="02020603050405020304" pitchFamily="18" charset="0"/>
            </a:endParaRPr>
          </a:p>
          <a:p>
            <a:pPr marL="285750" indent="-285750">
              <a:buFont typeface="Wingdings" pitchFamily="2" charset="2"/>
              <a:buChar char="§"/>
            </a:pPr>
            <a:endParaRPr lang="en-GB" sz="800" dirty="0">
              <a:latin typeface="Arial" panose="020B0604020202020204" pitchFamily="34" charset="0"/>
              <a:ea typeface="Times New Roman" panose="02020603050405020304" pitchFamily="18"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The WIS 2.0 implementation plan will define a minimum set of services that are required for WIS 2.0 to be considered viable; the “</a:t>
            </a:r>
            <a:r>
              <a:rPr lang="en-GB" sz="1800" u="sng" dirty="0">
                <a:effectLst/>
                <a:latin typeface="Arial" panose="020B0604020202020204" pitchFamily="34" charset="0"/>
                <a:ea typeface="Times New Roman" panose="02020603050405020304" pitchFamily="18" charset="0"/>
              </a:rPr>
              <a:t>Minimum Viable Product</a:t>
            </a:r>
            <a:r>
              <a:rPr lang="en-GB" sz="1800" dirty="0">
                <a:effectLst/>
                <a:latin typeface="Arial" panose="020B0604020202020204" pitchFamily="34" charset="0"/>
                <a:ea typeface="Times New Roman" panose="02020603050405020304" pitchFamily="18" charset="0"/>
              </a:rPr>
              <a:t>” (MVP). These “basic services” will include: catalogue/search (including integration with commercial search engines), [near] real-time data distribution and product cache (global and regional caches), monitoring &amp; notification.</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Identity management, authentication and access control are essential parts of the WIS 2.0 ecosystem. However, each service provider will determine their own approach. There is no need for a global federated identity management from day one. In due course, service providers may begin to use [global] identity management services as trusted Identity Providers (IdP) such as EduGAIN/EduROAM for research users.</a:t>
            </a:r>
          </a:p>
        </p:txBody>
      </p:sp>
    </p:spTree>
    <p:extLst>
      <p:ext uri="{BB962C8B-B14F-4D97-AF65-F5344CB8AC3E}">
        <p14:creationId xmlns:p14="http://schemas.microsoft.com/office/powerpoint/2010/main" val="3292675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Extracts from TT-eWIS2017 (i)</a:t>
            </a:r>
            <a:br>
              <a:rPr lang="en-GB" dirty="0"/>
            </a:br>
            <a:r>
              <a:rPr lang="en-GB" sz="2000" dirty="0"/>
              <a:t>(executive summary)</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10</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499136"/>
            <a:ext cx="8514703" cy="2862322"/>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Prior to Executive Council, CBS Technical Conference (CBS-TECO, 26-29 March 2018) will provide members of CBS with an opportunity to understand and review the WIS 2.0 implementation plan - at least at a high level. The president CBS will include the WIS 2.0 implementation plan among his recommendations to EC-70.</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ITT-WIS, which provides a channel for technical commission input into the operation and development of WIS, will review the WIS 2.0 implementation during March 2018 to ensure that it meets the requirements of all WMO programmes, Technical Commissions, and Regional Associations.</a:t>
            </a:r>
            <a:endParaRPr lang="en-GB" i="1" dirty="0"/>
          </a:p>
        </p:txBody>
      </p:sp>
    </p:spTree>
    <p:extLst>
      <p:ext uri="{BB962C8B-B14F-4D97-AF65-F5344CB8AC3E}">
        <p14:creationId xmlns:p14="http://schemas.microsoft.com/office/powerpoint/2010/main" val="4265346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Extracts from TT-eWIS2017 (ii)</a:t>
            </a:r>
            <a:br>
              <a:rPr lang="en-GB" dirty="0"/>
            </a:br>
            <a:r>
              <a:rPr lang="en-GB" sz="2000" dirty="0"/>
              <a:t>(executive summary)</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11</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247317"/>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WIS 2.0 will be a collection of authoritative services and data resources whose inclusion in WIS is authorised by Permanent Representatives of WMO Members.</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WIS 2.0 will adopt a similar approach to GEOSS, (i) making it easy for service and data providers to contribute to WIS, and (ii) focus on meeting user’s needs by masking complexity with simple to use services.</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The technologies required to meet the goals set out in the WIS 2.0 strategy are reasonably well understood; work is required to define the standards and best practices that will best enable interoperability.</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Several organisations (ECWMF, EUMETSAT, Met Office, CMA and others) are developing cloud-based services that will address concerns use of big-data; these should migrate into WIS 2.0 as they mature.</a:t>
            </a:r>
            <a:endParaRPr lang="en-GB" i="1" dirty="0"/>
          </a:p>
        </p:txBody>
      </p:sp>
    </p:spTree>
    <p:extLst>
      <p:ext uri="{BB962C8B-B14F-4D97-AF65-F5344CB8AC3E}">
        <p14:creationId xmlns:p14="http://schemas.microsoft.com/office/powerpoint/2010/main" val="3155230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Extracts from TT-eWIS2017 (iii)</a:t>
            </a:r>
            <a:br>
              <a:rPr lang="en-GB" dirty="0"/>
            </a:br>
            <a:r>
              <a:rPr lang="en-GB" sz="2000" dirty="0"/>
              <a:t>(executive summary)</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12</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80131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Non-technical aspects of WIS 2.0 are equally challenging: a policy framework will be required that enables simple addition of new services - including those provided by the private sector. This is especially complex where shared cloud-based services are provided. Topics will include technical standards, data policy and cost recovery.</a:t>
            </a:r>
          </a:p>
          <a:p>
            <a:pPr marL="285750" indent="-285750">
              <a:buFont typeface="Wingdings" pitchFamily="2" charset="2"/>
              <a:buChar char="§"/>
            </a:pPr>
            <a:endParaRPr lang="en-GB" sz="1700" i="1" dirty="0">
              <a:latin typeface="Arial" panose="020B0604020202020204" pitchFamily="34" charset="0"/>
            </a:endParaRP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Services within WIS 2.0 should follow managed life-cycles, allowing new services to supersede old ones without impact to users.</a:t>
            </a:r>
          </a:p>
          <a:p>
            <a:pPr marL="285750" indent="-285750">
              <a:buFont typeface="Wingdings" pitchFamily="2" charset="2"/>
              <a:buChar char="§"/>
            </a:pPr>
            <a:endParaRPr lang="en-GB" sz="1700" i="1" dirty="0">
              <a:latin typeface="Arial" panose="020B0604020202020204" pitchFamily="34" charset="0"/>
            </a:endParaRP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The WIS 2.0 implementation plan will define a minimum set of services that are required for WIS 2.0 to be considered viable; these “core services” will include: catalogue/search (including integration with commercial search engines), [near] real-time data distribution and product cache, monitoring &amp; notification.</a:t>
            </a:r>
          </a:p>
          <a:p>
            <a:pPr marL="285750" indent="-285750">
              <a:buFont typeface="Wingdings" pitchFamily="2" charset="2"/>
              <a:buChar char="§"/>
            </a:pPr>
            <a:endParaRPr lang="en-GB" sz="1700" i="1" dirty="0">
              <a:latin typeface="Arial" panose="020B0604020202020204" pitchFamily="34" charset="0"/>
            </a:endParaRP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Where possible, WIS 2.0 will leverage existing &amp; planned infrastructure and services provided by Members and collaborating International Organisations. If basic services are not available then TT-eWIS recommend that the president CBS requests Members and collaborating organisations to consider their provision, either individually or in collaboration.</a:t>
            </a:r>
            <a:endParaRPr lang="en-GB" sz="1700" i="1" dirty="0"/>
          </a:p>
        </p:txBody>
      </p:sp>
    </p:spTree>
    <p:extLst>
      <p:ext uri="{BB962C8B-B14F-4D97-AF65-F5344CB8AC3E}">
        <p14:creationId xmlns:p14="http://schemas.microsoft.com/office/powerpoint/2010/main" val="1642500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Extracts from TT-eWIS2017 (iv)</a:t>
            </a:r>
            <a:br>
              <a:rPr lang="en-GB" dirty="0"/>
            </a:br>
            <a:r>
              <a:rPr lang="en-GB" sz="2000" dirty="0"/>
              <a:t>(executive summary)</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13</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3970318"/>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A much closer relationship between WIS and the GEOSS Common Infrastructure (GCI) is being assessed; for example, to leverage the GEOSS Catalogue/Portal and GEODAB brokering infrastructure.</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The WIS Centre roles of GISC, DCPC and NC will remain in WIS 2.0, although GISCs will likely concentrate more on capacity building within their areas of responsibility than operating the infrastructure. TT-eWIS anticipate that there will be no need for all GISCs to operate identical infrastructure services as they do today; individual GISCs or collections thereof may undertake operation of some of the “basic services” required for WIS 2.0 to operate effectively. DCPCs and </a:t>
            </a:r>
            <a:r>
              <a:rPr lang="en-GB" sz="1800" dirty="0" err="1">
                <a:effectLst/>
                <a:latin typeface="Arial" panose="020B0604020202020204" pitchFamily="34" charset="0"/>
                <a:ea typeface="Times New Roman" panose="02020603050405020304" pitchFamily="18" charset="0"/>
              </a:rPr>
              <a:t>NCs</a:t>
            </a:r>
            <a:r>
              <a:rPr lang="en-GB" sz="1800" dirty="0">
                <a:effectLst/>
                <a:latin typeface="Arial" panose="020B0604020202020204" pitchFamily="34" charset="0"/>
                <a:ea typeface="Times New Roman" panose="02020603050405020304" pitchFamily="18" charset="0"/>
              </a:rPr>
              <a:t> will need to evolve from data-centric to service-centric provision.</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TT-eWIS (or its successor) envisage working closely in partnership with existing WIS Centres to help them migrate to WIS 2.0.</a:t>
            </a:r>
          </a:p>
        </p:txBody>
      </p:sp>
    </p:spTree>
    <p:extLst>
      <p:ext uri="{BB962C8B-B14F-4D97-AF65-F5344CB8AC3E}">
        <p14:creationId xmlns:p14="http://schemas.microsoft.com/office/powerpoint/2010/main" val="200441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Extracts from TT-eWIS2017 (v)</a:t>
            </a:r>
            <a:br>
              <a:rPr lang="en-GB" dirty="0"/>
            </a:br>
            <a:r>
              <a:rPr lang="en-GB" sz="2000" dirty="0"/>
              <a:t>(executive summary)</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14</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247317"/>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Although yet to be determined, TT-eWIS anticipate that Centres already designated by WMO (e.g. in Manual on GDPFS) will provide services that contribute towards the mission of their sponsoring WMO programme. For example, a global NWP centre may provide hosted data processing for working with model data. Such services would be contributed into the WIS 2.0 framework. </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The timeline for implementation of WIS 2.0 is yet to be determined. However, TT-eWIS envisage a phased migration of Centres from WIS 1.0 to WIS 2.0 over the coming years. As an indicative illustration, TT-eWIS noted that the Copernicus DIAS implementation plan spans 4-years (2017-2020).</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TT-eWIS recommend that an agile and iterative approach is required to allow the WIS 2.0 “ecosystem” to grow; not every WIS Centre will be at the same level.</a:t>
            </a:r>
          </a:p>
        </p:txBody>
      </p:sp>
    </p:spTree>
    <p:extLst>
      <p:ext uri="{BB962C8B-B14F-4D97-AF65-F5344CB8AC3E}">
        <p14:creationId xmlns:p14="http://schemas.microsoft.com/office/powerpoint/2010/main" val="1139455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dirty="0"/>
              <a:t>Extracts from TT-eWIS2017 (vi)</a:t>
            </a:r>
            <a:br>
              <a:rPr lang="en-GB" dirty="0"/>
            </a:br>
            <a:r>
              <a:rPr lang="en-GB" sz="2000" dirty="0"/>
              <a:t>(executive summary)</a:t>
            </a:r>
            <a:endParaRPr lang="en-US" sz="2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15</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247317"/>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The work of TT-eWIS is arranged in three streams: Technical, Planning and “Soft” (e.g. people, community engagement, policy etc.).</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TT-eWIS will prepare a document for CBS TECO that presents the “business case” for the implementation of WIS 2.0, so that, given adequate support from Members, the president CBS can recommend the plan to EC-70. The short paper (10-20 pages) should describe what WIS 2.0 is, how it is to be implementation and how that implementation will be monitored.</a:t>
            </a:r>
          </a:p>
          <a:p>
            <a:pPr marL="285750" indent="-285750">
              <a:buFont typeface="Wingdings" pitchFamily="2" charset="2"/>
              <a:buChar char="§"/>
            </a:pPr>
            <a:endParaRPr lang="en-GB" i="1" dirty="0">
              <a:latin typeface="Arial" panose="020B0604020202020204" pitchFamily="34" charset="0"/>
            </a:endParaRPr>
          </a:p>
          <a:p>
            <a:pPr marL="285750" indent="-285750">
              <a:buFont typeface="Wingdings" pitchFamily="2" charset="2"/>
              <a:buChar char="§"/>
            </a:pPr>
            <a:r>
              <a:rPr lang="en-GB" sz="1800" dirty="0">
                <a:effectLst/>
                <a:latin typeface="Arial" panose="020B0604020202020204" pitchFamily="34" charset="0"/>
                <a:ea typeface="Times New Roman" panose="02020603050405020304" pitchFamily="18" charset="0"/>
              </a:rPr>
              <a:t>The two key deliverables of TT-eWIS are:</a:t>
            </a:r>
          </a:p>
          <a:p>
            <a:pPr marL="800100" lvl="1" indent="-342900">
              <a:buFont typeface="+mj-lt"/>
              <a:buAutoNum type="arabicPeriod"/>
            </a:pPr>
            <a:r>
              <a:rPr lang="en-GB" dirty="0">
                <a:effectLst/>
                <a:latin typeface="Arial" panose="020B0604020202020204" pitchFamily="34" charset="0"/>
                <a:ea typeface="Times New Roman" panose="02020603050405020304" pitchFamily="18" charset="0"/>
              </a:rPr>
              <a:t>By 2 March 2018, submit a paper for CBS TECO and review by ITT-WIS outlining the WIS 2.0 implementation plan, describing the approach to be taken and the key milestones.</a:t>
            </a:r>
          </a:p>
          <a:p>
            <a:pPr marL="800100" lvl="1" indent="-342900">
              <a:buFont typeface="+mj-lt"/>
              <a:buAutoNum type="arabicPeriod"/>
            </a:pPr>
            <a:r>
              <a:rPr lang="en-GB" sz="1800" dirty="0">
                <a:effectLst/>
                <a:latin typeface="Arial" panose="020B0604020202020204" pitchFamily="34" charset="0"/>
                <a:ea typeface="Times New Roman" panose="02020603050405020304" pitchFamily="18" charset="0"/>
              </a:rPr>
              <a:t>By 2 November 2018, submit a paper for review by Members ahead of Cg-18 that describes the WIS 2.0 implementation plan.</a:t>
            </a:r>
            <a:endParaRPr lang="en-GB"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5664400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Autofit/>
          </a:bodyPr>
          <a:lstStyle/>
          <a:p>
            <a:r>
              <a:rPr lang="en-GB" sz="3000" dirty="0"/>
              <a:t>Timelines for development of implementation plan</a:t>
            </a:r>
            <a:endParaRPr lang="en-US" sz="30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16</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3693319"/>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rtl="0" fontAlgn="ctr">
              <a:buFont typeface="Wingdings" pitchFamily="2" charset="2"/>
              <a:buChar char="§"/>
            </a:pPr>
            <a:r>
              <a:rPr lang="en-GB" sz="1800" dirty="0">
                <a:effectLst/>
                <a:latin typeface="Calibri" panose="020F0502020204030204" pitchFamily="34" charset="0"/>
              </a:rPr>
              <a:t>ICT-ISS (16-18 Jan 2018): early review of draft WIS 2.0 implementation plan (high-level milestones, implementation plan structure and brief supporting notes)</a:t>
            </a:r>
          </a:p>
          <a:p>
            <a:pPr marL="285750" indent="-285750" rtl="0" fontAlgn="ctr">
              <a:buFont typeface="Wingdings" pitchFamily="2" charset="2"/>
              <a:buChar char="§"/>
            </a:pPr>
            <a:r>
              <a:rPr lang="en-GB" sz="1800" dirty="0">
                <a:effectLst/>
                <a:latin typeface="Calibri" panose="020F0502020204030204" pitchFamily="34" charset="0"/>
              </a:rPr>
              <a:t>CBS TECO and CBS Management Group (26-29 March): provide members of CBS with an opportunity to understand and review the WIS 2.0 implementation plan - at least at a high level</a:t>
            </a:r>
          </a:p>
          <a:p>
            <a:pPr marL="285750" indent="-285750" rtl="0" fontAlgn="ctr">
              <a:buFont typeface="Wingdings" pitchFamily="2" charset="2"/>
              <a:buChar char="§"/>
            </a:pPr>
            <a:r>
              <a:rPr lang="en-GB" sz="1800" dirty="0">
                <a:effectLst/>
                <a:latin typeface="Calibri" panose="020F0502020204030204" pitchFamily="34" charset="0"/>
              </a:rPr>
              <a:t>Feedback from Members and ITT-WIS will be incorporated into a draft 2 of the WIS 2.0 implementation plan for submission to EC-70.</a:t>
            </a:r>
          </a:p>
          <a:p>
            <a:pPr marL="285750" indent="-285750" rtl="0" fontAlgn="ctr">
              <a:buFont typeface="Wingdings" pitchFamily="2" charset="2"/>
              <a:buChar char="§"/>
            </a:pPr>
            <a:r>
              <a:rPr lang="en-GB" sz="1800" dirty="0">
                <a:effectLst/>
                <a:latin typeface="Calibri" panose="020F0502020204030204" pitchFamily="34" charset="0"/>
              </a:rPr>
              <a:t>EC-70 (June 2018): endorse WIS 2.0 implementation approach</a:t>
            </a:r>
          </a:p>
          <a:p>
            <a:pPr marL="285750" indent="-285750" rtl="0" fontAlgn="ctr">
              <a:buFont typeface="Wingdings" pitchFamily="2" charset="2"/>
              <a:buChar char="§"/>
            </a:pPr>
            <a:r>
              <a:rPr lang="en-GB" sz="1800" dirty="0">
                <a:effectLst/>
                <a:latin typeface="Calibri" panose="020F0502020204030204" pitchFamily="34" charset="0"/>
              </a:rPr>
              <a:t>Development of the WIS 2.0 implementation plan will continue until November 2018, when a final draft will be submitted for review by Members as part of the the consultation process prior to Cg-18.</a:t>
            </a:r>
          </a:p>
          <a:p>
            <a:pPr marL="285750" indent="-285750" rtl="0" fontAlgn="ctr">
              <a:buFont typeface="Wingdings" pitchFamily="2" charset="2"/>
              <a:buChar char="§"/>
            </a:pPr>
            <a:r>
              <a:rPr lang="en-GB" sz="1800" dirty="0">
                <a:effectLst/>
                <a:latin typeface="Calibri" panose="020F0502020204030204" pitchFamily="34" charset="0"/>
              </a:rPr>
              <a:t>[face-to-face meeting, Sept/Oct 2018, Beijing (hosted by CMA)?]</a:t>
            </a:r>
          </a:p>
          <a:p>
            <a:pPr marL="285750" indent="-285750" rtl="0" fontAlgn="ctr">
              <a:buFont typeface="Wingdings" pitchFamily="2" charset="2"/>
              <a:buChar char="§"/>
            </a:pPr>
            <a:r>
              <a:rPr lang="en-GB" sz="1800" dirty="0">
                <a:effectLst/>
                <a:latin typeface="Calibri" panose="020F0502020204030204" pitchFamily="34" charset="0"/>
              </a:rPr>
              <a:t>Cg-18 (May 2019): approve WIS 2.0 implementation plan</a:t>
            </a:r>
          </a:p>
        </p:txBody>
      </p:sp>
    </p:spTree>
    <p:extLst>
      <p:ext uri="{BB962C8B-B14F-4D97-AF65-F5344CB8AC3E}">
        <p14:creationId xmlns:p14="http://schemas.microsoft.com/office/powerpoint/2010/main" val="4179898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sz="3600" dirty="0"/>
              <a:t>Preparation for CBS TECO</a:t>
            </a:r>
            <a:endParaRPr lang="en-US" sz="36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17</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751541" cy="4524315"/>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600" dirty="0">
                <a:latin typeface="Arial" panose="020B0604020202020204" pitchFamily="34" charset="0"/>
                <a:ea typeface="Times New Roman" panose="02020603050405020304" pitchFamily="18" charset="0"/>
              </a:rPr>
              <a:t>Initial work of TT-eWIS has focused on the </a:t>
            </a:r>
            <a:r>
              <a:rPr lang="en-GB" sz="1600" i="1" dirty="0">
                <a:latin typeface="Arial" panose="020B0604020202020204" pitchFamily="34" charset="0"/>
                <a:ea typeface="Times New Roman" panose="02020603050405020304" pitchFamily="18" charset="0"/>
              </a:rPr>
              <a:t>technical</a:t>
            </a:r>
            <a:r>
              <a:rPr lang="en-GB" sz="1600" dirty="0">
                <a:latin typeface="Arial" panose="020B0604020202020204" pitchFamily="34" charset="0"/>
                <a:ea typeface="Times New Roman" panose="02020603050405020304" pitchFamily="18" charset="0"/>
              </a:rPr>
              <a:t> aspects …</a:t>
            </a:r>
          </a:p>
          <a:p>
            <a:pPr marL="285750" indent="-285750">
              <a:buFont typeface="Wingdings" pitchFamily="2" charset="2"/>
              <a:buChar char="§"/>
            </a:pPr>
            <a:r>
              <a:rPr lang="en-GB" sz="1600" dirty="0">
                <a:latin typeface="Arial" panose="020B0604020202020204" pitchFamily="34" charset="0"/>
                <a:ea typeface="Times New Roman" panose="02020603050405020304" pitchFamily="18" charset="0"/>
              </a:rPr>
              <a:t>But – for CBS TECO we need to present the a “business case” for the implementation of WIS 2.0</a:t>
            </a:r>
          </a:p>
          <a:p>
            <a:pPr marL="285750" indent="-285750">
              <a:buFont typeface="Wingdings" pitchFamily="2" charset="2"/>
              <a:buChar char="§"/>
            </a:pPr>
            <a:endParaRPr lang="en-GB" sz="1600" dirty="0">
              <a:latin typeface="Arial" panose="020B0604020202020204" pitchFamily="34" charset="0"/>
              <a:ea typeface="Times New Roman" panose="02020603050405020304" pitchFamily="18" charset="0"/>
            </a:endParaRPr>
          </a:p>
          <a:p>
            <a:pPr marL="285750" indent="-285750">
              <a:buFont typeface="Wingdings" pitchFamily="2" charset="2"/>
              <a:buChar char="§"/>
            </a:pPr>
            <a:r>
              <a:rPr lang="en-GB" sz="1600" dirty="0">
                <a:latin typeface="Arial" panose="020B0604020202020204" pitchFamily="34" charset="0"/>
                <a:ea typeface="Times New Roman" panose="02020603050405020304" pitchFamily="18" charset="0"/>
              </a:rPr>
              <a:t>This is a CHANGE MANAGEMENT problem; communication is all important so that when </a:t>
            </a:r>
            <a:r>
              <a:rPr lang="en-GB" sz="1600" dirty="0" err="1">
                <a:latin typeface="Arial" panose="020B0604020202020204" pitchFamily="34" charset="0"/>
                <a:ea typeface="Times New Roman" panose="02020603050405020304" pitchFamily="18" charset="0"/>
              </a:rPr>
              <a:t>PRs</a:t>
            </a:r>
            <a:r>
              <a:rPr lang="en-GB" sz="1600" dirty="0">
                <a:latin typeface="Arial" panose="020B0604020202020204" pitchFamily="34" charset="0"/>
                <a:ea typeface="Times New Roman" panose="02020603050405020304" pitchFamily="18" charset="0"/>
              </a:rPr>
              <a:t> approve the implementation plan, they know what actually needs to be done</a:t>
            </a:r>
          </a:p>
          <a:p>
            <a:pPr marL="285750" indent="-285750">
              <a:buFont typeface="Wingdings" pitchFamily="2" charset="2"/>
              <a:buChar char="§"/>
            </a:pPr>
            <a:r>
              <a:rPr lang="en-GB" sz="1600" dirty="0">
                <a:latin typeface="Arial" panose="020B0604020202020204" pitchFamily="34" charset="0"/>
                <a:ea typeface="Times New Roman" panose="02020603050405020304" pitchFamily="18" charset="0"/>
              </a:rPr>
              <a:t>The document isn’t for technical implementors – it’s for </a:t>
            </a:r>
            <a:r>
              <a:rPr lang="en-GB" sz="1600" dirty="0" err="1">
                <a:latin typeface="Arial" panose="020B0604020202020204" pitchFamily="34" charset="0"/>
                <a:ea typeface="Times New Roman" panose="02020603050405020304" pitchFamily="18" charset="0"/>
              </a:rPr>
              <a:t>PRs</a:t>
            </a:r>
            <a:r>
              <a:rPr lang="en-GB" sz="1600" dirty="0">
                <a:latin typeface="Arial" panose="020B0604020202020204" pitchFamily="34" charset="0"/>
                <a:ea typeface="Times New Roman" panose="02020603050405020304" pitchFamily="18" charset="0"/>
              </a:rPr>
              <a:t> and their delegated decision makers; the technology is complicated, but its implementation is reasonably well understood</a:t>
            </a:r>
          </a:p>
          <a:p>
            <a:pPr marL="285750" indent="-285750">
              <a:buFont typeface="Wingdings" pitchFamily="2" charset="2"/>
              <a:buChar char="§"/>
            </a:pPr>
            <a:endParaRPr lang="en-GB" sz="1600" dirty="0">
              <a:latin typeface="Arial" panose="020B0604020202020204" pitchFamily="34" charset="0"/>
              <a:ea typeface="Times New Roman" panose="02020603050405020304" pitchFamily="18" charset="0"/>
            </a:endParaRPr>
          </a:p>
          <a:p>
            <a:pPr marL="285750" indent="-285750">
              <a:buFont typeface="Wingdings" pitchFamily="2" charset="2"/>
              <a:buChar char="§"/>
            </a:pPr>
            <a:r>
              <a:rPr lang="en-GB" sz="1600" dirty="0">
                <a:latin typeface="Arial" panose="020B0604020202020204" pitchFamily="34" charset="0"/>
                <a:ea typeface="Times New Roman" panose="02020603050405020304" pitchFamily="18" charset="0"/>
              </a:rPr>
              <a:t>Questions to answer include: who is WIS 2.0 for, why is it important, what kinds of services may be provided, how will it be useful, what will it cost (financial and other resources), [how] will it impact my service delivery, when will implementation start/finish, how will implementation occur (e.g. phased approach &amp; parallel running), how will the implementation be monitored to ensure that benefits are delivered</a:t>
            </a:r>
          </a:p>
          <a:p>
            <a:pPr marL="285750" indent="-285750">
              <a:buFont typeface="Wingdings" pitchFamily="2" charset="2"/>
              <a:buChar char="§"/>
            </a:pPr>
            <a:r>
              <a:rPr lang="en-GB" sz="1600" dirty="0">
                <a:latin typeface="Arial" panose="020B0604020202020204" pitchFamily="34" charset="0"/>
                <a:ea typeface="Times New Roman" panose="02020603050405020304" pitchFamily="18" charset="0"/>
              </a:rPr>
              <a:t>Decision makers will want to know how their technical teams have been engaged – and that proposals have been appropriately validated; and see how the Emerging Issues (from the CBS-lead review) are being addressed in WIS 2.0</a:t>
            </a:r>
          </a:p>
          <a:p>
            <a:pPr marL="285750" indent="-285750">
              <a:buFont typeface="Wingdings" pitchFamily="2" charset="2"/>
              <a:buChar char="§"/>
            </a:pPr>
            <a:r>
              <a:rPr lang="en-GB" sz="1600" dirty="0">
                <a:effectLst/>
                <a:latin typeface="Arial" panose="020B0604020202020204" pitchFamily="34" charset="0"/>
                <a:ea typeface="Times New Roman" panose="02020603050405020304" pitchFamily="18" charset="0"/>
              </a:rPr>
              <a:t>Propose moving [some of] the technical details to an Annex or supporting document</a:t>
            </a:r>
          </a:p>
        </p:txBody>
      </p:sp>
    </p:spTree>
    <p:extLst>
      <p:ext uri="{BB962C8B-B14F-4D97-AF65-F5344CB8AC3E}">
        <p14:creationId xmlns:p14="http://schemas.microsoft.com/office/powerpoint/2010/main" val="34860030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sz="3600" dirty="0"/>
              <a:t>(much) Closer engagement with GEOSS</a:t>
            </a:r>
            <a:endParaRPr lang="en-US" sz="36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18</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80131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800" dirty="0">
                <a:effectLst/>
                <a:latin typeface="Calibri" panose="020F0502020204030204" pitchFamily="34" charset="0"/>
              </a:rPr>
              <a:t>GEO “works to connect the demand for sound and timely environmental information with the supply of Earth [system] information and data collected through global observing systems” – it has a vibrant community of Participatin</a:t>
            </a:r>
            <a:r>
              <a:rPr lang="en-GB" dirty="0">
                <a:latin typeface="Calibri" panose="020F0502020204030204" pitchFamily="34" charset="0"/>
              </a:rPr>
              <a:t>g Organisations</a:t>
            </a:r>
            <a:endParaRPr lang="en-GB" sz="1800" dirty="0">
              <a:effectLst/>
              <a:latin typeface="Calibri" panose="020F0502020204030204" pitchFamily="34" charset="0"/>
            </a:endParaRPr>
          </a:p>
          <a:p>
            <a:pPr marL="285750" indent="-285750">
              <a:buFont typeface="Wingdings" pitchFamily="2" charset="2"/>
              <a:buChar char="§"/>
            </a:pPr>
            <a:r>
              <a:rPr lang="en-GB" sz="1800" dirty="0">
                <a:effectLst/>
                <a:latin typeface="Calibri" panose="020F0502020204030204" pitchFamily="34" charset="0"/>
              </a:rPr>
              <a:t>The GEO community is creating a Global Earth Observation System of Systems (GEOSS) to better integrate observing systems and share data by connecting existing infrastructures using common standards. GEO doesn’t own any of the data; its has a coordination role</a:t>
            </a:r>
          </a:p>
          <a:p>
            <a:pPr marL="285750" indent="-285750">
              <a:buFont typeface="Wingdings" pitchFamily="2" charset="2"/>
              <a:buChar char="§"/>
            </a:pPr>
            <a:r>
              <a:rPr lang="en-GB" dirty="0">
                <a:latin typeface="Calibri" panose="020F0502020204030204" pitchFamily="34" charset="0"/>
              </a:rPr>
              <a:t>The roadmap for GEOSS, evolving the GEOSS Common Infrastructure to the GEOSS Platform (which includes [cloud] hosted processing and advanced services) is very well aligned with the WIS 2.0 strategy</a:t>
            </a:r>
            <a:endParaRPr lang="en-GB" sz="1800" dirty="0">
              <a:effectLst/>
              <a:latin typeface="Calibri" panose="020F0502020204030204" pitchFamily="34" charset="0"/>
            </a:endParaRPr>
          </a:p>
          <a:p>
            <a:pPr marL="285750" indent="-285750">
              <a:buFont typeface="Wingdings" pitchFamily="2" charset="2"/>
              <a:buChar char="§"/>
            </a:pPr>
            <a:r>
              <a:rPr lang="en-GB" sz="1800" dirty="0">
                <a:effectLst/>
                <a:latin typeface="Calibri" panose="020F0502020204030204" pitchFamily="34" charset="0"/>
                <a:ea typeface="Times New Roman" panose="02020603050405020304" pitchFamily="18" charset="0"/>
              </a:rPr>
              <a:t>To determine [societal] impact, weather, water and climate information need to be provided in context. GEO’s focus on supporting the UN Sustainable Development Goals (and the Paris and Sendai accords) provides an opportunity to surface WMO data through GEOSS alongside those from other domains</a:t>
            </a:r>
          </a:p>
          <a:p>
            <a:pPr marL="285750" indent="-285750">
              <a:buFont typeface="Wingdings" pitchFamily="2" charset="2"/>
              <a:buChar char="§"/>
            </a:pPr>
            <a:r>
              <a:rPr lang="en-GB" dirty="0">
                <a:latin typeface="Calibri" panose="020F0502020204030204" pitchFamily="34" charset="0"/>
                <a:ea typeface="Times New Roman" panose="02020603050405020304" pitchFamily="18" charset="0"/>
              </a:rPr>
              <a:t>GEO’s basis in voluntary contributions of members and participating organisations presents a risk in terms of the sustainability of GEOSS – WMO Members need guarantees that the infrastructure will be available for the long-term! </a:t>
            </a:r>
            <a:r>
              <a:rPr lang="en-GB" sz="1800" dirty="0">
                <a:effectLst/>
                <a:latin typeface="Arial" panose="020B0604020202020204" pitchFamily="34" charset="0"/>
                <a:ea typeface="Times New Roman" panose="02020603050405020304" pitchFamily="18" charset="0"/>
              </a:rPr>
              <a:t> </a:t>
            </a:r>
          </a:p>
        </p:txBody>
      </p:sp>
    </p:spTree>
    <p:extLst>
      <p:ext uri="{BB962C8B-B14F-4D97-AF65-F5344CB8AC3E}">
        <p14:creationId xmlns:p14="http://schemas.microsoft.com/office/powerpoint/2010/main" val="3221578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fontScale="90000"/>
          </a:bodyPr>
          <a:lstStyle/>
          <a:p>
            <a:r>
              <a:rPr lang="en-GB" sz="3600" dirty="0"/>
              <a:t>Proposed WIS 2.0 implementation approach</a:t>
            </a:r>
            <a:endParaRPr lang="en-US" sz="36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19</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80131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WMO focus on where it provides unique value (content, sustained observing and forecasting systems, 24x7 operations)</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Retire the Global Telecommunications System – it’s a barrier to wider data sharing; most people are not on the GTS</a:t>
            </a: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Leverage the GEOSS Common Infrastructure (portal, broker, service registration)</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Enhance GEOSS CI Operations Group with 24x7 support [from GISCs?] and new services: real-time file distribution, notification, monitoring</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Maintain independent brand through use of “GEOSS Mirror” (with focused search for WMO community) and “GEOSS View” (limited to only WMO assets)</a:t>
            </a: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WMO Members register their [existing and planned] services directly with GEOSS (they become “Participating Organisations” in GEO) – noting the need for authority from PR to register services into WIS</a:t>
            </a: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WIS becomes a</a:t>
            </a:r>
            <a:r>
              <a:rPr lang="en-GB" sz="1700" dirty="0">
                <a:latin typeface="Arial" panose="020B0604020202020204" pitchFamily="34" charset="0"/>
                <a:ea typeface="Times New Roman" panose="02020603050405020304" pitchFamily="18" charset="0"/>
              </a:rPr>
              <a:t>n “ecosystem of services” provided by Members plus some core shared services (portal, broker, registration, data distribution, notification, monitoring)</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Apply strong lifecycle management to ‘operational’ core services where change would have adverse impact on Members – don’t try and dictate how </a:t>
            </a:r>
            <a:r>
              <a:rPr lang="en-GB" sz="1700" i="1" dirty="0">
                <a:latin typeface="Arial" panose="020B0604020202020204" pitchFamily="34" charset="0"/>
                <a:ea typeface="Times New Roman" panose="02020603050405020304" pitchFamily="18" charset="0"/>
              </a:rPr>
              <a:t>everyone</a:t>
            </a:r>
            <a:r>
              <a:rPr lang="en-GB" sz="1700" dirty="0">
                <a:latin typeface="Arial" panose="020B0604020202020204" pitchFamily="34" charset="0"/>
                <a:ea typeface="Times New Roman" panose="02020603050405020304" pitchFamily="18" charset="0"/>
              </a:rPr>
              <a:t> will operate by applying stifling governance to all parts of the ecosystem </a:t>
            </a:r>
            <a:r>
              <a:rPr lang="en-GB" sz="1700" dirty="0">
                <a:effectLst/>
                <a:latin typeface="Arial" panose="020B0604020202020204" pitchFamily="34" charset="0"/>
                <a:ea typeface="Times New Roman" panose="02020603050405020304" pitchFamily="18" charset="0"/>
              </a:rPr>
              <a:t>  </a:t>
            </a:r>
          </a:p>
        </p:txBody>
      </p:sp>
    </p:spTree>
    <p:extLst>
      <p:ext uri="{BB962C8B-B14F-4D97-AF65-F5344CB8AC3E}">
        <p14:creationId xmlns:p14="http://schemas.microsoft.com/office/powerpoint/2010/main" val="19351058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sz="3600" dirty="0"/>
              <a:t>Who will build the service ecosystem?</a:t>
            </a:r>
            <a:endParaRPr lang="en-US" sz="36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20</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3662541"/>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dirty="0">
                <a:latin typeface="Arial" panose="020B0604020202020204" pitchFamily="34" charset="0"/>
                <a:ea typeface="Times New Roman" panose="02020603050405020304" pitchFamily="18" charset="0"/>
              </a:rPr>
              <a:t>Identify organisations / projects / activities that will deliver both the Core Services and those from participating organisations</a:t>
            </a:r>
          </a:p>
          <a:p>
            <a:pPr marL="285750" indent="-285750">
              <a:buFont typeface="Wingdings" pitchFamily="2" charset="2"/>
              <a:buChar char="§"/>
            </a:pPr>
            <a:r>
              <a:rPr lang="en-GB" dirty="0">
                <a:latin typeface="Arial" panose="020B0604020202020204" pitchFamily="34" charset="0"/>
                <a:ea typeface="Times New Roman" panose="02020603050405020304" pitchFamily="18" charset="0"/>
              </a:rPr>
              <a:t>Cache in the Cloud project is a key contribution for the real-time file transfer service…</a:t>
            </a:r>
          </a:p>
          <a:p>
            <a:pPr marL="742950" lvl="1" indent="-285750">
              <a:buFont typeface="Wingdings" pitchFamily="2" charset="2"/>
              <a:buChar char="§"/>
            </a:pPr>
            <a:r>
              <a:rPr lang="en-GB" dirty="0">
                <a:latin typeface="Arial" panose="020B0604020202020204" pitchFamily="34" charset="0"/>
                <a:ea typeface="Times New Roman" panose="02020603050405020304" pitchFamily="18" charset="0"/>
              </a:rPr>
              <a:t>Phase 1 pilots how to provision shared [cloud-based] services</a:t>
            </a:r>
          </a:p>
          <a:p>
            <a:pPr marL="742950" lvl="1" indent="-285750">
              <a:buFont typeface="Wingdings" pitchFamily="2" charset="2"/>
              <a:buChar char="§"/>
            </a:pPr>
            <a:r>
              <a:rPr lang="en-GB" dirty="0">
                <a:latin typeface="Arial" panose="020B0604020202020204" pitchFamily="34" charset="0"/>
                <a:ea typeface="Times New Roman" panose="02020603050405020304" pitchFamily="18" charset="0"/>
              </a:rPr>
              <a:t>Phase 2 should introduce new protocols and enable all WIS Centres to access the service</a:t>
            </a:r>
          </a:p>
          <a:p>
            <a:pPr marL="742950" lvl="1" indent="-285750">
              <a:buFont typeface="Wingdings" pitchFamily="2" charset="2"/>
              <a:buChar char="§"/>
            </a:pPr>
            <a:endParaRPr lang="en-GB" sz="800" dirty="0">
              <a:latin typeface="Arial" panose="020B0604020202020204" pitchFamily="34" charset="0"/>
              <a:ea typeface="Times New Roman" panose="02020603050405020304" pitchFamily="18" charset="0"/>
            </a:endParaRPr>
          </a:p>
          <a:p>
            <a:pPr marL="285750" indent="-285750">
              <a:buFont typeface="Wingdings" pitchFamily="2" charset="2"/>
              <a:buChar char="§"/>
            </a:pPr>
            <a:r>
              <a:rPr lang="en-GB" dirty="0">
                <a:latin typeface="Arial" panose="020B0604020202020204" pitchFamily="34" charset="0"/>
                <a:ea typeface="Times New Roman" panose="02020603050405020304" pitchFamily="18" charset="0"/>
              </a:rPr>
              <a:t>Start dropping milestones from those activities onto the implementation plan</a:t>
            </a:r>
          </a:p>
          <a:p>
            <a:pPr marL="742950" lvl="1" indent="-285750">
              <a:buFont typeface="Wingdings" pitchFamily="2" charset="2"/>
              <a:buChar char="§"/>
            </a:pPr>
            <a:r>
              <a:rPr lang="en-GB" dirty="0">
                <a:latin typeface="Arial" panose="020B0604020202020204" pitchFamily="34" charset="0"/>
                <a:ea typeface="Times New Roman" panose="02020603050405020304" pitchFamily="18" charset="0"/>
              </a:rPr>
              <a:t>For example, Cache in the Cloud “cache service” (phase 1) will be commissioned in 2019 and run operationally between 2020 and 2022</a:t>
            </a:r>
          </a:p>
          <a:p>
            <a:pPr marL="742950" lvl="1" indent="-285750">
              <a:buFont typeface="Wingdings" pitchFamily="2" charset="2"/>
              <a:buChar char="§"/>
            </a:pPr>
            <a:r>
              <a:rPr lang="en-GB" dirty="0">
                <a:latin typeface="Arial" panose="020B0604020202020204" pitchFamily="34" charset="0"/>
                <a:ea typeface="Times New Roman" panose="02020603050405020304" pitchFamily="18" charset="0"/>
              </a:rPr>
              <a:t>Met Office, CMA, Copernicus &amp; others all have known cloud projects </a:t>
            </a:r>
          </a:p>
          <a:p>
            <a:pPr marL="742950" lvl="1" indent="-285750">
              <a:buFont typeface="Wingdings" pitchFamily="2" charset="2"/>
              <a:buChar char="§"/>
            </a:pPr>
            <a:endParaRPr lang="en-GB" sz="800" dirty="0">
              <a:latin typeface="Arial" panose="020B0604020202020204" pitchFamily="34" charset="0"/>
              <a:ea typeface="Times New Roman" panose="02020603050405020304" pitchFamily="18" charset="0"/>
            </a:endParaRPr>
          </a:p>
          <a:p>
            <a:pPr marL="285750" indent="-285750">
              <a:buFont typeface="Wingdings" pitchFamily="2" charset="2"/>
              <a:buChar char="§"/>
            </a:pPr>
            <a:endParaRPr lang="en-GB"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1997737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1AAA-F06F-F947-BA69-B3BBE5D2CFB2}"/>
              </a:ext>
            </a:extLst>
          </p:cNvPr>
          <p:cNvSpPr>
            <a:spLocks noGrp="1"/>
          </p:cNvSpPr>
          <p:nvPr>
            <p:ph type="title"/>
          </p:nvPr>
        </p:nvSpPr>
        <p:spPr>
          <a:xfrm>
            <a:off x="457200" y="274638"/>
            <a:ext cx="8229600" cy="1143000"/>
          </a:xfrm>
        </p:spPr>
        <p:txBody>
          <a:bodyPr>
            <a:normAutofit/>
          </a:bodyPr>
          <a:lstStyle/>
          <a:p>
            <a:r>
              <a:rPr lang="en-GB" sz="3600" dirty="0"/>
              <a:t>Key issues</a:t>
            </a:r>
            <a:endParaRPr lang="en-US" sz="3600" dirty="0"/>
          </a:p>
        </p:txBody>
      </p:sp>
      <p:sp>
        <p:nvSpPr>
          <p:cNvPr id="3" name="Slide Number Placeholder 2">
            <a:extLst>
              <a:ext uri="{FF2B5EF4-FFF2-40B4-BE49-F238E27FC236}">
                <a16:creationId xmlns:a16="http://schemas.microsoft.com/office/drawing/2014/main" id="{6794647D-CAAC-3A4E-9509-B8FC46E7A739}"/>
              </a:ext>
            </a:extLst>
          </p:cNvPr>
          <p:cNvSpPr>
            <a:spLocks noGrp="1"/>
          </p:cNvSpPr>
          <p:nvPr>
            <p:ph type="sldNum" sz="quarter" idx="12"/>
          </p:nvPr>
        </p:nvSpPr>
        <p:spPr/>
        <p:txBody>
          <a:bodyPr/>
          <a:lstStyle/>
          <a:p>
            <a:fld id="{9259AF2F-52C6-9B46-B8B2-0579234AE62E}" type="slidenum">
              <a:rPr lang="en-US" smtClean="0"/>
              <a:t>21</a:t>
            </a:fld>
            <a:endParaRPr lang="en-US"/>
          </a:p>
        </p:txBody>
      </p:sp>
      <p:sp>
        <p:nvSpPr>
          <p:cNvPr id="5" name="TextBox 4">
            <a:extLst>
              <a:ext uri="{FF2B5EF4-FFF2-40B4-BE49-F238E27FC236}">
                <a16:creationId xmlns:a16="http://schemas.microsoft.com/office/drawing/2014/main" id="{6277038E-0D7E-724C-AB42-63C30DB4C663}"/>
              </a:ext>
            </a:extLst>
          </p:cNvPr>
          <p:cNvSpPr txBox="1"/>
          <p:nvPr/>
        </p:nvSpPr>
        <p:spPr>
          <a:xfrm>
            <a:off x="392459" y="1509546"/>
            <a:ext cx="8514703" cy="427809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marL="285750" indent="-285750">
              <a:buFont typeface="Wingdings" pitchFamily="2" charset="2"/>
              <a:buChar char="§"/>
            </a:pPr>
            <a:r>
              <a:rPr lang="en-GB" sz="1700" dirty="0">
                <a:latin typeface="Arial" panose="020B0604020202020204" pitchFamily="34" charset="0"/>
              </a:rPr>
              <a:t>Services to deliver (s)GDPFS vision don’t exist yet – where will they come from? </a:t>
            </a:r>
            <a:r>
              <a:rPr lang="en-GB" sz="1700" i="1" dirty="0">
                <a:latin typeface="Arial" panose="020B0604020202020204" pitchFamily="34" charset="0"/>
              </a:rPr>
              <a:t>(cloud-hosted processing services are coming: Met Office, CMA, C3S, DIAS etc.)</a:t>
            </a:r>
          </a:p>
          <a:p>
            <a:pPr marL="285750" indent="-285750">
              <a:buFont typeface="Wingdings" pitchFamily="2" charset="2"/>
              <a:buChar char="§"/>
            </a:pPr>
            <a:r>
              <a:rPr lang="en-US" sz="1700" dirty="0">
                <a:latin typeface="Arial" panose="020B0604020202020204" pitchFamily="34" charset="0"/>
              </a:rPr>
              <a:t>Policy</a:t>
            </a:r>
            <a:r>
              <a:rPr lang="en-GB" sz="1700" dirty="0">
                <a:latin typeface="Arial" panose="020B0604020202020204" pitchFamily="34" charset="0"/>
              </a:rPr>
              <a:t> </a:t>
            </a:r>
            <a:r>
              <a:rPr lang="en-US" sz="1700" dirty="0">
                <a:latin typeface="Arial" panose="020B0604020202020204" pitchFamily="34" charset="0"/>
              </a:rPr>
              <a:t>will be a significant challenge; </a:t>
            </a:r>
            <a:r>
              <a:rPr lang="en-GB" sz="1700" dirty="0">
                <a:latin typeface="Arial" panose="020B0604020202020204" pitchFamily="34" charset="0"/>
              </a:rPr>
              <a:t>e.g. for use of hosted services, </a:t>
            </a:r>
            <a:r>
              <a:rPr lang="en-US" sz="1700" dirty="0">
                <a:latin typeface="Arial" panose="020B0604020202020204" pitchFamily="34" charset="0"/>
              </a:rPr>
              <a:t>cost recovery, data policy</a:t>
            </a:r>
            <a:r>
              <a:rPr lang="en-GB" sz="1700" dirty="0">
                <a:latin typeface="Arial" panose="020B0604020202020204" pitchFamily="34" charset="0"/>
              </a:rPr>
              <a:t>, inclusion of private sector offerings</a:t>
            </a:r>
            <a:endParaRPr lang="en-GB" sz="1700" dirty="0">
              <a:latin typeface="Arial" panose="020B0604020202020204" pitchFamily="34" charset="0"/>
              <a:ea typeface="Times New Roman" panose="02020603050405020304" pitchFamily="18" charset="0"/>
            </a:endParaRP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Issues around sustainability of funding – especially in relation to components from GEOSS</a:t>
            </a:r>
          </a:p>
          <a:p>
            <a:pPr marL="285750" indent="-285750">
              <a:buFont typeface="Wingdings" pitchFamily="2" charset="2"/>
              <a:buChar char="§"/>
            </a:pPr>
            <a:r>
              <a:rPr lang="en-GB" sz="1700" dirty="0">
                <a:effectLst/>
                <a:latin typeface="Arial" panose="020B0604020202020204" pitchFamily="34" charset="0"/>
                <a:ea typeface="Times New Roman" panose="02020603050405020304" pitchFamily="18" charset="0"/>
              </a:rPr>
              <a:t>Defining a joint [technical] roadmap with GEO so that GEOSS Platform meets (and continues to meet) WMO needs – begin with GEOSS-EVOLVE project</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Pilot projects – noting both OpenWIS Association’s work, discussions with WMO CLW about opportunities in the hydrology domain and thoughts from pCBS about demonstrating (s)GDPFS concept through exploitation of cloud-based services</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Engagement with Regional Associations: outreach to Members to determine and mitigate the technical / political / behavioural blockers to adoption of WIS 2</a:t>
            </a:r>
          </a:p>
          <a:p>
            <a:pPr marL="285750" indent="-285750">
              <a:buFont typeface="Wingdings" pitchFamily="2" charset="2"/>
              <a:buChar char="§"/>
            </a:pPr>
            <a:r>
              <a:rPr lang="en-GB" sz="1700" dirty="0">
                <a:latin typeface="Arial" panose="020B0604020202020204" pitchFamily="34" charset="0"/>
                <a:ea typeface="Times New Roman" panose="02020603050405020304" pitchFamily="18" charset="0"/>
              </a:rPr>
              <a:t>Migration planning for retirement of GTS (procedures and infrastructure, not the WMO programme) – seek to minimise impact, e.g. by working with MSS vendors to include the adaption to WIS 2.0 in their product roadmaps?</a:t>
            </a:r>
          </a:p>
        </p:txBody>
      </p:sp>
    </p:spTree>
    <p:extLst>
      <p:ext uri="{BB962C8B-B14F-4D97-AF65-F5344CB8AC3E}">
        <p14:creationId xmlns:p14="http://schemas.microsoft.com/office/powerpoint/2010/main" val="34666415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a:solidFill>
                  <a:srgbClr val="000090"/>
                </a:solidFill>
              </a:rPr>
              <a:t>Thank you</a:t>
            </a:r>
          </a:p>
          <a:p>
            <a:r>
              <a:rPr lang="en-US" sz="4800" dirty="0">
                <a:solidFill>
                  <a:srgbClr val="000090"/>
                </a:solidFill>
              </a:rPr>
              <a:t>Merci</a:t>
            </a:r>
          </a:p>
        </p:txBody>
      </p:sp>
      <p:sp>
        <p:nvSpPr>
          <p:cNvPr id="2" name="Slide Number Placeholder 1"/>
          <p:cNvSpPr>
            <a:spLocks noGrp="1"/>
          </p:cNvSpPr>
          <p:nvPr>
            <p:ph type="sldNum" sz="quarter" idx="12"/>
          </p:nvPr>
        </p:nvSpPr>
        <p:spPr/>
        <p:txBody>
          <a:bodyPr/>
          <a:lstStyle/>
          <a:p>
            <a:fld id="{9259AF2F-52C6-9B46-B8B2-0579234AE62E}" type="slidenum">
              <a:rPr lang="en-US" smtClean="0"/>
              <a:t>22</a:t>
            </a:fld>
            <a:endParaRPr lang="en-US"/>
          </a:p>
        </p:txBody>
      </p:sp>
      <p:sp>
        <p:nvSpPr>
          <p:cNvPr id="3" name="TextBox 2">
            <a:extLst>
              <a:ext uri="{FF2B5EF4-FFF2-40B4-BE49-F238E27FC236}">
                <a16:creationId xmlns:a16="http://schemas.microsoft.com/office/drawing/2014/main" id="{3B4C95F8-B26E-FA4B-A247-3CD19316D212}"/>
              </a:ext>
            </a:extLst>
          </p:cNvPr>
          <p:cNvSpPr txBox="1"/>
          <p:nvPr/>
        </p:nvSpPr>
        <p:spPr>
          <a:xfrm>
            <a:off x="629297" y="3742169"/>
            <a:ext cx="8514703" cy="33855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1600" dirty="0">
                <a:effectLst/>
                <a:latin typeface="Arial" panose="020B0604020202020204" pitchFamily="34" charset="0"/>
                <a:ea typeface="Times New Roman" panose="02020603050405020304" pitchFamily="18" charset="0"/>
              </a:rPr>
              <a:t>PS – don’t forget to talk about the OpenWIS Association pilot demonstration for CBS TECO</a:t>
            </a:r>
            <a:endParaRPr lang="en-GB" sz="1600" dirty="0">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80228457"/>
      </p:ext>
    </p:extLst>
  </p:cSld>
  <p:clrMapOvr>
    <a:masterClrMapping/>
  </p:clrMapOvr>
</p:sld>
</file>

<file path=ppt/theme/theme1.xml><?xml version="1.0" encoding="utf-8"?>
<a:theme xmlns:a="http://schemas.openxmlformats.org/drawingml/2006/main" name="blan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161</TotalTime>
  <Words>652</Words>
  <Application>Microsoft Office PowerPoint</Application>
  <PresentationFormat>On-screen Show (4:3)</PresentationFormat>
  <Paragraphs>664</Paragraphs>
  <Slides>22</Slides>
  <Notes>3</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blank</vt:lpstr>
      <vt:lpstr>PowerPoint Presentation</vt:lpstr>
      <vt:lpstr>Task Team on evolution of WIS</vt:lpstr>
      <vt:lpstr>In a galaxy far, far away …  </vt:lpstr>
      <vt:lpstr>WIS 2.0 strategy*</vt:lpstr>
      <vt:lpstr>WIS 2.0 strategy*</vt:lpstr>
      <vt:lpstr>WIS 2.0 strategy*</vt:lpstr>
      <vt:lpstr>WIS 2.0 ‘vision statement’ (from TT-eWIS2017)</vt:lpstr>
      <vt:lpstr>PowerPoint Presentation</vt:lpstr>
      <vt:lpstr>WIS 2.0 core services</vt:lpstr>
      <vt:lpstr>Extracts from TT-eWIS2017 (i) (executive summary)</vt:lpstr>
      <vt:lpstr>Extracts from TT-eWIS2017 (ii) (executive summary)</vt:lpstr>
      <vt:lpstr>Extracts from TT-eWIS2017 (iii) (executive summary)</vt:lpstr>
      <vt:lpstr>Extracts from TT-eWIS2017 (iv) (executive summary)</vt:lpstr>
      <vt:lpstr>Extracts from TT-eWIS2017 (v) (executive summary)</vt:lpstr>
      <vt:lpstr>Extracts from TT-eWIS2017 (vi) (executive summary)</vt:lpstr>
      <vt:lpstr>Timelines for development of implementation plan</vt:lpstr>
      <vt:lpstr>Preparation for CBS TECO</vt:lpstr>
      <vt:lpstr>(much) Closer engagement with GEOSS</vt:lpstr>
      <vt:lpstr>Proposed WIS 2.0 implementation approach</vt:lpstr>
      <vt:lpstr>Who will build the service ecosystem?</vt:lpstr>
      <vt:lpstr>Key issues</vt:lpstr>
      <vt:lpstr>PowerPoint Presentation</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Foreman</dc:creator>
  <cp:lastModifiedBy>Steve Foreman</cp:lastModifiedBy>
  <cp:revision>24</cp:revision>
  <cp:lastPrinted>2017-07-27T13:32:36Z</cp:lastPrinted>
  <dcterms:created xsi:type="dcterms:W3CDTF">2017-07-27T12:57:30Z</dcterms:created>
  <dcterms:modified xsi:type="dcterms:W3CDTF">2018-01-16T22:36:00Z</dcterms:modified>
</cp:coreProperties>
</file>