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 bookmarkIdSeed="2">
  <p:sldMasterIdLst>
    <p:sldMasterId id="2147483661" r:id="rId1"/>
  </p:sldMasterIdLst>
  <p:notesMasterIdLst>
    <p:notesMasterId r:id="rId9"/>
  </p:notesMasterIdLst>
  <p:sldIdLst>
    <p:sldId id="256" r:id="rId2"/>
    <p:sldId id="268" r:id="rId3"/>
    <p:sldId id="348" r:id="rId4"/>
    <p:sldId id="367" r:id="rId5"/>
    <p:sldId id="365" r:id="rId6"/>
    <p:sldId id="366" r:id="rId7"/>
    <p:sldId id="300" r:id="rId8"/>
  </p:sldIdLst>
  <p:sldSz cx="6858000" cy="5143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0AFBEF90-0936-46F3-AA99-5A69D1C5B935}">
  <a:tblStyle styleId="{0AFBEF90-0936-46F3-AA99-5A69D1C5B93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B828B3DD-5340-4470-9017-5E97F459408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295"/>
    <p:restoredTop sz="86704" autoAdjust="0"/>
  </p:normalViewPr>
  <p:slideViewPr>
    <p:cSldViewPr snapToGrid="0" snapToObjects="1">
      <p:cViewPr varScale="1">
        <p:scale>
          <a:sx n="124" d="100"/>
          <a:sy n="124" d="100"/>
        </p:scale>
        <p:origin x="1120" y="176"/>
      </p:cViewPr>
      <p:guideLst>
        <p:guide orient="horz" pos="16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7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A614EF-BA53-46C2-A6FD-A9B1CC01FD80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62A21544-684F-4111-BC3E-F0AAA6D9673D}">
      <dgm:prSet phldrT="[テキスト]" custT="1"/>
      <dgm:spPr/>
      <dgm:t>
        <a:bodyPr/>
        <a:lstStyle/>
        <a:p>
          <a:r>
            <a:rPr kumimoji="1" lang="en-US" altLang="ja-JP" sz="1200" b="1" dirty="0" smtClean="0">
              <a:solidFill>
                <a:schemeClr val="tx2"/>
              </a:solidFill>
            </a:rPr>
            <a:t>Initial stage</a:t>
          </a:r>
          <a:endParaRPr kumimoji="1" lang="ja-JP" altLang="en-US" sz="1200" b="1" dirty="0">
            <a:solidFill>
              <a:schemeClr val="tx2"/>
            </a:solidFill>
          </a:endParaRPr>
        </a:p>
      </dgm:t>
    </dgm:pt>
    <dgm:pt modelId="{360BFBED-BBC0-424F-95C2-F15260F2EA89}" type="parTrans" cxnId="{5E38AEB5-BA04-4CA3-AE1F-E6590FCA83A8}">
      <dgm:prSet/>
      <dgm:spPr/>
      <dgm:t>
        <a:bodyPr/>
        <a:lstStyle/>
        <a:p>
          <a:endParaRPr kumimoji="1" lang="ja-JP" altLang="en-US"/>
        </a:p>
      </dgm:t>
    </dgm:pt>
    <dgm:pt modelId="{B7537118-AB6E-4F76-BE3B-A91CA1384477}" type="sibTrans" cxnId="{5E38AEB5-BA04-4CA3-AE1F-E6590FCA83A8}">
      <dgm:prSet/>
      <dgm:spPr/>
      <dgm:t>
        <a:bodyPr/>
        <a:lstStyle/>
        <a:p>
          <a:endParaRPr kumimoji="1" lang="ja-JP" altLang="en-US"/>
        </a:p>
      </dgm:t>
    </dgm:pt>
    <dgm:pt modelId="{8CCD3C50-BBF2-4CFE-9AE9-5691C79FFC59}">
      <dgm:prSet phldrT="[テキスト]" custT="1"/>
      <dgm:spPr/>
      <dgm:t>
        <a:bodyPr/>
        <a:lstStyle/>
        <a:p>
          <a:pPr algn="ctr"/>
          <a:r>
            <a:rPr kumimoji="1" lang="en-US" altLang="ja-JP" sz="1200" b="1" dirty="0" smtClean="0">
              <a:solidFill>
                <a:schemeClr val="tx2"/>
              </a:solidFill>
            </a:rPr>
            <a:t>Evolution</a:t>
          </a:r>
          <a:br>
            <a:rPr kumimoji="1" lang="en-US" altLang="ja-JP" sz="1200" b="1" dirty="0" smtClean="0">
              <a:solidFill>
                <a:schemeClr val="tx2"/>
              </a:solidFill>
            </a:rPr>
          </a:br>
          <a:r>
            <a:rPr kumimoji="1" lang="en-US" altLang="ja-JP" sz="1200" b="1" dirty="0" smtClean="0">
              <a:solidFill>
                <a:schemeClr val="tx2"/>
              </a:solidFill>
            </a:rPr>
            <a:t>stage </a:t>
          </a:r>
          <a:endParaRPr kumimoji="1" lang="ja-JP" altLang="en-US" sz="1200" b="1" dirty="0">
            <a:solidFill>
              <a:schemeClr val="tx2"/>
            </a:solidFill>
          </a:endParaRPr>
        </a:p>
      </dgm:t>
    </dgm:pt>
    <dgm:pt modelId="{8EAAD170-2078-400D-AF54-66E7809C5C37}" type="parTrans" cxnId="{F9E192D5-F5D8-4816-9B77-54BD6DF5CC00}">
      <dgm:prSet/>
      <dgm:spPr/>
      <dgm:t>
        <a:bodyPr/>
        <a:lstStyle/>
        <a:p>
          <a:endParaRPr kumimoji="1" lang="ja-JP" altLang="en-US"/>
        </a:p>
      </dgm:t>
    </dgm:pt>
    <dgm:pt modelId="{3B735E9F-75A4-418E-868C-954E65EC5B92}" type="sibTrans" cxnId="{F9E192D5-F5D8-4816-9B77-54BD6DF5CC00}">
      <dgm:prSet/>
      <dgm:spPr/>
      <dgm:t>
        <a:bodyPr/>
        <a:lstStyle/>
        <a:p>
          <a:endParaRPr kumimoji="1" lang="ja-JP" altLang="en-US"/>
        </a:p>
      </dgm:t>
    </dgm:pt>
    <dgm:pt modelId="{1C691D36-ED68-4CA6-8218-C0C707906612}">
      <dgm:prSet phldrT="[テキスト]" custT="1"/>
      <dgm:spPr/>
      <dgm:t>
        <a:bodyPr/>
        <a:lstStyle/>
        <a:p>
          <a:r>
            <a:rPr kumimoji="1" lang="en-US" altLang="ja-JP" sz="1600" b="1" dirty="0" smtClean="0">
              <a:solidFill>
                <a:schemeClr val="tx2"/>
              </a:solidFill>
            </a:rPr>
            <a:t>Final stage</a:t>
          </a:r>
          <a:endParaRPr kumimoji="1" lang="ja-JP" altLang="en-US" sz="1600" b="1" dirty="0">
            <a:solidFill>
              <a:schemeClr val="tx2"/>
            </a:solidFill>
          </a:endParaRPr>
        </a:p>
      </dgm:t>
    </dgm:pt>
    <dgm:pt modelId="{096E167A-ADD8-44CA-A677-0B50E918E350}" type="parTrans" cxnId="{280E77A8-16E0-402C-B00D-A8B6C5D37C06}">
      <dgm:prSet/>
      <dgm:spPr/>
      <dgm:t>
        <a:bodyPr/>
        <a:lstStyle/>
        <a:p>
          <a:endParaRPr kumimoji="1" lang="ja-JP" altLang="en-US"/>
        </a:p>
      </dgm:t>
    </dgm:pt>
    <dgm:pt modelId="{7C467E30-1853-43D1-BDFD-1FF293ED722B}" type="sibTrans" cxnId="{280E77A8-16E0-402C-B00D-A8B6C5D37C06}">
      <dgm:prSet/>
      <dgm:spPr/>
      <dgm:t>
        <a:bodyPr/>
        <a:lstStyle/>
        <a:p>
          <a:endParaRPr kumimoji="1" lang="ja-JP" altLang="en-US"/>
        </a:p>
      </dgm:t>
    </dgm:pt>
    <dgm:pt modelId="{42B18BD4-A8FA-4363-92E3-A1B059E25286}" type="pres">
      <dgm:prSet presAssocID="{2DA614EF-BA53-46C2-A6FD-A9B1CC01FD80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F28B3EE1-CF00-44C7-9DB6-0BEA3C38D921}" type="pres">
      <dgm:prSet presAssocID="{2DA614EF-BA53-46C2-A6FD-A9B1CC01FD80}" presName="arrow" presStyleLbl="bgShp" presStyleIdx="0" presStyleCnt="1" custLinFactNeighborX="162" custLinFactNeighborY="-1872"/>
      <dgm:spPr/>
      <dgm:t>
        <a:bodyPr/>
        <a:lstStyle/>
        <a:p>
          <a:endParaRPr lang="en-US"/>
        </a:p>
      </dgm:t>
    </dgm:pt>
    <dgm:pt modelId="{C5EE989F-0DA2-4CDF-AFC6-899EDE50949F}" type="pres">
      <dgm:prSet presAssocID="{2DA614EF-BA53-46C2-A6FD-A9B1CC01FD80}" presName="arrowDiagram3" presStyleCnt="0"/>
      <dgm:spPr/>
    </dgm:pt>
    <dgm:pt modelId="{49B66D85-4B60-464A-B5F1-7330D43EBA46}" type="pres">
      <dgm:prSet presAssocID="{62A21544-684F-4111-BC3E-F0AAA6D9673D}" presName="bullet3a" presStyleLbl="node1" presStyleIdx="0" presStyleCnt="3"/>
      <dgm:spPr/>
    </dgm:pt>
    <dgm:pt modelId="{E2BF9D48-3CDF-4265-A96C-E5CC9A65D421}" type="pres">
      <dgm:prSet presAssocID="{62A21544-684F-4111-BC3E-F0AAA6D9673D}" presName="textBox3a" presStyleLbl="revTx" presStyleIdx="0" presStyleCnt="3" custScaleX="156835" custLinFactNeighborX="-9428" custLinFactNeighborY="-5001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07D105C-76C7-456A-B1F6-3B4682F9E2F5}" type="pres">
      <dgm:prSet presAssocID="{8CCD3C50-BBF2-4CFE-9AE9-5691C79FFC59}" presName="bullet3b" presStyleLbl="node1" presStyleIdx="1" presStyleCnt="3"/>
      <dgm:spPr/>
    </dgm:pt>
    <dgm:pt modelId="{946D30F6-4BC8-45FA-B66B-D60612FD680D}" type="pres">
      <dgm:prSet presAssocID="{8CCD3C50-BBF2-4CFE-9AE9-5691C79FFC59}" presName="textBox3b" presStyleLbl="revTx" presStyleIdx="1" presStyleCnt="3" custScaleX="193733" custLinFactNeighborX="-34685" custLinFactNeighborY="-45348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4C3A993C-B85A-49F3-A98C-236AC6A477F5}" type="pres">
      <dgm:prSet presAssocID="{1C691D36-ED68-4CA6-8218-C0C707906612}" presName="bullet3c" presStyleLbl="node1" presStyleIdx="2" presStyleCnt="3"/>
      <dgm:spPr/>
    </dgm:pt>
    <dgm:pt modelId="{9D98AF1A-3F32-44CC-941D-83574E52F62A}" type="pres">
      <dgm:prSet presAssocID="{1C691D36-ED68-4CA6-8218-C0C707906612}" presName="textBox3c" presStyleLbl="revTx" presStyleIdx="2" presStyleCnt="3" custScaleX="214544" custLinFactNeighborX="17514" custLinFactNeighborY="-32107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63ED4200-047A-9043-AFD7-C2FFEA782897}" type="presOf" srcId="{2DA614EF-BA53-46C2-A6FD-A9B1CC01FD80}" destId="{42B18BD4-A8FA-4363-92E3-A1B059E25286}" srcOrd="0" destOrd="0" presId="urn:microsoft.com/office/officeart/2005/8/layout/arrow2"/>
    <dgm:cxn modelId="{1CA8A37A-FEB8-BA4C-A73C-69457EC7B042}" type="presOf" srcId="{1C691D36-ED68-4CA6-8218-C0C707906612}" destId="{9D98AF1A-3F32-44CC-941D-83574E52F62A}" srcOrd="0" destOrd="0" presId="urn:microsoft.com/office/officeart/2005/8/layout/arrow2"/>
    <dgm:cxn modelId="{5E38AEB5-BA04-4CA3-AE1F-E6590FCA83A8}" srcId="{2DA614EF-BA53-46C2-A6FD-A9B1CC01FD80}" destId="{62A21544-684F-4111-BC3E-F0AAA6D9673D}" srcOrd="0" destOrd="0" parTransId="{360BFBED-BBC0-424F-95C2-F15260F2EA89}" sibTransId="{B7537118-AB6E-4F76-BE3B-A91CA1384477}"/>
    <dgm:cxn modelId="{896825CA-2BAA-0A45-A105-D0A0E5A13655}" type="presOf" srcId="{8CCD3C50-BBF2-4CFE-9AE9-5691C79FFC59}" destId="{946D30F6-4BC8-45FA-B66B-D60612FD680D}" srcOrd="0" destOrd="0" presId="urn:microsoft.com/office/officeart/2005/8/layout/arrow2"/>
    <dgm:cxn modelId="{6DFB1BE5-252B-A746-B55C-196B2F01AA10}" type="presOf" srcId="{62A21544-684F-4111-BC3E-F0AAA6D9673D}" destId="{E2BF9D48-3CDF-4265-A96C-E5CC9A65D421}" srcOrd="0" destOrd="0" presId="urn:microsoft.com/office/officeart/2005/8/layout/arrow2"/>
    <dgm:cxn modelId="{F9E192D5-F5D8-4816-9B77-54BD6DF5CC00}" srcId="{2DA614EF-BA53-46C2-A6FD-A9B1CC01FD80}" destId="{8CCD3C50-BBF2-4CFE-9AE9-5691C79FFC59}" srcOrd="1" destOrd="0" parTransId="{8EAAD170-2078-400D-AF54-66E7809C5C37}" sibTransId="{3B735E9F-75A4-418E-868C-954E65EC5B92}"/>
    <dgm:cxn modelId="{280E77A8-16E0-402C-B00D-A8B6C5D37C06}" srcId="{2DA614EF-BA53-46C2-A6FD-A9B1CC01FD80}" destId="{1C691D36-ED68-4CA6-8218-C0C707906612}" srcOrd="2" destOrd="0" parTransId="{096E167A-ADD8-44CA-A677-0B50E918E350}" sibTransId="{7C467E30-1853-43D1-BDFD-1FF293ED722B}"/>
    <dgm:cxn modelId="{FC53644A-0259-554B-9BC7-CFC92A6E9B25}" type="presParOf" srcId="{42B18BD4-A8FA-4363-92E3-A1B059E25286}" destId="{F28B3EE1-CF00-44C7-9DB6-0BEA3C38D921}" srcOrd="0" destOrd="0" presId="urn:microsoft.com/office/officeart/2005/8/layout/arrow2"/>
    <dgm:cxn modelId="{91466754-FB46-394F-82E1-ED61611758EA}" type="presParOf" srcId="{42B18BD4-A8FA-4363-92E3-A1B059E25286}" destId="{C5EE989F-0DA2-4CDF-AFC6-899EDE50949F}" srcOrd="1" destOrd="0" presId="urn:microsoft.com/office/officeart/2005/8/layout/arrow2"/>
    <dgm:cxn modelId="{3B9EC792-2741-F34C-BFA2-CE7503665935}" type="presParOf" srcId="{C5EE989F-0DA2-4CDF-AFC6-899EDE50949F}" destId="{49B66D85-4B60-464A-B5F1-7330D43EBA46}" srcOrd="0" destOrd="0" presId="urn:microsoft.com/office/officeart/2005/8/layout/arrow2"/>
    <dgm:cxn modelId="{6F3DCF64-EE2B-5E44-8D05-8EE3AA409BAE}" type="presParOf" srcId="{C5EE989F-0DA2-4CDF-AFC6-899EDE50949F}" destId="{E2BF9D48-3CDF-4265-A96C-E5CC9A65D421}" srcOrd="1" destOrd="0" presId="urn:microsoft.com/office/officeart/2005/8/layout/arrow2"/>
    <dgm:cxn modelId="{DF0AA3A6-79DE-9947-AC05-26FA1DF73ABB}" type="presParOf" srcId="{C5EE989F-0DA2-4CDF-AFC6-899EDE50949F}" destId="{407D105C-76C7-456A-B1F6-3B4682F9E2F5}" srcOrd="2" destOrd="0" presId="urn:microsoft.com/office/officeart/2005/8/layout/arrow2"/>
    <dgm:cxn modelId="{440FC32F-C453-A648-B90C-F582141B596E}" type="presParOf" srcId="{C5EE989F-0DA2-4CDF-AFC6-899EDE50949F}" destId="{946D30F6-4BC8-45FA-B66B-D60612FD680D}" srcOrd="3" destOrd="0" presId="urn:microsoft.com/office/officeart/2005/8/layout/arrow2"/>
    <dgm:cxn modelId="{65A6A7F4-45F9-5746-A549-FFA458DF63FD}" type="presParOf" srcId="{C5EE989F-0DA2-4CDF-AFC6-899EDE50949F}" destId="{4C3A993C-B85A-49F3-A98C-236AC6A477F5}" srcOrd="4" destOrd="0" presId="urn:microsoft.com/office/officeart/2005/8/layout/arrow2"/>
    <dgm:cxn modelId="{602CE27B-A69C-344E-9CEF-58E45476E8E3}" type="presParOf" srcId="{C5EE989F-0DA2-4CDF-AFC6-899EDE50949F}" destId="{9D98AF1A-3F32-44CC-941D-83574E52F62A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8B3EE1-CF00-44C7-9DB6-0BEA3C38D921}">
      <dsp:nvSpPr>
        <dsp:cNvPr id="0" name=""/>
        <dsp:cNvSpPr/>
      </dsp:nvSpPr>
      <dsp:spPr>
        <a:xfrm>
          <a:off x="-25399" y="0"/>
          <a:ext cx="2982835" cy="1864272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B66D85-4B60-464A-B5F1-7330D43EBA46}">
      <dsp:nvSpPr>
        <dsp:cNvPr id="0" name=""/>
        <dsp:cNvSpPr/>
      </dsp:nvSpPr>
      <dsp:spPr>
        <a:xfrm>
          <a:off x="348588" y="1286720"/>
          <a:ext cx="77553" cy="775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BF9D48-3CDF-4265-A96C-E5CC9A65D421}">
      <dsp:nvSpPr>
        <dsp:cNvPr id="0" name=""/>
        <dsp:cNvSpPr/>
      </dsp:nvSpPr>
      <dsp:spPr>
        <a:xfrm>
          <a:off x="124339" y="1056050"/>
          <a:ext cx="1090004" cy="5387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094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200" b="1" kern="1200" dirty="0" smtClean="0">
              <a:solidFill>
                <a:schemeClr val="tx2"/>
              </a:solidFill>
            </a:rPr>
            <a:t>Initial stage</a:t>
          </a:r>
          <a:endParaRPr kumimoji="1" lang="ja-JP" altLang="en-US" sz="1200" b="1" kern="1200" dirty="0">
            <a:solidFill>
              <a:schemeClr val="tx2"/>
            </a:solidFill>
          </a:endParaRPr>
        </a:p>
      </dsp:txBody>
      <dsp:txXfrm>
        <a:off x="124339" y="1056050"/>
        <a:ext cx="1090004" cy="538774"/>
      </dsp:txXfrm>
    </dsp:sp>
    <dsp:sp modelId="{407D105C-76C7-456A-B1F6-3B4682F9E2F5}">
      <dsp:nvSpPr>
        <dsp:cNvPr id="0" name=""/>
        <dsp:cNvSpPr/>
      </dsp:nvSpPr>
      <dsp:spPr>
        <a:xfrm>
          <a:off x="1033149" y="780011"/>
          <a:ext cx="140193" cy="1401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D30F6-4BC8-45FA-B66B-D60612FD680D}">
      <dsp:nvSpPr>
        <dsp:cNvPr id="0" name=""/>
        <dsp:cNvSpPr/>
      </dsp:nvSpPr>
      <dsp:spPr>
        <a:xfrm>
          <a:off x="519434" y="390204"/>
          <a:ext cx="1386896" cy="10141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286" tIns="0" rIns="0" bIns="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200" b="1" kern="1200" dirty="0" smtClean="0">
              <a:solidFill>
                <a:schemeClr val="tx2"/>
              </a:solidFill>
            </a:rPr>
            <a:t>Evolution</a:t>
          </a:r>
          <a:br>
            <a:rPr kumimoji="1" lang="en-US" altLang="ja-JP" sz="1200" b="1" kern="1200" dirty="0" smtClean="0">
              <a:solidFill>
                <a:schemeClr val="tx2"/>
              </a:solidFill>
            </a:rPr>
          </a:br>
          <a:r>
            <a:rPr kumimoji="1" lang="en-US" altLang="ja-JP" sz="1200" b="1" kern="1200" dirty="0" smtClean="0">
              <a:solidFill>
                <a:schemeClr val="tx2"/>
              </a:solidFill>
            </a:rPr>
            <a:t>stage </a:t>
          </a:r>
          <a:endParaRPr kumimoji="1" lang="ja-JP" altLang="en-US" sz="1200" b="1" kern="1200" dirty="0">
            <a:solidFill>
              <a:schemeClr val="tx2"/>
            </a:solidFill>
          </a:endParaRPr>
        </a:p>
      </dsp:txBody>
      <dsp:txXfrm>
        <a:off x="519434" y="390204"/>
        <a:ext cx="1386896" cy="1014163"/>
      </dsp:txXfrm>
    </dsp:sp>
    <dsp:sp modelId="{4C3A993C-B85A-49F3-A98C-236AC6A477F5}">
      <dsp:nvSpPr>
        <dsp:cNvPr id="0" name=""/>
        <dsp:cNvSpPr/>
      </dsp:nvSpPr>
      <dsp:spPr>
        <a:xfrm>
          <a:off x="1856411" y="471660"/>
          <a:ext cx="193884" cy="1938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98AF1A-3F32-44CC-941D-83574E52F62A}">
      <dsp:nvSpPr>
        <dsp:cNvPr id="0" name=""/>
        <dsp:cNvSpPr/>
      </dsp:nvSpPr>
      <dsp:spPr>
        <a:xfrm>
          <a:off x="1543354" y="152602"/>
          <a:ext cx="1535878" cy="129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735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altLang="ja-JP" sz="1600" b="1" kern="1200" dirty="0" smtClean="0">
              <a:solidFill>
                <a:schemeClr val="tx2"/>
              </a:solidFill>
            </a:rPr>
            <a:t>Final stage</a:t>
          </a:r>
          <a:endParaRPr kumimoji="1" lang="ja-JP" altLang="en-US" sz="1600" b="1" kern="1200" dirty="0">
            <a:solidFill>
              <a:schemeClr val="tx2"/>
            </a:solidFill>
          </a:endParaRPr>
        </a:p>
      </dsp:txBody>
      <dsp:txXfrm>
        <a:off x="1543354" y="152602"/>
        <a:ext cx="1535878" cy="12956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2713620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Scope of data included in each phase of the project and access are controlled by metadata keywords set by originating </a:t>
            </a:r>
            <a:r>
              <a:rPr lang="en-US" dirty="0" err="1" smtClean="0"/>
              <a:t>centre</a:t>
            </a:r>
            <a:r>
              <a:rPr lang="en-US" dirty="0" smtClean="0"/>
              <a:t>/data provider:</a:t>
            </a:r>
          </a:p>
          <a:p>
            <a:pPr marL="628650" lvl="1" indent="-171450">
              <a:buFont typeface="Arial" charset="0"/>
              <a:buChar char="•"/>
            </a:pPr>
            <a:r>
              <a:rPr lang="en-US" b="1" dirty="0" err="1" smtClean="0"/>
              <a:t>WMO_DataLicenseCode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whether or not the data is considered essential and if the data has associated licensing/access constraints</a:t>
            </a:r>
          </a:p>
          <a:p>
            <a:pPr marL="628650" lvl="1" indent="-171450">
              <a:buFont typeface="Arial" charset="0"/>
              <a:buChar char="•"/>
            </a:pPr>
            <a:r>
              <a:rPr lang="en-US" b="1" dirty="0" err="1" smtClean="0"/>
              <a:t>WMO_DistributionScopeCode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level of data exchange (global, regional, </a:t>
            </a:r>
            <a:r>
              <a:rPr lang="en-US" dirty="0" err="1" smtClean="0"/>
              <a:t>centre</a:t>
            </a:r>
            <a:r>
              <a:rPr lang="en-US" dirty="0" smtClean="0"/>
              <a:t>)</a:t>
            </a:r>
          </a:p>
          <a:p>
            <a:pPr marL="628650" lvl="1" indent="-171450">
              <a:buFont typeface="Arial" charset="0"/>
              <a:buChar char="•"/>
            </a:pPr>
            <a:r>
              <a:rPr lang="en-US" b="1" dirty="0" err="1" smtClean="0"/>
              <a:t>WMO_ProductCategoryCode</a:t>
            </a:r>
            <a:r>
              <a:rPr lang="en-US" b="1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GTS priority level (also determines if </a:t>
            </a:r>
            <a:r>
              <a:rPr lang="en-US" dirty="0" err="1" smtClean="0"/>
              <a:t>QoS</a:t>
            </a:r>
            <a:r>
              <a:rPr lang="en-US" dirty="0" smtClean="0"/>
              <a:t> mechanisms are required)</a:t>
            </a:r>
          </a:p>
          <a:p>
            <a:pPr lvl="0">
              <a:spcBef>
                <a:spcPts val="0"/>
              </a:spcBef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800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42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7552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740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Shape 3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wrap="square"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597820"/>
            <a:ext cx="5829300" cy="1102519"/>
          </a:xfrm>
        </p:spPr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4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3772"/>
            <a:ext cx="1491615" cy="128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48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2571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indent="-57149">
              <a:buClr>
                <a:srgbClr val="888888"/>
              </a:buClr>
              <a:buSzPct val="100000"/>
            </a:pPr>
            <a:r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pPr indent="-57149">
                <a:buClr>
                  <a:srgbClr val="888888"/>
                </a:buClr>
                <a:buSzPct val="100000"/>
              </a:pPr>
              <a:t>‹#›</a:t>
            </a:fld>
            <a:endParaRPr lang="en" sz="900">
              <a:solidFill>
                <a:srgbClr val="888888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866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40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151335"/>
            <a:ext cx="3030141" cy="47982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1631156"/>
            <a:ext cx="3030141" cy="296346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1151335"/>
            <a:ext cx="3031331" cy="47982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1631156"/>
            <a:ext cx="3031331" cy="296346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29245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8515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2571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indent="-57149">
              <a:buClr>
                <a:srgbClr val="888888"/>
              </a:buClr>
              <a:buSzPct val="100000"/>
            </a:pPr>
            <a:r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pPr indent="-57149">
                <a:buClr>
                  <a:srgbClr val="888888"/>
                </a:buClr>
                <a:buSzPct val="100000"/>
              </a:pPr>
              <a:t>‹#›</a:t>
            </a:fld>
            <a:endParaRPr lang="en" sz="900">
              <a:solidFill>
                <a:srgbClr val="888888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9259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204787"/>
            <a:ext cx="2256235" cy="8715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04789"/>
            <a:ext cx="3833813" cy="438983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altLang="ja-JP"/>
              <a:t>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1076327"/>
            <a:ext cx="2256235" cy="3518297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1565563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3600450"/>
            <a:ext cx="4114800" cy="425054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altLang="ja-JP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US" altLang="ja-JP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4025504"/>
            <a:ext cx="4114800" cy="603647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altLang="ja-JP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2571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 indent="-57149">
              <a:buClr>
                <a:srgbClr val="888888"/>
              </a:buClr>
              <a:buSzPct val="100000"/>
            </a:pPr>
            <a:r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ea typeface="Calibri"/>
                <a:cs typeface="Calibri"/>
                <a:sym typeface="Calibri"/>
              </a:rPr>
              <a:pPr indent="-57149">
                <a:buClr>
                  <a:srgbClr val="888888"/>
                </a:buClr>
                <a:buSzPct val="100000"/>
              </a:pPr>
              <a:t>‹#›</a:t>
            </a:fld>
            <a:endParaRPr lang="en" sz="900">
              <a:solidFill>
                <a:srgbClr val="888888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3930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233775" y="445025"/>
            <a:ext cx="6390450" cy="5727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233775" y="1152475"/>
            <a:ext cx="6390450" cy="3416400"/>
          </a:xfrm>
          <a:prstGeom prst="rect">
            <a:avLst/>
          </a:prstGeom>
        </p:spPr>
        <p:txBody>
          <a:bodyPr wrap="square"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6354344" y="4663217"/>
            <a:ext cx="411525" cy="393600"/>
          </a:xfrm>
          <a:prstGeom prst="rect">
            <a:avLst/>
          </a:prstGeom>
        </p:spPr>
        <p:txBody>
          <a:bodyPr wrap="square" lIns="91425" tIns="45700" rIns="91425" bIns="45700" anchor="ctr" anchorCtr="0">
            <a:noAutofit/>
          </a:bodyPr>
          <a:lstStyle/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5244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_HEADER_1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233775" y="2150850"/>
            <a:ext cx="6390450" cy="841800"/>
          </a:xfrm>
          <a:prstGeom prst="rect">
            <a:avLst/>
          </a:prstGeom>
        </p:spPr>
        <p:txBody>
          <a:bodyPr wrap="square" lIns="91425" tIns="91425" rIns="91425" bIns="91425" anchor="ctr" anchorCtr="0"/>
          <a:lstStyle>
            <a:lvl1pPr lvl="0" algn="ctr" rtl="0">
              <a:spcBef>
                <a:spcPts val="0"/>
              </a:spcBef>
              <a:buSzPct val="100000"/>
              <a:defRPr sz="2700"/>
            </a:lvl1pPr>
            <a:lvl2pPr lvl="1" algn="ctr" rtl="0">
              <a:spcBef>
                <a:spcPts val="0"/>
              </a:spcBef>
              <a:buSzPct val="100000"/>
              <a:defRPr sz="2700"/>
            </a:lvl2pPr>
            <a:lvl3pPr lvl="2" algn="ctr" rtl="0">
              <a:spcBef>
                <a:spcPts val="0"/>
              </a:spcBef>
              <a:buSzPct val="100000"/>
              <a:defRPr sz="2700"/>
            </a:lvl3pPr>
            <a:lvl4pPr lvl="3" algn="ctr" rtl="0">
              <a:spcBef>
                <a:spcPts val="0"/>
              </a:spcBef>
              <a:buSzPct val="100000"/>
              <a:defRPr sz="2700"/>
            </a:lvl4pPr>
            <a:lvl5pPr lvl="4" algn="ctr" rtl="0">
              <a:spcBef>
                <a:spcPts val="0"/>
              </a:spcBef>
              <a:buSzPct val="100000"/>
              <a:defRPr sz="2700"/>
            </a:lvl5pPr>
            <a:lvl6pPr lvl="5" algn="ctr" rtl="0">
              <a:spcBef>
                <a:spcPts val="0"/>
              </a:spcBef>
              <a:buSzPct val="100000"/>
              <a:defRPr sz="2700"/>
            </a:lvl6pPr>
            <a:lvl7pPr lvl="6" algn="ctr" rtl="0">
              <a:spcBef>
                <a:spcPts val="0"/>
              </a:spcBef>
              <a:buSzPct val="100000"/>
              <a:defRPr sz="2700"/>
            </a:lvl7pPr>
            <a:lvl8pPr lvl="7" algn="ctr" rtl="0">
              <a:spcBef>
                <a:spcPts val="0"/>
              </a:spcBef>
              <a:buSzPct val="100000"/>
              <a:defRPr sz="2700"/>
            </a:lvl8pPr>
            <a:lvl9pPr lvl="8" algn="ctr" rtl="0">
              <a:spcBef>
                <a:spcPts val="0"/>
              </a:spcBef>
              <a:buSzPct val="100000"/>
              <a:defRPr sz="2700"/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6354344" y="4663217"/>
            <a:ext cx="411525" cy="393600"/>
          </a:xfrm>
          <a:prstGeom prst="rect">
            <a:avLst/>
          </a:prstGeom>
        </p:spPr>
        <p:txBody>
          <a:bodyPr wrap="square" lIns="91425" tIns="45700" rIns="91425" bIns="45700" anchor="ctr" anchorCtr="0">
            <a:noAutofit/>
          </a:bodyPr>
          <a:lstStyle/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22626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63772"/>
            <a:ext cx="1491615" cy="128587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200151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>
              <a:buSzPct val="25000"/>
            </a:pPr>
            <a:r>
              <a:rPr lang="en" sz="9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ET-CTS2017 pp</a:t>
            </a:r>
            <a:fld id="{00000000-1234-1234-1234-123412341234}" type="slidenum">
              <a:rPr lang="en" sz="900" smtClean="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algn="r">
                <a:buSzPct val="25000"/>
              </a:pPr>
              <a:t>‹#›</a:t>
            </a:fld>
            <a:endParaRPr lang="en" sz="9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5491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ctr" defTabSz="257175" rtl="0" eaLnBrk="1" latinLnBrk="0" hangingPunct="1">
        <a:spcBef>
          <a:spcPct val="0"/>
        </a:spcBef>
        <a:buNone/>
        <a:defRPr kumimoji="1"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81" indent="-192881" algn="l" defTabSz="257175" rtl="0" eaLnBrk="1" latinLnBrk="0" hangingPunct="1">
        <a:spcBef>
          <a:spcPct val="20000"/>
        </a:spcBef>
        <a:buFont typeface="Arial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defTabSz="257175" rtl="0" eaLnBrk="1" latinLnBrk="0" hangingPunct="1">
        <a:spcBef>
          <a:spcPct val="20000"/>
        </a:spcBef>
        <a:buFont typeface="Arial"/>
        <a:buChar char="–"/>
        <a:defRPr kumimoji="1"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257175" rtl="0" eaLnBrk="1" latinLnBrk="0" hangingPunct="1">
        <a:spcBef>
          <a:spcPct val="20000"/>
        </a:spcBef>
        <a:buFont typeface="Arial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257175" rtl="0" eaLnBrk="1" latinLnBrk="0" hangingPunct="1">
        <a:spcBef>
          <a:spcPct val="20000"/>
        </a:spcBef>
        <a:buFont typeface="Arial"/>
        <a:buChar char="–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257175" rtl="0" eaLnBrk="1" latinLnBrk="0" hangingPunct="1">
        <a:spcBef>
          <a:spcPct val="20000"/>
        </a:spcBef>
        <a:buFont typeface="Arial"/>
        <a:buChar char="»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257175" rtl="0" eaLnBrk="1" latinLnBrk="0" hangingPunct="1">
        <a:spcBef>
          <a:spcPct val="20000"/>
        </a:spcBef>
        <a:buFont typeface="Arial"/>
        <a:buChar char="•"/>
        <a:defRPr kumimoji="1"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257175" rtl="0" eaLnBrk="1" latinLnBrk="0" hangingPunct="1">
        <a:defRPr kumimoji="1"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68569" tIns="68569" rIns="68569" bIns="68569" rtlCol="0" anchor="ctr" anchorCtr="0">
            <a:noAutofit/>
          </a:bodyPr>
          <a:lstStyle/>
          <a:p>
            <a:r>
              <a:rPr lang="fr-FR" dirty="0" smtClean="0"/>
              <a:t>ET-CTS </a:t>
            </a:r>
            <a:r>
              <a:rPr lang="en" dirty="0" smtClean="0"/>
              <a:t>- </a:t>
            </a:r>
            <a:r>
              <a:rPr lang="en" dirty="0"/>
              <a:t>Cache in and through the </a:t>
            </a:r>
            <a:r>
              <a:rPr lang="en" dirty="0" smtClean="0"/>
              <a:t>cloud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Contractual</a:t>
            </a:r>
            <a:r>
              <a:rPr lang="fr-FR" dirty="0" smtClean="0"/>
              <a:t> aspects</a:t>
            </a:r>
            <a:endParaRPr lang="en" dirty="0"/>
          </a:p>
        </p:txBody>
      </p:sp>
      <p:sp>
        <p:nvSpPr>
          <p:cNvPr id="67" name="Shape 67"/>
          <p:cNvSpPr txBox="1"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660757"/>
          </a:xfrm>
          <a:prstGeom prst="rect">
            <a:avLst/>
          </a:prstGeom>
        </p:spPr>
        <p:txBody>
          <a:bodyPr vert="horz" wrap="square" lIns="68569" tIns="68569" rIns="68569" bIns="68569" rtlCol="0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fr-FR" dirty="0" smtClean="0"/>
              <a:t>ICT-ISS – Geneva 16-18 Jan 2018</a:t>
            </a:r>
            <a:endParaRPr lang="fr-F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body" idx="1"/>
          </p:nvPr>
        </p:nvSpPr>
        <p:spPr>
          <a:xfrm>
            <a:off x="233775" y="569672"/>
            <a:ext cx="6390450" cy="3416400"/>
          </a:xfrm>
          <a:prstGeom prst="rect">
            <a:avLst/>
          </a:prstGeom>
        </p:spPr>
        <p:txBody>
          <a:bodyPr vert="horz" wrap="square" lIns="68569" tIns="68569" rIns="68569" bIns="68569" rtlCol="0" anchor="t" anchorCtr="0">
            <a:noAutofit/>
          </a:bodyPr>
          <a:lstStyle/>
          <a:p>
            <a:pPr marL="342892" indent="-323842">
              <a:buFont typeface="Arial"/>
              <a:buChar char="-"/>
            </a:pPr>
            <a:r>
              <a:rPr lang="en" dirty="0"/>
              <a:t>Operation of the cloud service should be step-by-step transition</a:t>
            </a:r>
            <a:r>
              <a:rPr lang="fr-FR" dirty="0"/>
              <a:t> (as </a:t>
            </a:r>
            <a:r>
              <a:rPr lang="fr-FR" dirty="0" err="1"/>
              <a:t>prescribed</a:t>
            </a:r>
            <a:r>
              <a:rPr lang="fr-FR" dirty="0"/>
              <a:t> by the WIS 2.0 </a:t>
            </a:r>
            <a:r>
              <a:rPr lang="fr-FR" dirty="0" err="1"/>
              <a:t>implementation</a:t>
            </a:r>
            <a:r>
              <a:rPr lang="fr-FR" dirty="0"/>
              <a:t> </a:t>
            </a:r>
            <a:r>
              <a:rPr lang="fr-FR" dirty="0" err="1"/>
              <a:t>strategy</a:t>
            </a:r>
            <a:r>
              <a:rPr lang="fr-FR" dirty="0"/>
              <a:t>)</a:t>
            </a:r>
            <a:endParaRPr lang="en" dirty="0"/>
          </a:p>
          <a:p>
            <a:pPr marL="342892" indent="-323842">
              <a:buSzPct val="73333"/>
              <a:buFont typeface="Arial"/>
              <a:buChar char="-"/>
            </a:pPr>
            <a:r>
              <a:rPr lang="en" dirty="0"/>
              <a:t>Initial stage:</a:t>
            </a:r>
          </a:p>
          <a:p>
            <a:pPr marL="685784" lvl="1" indent="-304793">
              <a:buFont typeface="Arial"/>
              <a:buChar char="-"/>
            </a:pPr>
            <a:r>
              <a:rPr lang="en" dirty="0"/>
              <a:t>All GISCs participate</a:t>
            </a:r>
            <a:r>
              <a:rPr lang="en-US" dirty="0"/>
              <a:t>.</a:t>
            </a:r>
          </a:p>
          <a:p>
            <a:pPr marL="685784" lvl="1" indent="-304793">
              <a:buFont typeface="Arial"/>
              <a:buChar char="-"/>
            </a:pPr>
            <a:r>
              <a:rPr lang="en-US" dirty="0"/>
              <a:t>Add </a:t>
            </a:r>
            <a:r>
              <a:rPr lang="en-US" dirty="0" smtClean="0"/>
              <a:t>data meant for Global Exchange.</a:t>
            </a:r>
            <a:endParaRPr lang="en" dirty="0"/>
          </a:p>
          <a:p>
            <a:pPr marL="685784" lvl="1" indent="-304793">
              <a:buFont typeface="Arial"/>
              <a:buChar char="-"/>
            </a:pPr>
            <a:r>
              <a:rPr lang="en" dirty="0"/>
              <a:t>Add Metadata to the cloud.</a:t>
            </a:r>
          </a:p>
          <a:p>
            <a:pPr marL="342892" indent="-323842">
              <a:buSzPct val="73333"/>
              <a:buFont typeface="Arial"/>
              <a:buChar char="-"/>
            </a:pPr>
            <a:r>
              <a:rPr lang="en" dirty="0"/>
              <a:t>Evolution stages:</a:t>
            </a:r>
          </a:p>
          <a:p>
            <a:pPr marL="685784" lvl="1" indent="-304793">
              <a:buFont typeface="Arial"/>
              <a:buChar char="-"/>
            </a:pPr>
            <a:r>
              <a:rPr lang="en-US" dirty="0" smtClean="0"/>
              <a:t>Incorporate some of the concepts of WIS 2.0.</a:t>
            </a:r>
            <a:endParaRPr lang="en-US" dirty="0"/>
          </a:p>
          <a:p>
            <a:pPr marL="342892" indent="-323842">
              <a:buFont typeface="Arial"/>
              <a:buChar char="-"/>
            </a:pPr>
            <a:r>
              <a:rPr lang="en" dirty="0"/>
              <a:t>Final stage</a:t>
            </a:r>
            <a:r>
              <a:rPr lang="en-US" dirty="0"/>
              <a:t>s:</a:t>
            </a:r>
          </a:p>
          <a:p>
            <a:pPr marL="685784" lvl="1" indent="-304793">
              <a:buFont typeface="Arial"/>
              <a:buChar char="-"/>
            </a:pPr>
            <a:r>
              <a:rPr lang="en-US" dirty="0"/>
              <a:t>Subscription to data/products by users.</a:t>
            </a:r>
          </a:p>
          <a:p>
            <a:pPr marL="685784" lvl="1" indent="-304793">
              <a:buFont typeface="Arial"/>
              <a:buChar char="-"/>
            </a:pPr>
            <a:r>
              <a:rPr lang="en" dirty="0"/>
              <a:t>Meet WIS 2.0 requirements</a:t>
            </a:r>
            <a:r>
              <a:rPr lang="en-US" dirty="0"/>
              <a:t>.</a:t>
            </a:r>
            <a:endParaRPr lang="en" dirty="0"/>
          </a:p>
          <a:p>
            <a:pPr>
              <a:buNone/>
            </a:pPr>
            <a:endParaRPr sz="1400" dirty="0"/>
          </a:p>
        </p:txBody>
      </p:sp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233775" y="83286"/>
            <a:ext cx="6390450" cy="572700"/>
          </a:xfrm>
          <a:prstGeom prst="rect">
            <a:avLst/>
          </a:prstGeom>
        </p:spPr>
        <p:txBody>
          <a:bodyPr vert="horz" wrap="square" lIns="68569" tIns="68569" rIns="68569" bIns="68569" rtlCol="0" anchor="ctr" anchorCtr="0">
            <a:noAutofit/>
          </a:bodyPr>
          <a:lstStyle/>
          <a:p>
            <a:r>
              <a:rPr lang="fr-FR" dirty="0" err="1" smtClean="0"/>
              <a:t>Iterative</a:t>
            </a:r>
            <a:r>
              <a:rPr lang="fr-FR" dirty="0" smtClean="0"/>
              <a:t> </a:t>
            </a:r>
            <a:r>
              <a:rPr lang="en" dirty="0" smtClean="0"/>
              <a:t>approach</a:t>
            </a:r>
            <a:endParaRPr lang="en" dirty="0"/>
          </a:p>
        </p:txBody>
      </p:sp>
      <p:graphicFrame>
        <p:nvGraphicFramePr>
          <p:cNvPr id="6" name="コンテンツ プレースホルダー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8608981"/>
              </p:ext>
            </p:extLst>
          </p:nvPr>
        </p:nvGraphicFramePr>
        <p:xfrm>
          <a:off x="3808999" y="3279228"/>
          <a:ext cx="3049002" cy="1864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テキスト ボックス 8"/>
          <p:cNvSpPr txBox="1"/>
          <p:nvPr/>
        </p:nvSpPr>
        <p:spPr>
          <a:xfrm>
            <a:off x="4132373" y="4594577"/>
            <a:ext cx="8691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sz="1100" b="1" dirty="0" smtClean="0">
                <a:solidFill>
                  <a:schemeClr val="accent1"/>
                </a:solidFill>
              </a:rPr>
              <a:t>2019 - 2022</a:t>
            </a:r>
          </a:p>
        </p:txBody>
      </p:sp>
      <p:sp>
        <p:nvSpPr>
          <p:cNvPr id="8" name="テキスト ボックス 8"/>
          <p:cNvSpPr txBox="1"/>
          <p:nvPr/>
        </p:nvSpPr>
        <p:spPr>
          <a:xfrm>
            <a:off x="5753214" y="3932611"/>
            <a:ext cx="5822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sz="1100" b="1" dirty="0" smtClean="0">
                <a:solidFill>
                  <a:schemeClr val="accent1"/>
                </a:solidFill>
              </a:rPr>
              <a:t>2025-?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861279" y="4176459"/>
            <a:ext cx="9941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sz="1100" b="1" dirty="0" smtClean="0">
                <a:solidFill>
                  <a:schemeClr val="accent1"/>
                </a:solidFill>
              </a:rPr>
              <a:t>2022</a:t>
            </a:r>
            <a:r>
              <a:rPr lang="en-US" altLang="ja-JP" sz="1100" b="1" dirty="0">
                <a:solidFill>
                  <a:schemeClr val="accent1"/>
                </a:solidFill>
              </a:rPr>
              <a:t> </a:t>
            </a:r>
            <a:r>
              <a:rPr lang="en-US" altLang="ja-JP" sz="1100" b="1" dirty="0" smtClean="0">
                <a:solidFill>
                  <a:schemeClr val="accent1"/>
                </a:solidFill>
              </a:rPr>
              <a:t>– 2025 ?</a:t>
            </a:r>
            <a:endParaRPr kumimoji="1" lang="en-US" altLang="ja-JP" sz="1100" b="1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</a:t>
            </a:r>
            <a:r>
              <a:rPr lang="en-US" dirty="0" smtClean="0"/>
              <a:t>inancial </a:t>
            </a:r>
            <a:r>
              <a:rPr lang="en-US" dirty="0" smtClean="0"/>
              <a:t>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smtClean="0"/>
              <a:t>For </a:t>
            </a:r>
            <a:r>
              <a:rPr lang="fr-FR" sz="1900" dirty="0" err="1" smtClean="0"/>
              <a:t>expedience</a:t>
            </a:r>
            <a:r>
              <a:rPr lang="fr-FR" sz="1900" dirty="0" smtClean="0"/>
              <a:t> </a:t>
            </a:r>
            <a:r>
              <a:rPr lang="fr-FR" sz="1900" dirty="0" err="1" smtClean="0"/>
              <a:t>during</a:t>
            </a:r>
            <a:r>
              <a:rPr lang="fr-FR" sz="1900" dirty="0"/>
              <a:t> « </a:t>
            </a:r>
            <a:r>
              <a:rPr lang="fr-FR" sz="1900" dirty="0" smtClean="0"/>
              <a:t>initial phase</a:t>
            </a:r>
            <a:r>
              <a:rPr lang="fr-FR" sz="1900" dirty="0"/>
              <a:t> </a:t>
            </a:r>
            <a:r>
              <a:rPr lang="fr-FR" sz="1900" dirty="0" smtClean="0"/>
              <a:t>», WMO to </a:t>
            </a:r>
            <a:r>
              <a:rPr lang="fr-FR" sz="1900" dirty="0" err="1" smtClean="0"/>
              <a:t>run</a:t>
            </a:r>
            <a:r>
              <a:rPr lang="fr-FR" sz="1900" dirty="0" smtClean="0"/>
              <a:t> a tender on </a:t>
            </a:r>
            <a:r>
              <a:rPr lang="fr-FR" sz="1900" dirty="0" err="1" smtClean="0"/>
              <a:t>behalf</a:t>
            </a:r>
            <a:r>
              <a:rPr lang="fr-FR" sz="1900" dirty="0" smtClean="0"/>
              <a:t> of the 15 </a:t>
            </a:r>
            <a:r>
              <a:rPr lang="fr-FR" sz="1900" dirty="0" err="1" smtClean="0"/>
              <a:t>GISCs</a:t>
            </a:r>
            <a:r>
              <a:rPr lang="fr-FR" sz="1900" dirty="0" smtClean="0"/>
              <a:t> 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smtClean="0"/>
              <a:t>A « trust </a:t>
            </a:r>
            <a:r>
              <a:rPr lang="fr-FR" sz="1900" dirty="0" err="1" smtClean="0"/>
              <a:t>fund</a:t>
            </a:r>
            <a:r>
              <a:rPr lang="fr-FR" sz="1900" dirty="0" smtClean="0"/>
              <a:t> » </a:t>
            </a:r>
            <a:r>
              <a:rPr lang="fr-FR" sz="1900" dirty="0" err="1" smtClean="0"/>
              <a:t>mechanism</a:t>
            </a:r>
            <a:r>
              <a:rPr lang="fr-FR" sz="1900" dirty="0" smtClean="0"/>
              <a:t> to </a:t>
            </a:r>
            <a:r>
              <a:rPr lang="fr-FR" sz="1900" dirty="0" err="1" smtClean="0"/>
              <a:t>be</a:t>
            </a:r>
            <a:r>
              <a:rPr lang="fr-FR" sz="1900" dirty="0" smtClean="0"/>
              <a:t> </a:t>
            </a:r>
            <a:r>
              <a:rPr lang="fr-FR" sz="1900" dirty="0" err="1" smtClean="0"/>
              <a:t>implemented</a:t>
            </a:r>
            <a:r>
              <a:rPr lang="fr-FR" sz="1900" dirty="0" smtClean="0"/>
              <a:t> to </a:t>
            </a:r>
            <a:r>
              <a:rPr lang="fr-FR" sz="1900" dirty="0" err="1" smtClean="0"/>
              <a:t>handle</a:t>
            </a:r>
            <a:r>
              <a:rPr lang="fr-FR" sz="1900" dirty="0" smtClean="0"/>
              <a:t> the money </a:t>
            </a:r>
            <a:r>
              <a:rPr lang="fr-FR" sz="1900" dirty="0" err="1" smtClean="0"/>
              <a:t>stream</a:t>
            </a:r>
            <a:endParaRPr lang="fr-FR" sz="1900" dirty="0" smtClean="0"/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err="1" smtClean="0"/>
              <a:t>Define</a:t>
            </a:r>
            <a:r>
              <a:rPr lang="fr-FR" sz="1900" dirty="0" smtClean="0"/>
              <a:t> a </a:t>
            </a:r>
            <a:r>
              <a:rPr lang="fr-FR" sz="1900" dirty="0" err="1" smtClean="0"/>
              <a:t>cost</a:t>
            </a:r>
            <a:r>
              <a:rPr lang="fr-FR" sz="1900" dirty="0" smtClean="0"/>
              <a:t> </a:t>
            </a:r>
            <a:r>
              <a:rPr lang="fr-FR" sz="1900" dirty="0" err="1" smtClean="0"/>
              <a:t>splitting</a:t>
            </a:r>
            <a:r>
              <a:rPr lang="fr-FR" sz="1900" dirty="0" smtClean="0"/>
              <a:t> arrangement </a:t>
            </a:r>
            <a:r>
              <a:rPr lang="fr-FR" sz="1900" dirty="0" err="1" smtClean="0"/>
              <a:t>between</a:t>
            </a:r>
            <a:r>
              <a:rPr lang="fr-FR" sz="1900" dirty="0" smtClean="0"/>
              <a:t> </a:t>
            </a:r>
            <a:r>
              <a:rPr lang="fr-FR" sz="1900" dirty="0" err="1" smtClean="0"/>
              <a:t>GISCs</a:t>
            </a:r>
            <a:r>
              <a:rPr lang="fr-FR" sz="1900" dirty="0" smtClean="0"/>
              <a:t> (action to TT-GISC) 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en-US" sz="1900" dirty="0" smtClean="0"/>
              <a:t>GISCs will require </a:t>
            </a:r>
            <a:r>
              <a:rPr lang="en-US" sz="1900" dirty="0"/>
              <a:t>a level of certainty in terms of cost </a:t>
            </a:r>
            <a:r>
              <a:rPr lang="en-US" sz="1900" dirty="0" smtClean="0"/>
              <a:t>implication with this solution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err="1" smtClean="0"/>
              <a:t>Outstanding</a:t>
            </a:r>
            <a:r>
              <a:rPr lang="fr-FR" sz="1900" dirty="0" smtClean="0"/>
              <a:t> actions: </a:t>
            </a:r>
            <a:r>
              <a:rPr lang="fr-FR" sz="1900" dirty="0" err="1" smtClean="0"/>
              <a:t>Execute</a:t>
            </a:r>
            <a:r>
              <a:rPr lang="fr-FR" sz="1900" dirty="0" smtClean="0"/>
              <a:t> </a:t>
            </a:r>
            <a:r>
              <a:rPr lang="en-US" sz="1900" dirty="0" smtClean="0"/>
              <a:t>the </a:t>
            </a:r>
            <a:r>
              <a:rPr lang="en-US" sz="1900" dirty="0"/>
              <a:t>tender, determine successful vendors, </a:t>
            </a:r>
            <a:r>
              <a:rPr lang="en-US" sz="1900" dirty="0" smtClean="0"/>
              <a:t>and determine </a:t>
            </a:r>
            <a:r>
              <a:rPr lang="en-US" sz="1900" dirty="0"/>
              <a:t>baseline </a:t>
            </a:r>
            <a:r>
              <a:rPr lang="en-US" sz="1900" dirty="0" smtClean="0"/>
              <a:t>costs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en-US" sz="1900" dirty="0" smtClean="0"/>
              <a:t>Check with GISCs regarding “value for money” of the solution before contracting with the proposed vendor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endParaRPr lang="en-US" sz="1900" dirty="0" smtClean="0"/>
          </a:p>
        </p:txBody>
      </p:sp>
    </p:spTree>
    <p:extLst>
      <p:ext uri="{BB962C8B-B14F-4D97-AF65-F5344CB8AC3E}">
        <p14:creationId xmlns:p14="http://schemas.microsoft.com/office/powerpoint/2010/main" val="188001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a “trust fund” 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err="1" smtClean="0"/>
              <a:t>Even</a:t>
            </a:r>
            <a:r>
              <a:rPr lang="fr-FR" sz="1900" dirty="0" smtClean="0"/>
              <a:t> if the service </a:t>
            </a:r>
            <a:r>
              <a:rPr lang="fr-FR" sz="1900" dirty="0" err="1" smtClean="0"/>
              <a:t>will</a:t>
            </a:r>
            <a:r>
              <a:rPr lang="fr-FR" sz="1900" dirty="0" smtClean="0"/>
              <a:t> </a:t>
            </a:r>
            <a:r>
              <a:rPr lang="fr-FR" sz="1900" dirty="0" err="1" smtClean="0"/>
              <a:t>be</a:t>
            </a:r>
            <a:r>
              <a:rPr lang="fr-FR" sz="1900" dirty="0" smtClean="0"/>
              <a:t> for </a:t>
            </a:r>
            <a:r>
              <a:rPr lang="fr-FR" sz="1900" dirty="0" err="1" smtClean="0"/>
              <a:t>operation</a:t>
            </a:r>
            <a:r>
              <a:rPr lang="fr-FR" sz="1900" dirty="0" smtClean="0"/>
              <a:t> </a:t>
            </a:r>
            <a:r>
              <a:rPr lang="fr-FR" sz="1900" dirty="0" err="1" smtClean="0"/>
              <a:t>within</a:t>
            </a:r>
            <a:r>
              <a:rPr lang="fr-FR" sz="1900" dirty="0" smtClean="0"/>
              <a:t> WIS 1.0 </a:t>
            </a:r>
            <a:r>
              <a:rPr lang="fr-FR" sz="1900" dirty="0" err="1" smtClean="0"/>
              <a:t>framework</a:t>
            </a:r>
            <a:r>
              <a:rPr lang="fr-FR" sz="1900" dirty="0" smtClean="0"/>
              <a:t>, </a:t>
            </a:r>
            <a:r>
              <a:rPr lang="fr-FR" sz="1900" dirty="0" err="1" smtClean="0"/>
              <a:t>it</a:t>
            </a:r>
            <a:r>
              <a:rPr lang="fr-FR" sz="1900" dirty="0" smtClean="0"/>
              <a:t> must </a:t>
            </a:r>
            <a:r>
              <a:rPr lang="fr-FR" sz="1900" dirty="0" err="1" smtClean="0"/>
              <a:t>be</a:t>
            </a:r>
            <a:r>
              <a:rPr lang="fr-FR" sz="1900" dirty="0" smtClean="0"/>
              <a:t> </a:t>
            </a:r>
            <a:r>
              <a:rPr lang="fr-FR" sz="1900" dirty="0" err="1" smtClean="0"/>
              <a:t>seen</a:t>
            </a:r>
            <a:r>
              <a:rPr lang="fr-FR" sz="1900" dirty="0" smtClean="0"/>
              <a:t> as a pilot of cloud technologies for WIS 2.0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err="1" smtClean="0"/>
              <a:t>Considering</a:t>
            </a:r>
            <a:r>
              <a:rPr lang="fr-FR" sz="1900" dirty="0" smtClean="0"/>
              <a:t> the </a:t>
            </a:r>
            <a:r>
              <a:rPr lang="fr-FR" sz="1900" dirty="0" err="1" smtClean="0"/>
              <a:t>financial</a:t>
            </a:r>
            <a:r>
              <a:rPr lang="fr-FR" sz="1900" dirty="0" smtClean="0"/>
              <a:t> aspects and the </a:t>
            </a:r>
            <a:r>
              <a:rPr lang="fr-FR" sz="1900" dirty="0" err="1" smtClean="0"/>
              <a:t>contractual</a:t>
            </a:r>
            <a:r>
              <a:rPr lang="fr-FR" sz="1900" dirty="0" smtClean="0"/>
              <a:t> challenges </a:t>
            </a:r>
            <a:r>
              <a:rPr lang="fr-FR" sz="1900" dirty="0" err="1" smtClean="0"/>
              <a:t>faced</a:t>
            </a:r>
            <a:r>
              <a:rPr lang="fr-FR" sz="1900" dirty="0" smtClean="0"/>
              <a:t> by </a:t>
            </a:r>
            <a:r>
              <a:rPr lang="fr-FR" sz="1900" dirty="0" err="1" smtClean="0"/>
              <a:t>some</a:t>
            </a:r>
            <a:r>
              <a:rPr lang="fr-FR" sz="1900" dirty="0" smtClean="0"/>
              <a:t> </a:t>
            </a:r>
            <a:r>
              <a:rPr lang="fr-FR" sz="1900" dirty="0" err="1" smtClean="0"/>
              <a:t>GISCs</a:t>
            </a:r>
            <a:r>
              <a:rPr lang="fr-FR" sz="1900" dirty="0" smtClean="0"/>
              <a:t>, a </a:t>
            </a:r>
            <a:r>
              <a:rPr lang="fr-FR" sz="1900" dirty="0" err="1" smtClean="0"/>
              <a:t>centrally</a:t>
            </a:r>
            <a:r>
              <a:rPr lang="fr-FR" sz="1900" dirty="0" smtClean="0"/>
              <a:t> </a:t>
            </a:r>
            <a:r>
              <a:rPr lang="fr-FR" sz="1900" dirty="0" err="1" smtClean="0"/>
              <a:t>managed</a:t>
            </a:r>
            <a:r>
              <a:rPr lang="fr-FR" sz="1900" dirty="0" smtClean="0"/>
              <a:t> </a:t>
            </a:r>
            <a:r>
              <a:rPr lang="fr-FR" sz="1900" dirty="0" err="1" smtClean="0"/>
              <a:t>contract</a:t>
            </a:r>
            <a:r>
              <a:rPr lang="fr-FR" sz="1900" dirty="0" smtClean="0"/>
              <a:t> by WMO </a:t>
            </a:r>
            <a:r>
              <a:rPr lang="fr-FR" sz="1900" dirty="0" err="1" smtClean="0"/>
              <a:t>is</a:t>
            </a:r>
            <a:r>
              <a:rPr lang="fr-FR" sz="1900" dirty="0" smtClean="0"/>
              <a:t> the </a:t>
            </a:r>
            <a:r>
              <a:rPr lang="fr-FR" sz="1900" dirty="0" err="1" smtClean="0"/>
              <a:t>only</a:t>
            </a:r>
            <a:r>
              <a:rPr lang="fr-FR" sz="1900" dirty="0" smtClean="0"/>
              <a:t> viable option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err="1" smtClean="0"/>
              <a:t>According</a:t>
            </a:r>
            <a:r>
              <a:rPr lang="fr-FR" sz="1900" dirty="0" smtClean="0"/>
              <a:t> to WMO </a:t>
            </a:r>
            <a:r>
              <a:rPr lang="fr-FR" sz="1900" dirty="0" err="1" smtClean="0"/>
              <a:t>procurement</a:t>
            </a:r>
            <a:r>
              <a:rPr lang="fr-FR" sz="1900" dirty="0" smtClean="0"/>
              <a:t> </a:t>
            </a:r>
            <a:r>
              <a:rPr lang="fr-FR" sz="1900" dirty="0" err="1" smtClean="0"/>
              <a:t>rules</a:t>
            </a:r>
            <a:r>
              <a:rPr lang="fr-FR" sz="1900" dirty="0" smtClean="0"/>
              <a:t>, </a:t>
            </a:r>
            <a:r>
              <a:rPr lang="fr-FR" sz="1900" dirty="0" err="1" smtClean="0"/>
              <a:t>before</a:t>
            </a:r>
            <a:r>
              <a:rPr lang="fr-FR" sz="1900" dirty="0" smtClean="0"/>
              <a:t> </a:t>
            </a:r>
            <a:r>
              <a:rPr lang="fr-FR" sz="1900" dirty="0" err="1" smtClean="0"/>
              <a:t>launching</a:t>
            </a:r>
            <a:r>
              <a:rPr lang="fr-FR" sz="1900" dirty="0" smtClean="0"/>
              <a:t> a tender, money must </a:t>
            </a:r>
            <a:r>
              <a:rPr lang="fr-FR" sz="1900" dirty="0" err="1" smtClean="0"/>
              <a:t>be</a:t>
            </a:r>
            <a:r>
              <a:rPr lang="fr-FR" sz="1900" dirty="0" smtClean="0"/>
              <a:t> </a:t>
            </a:r>
            <a:r>
              <a:rPr lang="fr-FR" sz="1900" dirty="0" err="1" smtClean="0"/>
              <a:t>available</a:t>
            </a:r>
            <a:r>
              <a:rPr lang="fr-FR" sz="1900" dirty="0" smtClean="0"/>
              <a:t> </a:t>
            </a:r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r>
              <a:rPr lang="fr-FR" sz="1900" dirty="0" smtClean="0"/>
              <a:t>The « trust </a:t>
            </a:r>
            <a:r>
              <a:rPr lang="fr-FR" sz="1900" dirty="0" err="1" smtClean="0"/>
              <a:t>fund</a:t>
            </a:r>
            <a:r>
              <a:rPr lang="fr-FR" sz="1900" dirty="0" smtClean="0"/>
              <a:t> » </a:t>
            </a:r>
            <a:r>
              <a:rPr lang="fr-FR" sz="1900" dirty="0" err="1" smtClean="0"/>
              <a:t>along</a:t>
            </a:r>
            <a:r>
              <a:rPr lang="fr-FR" sz="1900" dirty="0" smtClean="0"/>
              <a:t> </a:t>
            </a:r>
            <a:r>
              <a:rPr lang="fr-FR" sz="1900" dirty="0" err="1" smtClean="0"/>
              <a:t>with</a:t>
            </a:r>
            <a:r>
              <a:rPr lang="fr-FR" sz="1900" dirty="0" smtClean="0"/>
              <a:t> the </a:t>
            </a:r>
            <a:r>
              <a:rPr lang="fr-FR" sz="1900" dirty="0" err="1" smtClean="0"/>
              <a:t>commitment</a:t>
            </a:r>
            <a:r>
              <a:rPr lang="fr-FR" sz="1900" dirty="0" smtClean="0"/>
              <a:t> </a:t>
            </a:r>
            <a:r>
              <a:rPr lang="fr-FR" sz="1900" dirty="0" err="1" smtClean="0"/>
              <a:t>from</a:t>
            </a:r>
            <a:r>
              <a:rPr lang="fr-FR" sz="1900" dirty="0" smtClean="0"/>
              <a:t> the </a:t>
            </a:r>
            <a:r>
              <a:rPr lang="fr-FR" sz="1900" dirty="0" err="1" smtClean="0"/>
              <a:t>GISCs</a:t>
            </a:r>
            <a:r>
              <a:rPr lang="fr-FR" sz="1900" dirty="0" smtClean="0"/>
              <a:t> to </a:t>
            </a:r>
            <a:r>
              <a:rPr lang="fr-FR" sz="1900" dirty="0" err="1" smtClean="0"/>
              <a:t>pay</a:t>
            </a:r>
            <a:r>
              <a:rPr lang="fr-FR" sz="1900" dirty="0" smtClean="0"/>
              <a:t> </a:t>
            </a:r>
            <a:r>
              <a:rPr lang="fr-FR" sz="1900" dirty="0" err="1" smtClean="0"/>
              <a:t>is</a:t>
            </a:r>
            <a:r>
              <a:rPr lang="fr-FR" sz="1900" dirty="0" smtClean="0"/>
              <a:t>, </a:t>
            </a:r>
            <a:r>
              <a:rPr lang="fr-FR" sz="1900" dirty="0" err="1" smtClean="0"/>
              <a:t>therefore</a:t>
            </a:r>
            <a:r>
              <a:rPr lang="fr-FR" sz="1900" dirty="0" smtClean="0"/>
              <a:t>, the </a:t>
            </a:r>
            <a:r>
              <a:rPr lang="fr-FR" sz="1900" dirty="0" err="1" smtClean="0"/>
              <a:t>most</a:t>
            </a:r>
            <a:r>
              <a:rPr lang="fr-FR" sz="1900" dirty="0" smtClean="0"/>
              <a:t> </a:t>
            </a:r>
            <a:r>
              <a:rPr lang="fr-FR" sz="1900" dirty="0" err="1" smtClean="0"/>
              <a:t>practical</a:t>
            </a:r>
            <a:r>
              <a:rPr lang="fr-FR" sz="1900" dirty="0" smtClean="0"/>
              <a:t> </a:t>
            </a:r>
            <a:r>
              <a:rPr lang="fr-FR" sz="1900" dirty="0" err="1" smtClean="0"/>
              <a:t>way</a:t>
            </a:r>
            <a:r>
              <a:rPr lang="fr-FR" sz="1900" dirty="0" smtClean="0"/>
              <a:t> to </a:t>
            </a:r>
            <a:r>
              <a:rPr lang="fr-FR" sz="1900" dirty="0" err="1" smtClean="0"/>
              <a:t>proceed</a:t>
            </a:r>
            <a:endParaRPr lang="fr-FR" sz="1900" dirty="0" smtClean="0"/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endParaRPr lang="en-US" sz="1900" dirty="0" smtClean="0"/>
          </a:p>
          <a:p>
            <a:pPr marL="342892" indent="-323842">
              <a:spcBef>
                <a:spcPts val="0"/>
              </a:spcBef>
              <a:buFont typeface="Arial"/>
              <a:buChar char="-"/>
            </a:pPr>
            <a:endParaRPr lang="en-US" sz="1900" dirty="0" smtClean="0"/>
          </a:p>
        </p:txBody>
      </p:sp>
    </p:spTree>
    <p:extLst>
      <p:ext uri="{BB962C8B-B14F-4D97-AF65-F5344CB8AC3E}">
        <p14:creationId xmlns:p14="http://schemas.microsoft.com/office/powerpoint/2010/main" val="62021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775" y="123481"/>
            <a:ext cx="6390450" cy="572700"/>
          </a:xfrm>
        </p:spPr>
        <p:txBody>
          <a:bodyPr>
            <a:normAutofit fontScale="90000"/>
          </a:bodyPr>
          <a:lstStyle/>
          <a:p>
            <a:r>
              <a:rPr lang="fr-FR" dirty="0" err="1" smtClean="0"/>
              <a:t>Planned</a:t>
            </a:r>
            <a:r>
              <a:rPr lang="fr-FR" dirty="0" smtClean="0"/>
              <a:t> </a:t>
            </a:r>
            <a:r>
              <a:rPr lang="fr-FR" dirty="0" err="1" smtClean="0"/>
              <a:t>approach</a:t>
            </a:r>
            <a:r>
              <a:rPr lang="fr-FR" dirty="0" smtClean="0"/>
              <a:t> </a:t>
            </a:r>
            <a:r>
              <a:rPr lang="fr-FR" dirty="0" err="1" smtClean="0"/>
              <a:t>toward</a:t>
            </a:r>
            <a:r>
              <a:rPr lang="fr-FR" dirty="0" smtClean="0"/>
              <a:t> the « </a:t>
            </a:r>
            <a:r>
              <a:rPr lang="en-US" dirty="0"/>
              <a:t> Initial Phase </a:t>
            </a:r>
            <a:r>
              <a:rPr lang="fr-FR" dirty="0" smtClean="0"/>
              <a:t> » - 1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2175" y="700305"/>
            <a:ext cx="6300317" cy="4354016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342892" indent="-323842" fontAlgn="ctr">
              <a:buFont typeface="Arial"/>
              <a:buChar char="-"/>
            </a:pPr>
            <a:r>
              <a:rPr lang="en-US" sz="1600" dirty="0"/>
              <a:t>ICT-ISS - January </a:t>
            </a:r>
            <a:r>
              <a:rPr lang="en-US" sz="1600" dirty="0" smtClean="0"/>
              <a:t>2018</a:t>
            </a:r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Present the project and the </a:t>
            </a:r>
            <a:r>
              <a:rPr lang="en-US" sz="1375" dirty="0" smtClean="0"/>
              <a:t>plan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600" dirty="0" smtClean="0"/>
              <a:t>WMO issues an RFI to obtain “not to exceed” values – responses by Feb. 15</a:t>
            </a:r>
            <a:r>
              <a:rPr lang="en-US" sz="1600" baseline="30000" dirty="0" smtClean="0"/>
              <a:t>th</a:t>
            </a:r>
            <a:r>
              <a:rPr lang="en-US" sz="1600" dirty="0" smtClean="0"/>
              <a:t> </a:t>
            </a:r>
            <a:endParaRPr lang="en-US" sz="1600" dirty="0"/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Evaluate budget for the overall 3-year contract </a:t>
            </a:r>
          </a:p>
          <a:p>
            <a:pPr marL="792949" lvl="2" indent="-323842" fontAlgn="ctr">
              <a:buFont typeface="Arial"/>
              <a:buChar char="-"/>
            </a:pPr>
            <a:r>
              <a:rPr lang="en-US" sz="1050" dirty="0" smtClean="0"/>
              <a:t>Include management cost, cloud infrastructure running cost, WMO management cost (contract, tender,</a:t>
            </a:r>
            <a:r>
              <a:rPr lang="is-IS" sz="1050" dirty="0" smtClean="0"/>
              <a:t>…)</a:t>
            </a:r>
            <a:r>
              <a:rPr lang="en-US" sz="1400" dirty="0" smtClean="0"/>
              <a:t> 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600" dirty="0" smtClean="0"/>
              <a:t>TECO </a:t>
            </a:r>
            <a:r>
              <a:rPr lang="mr-IN" sz="1600" dirty="0"/>
              <a:t>–</a:t>
            </a:r>
            <a:r>
              <a:rPr lang="en-US" sz="1600" dirty="0"/>
              <a:t> March 2018</a:t>
            </a:r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Get approval on the project and the plan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600" dirty="0" smtClean="0"/>
              <a:t>Paper </a:t>
            </a:r>
            <a:r>
              <a:rPr lang="en-US" sz="1600" dirty="0" smtClean="0"/>
              <a:t>for EC including – April 2018:</a:t>
            </a:r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Expected WMO support/role </a:t>
            </a:r>
            <a:endParaRPr lang="en-US" sz="1375" dirty="0" smtClean="0"/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Agreed cost sharing solution</a:t>
            </a:r>
            <a:endParaRPr lang="en-US" sz="1375" dirty="0" smtClean="0"/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Description of the project and expected benefits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825" dirty="0" smtClean="0"/>
              <a:t>EC </a:t>
            </a:r>
            <a:r>
              <a:rPr lang="en-US" sz="1825" dirty="0"/>
              <a:t>- June </a:t>
            </a:r>
            <a:r>
              <a:rPr lang="en-US" sz="1825" dirty="0" smtClean="0"/>
              <a:t>2018</a:t>
            </a:r>
          </a:p>
          <a:p>
            <a:pPr marL="567921" lvl="1" indent="-323842" fontAlgn="ctr">
              <a:buFont typeface="Arial"/>
              <a:buChar char="-"/>
            </a:pPr>
            <a:r>
              <a:rPr lang="en-US" sz="1375" dirty="0" smtClean="0"/>
              <a:t>Endorse the concept and allow CBS to proceed once the financial commitment from the GISCs has been received</a:t>
            </a:r>
            <a:endParaRPr lang="en-US" sz="1375" dirty="0"/>
          </a:p>
        </p:txBody>
      </p:sp>
    </p:spTree>
    <p:extLst>
      <p:ext uri="{BB962C8B-B14F-4D97-AF65-F5344CB8AC3E}">
        <p14:creationId xmlns:p14="http://schemas.microsoft.com/office/powerpoint/2010/main" val="1371127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775" y="123481"/>
            <a:ext cx="6390450" cy="572700"/>
          </a:xfrm>
        </p:spPr>
        <p:txBody>
          <a:bodyPr>
            <a:normAutofit fontScale="90000"/>
          </a:bodyPr>
          <a:lstStyle/>
          <a:p>
            <a:r>
              <a:rPr lang="fr-FR" dirty="0" err="1" smtClean="0"/>
              <a:t>Planned</a:t>
            </a:r>
            <a:r>
              <a:rPr lang="fr-FR" dirty="0" smtClean="0"/>
              <a:t> </a:t>
            </a:r>
            <a:r>
              <a:rPr lang="fr-FR" dirty="0" err="1" smtClean="0"/>
              <a:t>approach</a:t>
            </a:r>
            <a:r>
              <a:rPr lang="fr-FR" dirty="0" smtClean="0"/>
              <a:t> </a:t>
            </a:r>
            <a:r>
              <a:rPr lang="fr-FR" dirty="0" err="1" smtClean="0"/>
              <a:t>toward</a:t>
            </a:r>
            <a:r>
              <a:rPr lang="fr-FR" dirty="0" smtClean="0"/>
              <a:t> the « </a:t>
            </a:r>
            <a:r>
              <a:rPr lang="en-US" dirty="0"/>
              <a:t> Initial Phase </a:t>
            </a:r>
            <a:r>
              <a:rPr lang="fr-FR" dirty="0" smtClean="0"/>
              <a:t> » - 2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2175" y="700305"/>
            <a:ext cx="6300317" cy="4354016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Before launching the tender, obtain approval </a:t>
            </a:r>
            <a:r>
              <a:rPr lang="en-US" sz="1400" dirty="0"/>
              <a:t>from GISCs with commitment to </a:t>
            </a:r>
            <a:r>
              <a:rPr lang="en-US" sz="1400" dirty="0" smtClean="0"/>
              <a:t>fund the contract for its entire duration (3 years) – </a:t>
            </a:r>
            <a:r>
              <a:rPr lang="en-US" sz="1400" dirty="0"/>
              <a:t>October 2018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400" dirty="0"/>
              <a:t>WMO issue a “Expression Of Interest” allowing pre-selection of potential bidders – October 2018</a:t>
            </a:r>
          </a:p>
          <a:p>
            <a:pPr marL="567921" lvl="1" indent="-323842" fontAlgn="ctr">
              <a:buFont typeface="Arial"/>
              <a:buChar char="-"/>
            </a:pPr>
            <a:r>
              <a:rPr lang="en-US" sz="1200" dirty="0"/>
              <a:t>Once potential bidders are identified, address conflict of interests among experts (if an NMHSs is selected no expert from that country should be involved in the tender</a:t>
            </a:r>
            <a:r>
              <a:rPr lang="en-US" sz="1200" dirty="0" smtClean="0"/>
              <a:t>)</a:t>
            </a:r>
            <a:endParaRPr lang="en-US" sz="600" dirty="0"/>
          </a:p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Complete tendering documents – November 2018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WMO to issue the documents to the selected bidders – January 2019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Answers received – March 2019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Analysis of the answers and prepare tender </a:t>
            </a:r>
            <a:r>
              <a:rPr lang="en-US" sz="1400" dirty="0"/>
              <a:t>report - </a:t>
            </a:r>
            <a:r>
              <a:rPr lang="en-US" sz="1400" dirty="0" smtClean="0"/>
              <a:t>May 2019</a:t>
            </a:r>
          </a:p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WMO to choose the successful tender – </a:t>
            </a:r>
            <a:r>
              <a:rPr lang="en-US" sz="1400" dirty="0"/>
              <a:t>J</a:t>
            </a:r>
            <a:r>
              <a:rPr lang="en-US" sz="1400" dirty="0" smtClean="0"/>
              <a:t>une 2019</a:t>
            </a:r>
            <a:endParaRPr lang="en-US" sz="1400" dirty="0"/>
          </a:p>
          <a:p>
            <a:pPr marL="342892" indent="-323842" fontAlgn="ctr">
              <a:buFont typeface="Arial"/>
              <a:buChar char="-"/>
            </a:pPr>
            <a:r>
              <a:rPr lang="en-US" sz="1400" dirty="0" smtClean="0"/>
              <a:t>Approval by CBS Management Group - Summer 2019</a:t>
            </a:r>
            <a:endParaRPr lang="en-US" sz="1400" dirty="0"/>
          </a:p>
          <a:p>
            <a:pPr marL="342892" indent="-323842">
              <a:buFont typeface="Arial"/>
              <a:buChar char="-"/>
            </a:pPr>
            <a:r>
              <a:rPr lang="en-US" sz="1400" dirty="0" smtClean="0"/>
              <a:t>Commissioning - </a:t>
            </a:r>
            <a:r>
              <a:rPr lang="en-US" sz="1400" dirty="0"/>
              <a:t>Initial phase </a:t>
            </a:r>
            <a:r>
              <a:rPr lang="en-US" sz="1400" dirty="0" smtClean="0"/>
              <a:t>– Late 2019 </a:t>
            </a:r>
            <a:r>
              <a:rPr lang="mr-IN" sz="1400" dirty="0"/>
              <a:t>–</a:t>
            </a:r>
            <a:r>
              <a:rPr lang="en-US" sz="1400" dirty="0"/>
              <a:t> </a:t>
            </a:r>
            <a:r>
              <a:rPr lang="en-US" sz="1400" dirty="0" smtClean="0"/>
              <a:t>mid-2020</a:t>
            </a:r>
          </a:p>
          <a:p>
            <a:pPr marL="342892" indent="-323842">
              <a:buFont typeface="Arial"/>
              <a:buChar char="-"/>
            </a:pPr>
            <a:r>
              <a:rPr lang="en-US" sz="1400" dirty="0" smtClean="0"/>
              <a:t>Operational phase – Mid-2020 - 2022</a:t>
            </a:r>
          </a:p>
          <a:p>
            <a:pPr marL="0" indent="0" algn="ctr">
              <a:buNone/>
            </a:pPr>
            <a:endParaRPr lang="en-US" sz="1600" b="1" dirty="0"/>
          </a:p>
          <a:p>
            <a:pPr marL="0" indent="0" algn="ctr">
              <a:buNone/>
            </a:pPr>
            <a:r>
              <a:rPr lang="en-US" b="1" dirty="0" smtClean="0"/>
              <a:t>By </a:t>
            </a:r>
            <a:r>
              <a:rPr lang="en-US" b="1" dirty="0"/>
              <a:t>2022, </a:t>
            </a:r>
            <a:r>
              <a:rPr lang="en-US" b="1" dirty="0" smtClean="0"/>
              <a:t>we should </a:t>
            </a:r>
            <a:r>
              <a:rPr lang="en-US" b="1" dirty="0"/>
              <a:t>know what WIS 2.0 will look like and will be prepared </a:t>
            </a:r>
            <a:r>
              <a:rPr lang="en-US" b="1" dirty="0" smtClean="0"/>
              <a:t>the </a:t>
            </a:r>
            <a:r>
              <a:rPr lang="en-US" b="1" dirty="0" smtClean="0"/>
              <a:t>evolution </a:t>
            </a:r>
            <a:r>
              <a:rPr lang="en-US" b="1" dirty="0" smtClean="0"/>
              <a:t>phase. Requirements and funding arrangements will be re-discussed.</a:t>
            </a:r>
            <a:endParaRPr lang="en-US" sz="3600" b="1" dirty="0"/>
          </a:p>
          <a:p>
            <a:endParaRPr lang="en-US" sz="700" dirty="0"/>
          </a:p>
          <a:p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1795079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36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68569" tIns="68569" rIns="68569" bIns="68569" rtlCol="0" anchor="ctr" anchorCtr="0">
            <a:noAutofit/>
          </a:bodyPr>
          <a:lstStyle/>
          <a:p>
            <a:r>
              <a:rPr lang="en"/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[JMA]functional_and_technical_requirement20171110</Template>
  <TotalTime>1518</TotalTime>
  <Words>531</Words>
  <Application>Microsoft Macintosh PowerPoint</Application>
  <PresentationFormat>Custom</PresentationFormat>
  <Paragraphs>64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Mangal</vt:lpstr>
      <vt:lpstr>ＭＳ Ｐゴシック</vt:lpstr>
      <vt:lpstr>Arial</vt:lpstr>
      <vt:lpstr>ET-CTS2017-presentationXX-template</vt:lpstr>
      <vt:lpstr>ET-CTS - Cache in and through the cloud Contractual aspects</vt:lpstr>
      <vt:lpstr>Iterative approach</vt:lpstr>
      <vt:lpstr>Financial strategy</vt:lpstr>
      <vt:lpstr>Why a “trust fund” ?</vt:lpstr>
      <vt:lpstr>Planned approach toward the «  Initial Phase  » - 1</vt:lpstr>
      <vt:lpstr>Planned approach toward the «  Initial Phase  » - 2</vt:lpstr>
      <vt:lpstr>Questions?</vt:lpstr>
    </vt:vector>
  </TitlesOfParts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Expert Team - Cache in and through the cloud</dc:title>
  <dc:creator>Meeting 11</dc:creator>
  <cp:lastModifiedBy>Remy Giraud</cp:lastModifiedBy>
  <cp:revision>103</cp:revision>
  <dcterms:modified xsi:type="dcterms:W3CDTF">2018-01-16T17:57:19Z</dcterms:modified>
</cp:coreProperties>
</file>