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1" r:id="rId3"/>
    <p:sldId id="259" r:id="rId4"/>
    <p:sldId id="267" r:id="rId5"/>
    <p:sldId id="262" r:id="rId6"/>
    <p:sldId id="263" r:id="rId7"/>
    <p:sldId id="264" r:id="rId8"/>
    <p:sldId id="265" r:id="rId9"/>
    <p:sldId id="268" r:id="rId10"/>
    <p:sldId id="266" r:id="rId11"/>
    <p:sldId id="260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18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11/01/2018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801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800" dirty="0" smtClean="0">
                <a:solidFill>
                  <a:srgbClr val="000090"/>
                </a:solidFill>
              </a:rPr>
              <a:t>Progress Report on the Task Team on Information Management </a:t>
            </a:r>
          </a:p>
          <a:p>
            <a:endParaRPr lang="en-US" sz="4800" i="1" dirty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William Wright, Australia 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w.wright@bom.gov.au</a:t>
            </a:r>
            <a:endParaRPr lang="en-US" sz="4800" i="1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the TT-IM (</a:t>
            </a:r>
            <a:r>
              <a:rPr lang="en-GB" sz="2800" dirty="0" smtClean="0"/>
              <a:t>Information Management</a:t>
            </a:r>
            <a:r>
              <a:rPr lang="en-GB" dirty="0" smtClean="0"/>
              <a:t>) seeks to accomplish</a:t>
            </a:r>
          </a:p>
          <a:p>
            <a:r>
              <a:rPr lang="en-GB" dirty="0" smtClean="0"/>
              <a:t>General approach</a:t>
            </a:r>
          </a:p>
          <a:p>
            <a:r>
              <a:rPr lang="en-GB" dirty="0" smtClean="0"/>
              <a:t>Work to date</a:t>
            </a:r>
          </a:p>
          <a:p>
            <a:r>
              <a:rPr lang="en-GB" dirty="0" smtClean="0"/>
              <a:t>Going forward (next steps)</a:t>
            </a:r>
          </a:p>
          <a:p>
            <a:r>
              <a:rPr lang="en-GB" dirty="0"/>
              <a:t>Issues</a:t>
            </a:r>
          </a:p>
          <a:p>
            <a:r>
              <a:rPr lang="en-GB" dirty="0" smtClean="0"/>
              <a:t>Recommendations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the TT-IM seeks to accomplish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Primary aim is to replace the Guide on WWW Data Management with a new Manual on best practices for IM</a:t>
            </a:r>
          </a:p>
          <a:p>
            <a:r>
              <a:rPr lang="en-GB" sz="2800" dirty="0" smtClean="0"/>
              <a:t>Considers IM across all WMO Programmes</a:t>
            </a:r>
          </a:p>
          <a:p>
            <a:r>
              <a:rPr lang="en-GB" sz="2800" dirty="0" smtClean="0"/>
              <a:t>Recommend improved standards and practices for IM under WIS Part C</a:t>
            </a:r>
          </a:p>
          <a:p>
            <a:r>
              <a:rPr lang="en-GB" sz="2800" dirty="0" smtClean="0"/>
              <a:t>Define competency standards on IM</a:t>
            </a:r>
          </a:p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we'd like from ICT-ISS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i="1" dirty="0" smtClean="0">
                <a:solidFill>
                  <a:srgbClr val="FF0000"/>
                </a:solidFill>
              </a:rPr>
              <a:t>Endorsement that the TT-IM and its </a:t>
            </a:r>
            <a:r>
              <a:rPr lang="en-AU" i="1" dirty="0" err="1" smtClean="0">
                <a:solidFill>
                  <a:srgbClr val="FF0000"/>
                </a:solidFill>
              </a:rPr>
              <a:t>workplan</a:t>
            </a:r>
            <a:r>
              <a:rPr lang="en-AU" i="1" dirty="0" smtClean="0">
                <a:solidFill>
                  <a:srgbClr val="FF0000"/>
                </a:solidFill>
              </a:rPr>
              <a:t> are heading in the right direction, by endorsing the proposed approach, work to date  and mooted next steps; and/or </a:t>
            </a:r>
          </a:p>
          <a:p>
            <a:pPr marL="0" indent="0">
              <a:buNone/>
            </a:pPr>
            <a:endParaRPr lang="en-AU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AU" i="1" dirty="0" smtClean="0">
                <a:solidFill>
                  <a:srgbClr val="FF0000"/>
                </a:solidFill>
              </a:rPr>
              <a:t>To provide suggestions </a:t>
            </a:r>
            <a:r>
              <a:rPr lang="en-AU" i="1" dirty="0" smtClean="0">
                <a:solidFill>
                  <a:srgbClr val="FF0000"/>
                </a:solidFill>
              </a:rPr>
              <a:t>and comments or alternatives on the proposed way </a:t>
            </a:r>
            <a:r>
              <a:rPr lang="en-AU" i="1" dirty="0" smtClean="0">
                <a:solidFill>
                  <a:srgbClr val="FF0000"/>
                </a:solidFill>
              </a:rPr>
              <a:t>forward.  </a:t>
            </a:r>
            <a:endParaRPr lang="en-AU" i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27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General Approach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503920" cy="4626546"/>
          </a:xfrm>
        </p:spPr>
        <p:txBody>
          <a:bodyPr>
            <a:noAutofit/>
          </a:bodyPr>
          <a:lstStyle/>
          <a:p>
            <a:r>
              <a:rPr lang="en-AU" sz="2400" dirty="0" smtClean="0"/>
              <a:t>Manual and competencies to be based around maturity matrix for eight high level topics, each a requirement for high quality data/information sets</a:t>
            </a:r>
          </a:p>
          <a:p>
            <a:r>
              <a:rPr lang="en-AU" sz="2400" dirty="0" smtClean="0">
                <a:solidFill>
                  <a:srgbClr val="FF0000"/>
                </a:solidFill>
              </a:rPr>
              <a:t>The 8 requirements were identified in a preceding </a:t>
            </a:r>
            <a:r>
              <a:rPr lang="en-AU" sz="2400" dirty="0" err="1" smtClean="0">
                <a:solidFill>
                  <a:srgbClr val="FF0000"/>
                </a:solidFill>
              </a:rPr>
              <a:t>CCl</a:t>
            </a:r>
            <a:r>
              <a:rPr lang="en-AU" sz="2400" dirty="0" smtClean="0">
                <a:solidFill>
                  <a:srgbClr val="FF0000"/>
                </a:solidFill>
              </a:rPr>
              <a:t>/CBS joint workshop on IM. By identifying aspects of each requirement, the framework for the Manual contents is defined</a:t>
            </a:r>
            <a:r>
              <a:rPr lang="en-AU" sz="2400" dirty="0" smtClean="0"/>
              <a:t>. </a:t>
            </a:r>
          </a:p>
          <a:p>
            <a:r>
              <a:rPr lang="en-AU" sz="2400" dirty="0" smtClean="0"/>
              <a:t>Aim is to describe what each aspect means in practice, and identify required behaviours and competencies for each, ranging from basic through to advanced.  </a:t>
            </a:r>
          </a:p>
          <a:p>
            <a:r>
              <a:rPr lang="en-AU" sz="2400" dirty="0" smtClean="0">
                <a:solidFill>
                  <a:srgbClr val="FF0000"/>
                </a:solidFill>
              </a:rPr>
              <a:t>WIS centres are to be assessed against the topics and aspects of the maturity matrix, which will form the substance of future regulations</a:t>
            </a:r>
            <a:endParaRPr lang="en-AU" sz="2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8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3600" dirty="0" smtClean="0"/>
              <a:t>Eight identified practices in high quality data and information management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sz="2400" dirty="0" smtClean="0"/>
              <a:t>Good documentation, describing consistent well-defined practices</a:t>
            </a:r>
          </a:p>
          <a:p>
            <a:r>
              <a:rPr lang="en-AU" sz="2400" dirty="0" smtClean="0"/>
              <a:t>Good governance  - standards, policies, accountabilities, authorisation, compliance mechanisms</a:t>
            </a:r>
          </a:p>
          <a:p>
            <a:r>
              <a:rPr lang="en-AU" sz="2400" dirty="0" smtClean="0"/>
              <a:t>Effective storage and preservation</a:t>
            </a:r>
          </a:p>
          <a:p>
            <a:r>
              <a:rPr lang="en-AU" sz="2400" dirty="0" smtClean="0"/>
              <a:t>Effective quality assurance processes</a:t>
            </a:r>
          </a:p>
          <a:p>
            <a:r>
              <a:rPr lang="en-AU" sz="2400" dirty="0" smtClean="0"/>
              <a:t>Accessibility and sharing mechanisms</a:t>
            </a:r>
          </a:p>
          <a:p>
            <a:r>
              <a:rPr lang="en-AU" sz="2400" dirty="0" smtClean="0"/>
              <a:t>Discoverability</a:t>
            </a:r>
          </a:p>
          <a:p>
            <a:r>
              <a:rPr lang="en-AU" sz="2400" dirty="0" smtClean="0"/>
              <a:t>Accountable change management processes and provenance  </a:t>
            </a:r>
          </a:p>
          <a:p>
            <a:r>
              <a:rPr lang="en-AU" sz="2400" dirty="0" smtClean="0"/>
              <a:t>Adequate competencies and training </a:t>
            </a:r>
            <a:endParaRPr lang="en-AU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34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 to date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The two-day TT-IM meeting in early October workshopped the various Aspects of each of the eight core requirements</a:t>
            </a:r>
          </a:p>
          <a:p>
            <a:r>
              <a:rPr lang="en-AU" dirty="0" smtClean="0">
                <a:solidFill>
                  <a:srgbClr val="FF0000"/>
                </a:solidFill>
              </a:rPr>
              <a:t>Lead authors were then appointed to describe in more detail what each Aspect means</a:t>
            </a:r>
          </a:p>
          <a:p>
            <a:r>
              <a:rPr lang="en-AU" dirty="0" smtClean="0"/>
              <a:t>Next step is for TT as a whole to agree the Aspects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15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Proposed next steps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AU" dirty="0" smtClean="0">
                <a:solidFill>
                  <a:srgbClr val="FF0000"/>
                </a:solidFill>
              </a:rPr>
              <a:t>The Behaviours </a:t>
            </a:r>
            <a:r>
              <a:rPr lang="en-AU" dirty="0">
                <a:solidFill>
                  <a:srgbClr val="FF0000"/>
                </a:solidFill>
              </a:rPr>
              <a:t>corresponding to </a:t>
            </a:r>
            <a:r>
              <a:rPr lang="en-AU" dirty="0" smtClean="0">
                <a:solidFill>
                  <a:srgbClr val="FF0000"/>
                </a:solidFill>
              </a:rPr>
              <a:t>4-5 </a:t>
            </a:r>
            <a:r>
              <a:rPr lang="en-AU" dirty="0">
                <a:solidFill>
                  <a:srgbClr val="FF0000"/>
                </a:solidFill>
              </a:rPr>
              <a:t>competency levels for each </a:t>
            </a:r>
            <a:r>
              <a:rPr lang="en-AU" dirty="0" smtClean="0">
                <a:solidFill>
                  <a:srgbClr val="FF0000"/>
                </a:solidFill>
              </a:rPr>
              <a:t>Aspect </a:t>
            </a:r>
            <a:r>
              <a:rPr lang="en-AU" dirty="0">
                <a:solidFill>
                  <a:srgbClr val="FF0000"/>
                </a:solidFill>
              </a:rPr>
              <a:t>will be identified and </a:t>
            </a:r>
            <a:r>
              <a:rPr lang="en-AU" dirty="0" smtClean="0">
                <a:solidFill>
                  <a:srgbClr val="FF0000"/>
                </a:solidFill>
              </a:rPr>
              <a:t>described</a:t>
            </a:r>
          </a:p>
          <a:p>
            <a:pPr marL="0" indent="0">
              <a:buNone/>
            </a:pPr>
            <a:endParaRPr lang="en-AU" dirty="0" smtClean="0">
              <a:solidFill>
                <a:srgbClr val="FF0000"/>
              </a:solidFill>
            </a:endParaRPr>
          </a:p>
          <a:p>
            <a:r>
              <a:rPr lang="en-AU" dirty="0" smtClean="0"/>
              <a:t>This detailed content will comprise the explicit guidance. Where they exist and are appropriate, links will be made with existing manuals, standards, etc. </a:t>
            </a:r>
          </a:p>
          <a:p>
            <a:pPr marL="0" indent="0">
              <a:buNone/>
            </a:pPr>
            <a:endParaRPr lang="en-AU" dirty="0" smtClean="0"/>
          </a:p>
          <a:p>
            <a:r>
              <a:rPr lang="en-AU" dirty="0">
                <a:solidFill>
                  <a:srgbClr val="FF0000"/>
                </a:solidFill>
              </a:rPr>
              <a:t>Team will endeavour </a:t>
            </a:r>
            <a:r>
              <a:rPr lang="en-AU" dirty="0" smtClean="0">
                <a:solidFill>
                  <a:srgbClr val="FF0000"/>
                </a:solidFill>
              </a:rPr>
              <a:t>to draft one complete row of the maturity matrix (i.e., a complete set of Aspects and Behaviours for one topic) by EC, by way of a proof of concept for the  proposed approach</a:t>
            </a:r>
            <a:endParaRPr lang="en-AU" dirty="0">
              <a:solidFill>
                <a:srgbClr val="FF0000"/>
              </a:solidFill>
            </a:endParaRP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72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Proposed next steps (Cont'd)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Regulations, describing the high-level requirements, will be drafted post-EC and put through a formal consultation process late in 2018.</a:t>
            </a:r>
          </a:p>
          <a:p>
            <a:r>
              <a:rPr lang="en-AU" sz="2800" dirty="0" smtClean="0">
                <a:solidFill>
                  <a:srgbClr val="FF0000"/>
                </a:solidFill>
              </a:rPr>
              <a:t>Goal is to have these ready for approval by Cg-18. </a:t>
            </a:r>
          </a:p>
          <a:p>
            <a:r>
              <a:rPr lang="en-AU" sz="2800" dirty="0" smtClean="0"/>
              <a:t>Remainder of guidance will likely be exposed on the Web during 2018 and early 2019, and feedback and road-testing encouraged</a:t>
            </a:r>
          </a:p>
          <a:p>
            <a:r>
              <a:rPr lang="en-AU" sz="2800" dirty="0" smtClean="0">
                <a:solidFill>
                  <a:srgbClr val="FF0000"/>
                </a:solidFill>
              </a:rPr>
              <a:t>Aim is to have this endorsed through in-session procedures at the CBS session following Cg-18. </a:t>
            </a:r>
            <a:endParaRPr lang="en-AU" sz="28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81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Issues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>
                <a:solidFill>
                  <a:srgbClr val="FF0000"/>
                </a:solidFill>
              </a:rPr>
              <a:t>Usual issue of having team members complete assignments and deliverables within time-frames </a:t>
            </a:r>
          </a:p>
          <a:p>
            <a:r>
              <a:rPr lang="en-AU" sz="2800" dirty="0" smtClean="0"/>
              <a:t>Ongoing coordination with other Technical Commissions, especially the </a:t>
            </a:r>
            <a:r>
              <a:rPr lang="en-AU" sz="2800" dirty="0" err="1" smtClean="0"/>
              <a:t>CCl's</a:t>
            </a:r>
            <a:r>
              <a:rPr lang="en-AU" sz="2800" dirty="0" smtClean="0"/>
              <a:t> High Quality Global Data Management Framework for Climate</a:t>
            </a:r>
          </a:p>
          <a:p>
            <a:r>
              <a:rPr lang="en-AU" sz="2800" dirty="0" smtClean="0">
                <a:solidFill>
                  <a:srgbClr val="FF0000"/>
                </a:solidFill>
              </a:rPr>
              <a:t>Process for updating Guidance, to ensure required competencies stay aligned with emerging new ICT capabilities </a:t>
            </a:r>
          </a:p>
          <a:p>
            <a:r>
              <a:rPr lang="en-AU" sz="2800" dirty="0" smtClean="0"/>
              <a:t>Training requirements and arrangements </a:t>
            </a:r>
            <a:endParaRPr lang="en-AU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28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That the ICT-ISS endorse the proposed approach and proposed next steps of the Task Team, and/or provide suggestions on alternative approaches</a:t>
            </a:r>
            <a:r>
              <a:rPr lang="en-GB" smtClean="0"/>
              <a:t>.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That consideration be given to ensure alignment and synergy with other WMO activities in the Information Management space, e.g., CBSLT-EDI, IPET-CDMP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169</TotalTime>
  <Words>616</Words>
  <Application>Microsoft Office PowerPoint</Application>
  <PresentationFormat>On-screen Show (4:3)</PresentationFormat>
  <Paragraphs>74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blank</vt:lpstr>
      <vt:lpstr>PowerPoint Presentation</vt:lpstr>
      <vt:lpstr>Contents</vt:lpstr>
      <vt:lpstr>What the TT-IM seeks to accomplish</vt:lpstr>
      <vt:lpstr>What we'd like from ICT-ISS</vt:lpstr>
      <vt:lpstr>General Approach</vt:lpstr>
      <vt:lpstr>Eight identified practices in high quality data and information management</vt:lpstr>
      <vt:lpstr>Work to date</vt:lpstr>
      <vt:lpstr>Proposed next steps</vt:lpstr>
      <vt:lpstr>Proposed next steps (Cont'd)</vt:lpstr>
      <vt:lpstr>Issues</vt:lpstr>
      <vt:lpstr>Recommendations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William Wright</cp:lastModifiedBy>
  <cp:revision>18</cp:revision>
  <dcterms:created xsi:type="dcterms:W3CDTF">2017-12-04T10:18:43Z</dcterms:created>
  <dcterms:modified xsi:type="dcterms:W3CDTF">2018-01-11T04:16:14Z</dcterms:modified>
</cp:coreProperties>
</file>