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9"/>
  </p:notesMasterIdLst>
  <p:sldIdLst>
    <p:sldId id="256" r:id="rId2"/>
    <p:sldId id="261" r:id="rId3"/>
    <p:sldId id="259" r:id="rId4"/>
    <p:sldId id="262" r:id="rId5"/>
    <p:sldId id="260" r:id="rId6"/>
    <p:sldId id="263" r:id="rId7"/>
    <p:sldId id="258" r:id="rId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>
        <p:scale>
          <a:sx n="119" d="100"/>
          <a:sy n="119" d="100"/>
        </p:scale>
        <p:origin x="-1404" y="1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9A64BE-CACF-4CEE-A925-28596A754FAC}" type="datetimeFigureOut">
              <a:rPr lang="en-GB" smtClean="0"/>
              <a:t>04/01/2018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116527-64FD-4ADC-8819-9BFA1E8A93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03523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-1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64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931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3901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663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6454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3727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312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5509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484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361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hdr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 smtClean="0">
                <a:solidFill>
                  <a:srgbClr val="000090"/>
                </a:solidFill>
              </a:rPr>
              <a:t>TT-AvXML key issues</a:t>
            </a:r>
            <a:endParaRPr lang="en-US" sz="4800" dirty="0">
              <a:solidFill>
                <a:srgbClr val="00009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9260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IWXXM 2.1.1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b="1" dirty="0" smtClean="0"/>
              <a:t>Patch </a:t>
            </a:r>
            <a:r>
              <a:rPr lang="en-GB" b="1" dirty="0" smtClean="0"/>
              <a:t>release</a:t>
            </a:r>
          </a:p>
          <a:p>
            <a:r>
              <a:rPr lang="en-GB" dirty="0" smtClean="0"/>
              <a:t>Fast </a:t>
            </a:r>
            <a:r>
              <a:rPr lang="en-GB" dirty="0"/>
              <a:t>track started 15 </a:t>
            </a:r>
            <a:r>
              <a:rPr lang="en-GB" dirty="0" smtClean="0"/>
              <a:t>Dec 207, </a:t>
            </a:r>
            <a:r>
              <a:rPr lang="en-GB" dirty="0"/>
              <a:t>ends 15 Feb 2018</a:t>
            </a:r>
          </a:p>
          <a:p>
            <a:r>
              <a:rPr lang="en-GB" dirty="0" smtClean="0"/>
              <a:t>Correct validation issues that cause valid messages to fail validation</a:t>
            </a:r>
          </a:p>
          <a:p>
            <a:pPr lvl="1"/>
            <a:r>
              <a:rPr lang="en-GB" dirty="0" smtClean="0"/>
              <a:t>TAF: rules for CAVOK and cloud inconsistent</a:t>
            </a:r>
          </a:p>
          <a:p>
            <a:pPr lvl="1"/>
            <a:r>
              <a:rPr lang="en-GB" dirty="0" smtClean="0"/>
              <a:t>SIGMET: validation of TOP and ABV</a:t>
            </a:r>
          </a:p>
          <a:p>
            <a:r>
              <a:rPr lang="en-GB" dirty="0" smtClean="0"/>
              <a:t>Add internally-referencing code table entries</a:t>
            </a:r>
          </a:p>
          <a:p>
            <a:endParaRPr lang="en-GB" dirty="0"/>
          </a:p>
          <a:p>
            <a:r>
              <a:rPr lang="en-GB" dirty="0" smtClean="0"/>
              <a:t>XML remains unchanged</a:t>
            </a:r>
          </a:p>
          <a:p>
            <a:pPr lvl="2"/>
            <a:endParaRPr lang="en-GB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26835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wmo2016_powerpoint_standard_v2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Time table for </a:t>
            </a:r>
            <a:r>
              <a:rPr lang="en-GB" dirty="0" err="1" smtClean="0"/>
              <a:t>iwxxm</a:t>
            </a:r>
            <a:r>
              <a:rPr lang="en-GB" dirty="0" smtClean="0"/>
              <a:t> 3.0</a:t>
            </a:r>
            <a:endParaRPr lang="en-GB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3</a:t>
            </a:fld>
            <a:endParaRPr lang="en-US"/>
          </a:p>
        </p:txBody>
      </p:sp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311005"/>
              </p:ext>
            </p:extLst>
          </p:nvPr>
        </p:nvGraphicFramePr>
        <p:xfrm>
          <a:off x="521368" y="1569562"/>
          <a:ext cx="8165432" cy="472111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446421"/>
                <a:gridCol w="5719011"/>
              </a:tblGrid>
              <a:tr h="10525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</a:rPr>
                        <a:t>Date</a:t>
                      </a:r>
                      <a:endParaRPr lang="en-GB" sz="20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43059" marR="4305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Event</a:t>
                      </a:r>
                      <a:endParaRPr lang="en-GB" sz="20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43059" marR="43059" marT="0" marB="0"/>
                </a:tc>
              </a:tr>
              <a:tr h="38463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dirty="0">
                          <a:solidFill>
                            <a:srgbClr val="FF0000"/>
                          </a:solidFill>
                          <a:effectLst/>
                        </a:rPr>
                        <a:t>Early December 2017</a:t>
                      </a:r>
                      <a:endParaRPr lang="en-GB" sz="2000" dirty="0">
                        <a:solidFill>
                          <a:srgbClr val="FF0000"/>
                        </a:solidFill>
                        <a:effectLst/>
                        <a:latin typeface="Arial"/>
                        <a:ea typeface="Times New Roman"/>
                      </a:endParaRPr>
                    </a:p>
                  </a:txBody>
                  <a:tcPr marL="43059" marR="4305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dirty="0">
                          <a:solidFill>
                            <a:srgbClr val="FF0000"/>
                          </a:solidFill>
                          <a:effectLst/>
                        </a:rPr>
                        <a:t>Issue document describing intended contents of </a:t>
                      </a:r>
                      <a:r>
                        <a:rPr lang="en-GB" sz="2000" dirty="0" smtClean="0">
                          <a:solidFill>
                            <a:srgbClr val="FF0000"/>
                          </a:solidFill>
                          <a:effectLst/>
                        </a:rPr>
                        <a:t>3.0 (waiting for input from ICAO)</a:t>
                      </a:r>
                      <a:endParaRPr lang="en-GB" sz="2000" dirty="0">
                        <a:solidFill>
                          <a:srgbClr val="FF0000"/>
                        </a:solidFill>
                        <a:effectLst/>
                        <a:latin typeface="Arial"/>
                        <a:ea typeface="Times New Roman"/>
                      </a:endParaRPr>
                    </a:p>
                  </a:txBody>
                  <a:tcPr marL="43059" marR="43059" marT="0" marB="0"/>
                </a:tc>
              </a:tr>
              <a:tr h="21051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>
                          <a:solidFill>
                            <a:srgbClr val="FF0000"/>
                          </a:solidFill>
                          <a:effectLst/>
                        </a:rPr>
                        <a:t>mid-December 2017</a:t>
                      </a:r>
                      <a:endParaRPr lang="en-GB" sz="2000">
                        <a:solidFill>
                          <a:srgbClr val="FF0000"/>
                        </a:solidFill>
                        <a:effectLst/>
                        <a:latin typeface="Arial"/>
                        <a:ea typeface="Times New Roman"/>
                      </a:endParaRPr>
                    </a:p>
                  </a:txBody>
                  <a:tcPr marL="43059" marR="43059" marT="0" marB="0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>
                          <a:solidFill>
                            <a:srgbClr val="FF0000"/>
                          </a:solidFill>
                          <a:effectLst/>
                        </a:rPr>
                        <a:t>First draft </a:t>
                      </a:r>
                      <a:r>
                        <a:rPr lang="en-GB" sz="2000" dirty="0" err="1">
                          <a:solidFill>
                            <a:srgbClr val="FF0000"/>
                          </a:solidFill>
                          <a:effectLst/>
                        </a:rPr>
                        <a:t>Amd</a:t>
                      </a:r>
                      <a:r>
                        <a:rPr lang="en-GB" sz="2000" dirty="0">
                          <a:solidFill>
                            <a:srgbClr val="FF0000"/>
                          </a:solidFill>
                          <a:effectLst/>
                        </a:rPr>
                        <a:t> 78 </a:t>
                      </a:r>
                      <a:r>
                        <a:rPr lang="en-GB" sz="2000" dirty="0" smtClean="0">
                          <a:solidFill>
                            <a:srgbClr val="FF0000"/>
                          </a:solidFill>
                          <a:effectLst/>
                        </a:rPr>
                        <a:t>received (waiting for input from ICAO)</a:t>
                      </a:r>
                      <a:endParaRPr lang="en-GB" sz="2000" dirty="0">
                        <a:solidFill>
                          <a:srgbClr val="FF0000"/>
                        </a:solidFill>
                        <a:effectLst/>
                        <a:latin typeface="Arial"/>
                        <a:ea typeface="Times New Roman"/>
                      </a:endParaRPr>
                    </a:p>
                  </a:txBody>
                  <a:tcPr marL="43059" marR="43059" marT="0" marB="0"/>
                </a:tc>
              </a:tr>
              <a:tr h="21051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</a:rPr>
                        <a:t>March 2018</a:t>
                      </a:r>
                      <a:endParaRPr lang="en-GB" sz="20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43059" marR="4305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</a:rPr>
                        <a:t>Approval of </a:t>
                      </a:r>
                      <a:r>
                        <a:rPr lang="en-GB" sz="2000" dirty="0" smtClean="0">
                          <a:effectLst/>
                        </a:rPr>
                        <a:t>IWXXM 2.1.1 </a:t>
                      </a:r>
                      <a:r>
                        <a:rPr lang="en-GB" sz="2000" dirty="0">
                          <a:effectLst/>
                        </a:rPr>
                        <a:t>by President WMO</a:t>
                      </a:r>
                      <a:endParaRPr lang="en-GB" sz="20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43059" marR="43059" marT="0" marB="0"/>
                </a:tc>
              </a:tr>
              <a:tr h="21051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1 April 2018 </a:t>
                      </a:r>
                      <a:endParaRPr lang="en-GB" sz="20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43059" marR="4305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Test version (IWXXM 3.0 RC1) available for testing</a:t>
                      </a:r>
                      <a:endParaRPr lang="en-GB" sz="20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43059" marR="43059" marT="0" marB="0"/>
                </a:tc>
              </a:tr>
              <a:tr h="21051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</a:rPr>
                        <a:t>May 2018</a:t>
                      </a:r>
                      <a:endParaRPr lang="en-GB" sz="20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43059" marR="4305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dirty="0" smtClean="0">
                          <a:effectLst/>
                        </a:rPr>
                        <a:t>IWXXM 2.1.1 </a:t>
                      </a:r>
                      <a:r>
                        <a:rPr lang="en-GB" sz="2000" dirty="0">
                          <a:effectLst/>
                        </a:rPr>
                        <a:t>becomes “operational”</a:t>
                      </a:r>
                      <a:endParaRPr lang="en-GB" sz="20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43059" marR="43059" marT="0" marB="0"/>
                </a:tc>
              </a:tr>
              <a:tr h="42102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1st September 2018 (optional release)</a:t>
                      </a:r>
                      <a:endParaRPr lang="en-GB" sz="20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43059" marR="4305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</a:rPr>
                        <a:t>IWXXM 3.0RC2 </a:t>
                      </a:r>
                      <a:r>
                        <a:rPr lang="en-GB" sz="2000" dirty="0" smtClean="0">
                          <a:effectLst/>
                        </a:rPr>
                        <a:t>schema</a:t>
                      </a:r>
                      <a:endParaRPr lang="en-GB" sz="20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43059" marR="43059" marT="0" marB="0"/>
                </a:tc>
              </a:tr>
              <a:tr h="31576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</a:rPr>
                        <a:t>1</a:t>
                      </a:r>
                      <a:r>
                        <a:rPr lang="en-GB" sz="2000" baseline="30000" dirty="0">
                          <a:effectLst/>
                        </a:rPr>
                        <a:t>st</a:t>
                      </a:r>
                      <a:r>
                        <a:rPr lang="en-GB" sz="2000" dirty="0">
                          <a:effectLst/>
                        </a:rPr>
                        <a:t>  December 2018</a:t>
                      </a:r>
                      <a:endParaRPr lang="en-GB" sz="20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43059" marR="4305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dirty="0" smtClean="0">
                          <a:effectLst/>
                        </a:rPr>
                        <a:t>Approval procedure </a:t>
                      </a:r>
                      <a:r>
                        <a:rPr lang="en-GB" sz="2000" dirty="0">
                          <a:effectLst/>
                        </a:rPr>
                        <a:t>initiated for IWXXM 3.0 RC3.</a:t>
                      </a:r>
                      <a:endParaRPr lang="en-GB" sz="20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43059" marR="43059" marT="0" marB="0"/>
                </a:tc>
              </a:tr>
              <a:tr h="73678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</a:rPr>
                        <a:t>March 2019</a:t>
                      </a:r>
                      <a:endParaRPr lang="en-GB" sz="20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43059" marR="4305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dirty="0" smtClean="0">
                          <a:effectLst/>
                        </a:rPr>
                        <a:t>Final </a:t>
                      </a:r>
                      <a:r>
                        <a:rPr lang="en-GB" sz="2000" dirty="0">
                          <a:effectLst/>
                        </a:rPr>
                        <a:t>IWXXM 3.0 schemas available on the web with draft documentation</a:t>
                      </a:r>
                      <a:endParaRPr lang="en-GB" sz="20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43059" marR="43059" marT="0" marB="0"/>
                </a:tc>
              </a:tr>
              <a:tr h="10525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May 2019</a:t>
                      </a:r>
                      <a:endParaRPr lang="en-GB" sz="20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43059" marR="4305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IWXXM 3.0 released</a:t>
                      </a:r>
                      <a:endParaRPr lang="en-GB" sz="20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43059" marR="43059" marT="0" marB="0"/>
                </a:tc>
              </a:tr>
              <a:tr h="31576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Nov 2019</a:t>
                      </a:r>
                      <a:endParaRPr lang="en-GB" sz="20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43059" marR="4305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</a:rPr>
                        <a:t>IWXXM 3.0 </a:t>
                      </a:r>
                      <a:r>
                        <a:rPr lang="en-GB" sz="2000" dirty="0" smtClean="0">
                          <a:effectLst/>
                        </a:rPr>
                        <a:t>operational</a:t>
                      </a:r>
                      <a:endParaRPr lang="en-GB" sz="20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43059" marR="43059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60595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Outline time table for </a:t>
            </a:r>
            <a:r>
              <a:rPr lang="en-GB" dirty="0" err="1" smtClean="0"/>
              <a:t>iwxxm</a:t>
            </a:r>
            <a:r>
              <a:rPr lang="en-GB" dirty="0" smtClean="0"/>
              <a:t> 3.1+</a:t>
            </a:r>
            <a:endParaRPr lang="en-GB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4</a:t>
            </a:fld>
            <a:endParaRPr lang="en-US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1356154"/>
              </p:ext>
            </p:extLst>
          </p:nvPr>
        </p:nvGraphicFramePr>
        <p:xfrm>
          <a:off x="593558" y="1275346"/>
          <a:ext cx="8093242" cy="410782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66274"/>
                <a:gridCol w="1431290"/>
                <a:gridCol w="5795678"/>
              </a:tblGrid>
              <a:tr h="50183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</a:rPr>
                        <a:t>Date</a:t>
                      </a:r>
                      <a:endParaRPr lang="en-GB" sz="24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</a:rPr>
                        <a:t>Driver</a:t>
                      </a:r>
                      <a:endParaRPr lang="en-GB" sz="24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</a:rPr>
                        <a:t>Release</a:t>
                      </a:r>
                      <a:endParaRPr lang="en-GB" sz="24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74142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</a:rPr>
                        <a:t>Nov 2019</a:t>
                      </a:r>
                      <a:endParaRPr lang="en-GB" sz="24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</a:rPr>
                        <a:t>Amd 78</a:t>
                      </a:r>
                      <a:endParaRPr lang="en-GB" sz="24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</a:rPr>
                        <a:t>IWXXM 3.0</a:t>
                      </a:r>
                      <a:endParaRPr lang="en-GB" sz="24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10668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</a:rPr>
                        <a:t>Nov 2021</a:t>
                      </a:r>
                      <a:endParaRPr lang="en-GB" sz="24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</a:rPr>
                        <a:t>Amd 79</a:t>
                      </a:r>
                      <a:endParaRPr lang="en-GB" sz="24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</a:rPr>
                        <a:t>IWXXM 4.0 (or IWXXM 3.1 if IWXXM 3.0 permits backwards compatibility of releases) Initial support for SWIM environment.</a:t>
                      </a:r>
                      <a:endParaRPr lang="en-GB" sz="24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76360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</a:rPr>
                        <a:t>Nov 2023</a:t>
                      </a:r>
                      <a:endParaRPr lang="en-GB" sz="24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</a:rPr>
                        <a:t>Amd 80</a:t>
                      </a:r>
                      <a:endParaRPr lang="en-GB" sz="24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</a:rPr>
                        <a:t>IWXXM 4.1 (or IWXXM 3.2 if IWXXM 3.0 permits backwards compatibility of releases)</a:t>
                      </a:r>
                      <a:endParaRPr lang="en-GB" sz="24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100367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</a:rPr>
                        <a:t>Nov 2025</a:t>
                      </a:r>
                      <a:endParaRPr lang="en-GB" sz="24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</a:rPr>
                        <a:t>Amd 81</a:t>
                      </a:r>
                      <a:endParaRPr lang="en-GB" sz="24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</a:rPr>
                        <a:t>IWXXM </a:t>
                      </a:r>
                      <a:r>
                        <a:rPr lang="en-GB" sz="2400" dirty="0" smtClean="0">
                          <a:effectLst/>
                        </a:rPr>
                        <a:t>5.0 (or 4.0). </a:t>
                      </a:r>
                      <a:r>
                        <a:rPr lang="en-GB" sz="2400" dirty="0">
                          <a:effectLst/>
                        </a:rPr>
                        <a:t>Compatible with SWIM “data centricity” requirements.</a:t>
                      </a:r>
                      <a:endParaRPr lang="en-GB" sz="24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648176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Contents of </a:t>
            </a:r>
            <a:r>
              <a:rPr lang="en-GB" dirty="0" smtClean="0"/>
              <a:t>IWXXM </a:t>
            </a:r>
            <a:r>
              <a:rPr lang="en-GB" dirty="0" smtClean="0"/>
              <a:t>3.0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ICAO Amendment </a:t>
            </a:r>
            <a:r>
              <a:rPr lang="en-GB" dirty="0" smtClean="0"/>
              <a:t>78</a:t>
            </a:r>
          </a:p>
          <a:p>
            <a:pPr lvl="1"/>
            <a:r>
              <a:rPr lang="en-GB" dirty="0" smtClean="0"/>
              <a:t>Space Weather</a:t>
            </a:r>
          </a:p>
          <a:p>
            <a:pPr lvl="1"/>
            <a:r>
              <a:rPr lang="en-GB" dirty="0" smtClean="0"/>
              <a:t>Changes to OPMET</a:t>
            </a:r>
          </a:p>
          <a:p>
            <a:pPr lvl="1"/>
            <a:r>
              <a:rPr lang="en-GB" dirty="0" smtClean="0">
                <a:solidFill>
                  <a:srgbClr val="FF0000"/>
                </a:solidFill>
              </a:rPr>
              <a:t>Need a copy of first draft </a:t>
            </a:r>
            <a:r>
              <a:rPr lang="en-GB" dirty="0" smtClean="0">
                <a:solidFill>
                  <a:srgbClr val="FF0000"/>
                </a:solidFill>
              </a:rPr>
              <a:t>to </a:t>
            </a:r>
            <a:r>
              <a:rPr lang="en-GB" dirty="0" smtClean="0">
                <a:solidFill>
                  <a:srgbClr val="FF0000"/>
                </a:solidFill>
              </a:rPr>
              <a:t>allow work to start</a:t>
            </a:r>
          </a:p>
          <a:p>
            <a:r>
              <a:rPr lang="en-GB" dirty="0" smtClean="0"/>
              <a:t>SIGWX charts (need to know map projections)</a:t>
            </a:r>
          </a:p>
          <a:p>
            <a:r>
              <a:rPr lang="en-GB" dirty="0" smtClean="0"/>
              <a:t>Generalize COLLECT</a:t>
            </a:r>
          </a:p>
          <a:p>
            <a:r>
              <a:rPr lang="en-GB" dirty="0" smtClean="0"/>
              <a:t>Remove ambiguity in “cancel” messages</a:t>
            </a:r>
            <a:endParaRPr lang="en-GB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3906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Contents of </a:t>
            </a:r>
            <a:r>
              <a:rPr lang="en-GB" dirty="0"/>
              <a:t>I</a:t>
            </a:r>
            <a:r>
              <a:rPr lang="en-GB" dirty="0" smtClean="0"/>
              <a:t>WXXM 3.0 </a:t>
            </a:r>
            <a:r>
              <a:rPr lang="en-GB" dirty="0" smtClean="0"/>
              <a:t>(</a:t>
            </a:r>
            <a:r>
              <a:rPr lang="en-GB" dirty="0" err="1" smtClean="0"/>
              <a:t>ctd</a:t>
            </a:r>
            <a:r>
              <a:rPr lang="en-GB" dirty="0" smtClean="0"/>
              <a:t>)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Combine METAR and SPECI</a:t>
            </a:r>
          </a:p>
          <a:p>
            <a:r>
              <a:rPr lang="en-GB" dirty="0" smtClean="0"/>
              <a:t>Improve time support in TAF (</a:t>
            </a:r>
            <a:r>
              <a:rPr lang="en-GB" dirty="0" err="1" smtClean="0"/>
              <a:t>esp</a:t>
            </a:r>
            <a:r>
              <a:rPr lang="en-GB" dirty="0" smtClean="0"/>
              <a:t> BECMG)</a:t>
            </a:r>
          </a:p>
          <a:p>
            <a:r>
              <a:rPr lang="en-GB" dirty="0" smtClean="0"/>
              <a:t>Simplified </a:t>
            </a:r>
            <a:r>
              <a:rPr lang="en-GB" dirty="0" err="1" smtClean="0"/>
              <a:t>iwxxm</a:t>
            </a:r>
            <a:r>
              <a:rPr lang="en-GB" dirty="0" smtClean="0"/>
              <a:t> structure?</a:t>
            </a:r>
          </a:p>
          <a:p>
            <a:r>
              <a:rPr lang="en-GB" dirty="0" smtClean="0"/>
              <a:t>Allow “missing” indicators for observed quantities</a:t>
            </a:r>
          </a:p>
          <a:p>
            <a:r>
              <a:rPr lang="en-GB" dirty="0" smtClean="0"/>
              <a:t>SIGMET areas as intersection of geometries</a:t>
            </a:r>
          </a:p>
          <a:p>
            <a:pPr lvl="1"/>
            <a:r>
              <a:rPr lang="en-GB" dirty="0" smtClean="0"/>
              <a:t>“inside the FIR” and “within 100km of 30° S 50° E”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0821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 smtClean="0">
                <a:solidFill>
                  <a:srgbClr val="000090"/>
                </a:solidFill>
              </a:rPr>
              <a:t>Thank you</a:t>
            </a:r>
          </a:p>
          <a:p>
            <a:r>
              <a:rPr lang="en-US" sz="4800" dirty="0" smtClean="0">
                <a:solidFill>
                  <a:srgbClr val="000090"/>
                </a:solidFill>
              </a:rPr>
              <a:t>Merci</a:t>
            </a:r>
            <a:endParaRPr lang="en-US" sz="4800" dirty="0">
              <a:solidFill>
                <a:srgbClr val="00009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228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ank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54</TotalTime>
  <Words>348</Words>
  <Application>Microsoft Office PowerPoint</Application>
  <PresentationFormat>On-screen Show (4:3)</PresentationFormat>
  <Paragraphs>73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blank</vt:lpstr>
      <vt:lpstr>PowerPoint Presentation</vt:lpstr>
      <vt:lpstr>IWXXM 2.1.1</vt:lpstr>
      <vt:lpstr>Time table for iwxxm 3.0</vt:lpstr>
      <vt:lpstr>Outline time table for iwxxm 3.1+</vt:lpstr>
      <vt:lpstr>Contents of IWXXM 3.0</vt:lpstr>
      <vt:lpstr>Contents of IWXXM 3.0 (ctd)</vt:lpstr>
      <vt:lpstr>PowerPoint Presentation</vt:lpstr>
    </vt:vector>
  </TitlesOfParts>
  <Company>World Meteorological Organization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Steve Foreman</dc:creator>
  <cp:lastModifiedBy>Steve Foreman</cp:lastModifiedBy>
  <cp:revision>6</cp:revision>
  <dcterms:created xsi:type="dcterms:W3CDTF">2017-10-18T14:19:08Z</dcterms:created>
  <dcterms:modified xsi:type="dcterms:W3CDTF">2018-01-04T11:25:53Z</dcterms:modified>
</cp:coreProperties>
</file>