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1"/>
  </p:sldMasterIdLst>
  <p:notesMasterIdLst>
    <p:notesMasterId r:id="rId10"/>
  </p:notesMasterIdLst>
  <p:sldIdLst>
    <p:sldId id="256" r:id="rId2"/>
    <p:sldId id="261" r:id="rId3"/>
    <p:sldId id="259" r:id="rId4"/>
    <p:sldId id="260" r:id="rId5"/>
    <p:sldId id="263" r:id="rId6"/>
    <p:sldId id="264" r:id="rId7"/>
    <p:sldId id="262" r:id="rId8"/>
    <p:sldId id="258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108" y="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28/09/2017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637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Aims of the TT-IM</a:t>
            </a:r>
          </a:p>
          <a:p>
            <a:r>
              <a:rPr lang="en-US" sz="4800" i="1" dirty="0" err="1" smtClean="0">
                <a:solidFill>
                  <a:srgbClr val="000090"/>
                </a:solidFill>
              </a:rPr>
              <a:t>Dr</a:t>
            </a:r>
            <a:r>
              <a:rPr lang="en-US" sz="4800" i="1" dirty="0" smtClean="0">
                <a:solidFill>
                  <a:srgbClr val="000090"/>
                </a:solidFill>
              </a:rPr>
              <a:t> William J Wright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2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AU" sz="2400" dirty="0" smtClean="0"/>
              <a:t>WMO is concentrating on modernising information management practices. </a:t>
            </a:r>
          </a:p>
          <a:p>
            <a:r>
              <a:rPr lang="en-AU" sz="2400" dirty="0" smtClean="0"/>
              <a:t>It has established a </a:t>
            </a:r>
            <a:r>
              <a:rPr lang="en-AU" sz="2400" dirty="0"/>
              <a:t>number of initiatives to that </a:t>
            </a:r>
            <a:r>
              <a:rPr lang="en-AU" sz="2400" dirty="0" smtClean="0"/>
              <a:t>end</a:t>
            </a:r>
            <a:endParaRPr lang="en-AU" sz="2000" dirty="0" smtClean="0"/>
          </a:p>
          <a:p>
            <a:pPr marL="0" indent="0">
              <a:buNone/>
            </a:pPr>
            <a:r>
              <a:rPr lang="en-AU" sz="2000" dirty="0" smtClean="0"/>
              <a:t>	 - IPET-CDMP;</a:t>
            </a:r>
          </a:p>
          <a:p>
            <a:pPr marL="0" indent="0">
              <a:buNone/>
            </a:pPr>
            <a:r>
              <a:rPr lang="en-AU" sz="2000" dirty="0"/>
              <a:t>	</a:t>
            </a:r>
            <a:r>
              <a:rPr lang="en-AU" sz="2000" dirty="0" smtClean="0"/>
              <a:t> - CBSLT-EDI;</a:t>
            </a:r>
          </a:p>
          <a:p>
            <a:pPr marL="0" indent="0">
              <a:buNone/>
            </a:pPr>
            <a:r>
              <a:rPr lang="en-AU" sz="2000" dirty="0"/>
              <a:t>	 </a:t>
            </a:r>
            <a:r>
              <a:rPr lang="en-AU" sz="2000" dirty="0" smtClean="0"/>
              <a:t>- WW-IM;</a:t>
            </a:r>
          </a:p>
          <a:p>
            <a:pPr marL="0" indent="0">
              <a:buNone/>
            </a:pPr>
            <a:r>
              <a:rPr lang="en-AU" sz="2000" dirty="0"/>
              <a:t>	 </a:t>
            </a:r>
            <a:r>
              <a:rPr lang="en-AU" sz="2000" dirty="0" smtClean="0"/>
              <a:t>- TT-IM</a:t>
            </a:r>
          </a:p>
          <a:p>
            <a:r>
              <a:rPr lang="en-AU" sz="2400" dirty="0" smtClean="0"/>
              <a:t>Particular focus of TT-IM is to </a:t>
            </a:r>
            <a:r>
              <a:rPr lang="en-AU" sz="2400" dirty="0" smtClean="0"/>
              <a:t>address Members' issues in IM by identifying </a:t>
            </a:r>
            <a:r>
              <a:rPr lang="en-AU" sz="2400" dirty="0" smtClean="0"/>
              <a:t>and </a:t>
            </a:r>
            <a:r>
              <a:rPr lang="en-AU" sz="2400" dirty="0" smtClean="0"/>
              <a:t>document </a:t>
            </a:r>
            <a:r>
              <a:rPr lang="en-AU" sz="2400" dirty="0" smtClean="0"/>
              <a:t>best-practice in </a:t>
            </a:r>
            <a:r>
              <a:rPr lang="en-AU" sz="2400" dirty="0" smtClean="0"/>
              <a:t>IM, updating </a:t>
            </a:r>
            <a:r>
              <a:rPr lang="en-AU" sz="2400" dirty="0" smtClean="0"/>
              <a:t>relevant guidelines material, and </a:t>
            </a:r>
            <a:r>
              <a:rPr lang="en-AU" sz="2400" dirty="0" smtClean="0"/>
              <a:t>recommending </a:t>
            </a:r>
            <a:r>
              <a:rPr lang="en-AU" sz="2400" dirty="0" smtClean="0"/>
              <a:t>technical regulations</a:t>
            </a:r>
          </a:p>
          <a:p>
            <a:pPr marL="0" indent="0">
              <a:buNone/>
            </a:pPr>
            <a:r>
              <a:rPr lang="en-AU" sz="2400" dirty="0"/>
              <a:t> 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Terms of reference</a:t>
            </a:r>
            <a:endParaRPr lang="en-AU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AU" sz="2400" dirty="0" smtClean="0"/>
              <a:t>Collaborate with TCs to review available IM practices and develop appropriate standards and best practices </a:t>
            </a:r>
          </a:p>
          <a:p>
            <a:r>
              <a:rPr lang="en-AU" sz="2400" dirty="0" smtClean="0"/>
              <a:t>Recommend procedures for long-term maintenance and development of standards</a:t>
            </a:r>
          </a:p>
          <a:p>
            <a:r>
              <a:rPr lang="en-AU" sz="2400" dirty="0" smtClean="0"/>
              <a:t>Replace the Guide on WWW Data Management (WMO No 788)</a:t>
            </a:r>
          </a:p>
          <a:p>
            <a:r>
              <a:rPr lang="en-AU" sz="2400" dirty="0" smtClean="0"/>
              <a:t>Propose updates to standards and practices under WIS Part C</a:t>
            </a:r>
          </a:p>
          <a:p>
            <a:r>
              <a:rPr lang="en-AU" sz="2400" dirty="0" smtClean="0"/>
              <a:t>Recommend updates to WIS competencies in relation to IM </a:t>
            </a:r>
            <a:endParaRPr lang="en-AU" sz="24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Possible information sources</a:t>
            </a:r>
            <a:endParaRPr lang="en-AU" dirty="0"/>
          </a:p>
        </p:txBody>
      </p:sp>
      <p:graphicFrame>
        <p:nvGraphicFramePr>
          <p:cNvPr id="21" name="Content Placeholder 2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441875982"/>
              </p:ext>
            </p:extLst>
          </p:nvPr>
        </p:nvGraphicFramePr>
        <p:xfrm>
          <a:off x="240631" y="1900989"/>
          <a:ext cx="4255168" cy="29604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69185"/>
                <a:gridCol w="372451"/>
                <a:gridCol w="413900"/>
                <a:gridCol w="413608"/>
                <a:gridCol w="332754"/>
                <a:gridCol w="494753"/>
                <a:gridCol w="248107"/>
                <a:gridCol w="372451"/>
                <a:gridCol w="332754"/>
                <a:gridCol w="372451"/>
                <a:gridCol w="332754"/>
              </a:tblGrid>
              <a:tr h="197360">
                <a:tc>
                  <a:txBody>
                    <a:bodyPr/>
                    <a:lstStyle/>
                    <a:p>
                      <a:pPr algn="just">
                        <a:spcAft>
                          <a:spcPts val="400"/>
                        </a:spcAft>
                      </a:pPr>
                      <a:r>
                        <a:rPr lang="en-GB" sz="400" dirty="0">
                          <a:effectLst/>
                        </a:rPr>
                        <a:t>Data Type</a:t>
                      </a:r>
                      <a:endParaRPr lang="en-A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Sponsor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Owner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Steward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Location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Format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Status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400"/>
                        </a:spcAft>
                      </a:pPr>
                      <a:r>
                        <a:rPr lang="en-GB" sz="400">
                          <a:effectLst/>
                        </a:rPr>
                        <a:t>Retention Period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Users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Back-up Policy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Cost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</a:tr>
              <a:tr h="8881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All WAFC SWM &amp; SWH Sig Wx charts</a:t>
                      </a:r>
                      <a:endParaRPr lang="en-AU" sz="5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F214, F215, F414, F415 charts</a:t>
                      </a:r>
                      <a:endParaRPr lang="en-AU" sz="5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Ops Centre Airfield warnings</a:t>
                      </a:r>
                      <a:endParaRPr lang="en-AU" sz="500">
                        <a:effectLst/>
                      </a:endParaRPr>
                    </a:p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400">
                          <a:effectLst/>
                        </a:rPr>
                        <a:t>Ballooning forecasts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400"/>
                        </a:spcAft>
                      </a:pPr>
                      <a:r>
                        <a:rPr lang="en-GB" sz="400">
                          <a:effectLst/>
                        </a:rPr>
                        <a:t>Aviation Programme Manager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 dirty="0">
                          <a:effectLst/>
                        </a:rPr>
                        <a:t>Service Manager Aviation</a:t>
                      </a:r>
                      <a:endParaRPr lang="en-A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Service Manager Aviation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Crown Self Storage, Exeter Business Park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Paper hard copy but gradually being transferred to Nimbus CD archive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Open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GB" sz="400">
                          <a:effectLst/>
                        </a:rPr>
                        <a:t>2 years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 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 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&lt; £5K pa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</a:tr>
              <a:tr h="13815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Airmets</a:t>
                      </a:r>
                      <a:endParaRPr lang="en-AU" sz="5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FOQNHs</a:t>
                      </a:r>
                      <a:endParaRPr lang="en-AU" sz="5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Offshore Sig Wx charts</a:t>
                      </a:r>
                      <a:endParaRPr lang="en-AU" sz="5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SWM &amp; SWH BUFR Sig Wx</a:t>
                      </a:r>
                      <a:endParaRPr lang="en-AU" sz="5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Requests are in place to softcopy archive the new 215, 415, ballooning forecasts and WAFC Sig Wx charts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400"/>
                        </a:spcAft>
                      </a:pPr>
                      <a:r>
                        <a:rPr lang="en-GB" sz="400">
                          <a:effectLst/>
                        </a:rPr>
                        <a:t>Aviation Programme Manager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Service Manager Aviation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Ops Centre Forecast Production Assistant/ Ops Centre ITO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Ops Centre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CD of Nimbus produced/communicated forecasts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Open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400">
                          <a:effectLst/>
                        </a:rPr>
                        <a:t>2 years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 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 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&lt; £5K pa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</a:tr>
              <a:tr h="4934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Operational NWP models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400"/>
                        </a:spcAft>
                      </a:pPr>
                      <a:r>
                        <a:rPr lang="en-GB" sz="400">
                          <a:effectLst/>
                        </a:rPr>
                        <a:t>Aviation Programme Manager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FR" sz="400">
                          <a:effectLst/>
                        </a:rPr>
                        <a:t>Head NWP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Team Leader Data Storage and Access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WGOS and Rerun archives in MASS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UM Dump and Fieldsfile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 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600"/>
                        </a:spcAft>
                      </a:pPr>
                      <a:r>
                        <a:rPr lang="en-GB" sz="400">
                          <a:effectLst/>
                        </a:rPr>
                        <a:t>2 years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 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400">
                          <a:effectLst/>
                        </a:rPr>
                        <a:t> </a:t>
                      </a:r>
                      <a:endParaRPr lang="en-AU" sz="5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400" dirty="0">
                          <a:effectLst/>
                        </a:rPr>
                        <a:t>£283K pa</a:t>
                      </a:r>
                      <a:endParaRPr lang="en-AU" sz="5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29669" marR="29669" marT="0" marB="0"/>
                </a:tc>
              </a:tr>
            </a:tbl>
          </a:graphicData>
        </a:graphic>
      </p:graphicFrame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AU" sz="2400" dirty="0" smtClean="0"/>
              <a:t>Exemplars within NMHS and WMO programs</a:t>
            </a:r>
          </a:p>
          <a:p>
            <a:r>
              <a:rPr lang="en-AU" sz="2400" dirty="0" smtClean="0"/>
              <a:t>Existing and new guidance documents</a:t>
            </a:r>
          </a:p>
          <a:p>
            <a:r>
              <a:rPr lang="en-AU" sz="2400" dirty="0" smtClean="0"/>
              <a:t>Outcomes of relevant WMO meetings – </a:t>
            </a:r>
            <a:r>
              <a:rPr lang="en-AU" sz="2400" dirty="0"/>
              <a:t>especially WW-IM, </a:t>
            </a:r>
            <a:r>
              <a:rPr lang="en-AU" sz="2400" dirty="0" smtClean="0"/>
              <a:t>CBSLT-EDI </a:t>
            </a:r>
          </a:p>
          <a:p>
            <a:r>
              <a:rPr lang="en-AU" sz="2400" dirty="0" smtClean="0"/>
              <a:t>HQ-GDMFC Manual</a:t>
            </a:r>
          </a:p>
          <a:p>
            <a:r>
              <a:rPr lang="en-AU" sz="2400" dirty="0" smtClean="0"/>
              <a:t>Others??</a:t>
            </a:r>
            <a:endParaRPr lang="en-AU" sz="2400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 dirty="0"/>
          </a:p>
        </p:txBody>
      </p:sp>
      <p:sp>
        <p:nvSpPr>
          <p:cNvPr id="22" name="Rectangle 12"/>
          <p:cNvSpPr>
            <a:spLocks noChangeArrowheads="1"/>
          </p:cNvSpPr>
          <p:nvPr/>
        </p:nvSpPr>
        <p:spPr bwMode="auto">
          <a:xfrm>
            <a:off x="457200" y="28654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Desired long-term vision/outcomes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sz="2400" dirty="0" smtClean="0"/>
              <a:t>Clearly-articulated and widely-adopted best-practice standards and approaches to </a:t>
            </a:r>
            <a:r>
              <a:rPr lang="en-AU" sz="2400" dirty="0" smtClean="0"/>
              <a:t>IM</a:t>
            </a:r>
          </a:p>
          <a:p>
            <a:pPr marL="0" indent="0">
              <a:buNone/>
            </a:pPr>
            <a:endParaRPr lang="en-AU" sz="2400" dirty="0" smtClean="0"/>
          </a:p>
          <a:p>
            <a:r>
              <a:rPr lang="en-AU" sz="2400" dirty="0" smtClean="0">
                <a:solidFill>
                  <a:srgbClr val="0070C0"/>
                </a:solidFill>
              </a:rPr>
              <a:t>An improved regulatory framework around IM </a:t>
            </a:r>
            <a:r>
              <a:rPr lang="en-AU" sz="2400" dirty="0" smtClean="0">
                <a:solidFill>
                  <a:srgbClr val="0070C0"/>
                </a:solidFill>
              </a:rPr>
              <a:t>practices</a:t>
            </a:r>
          </a:p>
          <a:p>
            <a:endParaRPr lang="en-AU" sz="2400" dirty="0" smtClean="0">
              <a:solidFill>
                <a:srgbClr val="0070C0"/>
              </a:solidFill>
            </a:endParaRPr>
          </a:p>
          <a:p>
            <a:r>
              <a:rPr lang="en-AU" sz="2400" dirty="0" smtClean="0"/>
              <a:t>Effective </a:t>
            </a:r>
            <a:r>
              <a:rPr lang="en-AU" sz="2400" dirty="0" smtClean="0"/>
              <a:t>harnessing of emerging technologies and ICT practices relevant to </a:t>
            </a:r>
            <a:r>
              <a:rPr lang="en-AU" sz="2400" dirty="0" smtClean="0"/>
              <a:t>IM</a:t>
            </a:r>
          </a:p>
          <a:p>
            <a:endParaRPr lang="en-AU" sz="2400" dirty="0" smtClean="0"/>
          </a:p>
          <a:p>
            <a:r>
              <a:rPr lang="en-AU" sz="2400" dirty="0" smtClean="0">
                <a:solidFill>
                  <a:srgbClr val="0070C0"/>
                </a:solidFill>
              </a:rPr>
              <a:t>Advancement of Member NMHS IM capabilities according to IM maturity assessment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353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 smtClean="0"/>
              <a:t>Towards new technical regulations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AU" sz="2800" dirty="0" smtClean="0"/>
              <a:t>Tech </a:t>
            </a:r>
            <a:r>
              <a:rPr lang="en-AU" sz="2800" dirty="0" err="1" smtClean="0"/>
              <a:t>Regs</a:t>
            </a:r>
            <a:r>
              <a:rPr lang="en-AU" sz="2800" dirty="0" smtClean="0"/>
              <a:t> can be phrased as </a:t>
            </a:r>
            <a:r>
              <a:rPr lang="en-AU" sz="2800" i="1" dirty="0" smtClean="0"/>
              <a:t>shall</a:t>
            </a:r>
            <a:r>
              <a:rPr lang="en-AU" sz="2800" dirty="0" smtClean="0"/>
              <a:t> (i.e. mandatory) or </a:t>
            </a:r>
            <a:r>
              <a:rPr lang="en-AU" sz="2800" i="1" dirty="0" smtClean="0"/>
              <a:t>should. </a:t>
            </a:r>
            <a:r>
              <a:rPr lang="en-AU" sz="2800" dirty="0" smtClean="0"/>
              <a:t> </a:t>
            </a:r>
          </a:p>
          <a:p>
            <a:r>
              <a:rPr lang="en-AU" sz="2800" dirty="0" smtClean="0"/>
              <a:t>Possible examples: </a:t>
            </a:r>
          </a:p>
          <a:p>
            <a:pPr marL="0" indent="0">
              <a:buNone/>
            </a:pPr>
            <a:r>
              <a:rPr lang="en-AU" dirty="0" smtClean="0"/>
              <a:t>  </a:t>
            </a:r>
            <a:r>
              <a:rPr lang="en-AU" sz="2400" i="1" dirty="0" smtClean="0"/>
              <a:t>Members </a:t>
            </a:r>
            <a:r>
              <a:rPr lang="en-AU" sz="2400" i="1" dirty="0"/>
              <a:t>should ensure that their NMHSs develop and implement  a migration strategy for their  climate archive, and review it at regular intervals, to ensure currency and </a:t>
            </a:r>
            <a:r>
              <a:rPr lang="en-AU" sz="2400" i="1" dirty="0" smtClean="0"/>
              <a:t>sustainability</a:t>
            </a:r>
          </a:p>
          <a:p>
            <a:pPr marL="0" indent="0">
              <a:buNone/>
            </a:pPr>
            <a:endParaRPr lang="en-AU" sz="2400" dirty="0"/>
          </a:p>
          <a:p>
            <a:pPr marL="0" indent="0">
              <a:buNone/>
            </a:pPr>
            <a:r>
              <a:rPr lang="en-AU" sz="2400" i="1" dirty="0"/>
              <a:t>Members shall allocate their NMHSs the necessary resources for the maintenance and sustainability of their climate record in a secure environment, including the acquisition of modern Climate Data Management Systems based on WMO specifications. </a:t>
            </a:r>
          </a:p>
          <a:p>
            <a:pPr marL="0" indent="0">
              <a:buNone/>
            </a:pPr>
            <a:endParaRPr lang="en-AU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0026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Intended outcomes of this meeting </a:t>
            </a:r>
            <a:endParaRPr lang="en-AU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AU" sz="2800" dirty="0" smtClean="0"/>
              <a:t>A scoping statement for what the WIS IM regulations and guidance should cover;</a:t>
            </a:r>
          </a:p>
          <a:p>
            <a:r>
              <a:rPr lang="en-AU" sz="2800" dirty="0" smtClean="0">
                <a:solidFill>
                  <a:srgbClr val="0070C0"/>
                </a:solidFill>
              </a:rPr>
              <a:t>Best </a:t>
            </a:r>
            <a:r>
              <a:rPr lang="en-AU" sz="2800" dirty="0">
                <a:solidFill>
                  <a:srgbClr val="0070C0"/>
                </a:solidFill>
              </a:rPr>
              <a:t>practises used by members in the area of information management and data </a:t>
            </a:r>
            <a:r>
              <a:rPr lang="en-AU" sz="2800" dirty="0" smtClean="0">
                <a:solidFill>
                  <a:srgbClr val="0070C0"/>
                </a:solidFill>
              </a:rPr>
              <a:t>stewardship</a:t>
            </a:r>
            <a:endParaRPr lang="en-AU" sz="2800" dirty="0">
              <a:solidFill>
                <a:srgbClr val="0070C0"/>
              </a:solidFill>
            </a:endParaRPr>
          </a:p>
          <a:p>
            <a:r>
              <a:rPr lang="en-AU" sz="2800" dirty="0" smtClean="0"/>
              <a:t>Identifying issues </a:t>
            </a:r>
            <a:r>
              <a:rPr lang="en-AU" sz="2800" dirty="0"/>
              <a:t>that members in developing countries are facing with data </a:t>
            </a:r>
            <a:r>
              <a:rPr lang="en-AU" sz="2800" dirty="0" smtClean="0"/>
              <a:t>management</a:t>
            </a:r>
            <a:r>
              <a:rPr lang="en-AU" sz="2800" dirty="0"/>
              <a:t>.</a:t>
            </a:r>
          </a:p>
          <a:p>
            <a:r>
              <a:rPr lang="en-AU" sz="2800" dirty="0" smtClean="0">
                <a:solidFill>
                  <a:srgbClr val="0070C0"/>
                </a:solidFill>
              </a:rPr>
              <a:t>A </a:t>
            </a:r>
            <a:r>
              <a:rPr lang="en-AU" sz="2800" dirty="0" err="1" smtClean="0">
                <a:solidFill>
                  <a:srgbClr val="0070C0"/>
                </a:solidFill>
              </a:rPr>
              <a:t>workplan</a:t>
            </a:r>
            <a:r>
              <a:rPr lang="en-AU" sz="2800" dirty="0" smtClean="0">
                <a:solidFill>
                  <a:srgbClr val="0070C0"/>
                </a:solidFill>
              </a:rPr>
              <a:t> for preparing supporting text for the Manual on WIS and Guide to WIS plus supporting materials</a:t>
            </a:r>
          </a:p>
          <a:p>
            <a:r>
              <a:rPr lang="en-AU" sz="2800" dirty="0" smtClean="0"/>
              <a:t>Outline of key points to be included, especially topics to be </a:t>
            </a:r>
            <a:r>
              <a:rPr lang="en-AU" sz="2800" dirty="0" err="1" smtClean="0"/>
              <a:t>targetted</a:t>
            </a:r>
            <a:r>
              <a:rPr lang="en-AU" sz="2800" dirty="0"/>
              <a:t> </a:t>
            </a:r>
            <a:r>
              <a:rPr lang="en-AU" sz="2800" dirty="0" smtClean="0"/>
              <a:t>with technical regulations </a:t>
            </a:r>
            <a:endParaRPr lang="en-AU" sz="2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065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124</TotalTime>
  <Words>498</Words>
  <Application>Microsoft Office PowerPoint</Application>
  <PresentationFormat>On-screen Show (4:3)</PresentationFormat>
  <Paragraphs>106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blank</vt:lpstr>
      <vt:lpstr>PowerPoint Presentation</vt:lpstr>
      <vt:lpstr>Introduction </vt:lpstr>
      <vt:lpstr>Terms of reference</vt:lpstr>
      <vt:lpstr>Possible information sources</vt:lpstr>
      <vt:lpstr>Desired long-term vision/outcomes</vt:lpstr>
      <vt:lpstr>Towards new technical regulations </vt:lpstr>
      <vt:lpstr>Intended outcomes of this meeting 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William Wright</cp:lastModifiedBy>
  <cp:revision>16</cp:revision>
  <dcterms:created xsi:type="dcterms:W3CDTF">2017-08-23T09:47:05Z</dcterms:created>
  <dcterms:modified xsi:type="dcterms:W3CDTF">2017-09-28T02:57:17Z</dcterms:modified>
</cp:coreProperties>
</file>