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1" r:id="rId9"/>
    <p:sldId id="260"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7" autoAdjust="0"/>
    <p:restoredTop sz="94660"/>
  </p:normalViewPr>
  <p:slideViewPr>
    <p:cSldViewPr snapToGrid="0">
      <p:cViewPr varScale="1">
        <p:scale>
          <a:sx n="46" d="100"/>
          <a:sy n="46" d="100"/>
        </p:scale>
        <p:origin x="67" y="9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F9504CA-1925-4152-99E8-037F99F9FC03}"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4264057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9504CA-1925-4152-99E8-037F99F9FC03}"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1555491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9504CA-1925-4152-99E8-037F99F9FC03}"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3125282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F9504CA-1925-4152-99E8-037F99F9FC03}" type="datetimeFigureOut">
              <a:rPr lang="en-GB" smtClean="0"/>
              <a:t>11/10/2019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159490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9504CA-1925-4152-99E8-037F99F9FC03}" type="datetimeFigureOut">
              <a:rPr lang="en-GB" smtClean="0"/>
              <a:t>11/10/2019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3042052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F9504CA-1925-4152-99E8-037F99F9FC03}" type="datetimeFigureOut">
              <a:rPr lang="en-GB" smtClean="0"/>
              <a:t>11/10/2019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2845060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9504CA-1925-4152-99E8-037F99F9FC03}" type="datetimeFigureOut">
              <a:rPr lang="en-GB" smtClean="0"/>
              <a:t>11/10/2019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238022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9504CA-1925-4152-99E8-037F99F9FC03}" type="datetimeFigureOut">
              <a:rPr lang="en-GB" smtClean="0"/>
              <a:t>11/10/2019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1060698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9504CA-1925-4152-99E8-037F99F9FC03}" type="datetimeFigureOut">
              <a:rPr lang="en-GB" smtClean="0"/>
              <a:t>11/10/2019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728251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9504CA-1925-4152-99E8-037F99F9FC03}"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148163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9504CA-1925-4152-99E8-037F99F9FC03}"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4555DC-2391-43C0-A0C8-985208A9F514}" type="slidenum">
              <a:rPr lang="en-GB" smtClean="0"/>
              <a:t>‹#›</a:t>
            </a:fld>
            <a:endParaRPr lang="en-GB"/>
          </a:p>
        </p:txBody>
      </p:sp>
    </p:spTree>
    <p:extLst>
      <p:ext uri="{BB962C8B-B14F-4D97-AF65-F5344CB8AC3E}">
        <p14:creationId xmlns:p14="http://schemas.microsoft.com/office/powerpoint/2010/main" val="3597467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9504CA-1925-4152-99E8-037F99F9FC03}" type="datetimeFigureOut">
              <a:rPr lang="en-GB" smtClean="0"/>
              <a:t>11/10/2019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4555DC-2391-43C0-A0C8-985208A9F514}" type="slidenum">
              <a:rPr lang="en-GB" smtClean="0"/>
              <a:t>‹#›</a:t>
            </a:fld>
            <a:endParaRPr lang="en-GB"/>
          </a:p>
        </p:txBody>
      </p:sp>
    </p:spTree>
    <p:extLst>
      <p:ext uri="{BB962C8B-B14F-4D97-AF65-F5344CB8AC3E}">
        <p14:creationId xmlns:p14="http://schemas.microsoft.com/office/powerpoint/2010/main" val="10913438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5400" dirty="0" smtClean="0"/>
              <a:t>World Meteorological Congress</a:t>
            </a:r>
            <a:br>
              <a:rPr lang="en-GB" sz="5400" dirty="0" smtClean="0"/>
            </a:br>
            <a:r>
              <a:rPr lang="en-GB" sz="3600" dirty="0" smtClean="0"/>
              <a:t>Abridged Final Report of the Eighteenth Session</a:t>
            </a:r>
            <a:r>
              <a:rPr lang="en-GB" sz="5400" dirty="0" smtClean="0"/>
              <a:t> </a:t>
            </a:r>
            <a:endParaRPr lang="en-GB" sz="5400" dirty="0"/>
          </a:p>
        </p:txBody>
      </p:sp>
      <p:sp>
        <p:nvSpPr>
          <p:cNvPr id="3" name="Subtitle 2"/>
          <p:cNvSpPr>
            <a:spLocks noGrp="1"/>
          </p:cNvSpPr>
          <p:nvPr>
            <p:ph type="subTitle" idx="1"/>
          </p:nvPr>
        </p:nvSpPr>
        <p:spPr/>
        <p:txBody>
          <a:bodyPr>
            <a:normAutofit/>
          </a:bodyPr>
          <a:lstStyle/>
          <a:p>
            <a:pPr algn="l"/>
            <a:r>
              <a:rPr lang="en-GB" dirty="0" smtClean="0"/>
              <a:t>Resolution 57 (Cg-18)</a:t>
            </a:r>
          </a:p>
          <a:p>
            <a:pPr algn="l"/>
            <a:r>
              <a:rPr lang="en-US" dirty="0" smtClean="0"/>
              <a:t>WMO INFORMATION SYSTEM: AMENDMENTS TO THE TECHNICAL REGULATIONS AND WIS 2.0 IMPLEMENTATION APPROACH</a:t>
            </a:r>
            <a:endParaRPr lang="en-GB" dirty="0"/>
          </a:p>
        </p:txBody>
      </p:sp>
    </p:spTree>
    <p:extLst>
      <p:ext uri="{BB962C8B-B14F-4D97-AF65-F5344CB8AC3E}">
        <p14:creationId xmlns:p14="http://schemas.microsoft.com/office/powerpoint/2010/main" val="1046673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Pertinent clauses (</a:t>
            </a:r>
            <a:r>
              <a:rPr lang="en-GB" dirty="0" err="1" smtClean="0"/>
              <a:t>i</a:t>
            </a:r>
            <a:r>
              <a:rPr lang="en-GB" dirty="0" smtClean="0"/>
              <a:t>)</a:t>
            </a:r>
            <a:endParaRPr lang="en-GB" dirty="0"/>
          </a:p>
        </p:txBody>
      </p:sp>
      <p:sp>
        <p:nvSpPr>
          <p:cNvPr id="3" name="Content Placeholder 2"/>
          <p:cNvSpPr>
            <a:spLocks noGrp="1"/>
          </p:cNvSpPr>
          <p:nvPr>
            <p:ph idx="1"/>
          </p:nvPr>
        </p:nvSpPr>
        <p:spPr>
          <a:xfrm>
            <a:off x="838200" y="894946"/>
            <a:ext cx="10515600" cy="5282017"/>
          </a:xfrm>
        </p:spPr>
        <p:txBody>
          <a:bodyPr>
            <a:normAutofit/>
          </a:bodyPr>
          <a:lstStyle/>
          <a:p>
            <a:pPr marL="0" indent="0">
              <a:spcBef>
                <a:spcPts val="0"/>
              </a:spcBef>
              <a:spcAft>
                <a:spcPts val="1000"/>
              </a:spcAft>
              <a:buNone/>
            </a:pPr>
            <a:r>
              <a:rPr lang="en-GB" sz="2400" b="1" dirty="0" smtClean="0"/>
              <a:t>Having reviewed:</a:t>
            </a:r>
          </a:p>
          <a:p>
            <a:pPr marL="0" indent="0">
              <a:spcBef>
                <a:spcPts val="0"/>
              </a:spcBef>
              <a:buNone/>
            </a:pPr>
            <a:r>
              <a:rPr lang="en-US" sz="2400" dirty="0" smtClean="0"/>
              <a:t>(2)	The Statement from the WIS Workshop on Future Technologies</a:t>
            </a:r>
          </a:p>
          <a:p>
            <a:pPr marL="0" indent="0">
              <a:spcBef>
                <a:spcPts val="0"/>
              </a:spcBef>
              <a:buNone/>
            </a:pPr>
            <a:r>
              <a:rPr lang="en-US" sz="2400" dirty="0"/>
              <a:t>	</a:t>
            </a:r>
            <a:r>
              <a:rPr lang="en-US" sz="2400" dirty="0" smtClean="0"/>
              <a:t>(Geneva, 19 to 20 March 2019) provided in </a:t>
            </a:r>
            <a:r>
              <a:rPr lang="en-US" sz="2400" u="sng" dirty="0" smtClean="0">
                <a:solidFill>
                  <a:srgbClr val="0070C0"/>
                </a:solidFill>
              </a:rPr>
              <a:t>Cg-18/INF. 6.2(2)</a:t>
            </a:r>
            <a:r>
              <a:rPr lang="en-US" sz="2400" dirty="0" smtClean="0"/>
              <a:t>,</a:t>
            </a:r>
          </a:p>
          <a:p>
            <a:pPr marL="0" indent="0">
              <a:spcBef>
                <a:spcPts val="0"/>
              </a:spcBef>
              <a:buNone/>
            </a:pPr>
            <a:endParaRPr lang="en-US" sz="2400" dirty="0"/>
          </a:p>
          <a:p>
            <a:pPr marL="0" indent="0">
              <a:spcBef>
                <a:spcPts val="0"/>
              </a:spcBef>
              <a:spcAft>
                <a:spcPts val="1000"/>
              </a:spcAft>
              <a:buNone/>
            </a:pPr>
            <a:r>
              <a:rPr lang="en-US" sz="2400" b="1" dirty="0" smtClean="0"/>
              <a:t>Adopts</a:t>
            </a:r>
            <a:r>
              <a:rPr lang="en-US" sz="2400" dirty="0" smtClean="0"/>
              <a:t>, on the recommendations of the Commission for Basic Systems:</a:t>
            </a:r>
          </a:p>
          <a:p>
            <a:pPr marL="0" indent="0">
              <a:spcBef>
                <a:spcPts val="0"/>
              </a:spcBef>
              <a:buNone/>
            </a:pPr>
            <a:r>
              <a:rPr lang="en-US" sz="2400" dirty="0" smtClean="0"/>
              <a:t>(3)	The WMO Information System 2.0 Implementation Approach as provided in </a:t>
            </a:r>
          </a:p>
          <a:p>
            <a:pPr marL="0" indent="0">
              <a:spcBef>
                <a:spcPts val="0"/>
              </a:spcBef>
              <a:buNone/>
            </a:pPr>
            <a:r>
              <a:rPr lang="en-US" sz="2400" dirty="0" smtClean="0"/>
              <a:t>	</a:t>
            </a:r>
            <a:r>
              <a:rPr lang="en-US" sz="2400" u="sng" dirty="0" smtClean="0">
                <a:solidFill>
                  <a:srgbClr val="0070C0"/>
                </a:solidFill>
              </a:rPr>
              <a:t>Annex 3</a:t>
            </a:r>
            <a:r>
              <a:rPr lang="en-US" sz="2400" dirty="0" smtClean="0"/>
              <a:t> of the present resolution;</a:t>
            </a:r>
          </a:p>
          <a:p>
            <a:pPr marL="0" indent="0">
              <a:spcBef>
                <a:spcPts val="0"/>
              </a:spcBef>
              <a:buNone/>
            </a:pPr>
            <a:endParaRPr lang="en-US" sz="2400" dirty="0"/>
          </a:p>
          <a:p>
            <a:pPr marL="0" indent="0">
              <a:spcBef>
                <a:spcPts val="0"/>
              </a:spcBef>
              <a:buNone/>
            </a:pPr>
            <a:r>
              <a:rPr lang="en-US" sz="2400" b="1" dirty="0" smtClean="0"/>
              <a:t>Authorizes</a:t>
            </a:r>
            <a:r>
              <a:rPr lang="en-US" sz="2400" dirty="0" smtClean="0"/>
              <a:t> the Executive Council to make decisions on WIS 2.0 during its development and implementation, including the use of shared services contractually managed by the Secretariat;</a:t>
            </a:r>
          </a:p>
          <a:p>
            <a:pPr marL="0" indent="0">
              <a:spcBef>
                <a:spcPts val="0"/>
              </a:spcBef>
              <a:buNone/>
            </a:pPr>
            <a:endParaRPr lang="en-US" sz="2400" dirty="0"/>
          </a:p>
          <a:p>
            <a:pPr marL="0" indent="0">
              <a:spcBef>
                <a:spcPts val="0"/>
              </a:spcBef>
              <a:buNone/>
            </a:pPr>
            <a:r>
              <a:rPr lang="en-GB" sz="2400" u="sng" dirty="0" smtClean="0">
                <a:solidFill>
                  <a:srgbClr val="0070C0"/>
                </a:solidFill>
              </a:rPr>
              <a:t>Annex 3</a:t>
            </a:r>
            <a:r>
              <a:rPr lang="en-GB" sz="2400" dirty="0" smtClean="0"/>
              <a:t>: Cg-18-d06-2(2) - WMO Information System 2.0 Implementation Approach.</a:t>
            </a:r>
            <a:endParaRPr lang="en-GB" sz="2400" dirty="0"/>
          </a:p>
        </p:txBody>
      </p:sp>
    </p:spTree>
    <p:extLst>
      <p:ext uri="{BB962C8B-B14F-4D97-AF65-F5344CB8AC3E}">
        <p14:creationId xmlns:p14="http://schemas.microsoft.com/office/powerpoint/2010/main" val="3632667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Pertinent clauses (ii)</a:t>
            </a:r>
            <a:endParaRPr lang="en-GB" dirty="0"/>
          </a:p>
        </p:txBody>
      </p:sp>
      <p:sp>
        <p:nvSpPr>
          <p:cNvPr id="3" name="Content Placeholder 2"/>
          <p:cNvSpPr>
            <a:spLocks noGrp="1"/>
          </p:cNvSpPr>
          <p:nvPr>
            <p:ph idx="1"/>
          </p:nvPr>
        </p:nvSpPr>
        <p:spPr>
          <a:xfrm>
            <a:off x="838200" y="894946"/>
            <a:ext cx="10515600" cy="5282017"/>
          </a:xfrm>
        </p:spPr>
        <p:txBody>
          <a:bodyPr>
            <a:normAutofit/>
          </a:bodyPr>
          <a:lstStyle/>
          <a:p>
            <a:pPr marL="0" indent="0">
              <a:spcBef>
                <a:spcPts val="0"/>
              </a:spcBef>
              <a:spcAft>
                <a:spcPts val="1000"/>
              </a:spcAft>
              <a:buNone/>
            </a:pPr>
            <a:r>
              <a:rPr lang="en-GB" sz="2400" b="1" dirty="0" smtClean="0"/>
              <a:t>Urges </a:t>
            </a:r>
            <a:r>
              <a:rPr lang="en-GB" sz="2400" dirty="0" smtClean="0"/>
              <a:t>Members:</a:t>
            </a:r>
          </a:p>
          <a:p>
            <a:pPr marL="0" indent="0">
              <a:spcBef>
                <a:spcPts val="0"/>
              </a:spcBef>
              <a:spcAft>
                <a:spcPts val="1000"/>
              </a:spcAft>
              <a:buNone/>
            </a:pPr>
            <a:r>
              <a:rPr lang="en-US" sz="2400" dirty="0" smtClean="0"/>
              <a:t>(1)	To promulgate the value-added benefits of WIS 2.0 and participate 	proactively in the WIS 2.0 development and implementation process;</a:t>
            </a:r>
          </a:p>
          <a:p>
            <a:pPr marL="0" indent="0">
              <a:spcBef>
                <a:spcPts val="0"/>
              </a:spcBef>
              <a:spcAft>
                <a:spcPts val="1000"/>
              </a:spcAft>
              <a:buNone/>
            </a:pPr>
            <a:r>
              <a:rPr lang="en-US" sz="2400" dirty="0" smtClean="0"/>
              <a:t>(2)	To support the WIS project office, through </a:t>
            </a:r>
            <a:r>
              <a:rPr lang="en-US" sz="2400" dirty="0" err="1" smtClean="0"/>
              <a:t>secondments</a:t>
            </a:r>
            <a:r>
              <a:rPr lang="en-US" sz="2400" dirty="0" smtClean="0"/>
              <a:t> and additional 	funding to the WIS Trust Fund;</a:t>
            </a:r>
          </a:p>
          <a:p>
            <a:pPr marL="0" indent="0">
              <a:spcBef>
                <a:spcPts val="0"/>
              </a:spcBef>
              <a:buNone/>
            </a:pPr>
            <a:r>
              <a:rPr lang="en-US" sz="2400" dirty="0" smtClean="0"/>
              <a:t>(3)	To consider provision of additional resources necessary for the 	development and implementation of WIS 2.0 facilitating the evolution of 	Data Processing and Forecast Systems and Public Weather Services and the 	making of WIGOS to be fully operational.</a:t>
            </a:r>
            <a:endParaRPr lang="en-GB" sz="2400" dirty="0"/>
          </a:p>
        </p:txBody>
      </p:sp>
    </p:spTree>
    <p:extLst>
      <p:ext uri="{BB962C8B-B14F-4D97-AF65-F5344CB8AC3E}">
        <p14:creationId xmlns:p14="http://schemas.microsoft.com/office/powerpoint/2010/main" val="21025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Comments from Cg-18 (</a:t>
            </a:r>
            <a:r>
              <a:rPr lang="en-GB" dirty="0" err="1" smtClean="0"/>
              <a:t>i</a:t>
            </a:r>
            <a:r>
              <a:rPr lang="en-GB" dirty="0" smtClean="0"/>
              <a:t>)</a:t>
            </a:r>
            <a:endParaRPr lang="en-GB" dirty="0"/>
          </a:p>
        </p:txBody>
      </p:sp>
      <p:sp>
        <p:nvSpPr>
          <p:cNvPr id="3" name="Content Placeholder 2"/>
          <p:cNvSpPr>
            <a:spLocks noGrp="1"/>
          </p:cNvSpPr>
          <p:nvPr>
            <p:ph idx="1"/>
          </p:nvPr>
        </p:nvSpPr>
        <p:spPr>
          <a:xfrm>
            <a:off x="838200" y="894946"/>
            <a:ext cx="10515600" cy="5282017"/>
          </a:xfrm>
        </p:spPr>
        <p:txBody>
          <a:bodyPr>
            <a:normAutofit/>
          </a:bodyPr>
          <a:lstStyle/>
          <a:p>
            <a:pPr marL="0" indent="0">
              <a:spcBef>
                <a:spcPts val="0"/>
              </a:spcBef>
              <a:buNone/>
            </a:pPr>
            <a:r>
              <a:rPr lang="en-US" sz="2400" b="1" dirty="0" smtClean="0"/>
              <a:t>Netherlands</a:t>
            </a:r>
            <a:r>
              <a:rPr lang="en-US" sz="2400" dirty="0" smtClean="0"/>
              <a:t>:</a:t>
            </a:r>
          </a:p>
          <a:p>
            <a:pPr marL="0" indent="0">
              <a:spcBef>
                <a:spcPts val="0"/>
              </a:spcBef>
              <a:buNone/>
            </a:pPr>
            <a:r>
              <a:rPr lang="en-US" sz="2400" dirty="0" smtClean="0"/>
              <a:t>• 2016-2019 implementation report shows WIS1 implementation has been poor - how will WIS 2.0 improve the situation</a:t>
            </a:r>
          </a:p>
          <a:p>
            <a:pPr marL="0" indent="0">
              <a:spcBef>
                <a:spcPts val="0"/>
              </a:spcBef>
              <a:buNone/>
            </a:pPr>
            <a:endParaRPr lang="en-US" sz="2400" dirty="0" smtClean="0"/>
          </a:p>
          <a:p>
            <a:pPr marL="0" indent="0">
              <a:spcBef>
                <a:spcPts val="0"/>
              </a:spcBef>
              <a:buNone/>
            </a:pPr>
            <a:r>
              <a:rPr lang="en-US" sz="2400" dirty="0" smtClean="0"/>
              <a:t>[WIS 2.0 is focused in user needs; bringing clear benefits through adoption]</a:t>
            </a:r>
          </a:p>
          <a:p>
            <a:pPr marL="0" indent="0">
              <a:spcBef>
                <a:spcPts val="0"/>
              </a:spcBef>
              <a:buNone/>
            </a:pPr>
            <a:endParaRPr lang="en-US" sz="2400" dirty="0" smtClean="0"/>
          </a:p>
          <a:p>
            <a:pPr marL="0" indent="0">
              <a:spcBef>
                <a:spcPts val="0"/>
              </a:spcBef>
              <a:buNone/>
            </a:pPr>
            <a:r>
              <a:rPr lang="en-US" sz="2400" b="1" dirty="0" smtClean="0"/>
              <a:t>China</a:t>
            </a:r>
            <a:r>
              <a:rPr lang="en-US" sz="2400" dirty="0" smtClean="0"/>
              <a:t>:</a:t>
            </a:r>
          </a:p>
          <a:p>
            <a:pPr marL="0" indent="0">
              <a:spcBef>
                <a:spcPts val="0"/>
              </a:spcBef>
              <a:buNone/>
            </a:pPr>
            <a:r>
              <a:rPr lang="en-US" sz="2400" dirty="0" smtClean="0"/>
              <a:t>• No amendments</a:t>
            </a:r>
          </a:p>
          <a:p>
            <a:pPr marL="0" indent="0">
              <a:spcBef>
                <a:spcPts val="0"/>
              </a:spcBef>
              <a:buNone/>
            </a:pPr>
            <a:r>
              <a:rPr lang="en-US" sz="2400" dirty="0" smtClean="0"/>
              <a:t>• Comments; fully approve WIS 2.0</a:t>
            </a:r>
          </a:p>
          <a:p>
            <a:pPr marL="0" indent="0">
              <a:spcBef>
                <a:spcPts val="0"/>
              </a:spcBef>
              <a:buNone/>
            </a:pPr>
            <a:r>
              <a:rPr lang="en-US" sz="2400" dirty="0" smtClean="0"/>
              <a:t>• Have been very involved in WIS […]</a:t>
            </a:r>
          </a:p>
          <a:p>
            <a:pPr marL="0" indent="0">
              <a:spcBef>
                <a:spcPts val="0"/>
              </a:spcBef>
              <a:buNone/>
            </a:pPr>
            <a:r>
              <a:rPr lang="en-US" sz="2400" dirty="0" smtClean="0"/>
              <a:t>• Suggest Secretariat coordinate work on WIGOS, WIS 2.0 and </a:t>
            </a:r>
            <a:r>
              <a:rPr lang="en-US" sz="2400" dirty="0" err="1" smtClean="0"/>
              <a:t>sGDPFS</a:t>
            </a:r>
            <a:r>
              <a:rPr lang="en-US" sz="2400" dirty="0" smtClean="0"/>
              <a:t> [good suggestion]</a:t>
            </a:r>
          </a:p>
          <a:p>
            <a:pPr marL="0" indent="0">
              <a:spcBef>
                <a:spcPts val="0"/>
              </a:spcBef>
              <a:buNone/>
            </a:pPr>
            <a:r>
              <a:rPr lang="en-US" sz="2400" dirty="0" smtClean="0"/>
              <a:t>• Propose to accelerate implementation of WIS 2.0 to meet our 2030 goals</a:t>
            </a:r>
          </a:p>
          <a:p>
            <a:pPr marL="0" indent="0">
              <a:spcBef>
                <a:spcPts val="0"/>
              </a:spcBef>
              <a:buNone/>
            </a:pPr>
            <a:r>
              <a:rPr lang="en-US" sz="2400" dirty="0" smtClean="0"/>
              <a:t>• China will work actively on the implementation of WIS 2.0</a:t>
            </a:r>
          </a:p>
        </p:txBody>
      </p:sp>
    </p:spTree>
    <p:extLst>
      <p:ext uri="{BB962C8B-B14F-4D97-AF65-F5344CB8AC3E}">
        <p14:creationId xmlns:p14="http://schemas.microsoft.com/office/powerpoint/2010/main" val="92776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Comments from Cg-18 (ii)</a:t>
            </a:r>
            <a:endParaRPr lang="en-GB" dirty="0"/>
          </a:p>
        </p:txBody>
      </p:sp>
      <p:sp>
        <p:nvSpPr>
          <p:cNvPr id="3" name="Content Placeholder 2"/>
          <p:cNvSpPr>
            <a:spLocks noGrp="1"/>
          </p:cNvSpPr>
          <p:nvPr>
            <p:ph idx="1"/>
          </p:nvPr>
        </p:nvSpPr>
        <p:spPr>
          <a:xfrm>
            <a:off x="838200" y="894946"/>
            <a:ext cx="10982498" cy="5282017"/>
          </a:xfrm>
        </p:spPr>
        <p:txBody>
          <a:bodyPr>
            <a:noAutofit/>
          </a:bodyPr>
          <a:lstStyle/>
          <a:p>
            <a:pPr marL="0" indent="0">
              <a:spcBef>
                <a:spcPts val="0"/>
              </a:spcBef>
              <a:buNone/>
            </a:pPr>
            <a:r>
              <a:rPr lang="en-US" sz="2000" b="1" dirty="0" smtClean="0"/>
              <a:t>France</a:t>
            </a:r>
            <a:r>
              <a:rPr lang="en-US" sz="2000" dirty="0" smtClean="0"/>
              <a:t>:</a:t>
            </a:r>
          </a:p>
          <a:p>
            <a:pPr marL="0" indent="0">
              <a:spcBef>
                <a:spcPts val="0"/>
              </a:spcBef>
              <a:buNone/>
            </a:pPr>
            <a:r>
              <a:rPr lang="en-US" sz="2000" dirty="0" smtClean="0"/>
              <a:t>• Supports [WIS 2.0] for data exchange</a:t>
            </a:r>
          </a:p>
          <a:p>
            <a:pPr marL="0" indent="0">
              <a:spcBef>
                <a:spcPts val="0"/>
              </a:spcBef>
              <a:buNone/>
            </a:pPr>
            <a:r>
              <a:rPr lang="en-US" sz="2000" dirty="0" smtClean="0"/>
              <a:t>• Question: who will be in charge of what in the new process, or will assign specific Members to given tasks?</a:t>
            </a:r>
          </a:p>
          <a:p>
            <a:pPr marL="0" indent="0">
              <a:spcBef>
                <a:spcPts val="0"/>
              </a:spcBef>
              <a:buNone/>
            </a:pPr>
            <a:r>
              <a:rPr lang="en-US" sz="2000" dirty="0" smtClean="0"/>
              <a:t>• Is [WIS 2.0] included in the budget?</a:t>
            </a:r>
          </a:p>
          <a:p>
            <a:pPr marL="0" indent="0">
              <a:spcBef>
                <a:spcPts val="0"/>
              </a:spcBef>
              <a:buNone/>
            </a:pPr>
            <a:endParaRPr lang="en-US" sz="2000" dirty="0" smtClean="0"/>
          </a:p>
          <a:p>
            <a:pPr marL="0" indent="0">
              <a:spcBef>
                <a:spcPts val="0"/>
              </a:spcBef>
              <a:buNone/>
            </a:pPr>
            <a:r>
              <a:rPr lang="en-US" sz="2000" b="1" dirty="0" smtClean="0"/>
              <a:t>Secretariat D/OBS</a:t>
            </a:r>
            <a:r>
              <a:rPr lang="en-US" sz="2000" dirty="0" smtClean="0"/>
              <a:t>:</a:t>
            </a:r>
          </a:p>
          <a:p>
            <a:pPr marL="0" indent="0">
              <a:spcBef>
                <a:spcPts val="0"/>
              </a:spcBef>
              <a:buNone/>
            </a:pPr>
            <a:r>
              <a:rPr lang="en-US" sz="2000" dirty="0" smtClean="0"/>
              <a:t>• WMO working to ensure alignment etc. </a:t>
            </a:r>
          </a:p>
          <a:p>
            <a:pPr marL="0" indent="0">
              <a:spcBef>
                <a:spcPts val="0"/>
              </a:spcBef>
              <a:buNone/>
            </a:pPr>
            <a:r>
              <a:rPr lang="en-US" sz="2000" dirty="0" smtClean="0"/>
              <a:t>• … support for capacity building is important</a:t>
            </a:r>
          </a:p>
          <a:p>
            <a:pPr marL="0" indent="0">
              <a:spcBef>
                <a:spcPts val="0"/>
              </a:spcBef>
              <a:buNone/>
            </a:pPr>
            <a:r>
              <a:rPr lang="en-US" sz="2000" dirty="0" smtClean="0"/>
              <a:t>• … and helping people understand the benefits</a:t>
            </a:r>
          </a:p>
          <a:p>
            <a:pPr marL="0" indent="0">
              <a:spcBef>
                <a:spcPts val="0"/>
              </a:spcBef>
              <a:buNone/>
            </a:pPr>
            <a:endParaRPr lang="en-US" sz="2000" dirty="0" smtClean="0"/>
          </a:p>
          <a:p>
            <a:pPr marL="0" indent="0">
              <a:spcBef>
                <a:spcPts val="0"/>
              </a:spcBef>
              <a:buNone/>
            </a:pPr>
            <a:r>
              <a:rPr lang="en-US" sz="2000" b="1" dirty="0" smtClean="0"/>
              <a:t>Secretariat ASG</a:t>
            </a:r>
            <a:r>
              <a:rPr lang="en-US" sz="2000" dirty="0" smtClean="0"/>
              <a:t>:</a:t>
            </a:r>
          </a:p>
          <a:p>
            <a:pPr marL="0" indent="0">
              <a:spcBef>
                <a:spcPts val="0"/>
              </a:spcBef>
              <a:buNone/>
            </a:pPr>
            <a:r>
              <a:rPr lang="en-US" sz="2000" dirty="0" smtClean="0"/>
              <a:t>• We must review lessons learned from WIS1 implementation</a:t>
            </a:r>
          </a:p>
          <a:p>
            <a:pPr marL="0" indent="0">
              <a:spcBef>
                <a:spcPts val="0"/>
              </a:spcBef>
              <a:buNone/>
            </a:pPr>
            <a:r>
              <a:rPr lang="en-US" sz="2000" dirty="0" smtClean="0"/>
              <a:t>• Coordination of WIGOS, WIS 2.0 and </a:t>
            </a:r>
            <a:r>
              <a:rPr lang="en-US" sz="2000" dirty="0" err="1" smtClean="0"/>
              <a:t>sGDPFS</a:t>
            </a:r>
            <a:r>
              <a:rPr lang="en-US" sz="2000" dirty="0" smtClean="0"/>
              <a:t> will be easier within the new Infrastructure Commission - bringing all these things together</a:t>
            </a:r>
          </a:p>
          <a:p>
            <a:pPr marL="0" indent="0">
              <a:spcBef>
                <a:spcPts val="0"/>
              </a:spcBef>
              <a:buNone/>
            </a:pPr>
            <a:r>
              <a:rPr lang="en-US" sz="2000" dirty="0" smtClean="0"/>
              <a:t>• Concern over acceleration of WIS 2.0 implementation </a:t>
            </a:r>
            <a:r>
              <a:rPr lang="en-US" sz="2000" dirty="0" err="1" smtClean="0"/>
              <a:t>programme</a:t>
            </a:r>
            <a:r>
              <a:rPr lang="en-US" sz="2000" dirty="0" smtClean="0"/>
              <a:t> - need to ensure that developing countries / Least Developed Countries don’t get left behind; that the capability gap is closed [capacity building is at the core of the WIS 2.0 implementation approach]</a:t>
            </a:r>
          </a:p>
        </p:txBody>
      </p:sp>
    </p:spTree>
    <p:extLst>
      <p:ext uri="{BB962C8B-B14F-4D97-AF65-F5344CB8AC3E}">
        <p14:creationId xmlns:p14="http://schemas.microsoft.com/office/powerpoint/2010/main" val="593462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Comments from Cg-18 (iii)</a:t>
            </a:r>
            <a:endParaRPr lang="en-GB" dirty="0"/>
          </a:p>
        </p:txBody>
      </p:sp>
      <p:sp>
        <p:nvSpPr>
          <p:cNvPr id="3" name="Content Placeholder 2"/>
          <p:cNvSpPr>
            <a:spLocks noGrp="1"/>
          </p:cNvSpPr>
          <p:nvPr>
            <p:ph idx="1"/>
          </p:nvPr>
        </p:nvSpPr>
        <p:spPr>
          <a:xfrm>
            <a:off x="838200" y="894946"/>
            <a:ext cx="10515600" cy="5282017"/>
          </a:xfrm>
        </p:spPr>
        <p:txBody>
          <a:bodyPr>
            <a:normAutofit lnSpcReduction="10000"/>
          </a:bodyPr>
          <a:lstStyle/>
          <a:p>
            <a:pPr marL="0" indent="0">
              <a:spcBef>
                <a:spcPts val="0"/>
              </a:spcBef>
              <a:buNone/>
            </a:pPr>
            <a:r>
              <a:rPr lang="en-US" sz="2400" b="1" dirty="0" smtClean="0"/>
              <a:t>Brazil</a:t>
            </a:r>
            <a:r>
              <a:rPr lang="en-US" sz="2400" dirty="0" smtClean="0"/>
              <a:t>:</a:t>
            </a:r>
          </a:p>
          <a:p>
            <a:pPr marL="0" indent="0">
              <a:spcBef>
                <a:spcPts val="0"/>
              </a:spcBef>
              <a:buNone/>
            </a:pPr>
            <a:r>
              <a:rPr lang="en-US" sz="2400" dirty="0" smtClean="0"/>
              <a:t>• Supports WIS 2.0 as a GISC operator</a:t>
            </a:r>
          </a:p>
          <a:p>
            <a:pPr marL="0" indent="0">
              <a:spcBef>
                <a:spcPts val="0"/>
              </a:spcBef>
              <a:buNone/>
            </a:pPr>
            <a:r>
              <a:rPr lang="en-US" sz="2400" dirty="0" smtClean="0"/>
              <a:t>• Endorses comments of president CBS about migration to WIS 2.0 and adoption of new technology</a:t>
            </a:r>
          </a:p>
          <a:p>
            <a:pPr marL="0" indent="0">
              <a:spcBef>
                <a:spcPts val="0"/>
              </a:spcBef>
              <a:buNone/>
            </a:pPr>
            <a:r>
              <a:rPr lang="en-US" sz="2400" dirty="0" smtClean="0"/>
              <a:t>• … cites social networks as a useful technology […]</a:t>
            </a:r>
          </a:p>
          <a:p>
            <a:pPr marL="0" indent="0">
              <a:spcBef>
                <a:spcPts val="0"/>
              </a:spcBef>
              <a:buNone/>
            </a:pPr>
            <a:r>
              <a:rPr lang="en-US" sz="2400" dirty="0" smtClean="0"/>
              <a:t>• Concern that completing the implementation by 2030 is over optimistic</a:t>
            </a:r>
          </a:p>
          <a:p>
            <a:pPr marL="0" indent="0">
              <a:spcBef>
                <a:spcPts val="0"/>
              </a:spcBef>
              <a:buNone/>
            </a:pPr>
            <a:endParaRPr lang="en-US" sz="2400" dirty="0" smtClean="0"/>
          </a:p>
          <a:p>
            <a:pPr marL="0" indent="0">
              <a:spcBef>
                <a:spcPts val="0"/>
              </a:spcBef>
              <a:buNone/>
            </a:pPr>
            <a:r>
              <a:rPr lang="en-US" sz="2400" b="1" dirty="0" smtClean="0"/>
              <a:t>Spain</a:t>
            </a:r>
            <a:r>
              <a:rPr lang="en-US" sz="2400" dirty="0" smtClean="0"/>
              <a:t>:</a:t>
            </a:r>
          </a:p>
          <a:p>
            <a:pPr marL="0" indent="0">
              <a:spcBef>
                <a:spcPts val="0"/>
              </a:spcBef>
              <a:buNone/>
            </a:pPr>
            <a:r>
              <a:rPr lang="en-US" sz="2400" dirty="0" smtClean="0"/>
              <a:t>• Supports the WIS 2.0 concept … but:</a:t>
            </a:r>
          </a:p>
          <a:p>
            <a:pPr marL="0" indent="0">
              <a:spcBef>
                <a:spcPts val="0"/>
              </a:spcBef>
              <a:buNone/>
            </a:pPr>
            <a:r>
              <a:rPr lang="en-US" sz="2400" dirty="0" smtClean="0"/>
              <a:t>• Addition to the Annex 3 (Executive Summary of the </a:t>
            </a:r>
            <a:r>
              <a:rPr lang="en-US" sz="2400" dirty="0" err="1" smtClean="0"/>
              <a:t>the</a:t>
            </a:r>
            <a:r>
              <a:rPr lang="en-US" sz="2400" dirty="0" smtClean="0"/>
              <a:t> WIS 2.0 implementation approach)</a:t>
            </a:r>
          </a:p>
          <a:p>
            <a:pPr marL="0" indent="0">
              <a:spcBef>
                <a:spcPts val="0"/>
              </a:spcBef>
              <a:buNone/>
            </a:pPr>
            <a:r>
              <a:rPr lang="en-US" sz="2400" dirty="0" smtClean="0"/>
              <a:t>• … in relation to the implementation timescale, add “with an implementation in phases […]”</a:t>
            </a:r>
          </a:p>
          <a:p>
            <a:pPr marL="0" indent="0">
              <a:spcBef>
                <a:spcPts val="0"/>
              </a:spcBef>
              <a:buNone/>
            </a:pPr>
            <a:r>
              <a:rPr lang="en-US" sz="2400" dirty="0" smtClean="0"/>
              <a:t>• TEXT CHECKED IN APPROVED DOC (para 5): “with a phased implementation to meet urgent needs in an initial phase on a global level, such as addressing the evolving requirements for data archiving and data access services such as for climatological and environmental data.” </a:t>
            </a:r>
          </a:p>
        </p:txBody>
      </p:sp>
    </p:spTree>
    <p:extLst>
      <p:ext uri="{BB962C8B-B14F-4D97-AF65-F5344CB8AC3E}">
        <p14:creationId xmlns:p14="http://schemas.microsoft.com/office/powerpoint/2010/main" val="3755439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Comments from Cg-18 (iv)</a:t>
            </a:r>
            <a:endParaRPr lang="en-GB" dirty="0"/>
          </a:p>
        </p:txBody>
      </p:sp>
      <p:sp>
        <p:nvSpPr>
          <p:cNvPr id="3" name="Content Placeholder 2"/>
          <p:cNvSpPr>
            <a:spLocks noGrp="1"/>
          </p:cNvSpPr>
          <p:nvPr>
            <p:ph idx="1"/>
          </p:nvPr>
        </p:nvSpPr>
        <p:spPr>
          <a:xfrm>
            <a:off x="838200" y="941994"/>
            <a:ext cx="10515600" cy="5282017"/>
          </a:xfrm>
        </p:spPr>
        <p:txBody>
          <a:bodyPr>
            <a:normAutofit/>
          </a:bodyPr>
          <a:lstStyle/>
          <a:p>
            <a:pPr marL="0" indent="0">
              <a:spcBef>
                <a:spcPts val="0"/>
              </a:spcBef>
              <a:buNone/>
            </a:pPr>
            <a:r>
              <a:rPr lang="en-US" sz="2400" b="1" dirty="0" smtClean="0"/>
              <a:t>Costa Rica</a:t>
            </a:r>
            <a:r>
              <a:rPr lang="en-US" sz="2400" dirty="0" smtClean="0"/>
              <a:t>:</a:t>
            </a:r>
          </a:p>
          <a:p>
            <a:pPr marL="0" indent="0">
              <a:spcBef>
                <a:spcPts val="0"/>
              </a:spcBef>
              <a:buNone/>
            </a:pPr>
            <a:r>
              <a:rPr lang="en-US" sz="2400" dirty="0" smtClean="0"/>
              <a:t>• Integration of systems in WMO</a:t>
            </a:r>
          </a:p>
          <a:p>
            <a:pPr marL="0" indent="0">
              <a:spcBef>
                <a:spcPts val="0"/>
              </a:spcBef>
              <a:buNone/>
            </a:pPr>
            <a:r>
              <a:rPr lang="en-US" sz="2400" dirty="0" smtClean="0"/>
              <a:t>• WIS needs to evolve</a:t>
            </a:r>
          </a:p>
          <a:p>
            <a:pPr marL="0" indent="0">
              <a:spcBef>
                <a:spcPts val="0"/>
              </a:spcBef>
              <a:buNone/>
            </a:pPr>
            <a:r>
              <a:rPr lang="en-US" sz="2400" dirty="0" smtClean="0"/>
              <a:t>• There’s GOOSE for water [oceans] - how will WIS 2.0 integrate with this?</a:t>
            </a:r>
          </a:p>
        </p:txBody>
      </p:sp>
    </p:spTree>
    <p:extLst>
      <p:ext uri="{BB962C8B-B14F-4D97-AF65-F5344CB8AC3E}">
        <p14:creationId xmlns:p14="http://schemas.microsoft.com/office/powerpoint/2010/main" val="1519091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9820"/>
          </a:xfrm>
        </p:spPr>
        <p:txBody>
          <a:bodyPr>
            <a:normAutofit fontScale="90000"/>
          </a:bodyPr>
          <a:lstStyle/>
          <a:p>
            <a:r>
              <a:rPr lang="en-GB" dirty="0" smtClean="0"/>
              <a:t>Work items</a:t>
            </a:r>
            <a:endParaRPr lang="en-GB" dirty="0"/>
          </a:p>
        </p:txBody>
      </p:sp>
      <p:sp>
        <p:nvSpPr>
          <p:cNvPr id="3" name="Content Placeholder 2"/>
          <p:cNvSpPr>
            <a:spLocks noGrp="1"/>
          </p:cNvSpPr>
          <p:nvPr>
            <p:ph idx="1"/>
          </p:nvPr>
        </p:nvSpPr>
        <p:spPr>
          <a:xfrm>
            <a:off x="838200" y="894946"/>
            <a:ext cx="10515600" cy="5282017"/>
          </a:xfrm>
        </p:spPr>
        <p:txBody>
          <a:bodyPr>
            <a:normAutofit/>
          </a:bodyPr>
          <a:lstStyle/>
          <a:p>
            <a:pPr marL="0" indent="0">
              <a:spcBef>
                <a:spcPts val="0"/>
              </a:spcBef>
              <a:spcAft>
                <a:spcPts val="1000"/>
              </a:spcAft>
              <a:buNone/>
            </a:pPr>
            <a:r>
              <a:rPr lang="en-GB" sz="3200" b="1" dirty="0" smtClean="0"/>
              <a:t>Implementation approach:</a:t>
            </a:r>
          </a:p>
          <a:p>
            <a:pPr marL="0" indent="0">
              <a:spcBef>
                <a:spcPts val="0"/>
              </a:spcBef>
              <a:spcAft>
                <a:spcPts val="1000"/>
              </a:spcAft>
              <a:buNone/>
            </a:pPr>
            <a:endParaRPr lang="en-GB" sz="3200" b="1" dirty="0"/>
          </a:p>
          <a:p>
            <a:pPr marL="457200" indent="-457200">
              <a:spcBef>
                <a:spcPts val="0"/>
              </a:spcBef>
              <a:spcAft>
                <a:spcPts val="1000"/>
              </a:spcAft>
              <a:buFont typeface="+mj-lt"/>
              <a:buAutoNum type="arabicPeriod"/>
            </a:pPr>
            <a:r>
              <a:rPr lang="en-GB" sz="3200" dirty="0" smtClean="0"/>
              <a:t>Annex III – Demonstration Projects (yet to be compiled)</a:t>
            </a:r>
          </a:p>
          <a:p>
            <a:pPr marL="457200" indent="-457200">
              <a:spcBef>
                <a:spcPts val="0"/>
              </a:spcBef>
              <a:spcAft>
                <a:spcPts val="1000"/>
              </a:spcAft>
              <a:buFont typeface="+mj-lt"/>
              <a:buAutoNum type="arabicPeriod"/>
            </a:pPr>
            <a:r>
              <a:rPr lang="en-GB" sz="3200" dirty="0" smtClean="0"/>
              <a:t>“</a:t>
            </a:r>
            <a:r>
              <a:rPr lang="en-US" sz="3200" dirty="0" smtClean="0"/>
              <a:t>In advance of final approval of WIS 2.0 [by Executive Council 72], the lead Technical Commission designated by Congress will collaborate with GISC operators to further develop the technical requirements and architecture of WIS 2.0 such that Members are able to assess indicative implementation and operating costs”</a:t>
            </a:r>
            <a:endParaRPr lang="en-GB" sz="3200" dirty="0"/>
          </a:p>
        </p:txBody>
      </p:sp>
    </p:spTree>
    <p:extLst>
      <p:ext uri="{BB962C8B-B14F-4D97-AF65-F5344CB8AC3E}">
        <p14:creationId xmlns:p14="http://schemas.microsoft.com/office/powerpoint/2010/main" val="37650754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00665FF5BC654B806988058899F158" ma:contentTypeVersion="13" ma:contentTypeDescription="Create a new document." ma:contentTypeScope="" ma:versionID="cd181ac23dab06ddda262ca0b79c4140">
  <xsd:schema xmlns:xsd="http://www.w3.org/2001/XMLSchema" xmlns:xs="http://www.w3.org/2001/XMLSchema" xmlns:p="http://schemas.microsoft.com/office/2006/metadata/properties" xmlns:ns1="http://schemas.microsoft.com/sharepoint/v3" xmlns:ns3="f817b5ea-08c6-4c80-bea2-26d03ef64ffe" xmlns:ns4="497c19f4-f2a6-40f0-b215-1d053c773537" targetNamespace="http://schemas.microsoft.com/office/2006/metadata/properties" ma:root="true" ma:fieldsID="d9f358676a3bec9ca7bcd34d0a2df6d2" ns1:_="" ns3:_="" ns4:_="">
    <xsd:import namespace="http://schemas.microsoft.com/sharepoint/v3"/>
    <xsd:import namespace="f817b5ea-08c6-4c80-bea2-26d03ef64ffe"/>
    <xsd:import namespace="497c19f4-f2a6-40f0-b215-1d053c773537"/>
    <xsd:element name="properties">
      <xsd:complexType>
        <xsd:sequence>
          <xsd:element name="documentManagement">
            <xsd:complexType>
              <xsd:all>
                <xsd:element ref="ns3:SharedWithUsers" minOccurs="0"/>
                <xsd:element ref="ns3:SharedWithDetails" minOccurs="0"/>
                <xsd:element ref="ns3:SharingHintHash" minOccurs="0"/>
                <xsd:element ref="ns1:_ip_UnifiedCompliancePolicyProperties" minOccurs="0"/>
                <xsd:element ref="ns1:_ip_UnifiedCompliancePolicyUIAction"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GenerationTime" minOccurs="0"/>
                <xsd:element ref="ns4:MediaServiceEventHashCode"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1" nillable="true" ma:displayName="Unified Compliance Policy Properties" ma:description="" ma:hidden="true" ma:internalName="_ip_UnifiedCompliancePolicyProperties">
      <xsd:simpleType>
        <xsd:restriction base="dms:Note"/>
      </xsd:simpleType>
    </xsd:element>
    <xsd:element name="_ip_UnifiedCompliancePolicyUIAction" ma:index="12"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817b5ea-08c6-4c80-bea2-26d03ef64ffe"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97c19f4-f2a6-40f0-b215-1d053c773537"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C77B4DF0-D623-4AB9-B920-96D1F3681F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f817b5ea-08c6-4c80-bea2-26d03ef64ffe"/>
    <ds:schemaRef ds:uri="497c19f4-f2a6-40f0-b215-1d053c7735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417AA3-BF75-47C7-8B80-FC425AD8BA50}">
  <ds:schemaRefs>
    <ds:schemaRef ds:uri="http://schemas.microsoft.com/sharepoint/v3/contenttype/forms"/>
  </ds:schemaRefs>
</ds:datastoreItem>
</file>

<file path=customXml/itemProps3.xml><?xml version="1.0" encoding="utf-8"?>
<ds:datastoreItem xmlns:ds="http://schemas.openxmlformats.org/officeDocument/2006/customXml" ds:itemID="{62FB4411-083D-4FE7-A2FC-524C57A17520}">
  <ds:schemaRefs>
    <ds:schemaRef ds:uri="http://schemas.microsoft.com/office/infopath/2007/PartnerControls"/>
    <ds:schemaRef ds:uri="http://purl.org/dc/elements/1.1/"/>
    <ds:schemaRef ds:uri="http://schemas.microsoft.com/office/2006/metadata/properties"/>
    <ds:schemaRef ds:uri="497c19f4-f2a6-40f0-b215-1d053c773537"/>
    <ds:schemaRef ds:uri="http://schemas.microsoft.com/sharepoint/v3"/>
    <ds:schemaRef ds:uri="http://schemas.microsoft.com/office/2006/documentManagement/types"/>
    <ds:schemaRef ds:uri="http://purl.org/dc/terms/"/>
    <ds:schemaRef ds:uri="http://schemas.openxmlformats.org/package/2006/metadata/core-properties"/>
    <ds:schemaRef ds:uri="f817b5ea-08c6-4c80-bea2-26d03ef64ffe"/>
    <ds:schemaRef ds:uri="http://purl.org/dc/dcmityp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29</TotalTime>
  <Words>555</Words>
  <Application>Microsoft Office PowerPoint</Application>
  <PresentationFormat>Widescreen</PresentationFormat>
  <Paragraphs>70</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World Meteorological Congress Abridged Final Report of the Eighteenth Session </vt:lpstr>
      <vt:lpstr>Pertinent clauses (i)</vt:lpstr>
      <vt:lpstr>Pertinent clauses (ii)</vt:lpstr>
      <vt:lpstr>Comments from Cg-18 (i)</vt:lpstr>
      <vt:lpstr>Comments from Cg-18 (ii)</vt:lpstr>
      <vt:lpstr>Comments from Cg-18 (iii)</vt:lpstr>
      <vt:lpstr>Comments from Cg-18 (iv)</vt:lpstr>
      <vt:lpstr>Work items</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World Meteorological Congress Abridged Final Report of the Eighteenth Session</dc:title>
  <dc:creator>Tandy, Jeremy</dc:creator>
  <cp:lastModifiedBy>Tandy, Jeremy</cp:lastModifiedBy>
  <cp:revision>4</cp:revision>
  <dcterms:created xsi:type="dcterms:W3CDTF">2019-10-11T13:08:38Z</dcterms:created>
  <dcterms:modified xsi:type="dcterms:W3CDTF">2019-10-11T13:37:57Z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0x0101007900665FF5BC654B806988058899F158</vt:lpwstr>
  </property>
</Properties>
</file>