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4" r:id="rId6"/>
    <p:sldId id="265" r:id="rId7"/>
    <p:sldId id="276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3" r:id="rId17"/>
    <p:sldId id="258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504" y="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iliang Shi" userId="S::pshi@wmo.int::209ae577-46b4-4d56-b14d-e9840888afee" providerId="AD" clId="Web-{0D0C7D11-4755-1F6E-3E79-472BC2C2B027}"/>
    <pc:docChg chg="delSld modSld sldOrd">
      <pc:chgData name="Peiliang Shi" userId="S::pshi@wmo.int::209ae577-46b4-4d56-b14d-e9840888afee" providerId="AD" clId="Web-{0D0C7D11-4755-1F6E-3E79-472BC2C2B027}" dt="2019-09-03T08:57:58.144" v="290"/>
      <pc:docMkLst>
        <pc:docMk/>
      </pc:docMkLst>
      <pc:sldChg chg="modSp">
        <pc:chgData name="Peiliang Shi" userId="S::pshi@wmo.int::209ae577-46b4-4d56-b14d-e9840888afee" providerId="AD" clId="Web-{0D0C7D11-4755-1F6E-3E79-472BC2C2B027}" dt="2019-09-03T08:46:48.515" v="215" actId="20577"/>
        <pc:sldMkLst>
          <pc:docMk/>
          <pc:sldMk cId="2389260677" sldId="256"/>
        </pc:sldMkLst>
        <pc:spChg chg="mod">
          <ac:chgData name="Peiliang Shi" userId="S::pshi@wmo.int::209ae577-46b4-4d56-b14d-e9840888afee" providerId="AD" clId="Web-{0D0C7D11-4755-1F6E-3E79-472BC2C2B027}" dt="2019-09-03T08:43:58.327" v="151" actId="20577"/>
          <ac:spMkLst>
            <pc:docMk/>
            <pc:sldMk cId="2389260677" sldId="256"/>
            <ac:spMk id="4" creationId="{00000000-0000-0000-0000-000000000000}"/>
          </ac:spMkLst>
        </pc:spChg>
        <pc:spChg chg="mod">
          <ac:chgData name="Peiliang Shi" userId="S::pshi@wmo.int::209ae577-46b4-4d56-b14d-e9840888afee" providerId="AD" clId="Web-{0D0C7D11-4755-1F6E-3E79-472BC2C2B027}" dt="2019-09-03T08:46:48.515" v="215" actId="20577"/>
          <ac:spMkLst>
            <pc:docMk/>
            <pc:sldMk cId="2389260677" sldId="256"/>
            <ac:spMk id="6" creationId="{00000000-0000-0000-0000-000000000000}"/>
          </ac:spMkLst>
        </pc:spChg>
      </pc:sldChg>
      <pc:sldChg chg="modSp">
        <pc:chgData name="Peiliang Shi" userId="S::pshi@wmo.int::209ae577-46b4-4d56-b14d-e9840888afee" providerId="AD" clId="Web-{0D0C7D11-4755-1F6E-3E79-472BC2C2B027}" dt="2019-09-03T08:47:56.360" v="231" actId="20577"/>
        <pc:sldMkLst>
          <pc:docMk/>
          <pc:sldMk cId="496008355" sldId="265"/>
        </pc:sldMkLst>
        <pc:spChg chg="mod">
          <ac:chgData name="Peiliang Shi" userId="S::pshi@wmo.int::209ae577-46b4-4d56-b14d-e9840888afee" providerId="AD" clId="Web-{0D0C7D11-4755-1F6E-3E79-472BC2C2B027}" dt="2019-09-03T08:47:56.360" v="231" actId="20577"/>
          <ac:spMkLst>
            <pc:docMk/>
            <pc:sldMk cId="496008355" sldId="265"/>
            <ac:spMk id="3" creationId="{00000000-0000-0000-0000-000000000000}"/>
          </ac:spMkLst>
        </pc:spChg>
      </pc:sldChg>
      <pc:sldChg chg="modSp">
        <pc:chgData name="Peiliang Shi" userId="S::pshi@wmo.int::209ae577-46b4-4d56-b14d-e9840888afee" providerId="AD" clId="Web-{0D0C7D11-4755-1F6E-3E79-472BC2C2B027}" dt="2019-09-03T08:53:42.721" v="284" actId="20577"/>
        <pc:sldMkLst>
          <pc:docMk/>
          <pc:sldMk cId="1321256875" sldId="268"/>
        </pc:sldMkLst>
        <pc:spChg chg="mod">
          <ac:chgData name="Peiliang Shi" userId="S::pshi@wmo.int::209ae577-46b4-4d56-b14d-e9840888afee" providerId="AD" clId="Web-{0D0C7D11-4755-1F6E-3E79-472BC2C2B027}" dt="2019-09-03T08:53:42.721" v="284" actId="20577"/>
          <ac:spMkLst>
            <pc:docMk/>
            <pc:sldMk cId="1321256875" sldId="268"/>
            <ac:spMk id="3" creationId="{00000000-0000-0000-0000-000000000000}"/>
          </ac:spMkLst>
        </pc:spChg>
      </pc:sldChg>
      <pc:sldChg chg="modSp">
        <pc:chgData name="Peiliang Shi" userId="S::pshi@wmo.int::209ae577-46b4-4d56-b14d-e9840888afee" providerId="AD" clId="Web-{0D0C7D11-4755-1F6E-3E79-472BC2C2B027}" dt="2019-09-03T08:55:18.331" v="288" actId="20577"/>
        <pc:sldMkLst>
          <pc:docMk/>
          <pc:sldMk cId="1110705704" sldId="269"/>
        </pc:sldMkLst>
        <pc:spChg chg="mod">
          <ac:chgData name="Peiliang Shi" userId="S::pshi@wmo.int::209ae577-46b4-4d56-b14d-e9840888afee" providerId="AD" clId="Web-{0D0C7D11-4755-1F6E-3E79-472BC2C2B027}" dt="2019-09-03T08:55:18.331" v="288" actId="20577"/>
          <ac:spMkLst>
            <pc:docMk/>
            <pc:sldMk cId="1110705704" sldId="269"/>
            <ac:spMk id="3" creationId="{00000000-0000-0000-0000-000000000000}"/>
          </ac:spMkLst>
        </pc:spChg>
      </pc:sldChg>
      <pc:sldChg chg="modSp">
        <pc:chgData name="Peiliang Shi" userId="S::pshi@wmo.int::209ae577-46b4-4d56-b14d-e9840888afee" providerId="AD" clId="Web-{0D0C7D11-4755-1F6E-3E79-472BC2C2B027}" dt="2019-09-03T08:41:55.545" v="122" actId="20577"/>
        <pc:sldMkLst>
          <pc:docMk/>
          <pc:sldMk cId="685271724" sldId="273"/>
        </pc:sldMkLst>
        <pc:spChg chg="mod">
          <ac:chgData name="Peiliang Shi" userId="S::pshi@wmo.int::209ae577-46b4-4d56-b14d-e9840888afee" providerId="AD" clId="Web-{0D0C7D11-4755-1F6E-3E79-472BC2C2B027}" dt="2019-09-03T08:41:55.545" v="122" actId="20577"/>
          <ac:spMkLst>
            <pc:docMk/>
            <pc:sldMk cId="685271724" sldId="273"/>
            <ac:spMk id="3" creationId="{00000000-0000-0000-0000-000000000000}"/>
          </ac:spMkLst>
        </pc:spChg>
      </pc:sldChg>
      <pc:sldChg chg="ord">
        <pc:chgData name="Peiliang Shi" userId="S::pshi@wmo.int::209ae577-46b4-4d56-b14d-e9840888afee" providerId="AD" clId="Web-{0D0C7D11-4755-1F6E-3E79-472BC2C2B027}" dt="2019-09-03T08:57:58.144" v="290"/>
        <pc:sldMkLst>
          <pc:docMk/>
          <pc:sldMk cId="4189137359" sldId="274"/>
        </pc:sldMkLst>
      </pc:sldChg>
      <pc:sldChg chg="del">
        <pc:chgData name="Peiliang Shi" userId="S::pshi@wmo.int::209ae577-46b4-4d56-b14d-e9840888afee" providerId="AD" clId="Web-{0D0C7D11-4755-1F6E-3E79-472BC2C2B027}" dt="2019-09-03T08:35:36.699" v="3"/>
        <pc:sldMkLst>
          <pc:docMk/>
          <pc:sldMk cId="3064163341" sldId="27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moomm.sharepoint.com/:w:/r/sites/WMOReform/_layouts/15/Doc.aspx?sourcedoc=%7B07630F2A-53AF-475F-A9C9-702C5B14AC84%7D&amp;file=INFCOM-SC-Information%20Management%20and%20Technology.docx&amp;action=default&amp;mobileredirect=true" TargetMode="External"/><Relationship Id="rId2" Type="http://schemas.openxmlformats.org/officeDocument/2006/relationships/hyperlink" Target="https://drive.google.com/open?id=19ksqVF0IoxG8yGFrjVhlVlRAEs17vML3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mo2016_powerpoint_standard_v2_dark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8650"/>
            <a:ext cx="9180000" cy="688712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78070" y="794832"/>
            <a:ext cx="8229600" cy="2375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FFC000"/>
                </a:solidFill>
              </a:rPr>
              <a:t>INFCOM</a:t>
            </a:r>
            <a:br>
              <a:rPr lang="en-US" sz="4800" dirty="0">
                <a:solidFill>
                  <a:srgbClr val="FFC000"/>
                </a:solidFill>
              </a:rPr>
            </a:br>
            <a:r>
              <a:rPr lang="en-US" sz="4800" dirty="0">
                <a:solidFill>
                  <a:srgbClr val="FFC000"/>
                </a:solidFill>
              </a:rPr>
              <a:t>Standing Committee 3</a:t>
            </a:r>
          </a:p>
          <a:p>
            <a:endParaRPr lang="en-US" sz="4800" dirty="0">
              <a:solidFill>
                <a:srgbClr val="FFC000"/>
              </a:solidFill>
            </a:endParaRPr>
          </a:p>
          <a:p>
            <a:r>
              <a:rPr lang="en-US" sz="4800" dirty="0">
                <a:solidFill>
                  <a:srgbClr val="FFC000"/>
                </a:solidFill>
              </a:rPr>
              <a:t>Information Management and Technology</a:t>
            </a:r>
            <a:endParaRPr lang="en-US" sz="4800" dirty="0">
              <a:solidFill>
                <a:srgbClr val="FFC000"/>
              </a:solidFill>
              <a:cs typeface="Calibri"/>
            </a:endParaRPr>
          </a:p>
          <a:p>
            <a:endParaRPr lang="en-US" sz="4800" dirty="0">
              <a:solidFill>
                <a:srgbClr val="FFC000"/>
              </a:solidFill>
            </a:endParaRPr>
          </a:p>
          <a:p>
            <a:r>
              <a:rPr lang="en-US" sz="4800" dirty="0">
                <a:solidFill>
                  <a:srgbClr val="FFC000"/>
                </a:solidFill>
              </a:rPr>
              <a:t>Proposed structure and </a:t>
            </a:r>
            <a:r>
              <a:rPr lang="en-US" sz="4800" dirty="0" err="1">
                <a:solidFill>
                  <a:srgbClr val="FFC000"/>
                </a:solidFill>
              </a:rPr>
              <a:t>ToR</a:t>
            </a:r>
            <a:endParaRPr lang="en-US" sz="4800" dirty="0" err="1">
              <a:solidFill>
                <a:srgbClr val="FFC000"/>
              </a:solidFill>
              <a:cs typeface="Calibri"/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389600" y="3952875"/>
            <a:ext cx="6400800" cy="1752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CH" sz="2800" dirty="0">
                <a:solidFill>
                  <a:schemeClr val="bg1"/>
                </a:solidFill>
              </a:rPr>
              <a:t>D/OBS, D/WIS, C/ITSS, C/DRMM</a:t>
            </a:r>
          </a:p>
          <a:p>
            <a:r>
              <a:rPr lang="fr-CH" sz="2800" dirty="0">
                <a:solidFill>
                  <a:schemeClr val="bg1"/>
                </a:solidFill>
              </a:rPr>
              <a:t>4 Sept. 2019</a:t>
            </a:r>
            <a:endParaRPr lang="fr-CH" sz="2800" dirty="0">
              <a:solidFill>
                <a:schemeClr val="bg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475" y="273051"/>
            <a:ext cx="8467725" cy="1143000"/>
          </a:xfrm>
        </p:spPr>
        <p:txBody>
          <a:bodyPr>
            <a:noAutofit/>
          </a:bodyPr>
          <a:lstStyle/>
          <a:p>
            <a:pPr marL="0" indent="0"/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Standing Committee on</a:t>
            </a:r>
            <a:b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Information Management and (Information) Technology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</a:rPr>
              <a:t>(SC-IMT</a:t>
            </a:r>
            <a:r>
              <a:rPr lang="fr-CH" sz="3200" b="1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752600"/>
            <a:ext cx="68580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baseline="0" dirty="0"/>
              <a:t>Key elements of its </a:t>
            </a:r>
            <a:r>
              <a:rPr lang="en-GB" b="1" baseline="0" dirty="0" err="1"/>
              <a:t>ToR</a:t>
            </a:r>
            <a:endParaRPr lang="en-GB" b="1" baseline="0" dirty="0"/>
          </a:p>
          <a:p>
            <a:r>
              <a:rPr lang="en-GB" dirty="0"/>
              <a:t>Information life cycle management</a:t>
            </a:r>
          </a:p>
          <a:p>
            <a:r>
              <a:rPr lang="en-GB" dirty="0"/>
              <a:t>Data representation and standards</a:t>
            </a:r>
          </a:p>
          <a:p>
            <a:r>
              <a:rPr lang="en-GB" dirty="0"/>
              <a:t>Metadata management</a:t>
            </a:r>
          </a:p>
          <a:p>
            <a:r>
              <a:rPr lang="en-GB" dirty="0"/>
              <a:t>Operations and security</a:t>
            </a:r>
          </a:p>
          <a:p>
            <a:r>
              <a:rPr lang="en-GB" dirty="0"/>
              <a:t>Evolution of technology and user requirements</a:t>
            </a:r>
          </a:p>
          <a:p>
            <a:r>
              <a:rPr lang="en-GB" dirty="0"/>
              <a:t>Quality Assurance</a:t>
            </a:r>
          </a:p>
        </p:txBody>
      </p:sp>
    </p:spTree>
    <p:extLst>
      <p:ext uri="{BB962C8B-B14F-4D97-AF65-F5344CB8AC3E}">
        <p14:creationId xmlns:p14="http://schemas.microsoft.com/office/powerpoint/2010/main" val="3149911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H" dirty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fr-CH" baseline="0" dirty="0">
                <a:solidFill>
                  <a:schemeClr val="accent1">
                    <a:lumMod val="75000"/>
                  </a:schemeClr>
                </a:solidFill>
              </a:rPr>
              <a:t> more agile ET </a:t>
            </a:r>
            <a:r>
              <a:rPr lang="fr-CH" baseline="0" dirty="0" err="1">
                <a:solidFill>
                  <a:schemeClr val="accent1">
                    <a:lumMod val="75000"/>
                  </a:schemeClr>
                </a:solidFill>
              </a:rPr>
              <a:t>working</a:t>
            </a:r>
            <a:r>
              <a:rPr lang="fr-CH" baseline="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CH" baseline="0" dirty="0" err="1">
                <a:solidFill>
                  <a:schemeClr val="accent1">
                    <a:lumMod val="75000"/>
                  </a:schemeClr>
                </a:solidFill>
              </a:rPr>
              <a:t>framework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fr-CH" dirty="0" err="1"/>
              <a:t>Fewer</a:t>
            </a:r>
            <a:r>
              <a:rPr lang="fr-CH" dirty="0"/>
              <a:t> </a:t>
            </a:r>
            <a:r>
              <a:rPr lang="fr-CH" dirty="0" err="1"/>
              <a:t>ETs</a:t>
            </a:r>
            <a:r>
              <a:rPr lang="fr-CH" dirty="0"/>
              <a:t>, </a:t>
            </a:r>
            <a:r>
              <a:rPr lang="fr-CH" dirty="0" err="1"/>
              <a:t>dynamic</a:t>
            </a:r>
            <a:r>
              <a:rPr lang="fr-CH" dirty="0"/>
              <a:t> </a:t>
            </a:r>
            <a:r>
              <a:rPr lang="fr-CH" dirty="0" err="1"/>
              <a:t>Task</a:t>
            </a:r>
            <a:r>
              <a:rPr lang="fr-CH" dirty="0"/>
              <a:t> Teams</a:t>
            </a:r>
          </a:p>
          <a:p>
            <a:r>
              <a:rPr lang="fr-CH" dirty="0" err="1"/>
              <a:t>Competence-based</a:t>
            </a:r>
            <a:r>
              <a:rPr lang="fr-CH" dirty="0"/>
              <a:t> nomination by </a:t>
            </a:r>
            <a:r>
              <a:rPr lang="fr-CH" dirty="0" err="1"/>
              <a:t>PRs</a:t>
            </a:r>
            <a:endParaRPr lang="fr-CH" dirty="0"/>
          </a:p>
          <a:p>
            <a:r>
              <a:rPr lang="fr-CH" dirty="0"/>
              <a:t>ET chair and </a:t>
            </a:r>
            <a:r>
              <a:rPr lang="fr-CH" dirty="0" err="1"/>
              <a:t>co</a:t>
            </a:r>
            <a:r>
              <a:rPr lang="fr-CH" dirty="0"/>
              <a:t>-chairs </a:t>
            </a:r>
            <a:r>
              <a:rPr lang="fr-CH" dirty="0" err="1"/>
              <a:t>carefully</a:t>
            </a:r>
            <a:r>
              <a:rPr lang="fr-CH" dirty="0"/>
              <a:t> </a:t>
            </a:r>
            <a:r>
              <a:rPr lang="fr-CH" dirty="0" err="1"/>
              <a:t>selected</a:t>
            </a:r>
            <a:r>
              <a:rPr lang="fr-CH" dirty="0"/>
              <a:t> </a:t>
            </a:r>
          </a:p>
          <a:p>
            <a:r>
              <a:rPr lang="fr-CH" dirty="0" err="1"/>
              <a:t>Regional</a:t>
            </a:r>
            <a:r>
              <a:rPr lang="fr-CH" dirty="0"/>
              <a:t> and </a:t>
            </a:r>
            <a:r>
              <a:rPr lang="fr-CH" dirty="0" err="1"/>
              <a:t>gender</a:t>
            </a:r>
            <a:r>
              <a:rPr lang="fr-CH" dirty="0"/>
              <a:t> balance</a:t>
            </a:r>
          </a:p>
          <a:p>
            <a:r>
              <a:rPr lang="fr-CH" dirty="0" err="1"/>
              <a:t>Increase</a:t>
            </a:r>
            <a:r>
              <a:rPr lang="fr-CH" dirty="0"/>
              <a:t> </a:t>
            </a:r>
            <a:r>
              <a:rPr lang="fr-CH" dirty="0" err="1"/>
              <a:t>involvement</a:t>
            </a:r>
            <a:r>
              <a:rPr lang="fr-CH" dirty="0"/>
              <a:t> of </a:t>
            </a:r>
            <a:r>
              <a:rPr lang="fr-CH" dirty="0" err="1"/>
              <a:t>developing</a:t>
            </a:r>
            <a:r>
              <a:rPr lang="fr-CH" dirty="0"/>
              <a:t> countries</a:t>
            </a:r>
          </a:p>
          <a:p>
            <a:r>
              <a:rPr lang="fr-CH" dirty="0" err="1"/>
              <a:t>Activeness</a:t>
            </a:r>
            <a:r>
              <a:rPr lang="fr-CH" dirty="0"/>
              <a:t> of experts, a factor to </a:t>
            </a:r>
            <a:r>
              <a:rPr lang="fr-CH" dirty="0" err="1"/>
              <a:t>be</a:t>
            </a:r>
            <a:r>
              <a:rPr lang="fr-CH" dirty="0"/>
              <a:t> </a:t>
            </a:r>
            <a:r>
              <a:rPr lang="fr-CH" dirty="0" err="1"/>
              <a:t>considered</a:t>
            </a:r>
            <a:r>
              <a:rPr lang="fr-CH" dirty="0"/>
              <a:t> </a:t>
            </a:r>
            <a:r>
              <a:rPr lang="fr-CH" dirty="0" err="1"/>
              <a:t>when</a:t>
            </a:r>
            <a:r>
              <a:rPr lang="fr-CH" dirty="0"/>
              <a:t> </a:t>
            </a:r>
            <a:r>
              <a:rPr lang="fr-CH" dirty="0" err="1"/>
              <a:t>providing</a:t>
            </a:r>
            <a:r>
              <a:rPr lang="fr-CH" dirty="0"/>
              <a:t> </a:t>
            </a:r>
            <a:r>
              <a:rPr lang="fr-CH" dirty="0" err="1"/>
              <a:t>travel</a:t>
            </a:r>
            <a:r>
              <a:rPr lang="fr-CH" dirty="0"/>
              <a:t> support</a:t>
            </a:r>
          </a:p>
        </p:txBody>
      </p:sp>
    </p:spTree>
    <p:extLst>
      <p:ext uri="{BB962C8B-B14F-4D97-AF65-F5344CB8AC3E}">
        <p14:creationId xmlns:p14="http://schemas.microsoft.com/office/powerpoint/2010/main" val="496008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Conceptual Structures of Teams</a:t>
            </a:r>
          </a:p>
        </p:txBody>
      </p:sp>
      <p:sp>
        <p:nvSpPr>
          <p:cNvPr id="5" name="Rectangle 4"/>
          <p:cNvSpPr/>
          <p:nvPr/>
        </p:nvSpPr>
        <p:spPr>
          <a:xfrm>
            <a:off x="533400" y="2971800"/>
            <a:ext cx="1676400" cy="3429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Expert Pool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Nominated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Ex-officio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Invited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…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938047" y="1295400"/>
            <a:ext cx="1676400" cy="1447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Management Team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Chair/Co chairs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Thematic Leads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7000" y="3124200"/>
            <a:ext cx="1371600" cy="609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Thematic Lead</a:t>
            </a:r>
          </a:p>
        </p:txBody>
      </p:sp>
      <p:sp>
        <p:nvSpPr>
          <p:cNvPr id="8" name="Rectangle 7"/>
          <p:cNvSpPr/>
          <p:nvPr/>
        </p:nvSpPr>
        <p:spPr>
          <a:xfrm>
            <a:off x="4242847" y="3124200"/>
            <a:ext cx="1371600" cy="609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Thematic Lead</a:t>
            </a:r>
          </a:p>
        </p:txBody>
      </p:sp>
      <p:sp>
        <p:nvSpPr>
          <p:cNvPr id="9" name="Rectangle 8"/>
          <p:cNvSpPr/>
          <p:nvPr/>
        </p:nvSpPr>
        <p:spPr>
          <a:xfrm>
            <a:off x="6858000" y="3124200"/>
            <a:ext cx="1371600" cy="609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Thematic Lead</a:t>
            </a:r>
          </a:p>
        </p:txBody>
      </p:sp>
      <p:sp>
        <p:nvSpPr>
          <p:cNvPr id="10" name="Minus 9"/>
          <p:cNvSpPr/>
          <p:nvPr/>
        </p:nvSpPr>
        <p:spPr>
          <a:xfrm>
            <a:off x="5867400" y="3429000"/>
            <a:ext cx="76200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Minus 10"/>
          <p:cNvSpPr/>
          <p:nvPr/>
        </p:nvSpPr>
        <p:spPr>
          <a:xfrm>
            <a:off x="6050280" y="3428999"/>
            <a:ext cx="45719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Minus 11"/>
          <p:cNvSpPr/>
          <p:nvPr/>
        </p:nvSpPr>
        <p:spPr>
          <a:xfrm>
            <a:off x="6248400" y="3429000"/>
            <a:ext cx="76200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2619866" y="4038600"/>
            <a:ext cx="1295400" cy="2209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Invited from expert pool</a:t>
            </a:r>
          </a:p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280947" y="4038600"/>
            <a:ext cx="1295400" cy="2209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Invited from expert pool</a:t>
            </a:r>
          </a:p>
          <a:p>
            <a:pPr algn="ctr"/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6858000" y="4053526"/>
            <a:ext cx="1295400" cy="2209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Invited from expert pool</a:t>
            </a:r>
          </a:p>
          <a:p>
            <a:pPr algn="ctr"/>
            <a:endParaRPr lang="en-GB" dirty="0"/>
          </a:p>
        </p:txBody>
      </p:sp>
      <p:sp>
        <p:nvSpPr>
          <p:cNvPr id="17" name="Minus 16"/>
          <p:cNvSpPr/>
          <p:nvPr/>
        </p:nvSpPr>
        <p:spPr>
          <a:xfrm>
            <a:off x="5928216" y="4953000"/>
            <a:ext cx="139703" cy="4572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Minus 17"/>
          <p:cNvSpPr/>
          <p:nvPr/>
        </p:nvSpPr>
        <p:spPr>
          <a:xfrm>
            <a:off x="6111097" y="4952999"/>
            <a:ext cx="83820" cy="4572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Minus 18"/>
          <p:cNvSpPr/>
          <p:nvPr/>
        </p:nvSpPr>
        <p:spPr>
          <a:xfrm>
            <a:off x="6309216" y="4953000"/>
            <a:ext cx="139703" cy="4572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8541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Four working areas with contribution to Technical Regulations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2743200" cy="4525963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Information</a:t>
            </a:r>
            <a:r>
              <a:rPr lang="en-GB" baseline="0" dirty="0"/>
              <a:t> Life Cycle Management</a:t>
            </a:r>
          </a:p>
          <a:p>
            <a:pPr marL="514350" indent="-514350">
              <a:buFont typeface="+mj-lt"/>
              <a:buAutoNum type="arabicPeriod"/>
            </a:pPr>
            <a:r>
              <a:rPr lang="en-GB" baseline="0" dirty="0"/>
              <a:t>Data and Metadata Standards</a:t>
            </a:r>
          </a:p>
          <a:p>
            <a:pPr marL="514350" indent="-514350">
              <a:buFont typeface="+mj-lt"/>
              <a:buAutoNum type="arabicPeriod"/>
            </a:pPr>
            <a:r>
              <a:rPr lang="en-GB" baseline="0" dirty="0"/>
              <a:t>WIS Evolution,</a:t>
            </a:r>
            <a:r>
              <a:rPr lang="en-GB" dirty="0"/>
              <a:t>  Operation and </a:t>
            </a:r>
            <a:r>
              <a:rPr lang="en-GB" baseline="0" dirty="0"/>
              <a:t>Monitoring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Quality management Systems</a:t>
            </a:r>
            <a:endParaRPr lang="en-GB" baseline="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334000" y="1600200"/>
            <a:ext cx="3200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Manual on WIS (M. on GTS)</a:t>
            </a:r>
          </a:p>
          <a:p>
            <a:endParaRPr lang="en-GB" dirty="0"/>
          </a:p>
          <a:p>
            <a:r>
              <a:rPr lang="en-GB" dirty="0"/>
              <a:t>Guide to WIS </a:t>
            </a:r>
          </a:p>
          <a:p>
            <a:endParaRPr lang="en-GB" dirty="0"/>
          </a:p>
          <a:p>
            <a:r>
              <a:rPr lang="en-GB" dirty="0"/>
              <a:t>Manual on Codes</a:t>
            </a:r>
          </a:p>
          <a:p>
            <a:endParaRPr lang="en-GB" dirty="0"/>
          </a:p>
          <a:p>
            <a:r>
              <a:rPr lang="en-GB" dirty="0"/>
              <a:t>WIS monitoring reports</a:t>
            </a:r>
          </a:p>
          <a:p>
            <a:r>
              <a:rPr lang="en-GB" dirty="0"/>
              <a:t>Guide to IT Security</a:t>
            </a:r>
          </a:p>
          <a:p>
            <a:r>
              <a:rPr lang="en-GB" dirty="0"/>
              <a:t>Tech </a:t>
            </a:r>
            <a:r>
              <a:rPr lang="en-GB" dirty="0" err="1"/>
              <a:t>Reg</a:t>
            </a:r>
            <a:r>
              <a:rPr lang="en-GB" dirty="0"/>
              <a:t> 49 Vol. VII QM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819400" y="1828800"/>
            <a:ext cx="25146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819400" y="2133600"/>
            <a:ext cx="2514600" cy="1447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857500" y="2971800"/>
            <a:ext cx="24765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3048000" y="2133600"/>
            <a:ext cx="2286000" cy="2286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3048000" y="4419600"/>
            <a:ext cx="22860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3048000" y="2971800"/>
            <a:ext cx="2286000" cy="1524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2857500" y="2133600"/>
            <a:ext cx="2476500" cy="6487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048000" y="4495800"/>
            <a:ext cx="22860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2857500" y="1983260"/>
            <a:ext cx="2476500" cy="9885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3048000" y="5410200"/>
            <a:ext cx="2286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048000" y="4572000"/>
            <a:ext cx="2286000" cy="762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2857500" y="2971800"/>
            <a:ext cx="2476500" cy="1371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536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H" b="1" dirty="0">
                <a:solidFill>
                  <a:schemeClr val="accent1">
                    <a:lumMod val="75000"/>
                  </a:schemeClr>
                </a:solidFill>
              </a:rPr>
              <a:t>WA1 – Editorial </a:t>
            </a:r>
            <a:r>
              <a:rPr lang="fr-CH" b="1" dirty="0" err="1">
                <a:solidFill>
                  <a:schemeClr val="accent1">
                    <a:lumMod val="75000"/>
                  </a:schemeClr>
                </a:solidFill>
              </a:rPr>
              <a:t>Board</a:t>
            </a:r>
            <a:r>
              <a:rPr lang="fr-CH" b="1" dirty="0">
                <a:solidFill>
                  <a:schemeClr val="accent1">
                    <a:lumMod val="75000"/>
                  </a:schemeClr>
                </a:solidFill>
              </a:rPr>
              <a:t> on Information Life Cycle Management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4876800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US" sz="2200" dirty="0">
                <a:solidFill>
                  <a:prstClr val="black"/>
                </a:solidFill>
              </a:rPr>
              <a:t>Supervise technical regulations amendments related to </a:t>
            </a:r>
            <a:r>
              <a:rPr lang="en-US" sz="2200" b="1" dirty="0">
                <a:solidFill>
                  <a:prstClr val="black"/>
                </a:solidFill>
              </a:rPr>
              <a:t>Information Management </a:t>
            </a:r>
            <a:r>
              <a:rPr lang="en-US" sz="2200" dirty="0">
                <a:solidFill>
                  <a:prstClr val="black"/>
                </a:solidFill>
              </a:rPr>
              <a:t>in the following areas:</a:t>
            </a:r>
            <a:endParaRPr lang="en-US" sz="1500" dirty="0">
              <a:solidFill>
                <a:prstClr val="black"/>
              </a:solidFill>
            </a:endParaRPr>
          </a:p>
          <a:p>
            <a:pPr lvl="0"/>
            <a:r>
              <a:rPr lang="en-US" sz="2600" b="1" dirty="0">
                <a:solidFill>
                  <a:prstClr val="black"/>
                </a:solidFill>
              </a:rPr>
              <a:t>Creation </a:t>
            </a:r>
            <a:r>
              <a:rPr lang="en-US" sz="2600" dirty="0">
                <a:solidFill>
                  <a:prstClr val="black"/>
                </a:solidFill>
              </a:rPr>
              <a:t>to provide usable data (standards, documentation) by </a:t>
            </a:r>
          </a:p>
          <a:p>
            <a:pPr lvl="1"/>
            <a:r>
              <a:rPr lang="en-US" sz="1900" dirty="0">
                <a:solidFill>
                  <a:srgbClr val="FF0000"/>
                </a:solidFill>
              </a:rPr>
              <a:t>data collection </a:t>
            </a:r>
            <a:r>
              <a:rPr lang="en-US" sz="1900" dirty="0">
                <a:solidFill>
                  <a:prstClr val="black"/>
                </a:solidFill>
              </a:rPr>
              <a:t>(including observation reporting practices)  </a:t>
            </a:r>
          </a:p>
          <a:p>
            <a:pPr lvl="1"/>
            <a:r>
              <a:rPr lang="en-US" sz="1900" dirty="0">
                <a:solidFill>
                  <a:srgbClr val="FF0000"/>
                </a:solidFill>
              </a:rPr>
              <a:t>data processing </a:t>
            </a:r>
            <a:r>
              <a:rPr lang="en-US" sz="1900" dirty="0">
                <a:solidFill>
                  <a:prstClr val="black"/>
                </a:solidFill>
              </a:rPr>
              <a:t>(analysis, forecast, user products or services) </a:t>
            </a:r>
          </a:p>
          <a:p>
            <a:pPr lvl="1"/>
            <a:r>
              <a:rPr lang="en-US" sz="1900" b="1" dirty="0">
                <a:solidFill>
                  <a:srgbClr val="FF0000"/>
                </a:solidFill>
              </a:rPr>
              <a:t>data rescue</a:t>
            </a:r>
            <a:r>
              <a:rPr lang="en-US" sz="1900" b="1" dirty="0">
                <a:solidFill>
                  <a:prstClr val="black"/>
                </a:solidFill>
              </a:rPr>
              <a:t> </a:t>
            </a:r>
            <a:r>
              <a:rPr lang="en-US" sz="1900" dirty="0">
                <a:solidFill>
                  <a:prstClr val="black"/>
                </a:solidFill>
              </a:rPr>
              <a:t>(recovery of data from various media and sources)</a:t>
            </a:r>
            <a:endParaRPr lang="en-US" sz="1900" b="1" dirty="0">
              <a:solidFill>
                <a:prstClr val="black"/>
              </a:solidFill>
            </a:endParaRPr>
          </a:p>
          <a:p>
            <a:pPr lvl="0"/>
            <a:r>
              <a:rPr lang="en-US" sz="2600" b="1" dirty="0">
                <a:solidFill>
                  <a:prstClr val="black"/>
                </a:solidFill>
              </a:rPr>
              <a:t>Sharing </a:t>
            </a:r>
            <a:r>
              <a:rPr lang="en-US" sz="2600" dirty="0">
                <a:solidFill>
                  <a:prstClr val="black"/>
                </a:solidFill>
              </a:rPr>
              <a:t>by making information</a:t>
            </a:r>
          </a:p>
          <a:p>
            <a:pPr lvl="1"/>
            <a:r>
              <a:rPr lang="en-US" sz="1900" dirty="0">
                <a:solidFill>
                  <a:srgbClr val="FF0000"/>
                </a:solidFill>
              </a:rPr>
              <a:t>Discoverable</a:t>
            </a:r>
            <a:r>
              <a:rPr lang="en-US" sz="1900" dirty="0">
                <a:solidFill>
                  <a:prstClr val="black"/>
                </a:solidFill>
              </a:rPr>
              <a:t> (user to be able to easily find the data they need)</a:t>
            </a:r>
          </a:p>
          <a:p>
            <a:pPr lvl="1"/>
            <a:r>
              <a:rPr lang="en-US" sz="1900" dirty="0">
                <a:solidFill>
                  <a:srgbClr val="FF0000"/>
                </a:solidFill>
              </a:rPr>
              <a:t>Accessible</a:t>
            </a:r>
            <a:r>
              <a:rPr lang="en-US" sz="1900" dirty="0">
                <a:solidFill>
                  <a:prstClr val="black"/>
                </a:solidFill>
              </a:rPr>
              <a:t> (user to be able to retrieve the data according to policy restrictions)</a:t>
            </a:r>
          </a:p>
          <a:p>
            <a:pPr lvl="0"/>
            <a:r>
              <a:rPr lang="en-US" sz="2600" b="1" dirty="0">
                <a:solidFill>
                  <a:prstClr val="black"/>
                </a:solidFill>
              </a:rPr>
              <a:t>Use</a:t>
            </a:r>
            <a:endParaRPr lang="en-US" sz="2600" dirty="0">
              <a:solidFill>
                <a:prstClr val="black"/>
              </a:solidFill>
            </a:endParaRPr>
          </a:p>
          <a:p>
            <a:pPr lvl="1"/>
            <a:r>
              <a:rPr lang="en-US" sz="1900" dirty="0">
                <a:solidFill>
                  <a:prstClr val="black"/>
                </a:solidFill>
              </a:rPr>
              <a:t>tracking use, user requirements and data policies</a:t>
            </a:r>
          </a:p>
          <a:p>
            <a:pPr lvl="0"/>
            <a:r>
              <a:rPr lang="en-US" sz="2600" b="1" dirty="0">
                <a:solidFill>
                  <a:prstClr val="black"/>
                </a:solidFill>
              </a:rPr>
              <a:t>Archive</a:t>
            </a:r>
          </a:p>
          <a:p>
            <a:pPr lvl="1"/>
            <a:r>
              <a:rPr lang="en-US" sz="1900" dirty="0">
                <a:solidFill>
                  <a:prstClr val="black"/>
                </a:solidFill>
              </a:rPr>
              <a:t>Ensure </a:t>
            </a:r>
            <a:r>
              <a:rPr lang="en-US" sz="1900" dirty="0">
                <a:solidFill>
                  <a:srgbClr val="FF0000"/>
                </a:solidFill>
              </a:rPr>
              <a:t>long time preservation</a:t>
            </a:r>
            <a:r>
              <a:rPr lang="en-US" sz="1900" dirty="0">
                <a:solidFill>
                  <a:prstClr val="black"/>
                </a:solidFill>
              </a:rPr>
              <a:t>, accessibility and usability of information</a:t>
            </a:r>
          </a:p>
          <a:p>
            <a:pPr lvl="0"/>
            <a:r>
              <a:rPr lang="en-US" sz="2600" b="1" dirty="0">
                <a:solidFill>
                  <a:prstClr val="black"/>
                </a:solidFill>
              </a:rPr>
              <a:t>Dispose</a:t>
            </a:r>
          </a:p>
          <a:p>
            <a:pPr lvl="1"/>
            <a:r>
              <a:rPr lang="en-US" sz="1900" dirty="0">
                <a:solidFill>
                  <a:prstClr val="black"/>
                </a:solidFill>
              </a:rPr>
              <a:t>Policies for </a:t>
            </a:r>
            <a:r>
              <a:rPr lang="en-US" sz="1900" dirty="0">
                <a:solidFill>
                  <a:srgbClr val="FF0000"/>
                </a:solidFill>
              </a:rPr>
              <a:t>information disposal  </a:t>
            </a:r>
            <a:endParaRPr lang="en-US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844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H" b="1" dirty="0">
                <a:solidFill>
                  <a:schemeClr val="accent1">
                    <a:lumMod val="75000"/>
                  </a:schemeClr>
                </a:solidFill>
              </a:rPr>
              <a:t>WA2 - Data and </a:t>
            </a:r>
            <a:r>
              <a:rPr lang="fr-CH" b="1" dirty="0" err="1">
                <a:solidFill>
                  <a:schemeClr val="accent1">
                    <a:lumMod val="75000"/>
                  </a:schemeClr>
                </a:solidFill>
              </a:rPr>
              <a:t>Metadata</a:t>
            </a:r>
            <a:r>
              <a:rPr lang="fr-CH" b="1" dirty="0">
                <a:solidFill>
                  <a:schemeClr val="accent1">
                    <a:lumMod val="75000"/>
                  </a:schemeClr>
                </a:solidFill>
              </a:rPr>
              <a:t> Standards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08113"/>
            <a:ext cx="8229600" cy="4525963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fr-CH" b="1" dirty="0"/>
              <a:t>ET – Data Standards </a:t>
            </a:r>
          </a:p>
          <a:p>
            <a:pPr lvl="1"/>
            <a:r>
              <a:rPr lang="fr-CH" dirty="0"/>
              <a:t>TDCF</a:t>
            </a:r>
            <a:r>
              <a:rPr lang="fr-CH" baseline="0" dirty="0"/>
              <a:t> &amp; TAC</a:t>
            </a:r>
          </a:p>
          <a:p>
            <a:pPr lvl="1"/>
            <a:r>
              <a:rPr lang="en-US" dirty="0"/>
              <a:t>Data standards based on data model (XML)</a:t>
            </a:r>
          </a:p>
          <a:p>
            <a:pPr lvl="1"/>
            <a:r>
              <a:rPr lang="en-US" dirty="0"/>
              <a:t>Data standards based on </a:t>
            </a:r>
            <a:r>
              <a:rPr lang="en-US" dirty="0" err="1"/>
              <a:t>NetCDF</a:t>
            </a:r>
            <a:r>
              <a:rPr lang="en-US" dirty="0"/>
              <a:t>/CF conventions</a:t>
            </a:r>
            <a:endParaRPr lang="en-US" dirty="0">
              <a:cs typeface="Calibri"/>
            </a:endParaRPr>
          </a:p>
          <a:p>
            <a:pPr lvl="1"/>
            <a:r>
              <a:rPr lang="en-US" dirty="0"/>
              <a:t>Aviation XML</a:t>
            </a:r>
          </a:p>
          <a:p>
            <a:pPr lvl="1"/>
            <a:r>
              <a:rPr lang="en-US" dirty="0"/>
              <a:t>National Focal Points on Data Rep. ex officio members</a:t>
            </a:r>
            <a:endParaRPr lang="en-US" dirty="0">
              <a:cs typeface="Calibri"/>
            </a:endParaRPr>
          </a:p>
          <a:p>
            <a:r>
              <a:rPr lang="fr-CH" b="1" dirty="0"/>
              <a:t>ET – </a:t>
            </a:r>
            <a:r>
              <a:rPr lang="fr-CH" b="1" dirty="0" err="1"/>
              <a:t>Metadata</a:t>
            </a:r>
            <a:r>
              <a:rPr lang="fr-CH" b="1" dirty="0"/>
              <a:t> Standards</a:t>
            </a:r>
          </a:p>
          <a:p>
            <a:pPr lvl="1"/>
            <a:r>
              <a:rPr lang="fr-CH" dirty="0"/>
              <a:t>WIS </a:t>
            </a:r>
            <a:r>
              <a:rPr lang="fr-CH" dirty="0" err="1"/>
              <a:t>Metadata</a:t>
            </a:r>
            <a:r>
              <a:rPr lang="fr-CH" dirty="0"/>
              <a:t> </a:t>
            </a:r>
          </a:p>
          <a:p>
            <a:pPr lvl="1"/>
            <a:r>
              <a:rPr lang="fr-CH" dirty="0"/>
              <a:t>WIGOS </a:t>
            </a:r>
            <a:r>
              <a:rPr lang="fr-CH" dirty="0" err="1"/>
              <a:t>Metadata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1256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WA3 - WIS Evolution</a:t>
            </a:r>
            <a:br>
              <a:rPr lang="en-GB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and Operational </a:t>
            </a:r>
            <a:r>
              <a:rPr lang="en-GB" b="1" baseline="0" dirty="0">
                <a:solidFill>
                  <a:schemeClr val="accent1">
                    <a:lumMod val="75000"/>
                  </a:schemeClr>
                </a:solidFill>
              </a:rPr>
              <a:t>Monitoring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b="1" dirty="0"/>
              <a:t>ET - Evolution of WIS</a:t>
            </a:r>
          </a:p>
          <a:p>
            <a:pPr lvl="1"/>
            <a:r>
              <a:rPr lang="en-GB" dirty="0"/>
              <a:t>Managing user requirements</a:t>
            </a:r>
          </a:p>
          <a:p>
            <a:pPr lvl="1"/>
            <a:r>
              <a:rPr lang="en-GB" dirty="0"/>
              <a:t>Managing development of WIS</a:t>
            </a:r>
          </a:p>
          <a:p>
            <a:pPr lvl="1"/>
            <a:r>
              <a:rPr lang="en-GB" dirty="0"/>
              <a:t>Managing adoption of new technologies</a:t>
            </a:r>
          </a:p>
          <a:p>
            <a:pPr lvl="1"/>
            <a:r>
              <a:rPr lang="en-GB" dirty="0"/>
              <a:t>Managing interoperability with partner system, e.g. ODIS, </a:t>
            </a:r>
            <a:r>
              <a:rPr lang="en-GB" dirty="0" err="1"/>
              <a:t>hydroinfo</a:t>
            </a:r>
            <a:r>
              <a:rPr lang="en-GB" dirty="0"/>
              <a:t>  systems, SWIM, etc</a:t>
            </a:r>
          </a:p>
          <a:p>
            <a:pPr lvl="0"/>
            <a:r>
              <a:rPr lang="en-GB" b="1" dirty="0"/>
              <a:t>ET - Operation and Monitoring</a:t>
            </a:r>
          </a:p>
          <a:p>
            <a:pPr lvl="1"/>
            <a:r>
              <a:rPr lang="en-GB" dirty="0"/>
              <a:t>Coordination of WIS centre operation</a:t>
            </a:r>
          </a:p>
          <a:p>
            <a:pPr lvl="1"/>
            <a:r>
              <a:rPr lang="en-GB" dirty="0"/>
              <a:t>Monitoring availability of WIS centres</a:t>
            </a:r>
          </a:p>
          <a:p>
            <a:pPr lvl="1"/>
            <a:r>
              <a:rPr lang="en-GB" dirty="0"/>
              <a:t>Monitoring effectiveness</a:t>
            </a:r>
            <a:r>
              <a:rPr lang="en-GB" baseline="0" dirty="0"/>
              <a:t> and efficiency of WMO</a:t>
            </a:r>
            <a:r>
              <a:rPr lang="en-GB" dirty="0"/>
              <a:t> data exchange</a:t>
            </a:r>
            <a:endParaRPr lang="en-GB" dirty="0">
              <a:cs typeface="Calibri"/>
            </a:endParaRPr>
          </a:p>
          <a:p>
            <a:pPr lvl="1"/>
            <a:r>
              <a:rPr lang="en-GB" dirty="0"/>
              <a:t>Maintaining competence matrix</a:t>
            </a:r>
          </a:p>
          <a:p>
            <a:pPr lvl="1"/>
            <a:r>
              <a:rPr lang="en-GB" dirty="0"/>
              <a:t>Resolving operational incidents</a:t>
            </a:r>
          </a:p>
          <a:p>
            <a:pPr lvl="1"/>
            <a:r>
              <a:rPr lang="en-GB" dirty="0"/>
              <a:t>Providing guidance on IT security</a:t>
            </a:r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0705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Supporting working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arragements</a:t>
            </a:r>
            <a:r>
              <a:rPr lang="en-GB" b="1" baseline="0" dirty="0">
                <a:solidFill>
                  <a:schemeClr val="accent1">
                    <a:lumMod val="75000"/>
                  </a:schemeClr>
                </a:solidFill>
              </a:rPr>
              <a:t> for WIS operation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Network</a:t>
            </a:r>
            <a:r>
              <a:rPr lang="en-GB" sz="2800" baseline="0" dirty="0"/>
              <a:t> of </a:t>
            </a:r>
            <a:r>
              <a:rPr lang="en-GB" sz="2800" b="1" baseline="0" dirty="0"/>
              <a:t>National Focal Points </a:t>
            </a:r>
            <a:r>
              <a:rPr lang="en-GB" sz="2800" baseline="0" dirty="0"/>
              <a:t>on WIS, Codes, IT security nominated by PRs (note: RAs</a:t>
            </a:r>
            <a:r>
              <a:rPr lang="en-GB" sz="2800" dirty="0"/>
              <a:t> should use the same focal points rather than creating their own lists)</a:t>
            </a:r>
            <a:endParaRPr lang="en-GB" sz="2800" baseline="0" dirty="0"/>
          </a:p>
          <a:p>
            <a:r>
              <a:rPr lang="en-GB" sz="2800" b="1" baseline="0" dirty="0"/>
              <a:t>Coordination team </a:t>
            </a:r>
            <a:r>
              <a:rPr lang="en-GB" sz="2800" baseline="0" dirty="0"/>
              <a:t>on GISC operations</a:t>
            </a:r>
          </a:p>
          <a:p>
            <a:r>
              <a:rPr lang="en-GB" sz="2800" baseline="0" dirty="0"/>
              <a:t>SATCOM – </a:t>
            </a:r>
            <a:r>
              <a:rPr lang="en-GB" sz="2800" b="1" baseline="0" dirty="0"/>
              <a:t>User forum </a:t>
            </a:r>
            <a:r>
              <a:rPr lang="en-GB" sz="2800" baseline="0" dirty="0"/>
              <a:t>on Satellite Telecommunication Services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16869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Study Group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Study Group </a:t>
            </a:r>
            <a:r>
              <a:rPr lang="en-GB" dirty="0"/>
              <a:t>on </a:t>
            </a:r>
            <a:r>
              <a:rPr lang="en-GB" sz="3200" kern="1200" dirty="0">
                <a:solidFill>
                  <a:schemeClr val="tx1"/>
                </a:solidFill>
                <a:effectLst/>
              </a:rPr>
              <a:t>Emerging Data Issues and Data Policy</a:t>
            </a:r>
          </a:p>
          <a:p>
            <a:pPr lvl="1"/>
            <a:r>
              <a:rPr lang="en-GB" dirty="0"/>
              <a:t>Mandate: Res. 55 (Cg. 18), Res. 2 (EC-71)</a:t>
            </a:r>
          </a:p>
          <a:p>
            <a:pPr lvl="1"/>
            <a:r>
              <a:rPr lang="en-GB" dirty="0"/>
              <a:t>INFCOM in coordination with SERCOM</a:t>
            </a:r>
          </a:p>
          <a:p>
            <a:pPr lvl="1"/>
            <a:r>
              <a:rPr lang="en-GB" dirty="0"/>
              <a:t>Deliverables</a:t>
            </a:r>
          </a:p>
          <a:p>
            <a:pPr lvl="2"/>
            <a:r>
              <a:rPr lang="en-GB" dirty="0"/>
              <a:t>WMO Guidance on Emerging Data Issues</a:t>
            </a:r>
          </a:p>
          <a:p>
            <a:pPr lvl="2"/>
            <a:r>
              <a:rPr lang="en-GB" dirty="0"/>
              <a:t>Study report on WMO data policy</a:t>
            </a:r>
          </a:p>
        </p:txBody>
      </p:sp>
    </p:spTree>
    <p:extLst>
      <p:ext uri="{BB962C8B-B14F-4D97-AF65-F5344CB8AC3E}">
        <p14:creationId xmlns:p14="http://schemas.microsoft.com/office/powerpoint/2010/main" val="948427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An INFCOM ET-CAC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b="1" dirty="0"/>
              <a:t>E</a:t>
            </a:r>
            <a:r>
              <a:rPr lang="en-GB" b="1" baseline="0" dirty="0"/>
              <a:t>T </a:t>
            </a:r>
            <a:r>
              <a:rPr lang="en-GB" b="1" dirty="0"/>
              <a:t>on Centre Auditing and Certification</a:t>
            </a:r>
          </a:p>
          <a:p>
            <a:pPr lvl="1"/>
            <a:r>
              <a:rPr lang="en-GB" dirty="0"/>
              <a:t>Deliverables</a:t>
            </a:r>
          </a:p>
          <a:p>
            <a:pPr lvl="2"/>
            <a:r>
              <a:rPr lang="en-GB" sz="2400" kern="1200" dirty="0">
                <a:solidFill>
                  <a:schemeClr val="tx1"/>
                </a:solidFill>
                <a:effectLst/>
              </a:rPr>
              <a:t>Recommendations relating to competence of operational infrastructures across WMO</a:t>
            </a:r>
          </a:p>
          <a:p>
            <a:pPr lvl="2"/>
            <a:r>
              <a:rPr lang="en-GB" sz="2400" kern="1200" dirty="0">
                <a:solidFill>
                  <a:schemeClr val="tx1"/>
                </a:solidFill>
                <a:effectLst/>
              </a:rPr>
              <a:t>Guidance to Members on compliance with WMO standards and practices</a:t>
            </a:r>
          </a:p>
          <a:p>
            <a:pPr lvl="1"/>
            <a:r>
              <a:rPr lang="en-GB" dirty="0"/>
              <a:t>Could be a SC-IMT team, with mandate from INFCOM</a:t>
            </a:r>
          </a:p>
        </p:txBody>
      </p:sp>
    </p:spTree>
    <p:extLst>
      <p:ext uri="{BB962C8B-B14F-4D97-AF65-F5344CB8AC3E}">
        <p14:creationId xmlns:p14="http://schemas.microsoft.com/office/powerpoint/2010/main" val="1877205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Organigram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2821" y="2577959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SC-IMT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8364" y="3601507"/>
            <a:ext cx="15744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Information Life Cycle Management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EB- ILFM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56432" y="3632245"/>
            <a:ext cx="1905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Data Standards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ET – Data Standards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ET – Metadata Standards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75732" y="3581614"/>
            <a:ext cx="20523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WIS Evolution and Monitoring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ET - Evolution of WIS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ET – Operation and Monitoring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02823" y="2254793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SG – Emerging data Issues and data policy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1251532" y="3164565"/>
            <a:ext cx="1908089" cy="41704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159621" y="3128938"/>
            <a:ext cx="0" cy="3355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159621" y="3164565"/>
            <a:ext cx="1901911" cy="41704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428056" y="5920771"/>
            <a:ext cx="22405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* An INFCOM ET managed in SC3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76400" y="1676400"/>
            <a:ext cx="1458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Expert Teams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96000" y="1676400"/>
            <a:ext cx="1379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Study Group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786331" y="3572734"/>
            <a:ext cx="152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Centre Auditing and Certification*</a:t>
            </a:r>
          </a:p>
          <a:p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3581400" y="2947291"/>
            <a:ext cx="3192574" cy="684954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405574" y="3373089"/>
            <a:ext cx="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91373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b="1" dirty="0" err="1">
                <a:solidFill>
                  <a:schemeClr val="accent1">
                    <a:lumMod val="75000"/>
                  </a:schemeClr>
                </a:solidFill>
              </a:rPr>
              <a:t>ToR</a:t>
            </a:r>
            <a:r>
              <a:rPr lang="fr-CH" b="1" dirty="0">
                <a:solidFill>
                  <a:schemeClr val="accent1">
                    <a:lumMod val="75000"/>
                  </a:schemeClr>
                </a:solidFill>
              </a:rPr>
              <a:t> of SC3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fr-CH" dirty="0">
              <a:hlinkClick r:id="rId2"/>
            </a:endParaRPr>
          </a:p>
          <a:p>
            <a:pPr marL="0" indent="0">
              <a:buNone/>
            </a:pPr>
            <a:r>
              <a:rPr lang="fr-CH" dirty="0">
                <a:ea typeface="+mn-lt"/>
                <a:cs typeface="+mn-lt"/>
                <a:hlinkClick r:id="rId3"/>
              </a:rPr>
              <a:t>Link to the Terms of Reference of the Standing Committee on Information Management ad Technology</a:t>
            </a:r>
            <a:endParaRPr lang="fr-CH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52717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_dark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000" cy="6885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chemeClr val="bg1"/>
                </a:solidFill>
              </a:rPr>
              <a:t>Thank you</a:t>
            </a:r>
          </a:p>
          <a:p>
            <a:r>
              <a:rPr lang="fr-CH" sz="4800">
                <a:solidFill>
                  <a:schemeClr val="bg1"/>
                </a:solidFill>
              </a:rPr>
              <a:t>Muchas Gracías</a:t>
            </a:r>
            <a:endParaRPr lang="en-US" sz="4800" dirty="0">
              <a:solidFill>
                <a:schemeClr val="bg1"/>
              </a:solidFill>
            </a:endParaRPr>
          </a:p>
          <a:p>
            <a:r>
              <a:rPr lang="en-US" sz="4800" dirty="0">
                <a:solidFill>
                  <a:schemeClr val="bg1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WMO_BLU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d3bcd307-1420-4f11-8bc1-3cdd06caf3e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2898BEB3E9B943A92B77B4CF2E6A61" ma:contentTypeVersion="9" ma:contentTypeDescription="Create a new document." ma:contentTypeScope="" ma:versionID="b5086fb5cebca56a1e638ed5d61bad06">
  <xsd:schema xmlns:xsd="http://www.w3.org/2001/XMLSchema" xmlns:xs="http://www.w3.org/2001/XMLSchema" xmlns:p="http://schemas.microsoft.com/office/2006/metadata/properties" xmlns:ns2="d3bcd307-1420-4f11-8bc1-3cdd06caf3e8" xmlns:ns3="4d2db51b-bf2a-4564-b097-46e73cd0d33f" targetNamespace="http://schemas.microsoft.com/office/2006/metadata/properties" ma:root="true" ma:fieldsID="b0b0a208069708c7f1d7560cf4f78ace" ns2:_="" ns3:_="">
    <xsd:import namespace="d3bcd307-1420-4f11-8bc1-3cdd06caf3e8"/>
    <xsd:import namespace="4d2db51b-bf2a-4564-b097-46e73cd0d3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_Flow_Signoff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bcd307-1420-4f11-8bc1-3cdd06caf3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Flow_SignoffStatus" ma:index="16" nillable="true" ma:displayName="Sign-off status" ma:internalName="Sign_x002d_off_x0020_status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2db51b-bf2a-4564-b097-46e73cd0d33f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DA71DE1-01B7-4156-AC7A-6BA7949E8E7A}">
  <ds:schemaRefs>
    <ds:schemaRef ds:uri="http://www.w3.org/XML/1998/namespace"/>
    <ds:schemaRef ds:uri="http://schemas.openxmlformats.org/package/2006/metadata/core-properties"/>
    <ds:schemaRef ds:uri="0e656187-b300-4fb0-8bf4-3a50f872073c"/>
    <ds:schemaRef ds:uri="http://purl.org/dc/elements/1.1/"/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dcmitype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634EFC8-CAF0-499E-AEDB-C3623B4BCEB8}"/>
</file>

<file path=customXml/itemProps3.xml><?xml version="1.0" encoding="utf-8"?>
<ds:datastoreItem xmlns:ds="http://schemas.openxmlformats.org/officeDocument/2006/customXml" ds:itemID="{01433DF2-830D-4A47-88DE-04E6389DD6B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WMO_BLUE_Powerpoint_en_fr</Template>
  <TotalTime>135</TotalTime>
  <Words>640</Words>
  <Application>Microsoft Office PowerPoint</Application>
  <PresentationFormat>On-screen Show (4:3)</PresentationFormat>
  <Paragraphs>128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WMO_BLUE_Powerpoint_en_fr</vt:lpstr>
      <vt:lpstr>PowerPoint Presentation</vt:lpstr>
      <vt:lpstr>Standing Committee on Information Management and (Information) Technology (SC-IMT)</vt:lpstr>
      <vt:lpstr>A more agile ET working framework</vt:lpstr>
      <vt:lpstr>Conceptual Structures of Teams</vt:lpstr>
      <vt:lpstr>Four working areas with contribution to Technical Regulations</vt:lpstr>
      <vt:lpstr>WA1 – Editorial Board on Information Life Cycle Management</vt:lpstr>
      <vt:lpstr>WA2 - Data and Metadata Standards</vt:lpstr>
      <vt:lpstr>WA3 - WIS Evolution and Operational Monitoring</vt:lpstr>
      <vt:lpstr>Supporting working arragements for WIS operation</vt:lpstr>
      <vt:lpstr>Study Group</vt:lpstr>
      <vt:lpstr>An INFCOM ET-CAC</vt:lpstr>
      <vt:lpstr>Organigram</vt:lpstr>
      <vt:lpstr>ToR of SC3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INFCOM Standing Committee 3 Proposed structure</dc:title>
  <dc:creator>Enrico Fucile</dc:creator>
  <cp:lastModifiedBy>Enrico Fucile</cp:lastModifiedBy>
  <cp:revision>79</cp:revision>
  <dcterms:created xsi:type="dcterms:W3CDTF">2019-08-15T15:35:21Z</dcterms:created>
  <dcterms:modified xsi:type="dcterms:W3CDTF">2019-09-03T08:57:58Z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0x010100AD2898BEB3E9B943A92B77B4CF2E6A61</vt:lpwstr>
  </property>
</Properties>
</file>