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76" r:id="rId4"/>
    <p:sldId id="277" r:id="rId5"/>
    <p:sldId id="281" r:id="rId6"/>
    <p:sldId id="282" r:id="rId7"/>
    <p:sldId id="283" r:id="rId8"/>
    <p:sldId id="284" r:id="rId9"/>
    <p:sldId id="280" r:id="rId10"/>
    <p:sldId id="258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439" autoAdjust="0"/>
    <p:restoredTop sz="90554" autoAdjust="0"/>
  </p:normalViewPr>
  <p:slideViewPr>
    <p:cSldViewPr snapToGrid="0" snapToObjects="1">
      <p:cViewPr varScale="1">
        <p:scale>
          <a:sx n="88" d="100"/>
          <a:sy n="88" d="100"/>
        </p:scale>
        <p:origin x="75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352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3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206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4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8708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5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2737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6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136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7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9842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8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2785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9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297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Status of IQWMA Software</a:t>
            </a:r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altLang="zh-CN" sz="3600" i="1" dirty="0" smtClean="0">
                <a:solidFill>
                  <a:srgbClr val="000090"/>
                </a:solidFill>
              </a:rPr>
              <a:t>CMA/WANG Peng, HAN </a:t>
            </a:r>
            <a:r>
              <a:rPr lang="en-US" altLang="zh-CN" sz="3600" i="1" dirty="0" err="1" smtClean="0">
                <a:solidFill>
                  <a:srgbClr val="000090"/>
                </a:solidFill>
              </a:rPr>
              <a:t>XinQiang</a:t>
            </a:r>
            <a:endParaRPr lang="en-US" sz="3600" i="1" dirty="0" smtClean="0">
              <a:solidFill>
                <a:srgbClr val="000090"/>
              </a:solidFill>
            </a:endParaRPr>
          </a:p>
          <a:p>
            <a:endParaRPr lang="en-US" sz="2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Expert </a:t>
            </a:r>
            <a:r>
              <a:rPr lang="en-US" sz="2400" dirty="0" smtClean="0">
                <a:solidFill>
                  <a:srgbClr val="000090"/>
                </a:solidFill>
              </a:rPr>
              <a:t>Team </a:t>
            </a:r>
            <a:r>
              <a:rPr lang="en-US" sz="2400" dirty="0" smtClean="0">
                <a:solidFill>
                  <a:srgbClr val="000090"/>
                </a:solidFill>
              </a:rPr>
              <a:t>WISC</a:t>
            </a:r>
            <a:endParaRPr lang="en-US" sz="2400" dirty="0" smtClean="0">
              <a:solidFill>
                <a:srgbClr val="000090"/>
              </a:solidFill>
            </a:endParaRP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ET-WISC2017</a:t>
            </a:r>
            <a:endParaRPr lang="fr-CH" sz="1600" dirty="0" smtClean="0">
              <a:solidFill>
                <a:srgbClr val="000090"/>
              </a:solidFill>
            </a:endParaRP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IQWMA Software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2</a:t>
            </a:fld>
            <a:endParaRPr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内容占位符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en-GB" altLang="zh-CN" b="1" dirty="0"/>
              <a:t>Integrated Quantitative WWW Monitoring Analysis (IQWMA)	</a:t>
            </a:r>
          </a:p>
          <a:p>
            <a:pPr lvl="1"/>
            <a:r>
              <a:rPr lang="en-GB" altLang="zh-CN" b="1" dirty="0"/>
              <a:t>Developed by CMA</a:t>
            </a:r>
          </a:p>
          <a:p>
            <a:pPr lvl="1"/>
            <a:r>
              <a:rPr lang="en-GB" altLang="zh-CN" b="1" dirty="0"/>
              <a:t>Used by the WMO Secretariat</a:t>
            </a:r>
          </a:p>
          <a:p>
            <a:pPr lvl="1"/>
            <a:r>
              <a:rPr lang="en-GB" altLang="zh-CN" b="1" dirty="0" smtClean="0"/>
              <a:t>To analyse </a:t>
            </a:r>
            <a:r>
              <a:rPr lang="en-GB" altLang="zh-CN" b="1" dirty="0"/>
              <a:t>the reports for AGM</a:t>
            </a:r>
            <a:r>
              <a:rPr lang="zh-CN" altLang="en-US" b="1" dirty="0"/>
              <a:t>、</a:t>
            </a:r>
            <a:r>
              <a:rPr lang="en-US" altLang="zh-CN" b="1" dirty="0"/>
              <a:t>IWM</a:t>
            </a:r>
            <a:r>
              <a:rPr lang="zh-CN" altLang="en-US" b="1" dirty="0"/>
              <a:t>、</a:t>
            </a:r>
            <a:r>
              <a:rPr lang="en-US" altLang="zh-CN" b="1" dirty="0"/>
              <a:t>SMM and SAM captured by the RTHs</a:t>
            </a:r>
          </a:p>
          <a:p>
            <a:pPr lvl="1"/>
            <a:r>
              <a:rPr lang="en-US" altLang="zh-CN" b="1" dirty="0" err="1" smtClean="0"/>
              <a:t>VolA</a:t>
            </a:r>
            <a:r>
              <a:rPr lang="en-US" altLang="zh-CN" b="1" dirty="0" smtClean="0"/>
              <a:t>, VolC1, RBSN/RBCN </a:t>
            </a:r>
            <a:r>
              <a:rPr lang="en-US" altLang="zh-CN" b="1" dirty="0" err="1" smtClean="0"/>
              <a:t>etc</a:t>
            </a:r>
            <a:r>
              <a:rPr lang="en-US" altLang="zh-CN" b="1" dirty="0" smtClean="0"/>
              <a:t> </a:t>
            </a:r>
            <a:r>
              <a:rPr lang="en-US" altLang="zh-CN" b="1" dirty="0"/>
              <a:t>as </a:t>
            </a:r>
            <a:r>
              <a:rPr lang="en-US" altLang="zh-CN" b="1" dirty="0" smtClean="0"/>
              <a:t>input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42455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IQWMA Samples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3</a:t>
            </a:fld>
            <a:endParaRPr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altLang="zh-CN" b="1" dirty="0" smtClean="0"/>
              <a:t>IWM Analysis Sample</a:t>
            </a:r>
          </a:p>
          <a:p>
            <a:r>
              <a:rPr lang="en-US" altLang="zh-CN" b="1" dirty="0" smtClean="0"/>
              <a:t>SMM </a:t>
            </a:r>
            <a:r>
              <a:rPr lang="en-US" altLang="zh-CN" b="1" dirty="0"/>
              <a:t>Analysis </a:t>
            </a:r>
            <a:r>
              <a:rPr lang="en-US" altLang="zh-CN" b="1" dirty="0" smtClean="0"/>
              <a:t>Sample</a:t>
            </a:r>
          </a:p>
          <a:p>
            <a:r>
              <a:rPr lang="en-US" altLang="zh-CN" b="1" dirty="0" smtClean="0"/>
              <a:t>SAM  </a:t>
            </a:r>
            <a:r>
              <a:rPr lang="en-US" altLang="zh-CN" b="1" dirty="0"/>
              <a:t>Analysis Sample</a:t>
            </a:r>
          </a:p>
          <a:p>
            <a:endParaRPr lang="en-US" altLang="zh-CN" dirty="0"/>
          </a:p>
          <a:p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395536" y="908720"/>
            <a:ext cx="8229600" cy="5616624"/>
            <a:chOff x="457200" y="980728"/>
            <a:chExt cx="8229600" cy="5616624"/>
          </a:xfrm>
        </p:grpSpPr>
        <p:sp>
          <p:nvSpPr>
            <p:cNvPr id="9" name="标题 1"/>
            <p:cNvSpPr txBox="1">
              <a:spLocks/>
            </p:cNvSpPr>
            <p:nvPr/>
          </p:nvSpPr>
          <p:spPr bwMode="auto">
            <a:xfrm>
              <a:off x="457200" y="980728"/>
              <a:ext cx="8229600" cy="5089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457200"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914400"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1371600"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1828800"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r>
                <a:rPr lang="en-US" altLang="zh-CN" sz="2800" dirty="0" smtClean="0"/>
                <a:t>    </a:t>
              </a:r>
              <a:r>
                <a:rPr lang="en-US" altLang="zh-CN" sz="2800" b="1" dirty="0" smtClean="0"/>
                <a:t>IWM Analysis Samples</a:t>
              </a:r>
              <a:endParaRPr lang="zh-CN" altLang="en-US" b="1" dirty="0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57200" y="1720004"/>
              <a:ext cx="8229600" cy="4877348"/>
              <a:chOff x="457200" y="1720004"/>
              <a:chExt cx="8229600" cy="4877348"/>
            </a:xfrm>
          </p:grpSpPr>
          <p:sp>
            <p:nvSpPr>
              <p:cNvPr id="11" name="内容占位符 2"/>
              <p:cNvSpPr txBox="1">
                <a:spLocks/>
              </p:cNvSpPr>
              <p:nvPr/>
            </p:nvSpPr>
            <p:spPr bwMode="auto">
              <a:xfrm>
                <a:off x="457200" y="1816224"/>
                <a:ext cx="8229600" cy="45259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altLang="zh-CN" dirty="0" smtClean="0"/>
              </a:p>
              <a:p>
                <a:r>
                  <a:rPr lang="en-US" altLang="zh-CN" sz="2400" b="1" dirty="0" smtClean="0"/>
                  <a:t>Global</a:t>
                </a:r>
              </a:p>
              <a:p>
                <a:endParaRPr lang="en-US" altLang="zh-CN" sz="2400" dirty="0" smtClean="0"/>
              </a:p>
              <a:p>
                <a:endParaRPr lang="en-US" altLang="zh-CN" sz="2400" dirty="0" smtClean="0"/>
              </a:p>
              <a:p>
                <a:endParaRPr lang="en-US" altLang="zh-CN" sz="2400" dirty="0" smtClean="0"/>
              </a:p>
              <a:p>
                <a:endParaRPr lang="en-US" altLang="zh-CN" sz="2400" dirty="0" smtClean="0"/>
              </a:p>
              <a:p>
                <a:r>
                  <a:rPr lang="en-US" altLang="zh-CN" sz="2400" b="1" dirty="0" smtClean="0"/>
                  <a:t>Regional</a:t>
                </a:r>
                <a:endParaRPr lang="zh-CN" altLang="en-US" b="1" dirty="0"/>
              </a:p>
            </p:txBody>
          </p:sp>
          <p:pic>
            <p:nvPicPr>
              <p:cNvPr id="12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79712" y="1720004"/>
                <a:ext cx="3312368" cy="2429076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13" name="Picture 3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92080" y="1720004"/>
                <a:ext cx="3312368" cy="2431557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14" name="Picture 4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92080" y="4235525"/>
                <a:ext cx="3312368" cy="2361827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15" name="Picture 5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79712" y="4235525"/>
                <a:ext cx="3312368" cy="2361827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</p:grpSp>
      </p:grpSp>
      <p:grpSp>
        <p:nvGrpSpPr>
          <p:cNvPr id="16" name="组合 15"/>
          <p:cNvGrpSpPr/>
          <p:nvPr/>
        </p:nvGrpSpPr>
        <p:grpSpPr>
          <a:xfrm>
            <a:off x="48536" y="996160"/>
            <a:ext cx="9108504" cy="3888432"/>
            <a:chOff x="35496" y="980728"/>
            <a:chExt cx="9108504" cy="3888432"/>
          </a:xfrm>
        </p:grpSpPr>
        <p:sp>
          <p:nvSpPr>
            <p:cNvPr id="17" name="标题 1"/>
            <p:cNvSpPr txBox="1">
              <a:spLocks/>
            </p:cNvSpPr>
            <p:nvPr/>
          </p:nvSpPr>
          <p:spPr bwMode="auto">
            <a:xfrm>
              <a:off x="590872" y="980728"/>
              <a:ext cx="8229600" cy="5089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457200"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914400"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1371600"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1828800"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r>
                <a:rPr lang="en-US" altLang="zh-CN" sz="2800" b="1" dirty="0" smtClean="0"/>
                <a:t>SMM Analysis Samples</a:t>
              </a:r>
              <a:endParaRPr lang="zh-CN" altLang="en-US" b="1" dirty="0"/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832" y="1993702"/>
              <a:ext cx="3096344" cy="287545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9" name="TextBox 15"/>
            <p:cNvSpPr txBox="1"/>
            <p:nvPr/>
          </p:nvSpPr>
          <p:spPr>
            <a:xfrm>
              <a:off x="179512" y="1555845"/>
              <a:ext cx="896448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           </a:t>
              </a:r>
              <a:r>
                <a:rPr lang="en-US" altLang="zh-CN" sz="2000" dirty="0" smtClean="0"/>
                <a:t> </a:t>
              </a:r>
              <a:r>
                <a:rPr lang="en-US" altLang="zh-CN" sz="2000" b="1" dirty="0" smtClean="0"/>
                <a:t>fixed stations</a:t>
              </a:r>
              <a:r>
                <a:rPr lang="en-US" altLang="zh-CN" dirty="0" smtClean="0"/>
                <a:t>	        </a:t>
              </a:r>
              <a:r>
                <a:rPr lang="en-US" altLang="zh-CN" sz="2000" b="1" dirty="0" smtClean="0"/>
                <a:t>mobile stations at sea</a:t>
              </a:r>
              <a:r>
                <a:rPr lang="en-US" altLang="zh-CN" b="1" dirty="0" smtClean="0"/>
                <a:t> </a:t>
              </a:r>
              <a:r>
                <a:rPr lang="en-US" altLang="zh-CN" dirty="0" smtClean="0"/>
                <a:t>       </a:t>
              </a:r>
              <a:r>
                <a:rPr lang="en-US" altLang="zh-CN" sz="2000" b="1" dirty="0" smtClean="0"/>
                <a:t>mobile stations from </a:t>
              </a:r>
              <a:r>
                <a:rPr lang="en-US" altLang="zh-CN" sz="2000" dirty="0" smtClean="0"/>
                <a:t>aircraft</a:t>
              </a:r>
              <a:endParaRPr lang="zh-CN" altLang="en-US" dirty="0"/>
            </a:p>
          </p:txBody>
        </p:sp>
        <p:pic>
          <p:nvPicPr>
            <p:cNvPr id="20" name="Picture 4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176" y="1993702"/>
              <a:ext cx="2915817" cy="287545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1" name="Picture 5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96" y="1993702"/>
              <a:ext cx="3016325" cy="287545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grpSp>
        <p:nvGrpSpPr>
          <p:cNvPr id="22" name="组合 21"/>
          <p:cNvGrpSpPr/>
          <p:nvPr/>
        </p:nvGrpSpPr>
        <p:grpSpPr>
          <a:xfrm>
            <a:off x="71105" y="966699"/>
            <a:ext cx="8928992" cy="5328592"/>
            <a:chOff x="107504" y="1196752"/>
            <a:chExt cx="8928992" cy="5328592"/>
          </a:xfrm>
        </p:grpSpPr>
        <p:sp>
          <p:nvSpPr>
            <p:cNvPr id="23" name="标题 1"/>
            <p:cNvSpPr txBox="1">
              <a:spLocks/>
            </p:cNvSpPr>
            <p:nvPr/>
          </p:nvSpPr>
          <p:spPr bwMode="auto">
            <a:xfrm>
              <a:off x="457200" y="1196752"/>
              <a:ext cx="8229600" cy="436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457200"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914400"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1371600"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1828800"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r>
                <a:rPr lang="en-US" altLang="zh-CN" sz="2800" b="1" dirty="0" smtClean="0"/>
                <a:t>SAM Analysis Samples</a:t>
              </a:r>
              <a:endParaRPr lang="zh-CN" altLang="en-US" b="1" dirty="0"/>
            </a:p>
          </p:txBody>
        </p:sp>
        <p:sp>
          <p:nvSpPr>
            <p:cNvPr id="24" name="内容占位符 2"/>
            <p:cNvSpPr txBox="1">
              <a:spLocks/>
            </p:cNvSpPr>
            <p:nvPr/>
          </p:nvSpPr>
          <p:spPr bwMode="auto">
            <a:xfrm>
              <a:off x="457200" y="1600200"/>
              <a:ext cx="8229600" cy="4525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 algn="l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charset="0"/>
                <a:buNone/>
              </a:pPr>
              <a:r>
                <a:rPr lang="en-US" altLang="zh-CN" sz="2000" dirty="0" smtClean="0"/>
                <a:t>          </a:t>
              </a:r>
              <a:r>
                <a:rPr lang="en-US" altLang="zh-CN" sz="2000" b="1" dirty="0" smtClean="0"/>
                <a:t>SYNOP</a:t>
              </a:r>
              <a:r>
                <a:rPr lang="en-US" altLang="zh-CN" sz="2000" dirty="0" smtClean="0"/>
                <a:t>			</a:t>
              </a:r>
              <a:r>
                <a:rPr lang="en-US" altLang="zh-CN" sz="2000" b="1" dirty="0" smtClean="0"/>
                <a:t>TEMP</a:t>
              </a:r>
              <a:r>
                <a:rPr lang="en-US" altLang="zh-CN" sz="2000" dirty="0" smtClean="0"/>
                <a:t>			</a:t>
              </a:r>
              <a:r>
                <a:rPr lang="en-US" altLang="zh-CN" sz="2000" b="1" dirty="0" smtClean="0"/>
                <a:t>CLIMAT</a:t>
              </a:r>
              <a:r>
                <a:rPr lang="en-US" altLang="zh-CN" sz="2800" dirty="0" smtClean="0"/>
                <a:t>	</a:t>
              </a:r>
              <a:endParaRPr lang="zh-CN" altLang="en-US" sz="2800" dirty="0"/>
            </a:p>
          </p:txBody>
        </p:sp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2060848"/>
              <a:ext cx="2952328" cy="446449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6" name="Picture 3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832" y="2060848"/>
              <a:ext cx="3024336" cy="446449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7" name="Picture 4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4168" y="2060848"/>
              <a:ext cx="2952328" cy="446449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61961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Action from ET-WISC2016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4</a:t>
            </a:fld>
            <a:endParaRPr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190202"/>
              </p:ext>
            </p:extLst>
          </p:nvPr>
        </p:nvGraphicFramePr>
        <p:xfrm>
          <a:off x="683568" y="2420888"/>
          <a:ext cx="7992889" cy="149009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1198678"/>
                <a:gridCol w="4057906"/>
                <a:gridCol w="1080120"/>
                <a:gridCol w="1656185"/>
              </a:tblGrid>
              <a:tr h="4552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79090" algn="l"/>
                        </a:tabLst>
                      </a:pPr>
                      <a:r>
                        <a:rPr lang="en-GB" sz="1600" b="1" dirty="0">
                          <a:effectLst/>
                          <a:latin typeface="+mn-lt"/>
                        </a:rPr>
                        <a:t>ET-WISC Action No.</a:t>
                      </a:r>
                      <a:endParaRPr lang="zh-CN" sz="1600" b="1" dirty="0">
                        <a:effectLst/>
                        <a:latin typeface="+mn-lt"/>
                        <a:ea typeface="宋体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79090" algn="l"/>
                        </a:tabLst>
                      </a:pPr>
                      <a:r>
                        <a:rPr lang="en-GB" sz="1600" b="1" dirty="0">
                          <a:effectLst/>
                          <a:latin typeface="+mn-lt"/>
                        </a:rPr>
                        <a:t>Decision/recommendation/ action</a:t>
                      </a:r>
                      <a:endParaRPr lang="zh-CN" sz="1600" b="1" dirty="0">
                        <a:effectLst/>
                        <a:latin typeface="+mn-lt"/>
                        <a:ea typeface="宋体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79090" algn="l"/>
                        </a:tabLst>
                      </a:pPr>
                      <a:r>
                        <a:rPr lang="en-GB" sz="1600" b="1">
                          <a:effectLst/>
                          <a:latin typeface="+mn-lt"/>
                        </a:rPr>
                        <a:t>Responsible</a:t>
                      </a:r>
                      <a:endParaRPr lang="zh-CN" sz="1600" b="1">
                        <a:effectLst/>
                        <a:latin typeface="+mn-lt"/>
                        <a:ea typeface="宋体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79090" algn="l"/>
                        </a:tabLst>
                      </a:pPr>
                      <a:r>
                        <a:rPr lang="en-GB" sz="1600" b="1">
                          <a:effectLst/>
                          <a:latin typeface="+mn-lt"/>
                        </a:rPr>
                        <a:t>Objective / deadline</a:t>
                      </a:r>
                      <a:endParaRPr lang="zh-CN" sz="1600" b="1">
                        <a:effectLst/>
                        <a:latin typeface="+mn-lt"/>
                        <a:ea typeface="宋体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  <a:tr h="711200">
                <a:tc>
                  <a:txBody>
                    <a:bodyPr/>
                    <a:lstStyle/>
                    <a:p>
                      <a:pPr marL="64770">
                        <a:lnSpc>
                          <a:spcPts val="1240"/>
                        </a:lnSpc>
                        <a:spcAft>
                          <a:spcPts val="0"/>
                        </a:spcAft>
                      </a:pPr>
                      <a:r>
                        <a:rPr lang="en-GB" sz="1600" b="1" spc="-5" dirty="0">
                          <a:effectLst/>
                          <a:latin typeface="+mn-lt"/>
                        </a:rPr>
                        <a:t>WISC-16/1-4</a:t>
                      </a:r>
                      <a:endParaRPr lang="zh-CN" sz="1600" b="1" dirty="0">
                        <a:effectLst/>
                        <a:latin typeface="+mn-lt"/>
                        <a:ea typeface="宋体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07670" indent="-342900">
                        <a:lnSpc>
                          <a:spcPts val="1240"/>
                        </a:lnSpc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600" b="1" dirty="0" smtClean="0">
                          <a:effectLst/>
                          <a:latin typeface="+mn-lt"/>
                        </a:rPr>
                        <a:t>…</a:t>
                      </a:r>
                    </a:p>
                    <a:p>
                      <a:pPr marL="407670" indent="-342900">
                        <a:lnSpc>
                          <a:spcPts val="1240"/>
                        </a:lnSpc>
                        <a:spcAft>
                          <a:spcPts val="0"/>
                        </a:spcAft>
                        <a:buAutoNum type="alphaLcParenR"/>
                      </a:pPr>
                      <a:endParaRPr lang="zh-CN" sz="1600" b="1" dirty="0">
                        <a:effectLst/>
                        <a:latin typeface="+mn-lt"/>
                      </a:endParaRPr>
                    </a:p>
                    <a:p>
                      <a:pPr marL="64770">
                        <a:lnSpc>
                          <a:spcPts val="124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+mn-lt"/>
                        </a:rPr>
                        <a:t>b) CMA advise if potential impact to IQWMA software</a:t>
                      </a:r>
                      <a:endParaRPr lang="zh-CN" sz="1600" b="1" dirty="0">
                        <a:effectLst/>
                        <a:latin typeface="+mn-lt"/>
                        <a:ea typeface="宋体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  <a:latin typeface="+mn-lt"/>
                        </a:rPr>
                        <a:t>a) …</a:t>
                      </a:r>
                      <a:endParaRPr lang="zh-CN" sz="1600" b="1" dirty="0">
                        <a:effectLst/>
                        <a:latin typeface="+mn-lt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  <a:latin typeface="+mn-lt"/>
                        </a:rPr>
                        <a:t>b) CMA</a:t>
                      </a:r>
                      <a:endParaRPr lang="zh-CN" sz="1600" b="1" dirty="0">
                        <a:effectLst/>
                        <a:latin typeface="+mn-lt"/>
                        <a:ea typeface="宋体"/>
                        <a:cs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  <a:latin typeface="+mn-lt"/>
                        </a:rPr>
                        <a:t>a) …</a:t>
                      </a:r>
                      <a:endParaRPr lang="zh-CN" sz="1600" b="1" dirty="0">
                        <a:effectLst/>
                        <a:latin typeface="+mn-lt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  <a:latin typeface="+mn-lt"/>
                        </a:rPr>
                        <a:t>b) Next meeting of ET-WISC</a:t>
                      </a:r>
                      <a:endParaRPr lang="zh-CN" sz="1600" b="1" dirty="0">
                        <a:effectLst/>
                        <a:latin typeface="+mn-lt"/>
                        <a:ea typeface="宋体"/>
                        <a:cs typeface="Arial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1535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Impact of transferring to OSCAR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5</a:t>
            </a:fld>
            <a:endParaRPr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内容占位符 1"/>
          <p:cNvSpPr>
            <a:spLocks noGrp="1"/>
          </p:cNvSpPr>
          <p:nvPr>
            <p:ph idx="1"/>
          </p:nvPr>
        </p:nvSpPr>
        <p:spPr>
          <a:xfrm>
            <a:off x="179387" y="1012371"/>
            <a:ext cx="8713787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800" b="1" dirty="0" smtClean="0"/>
              <a:t>21 </a:t>
            </a:r>
            <a:r>
              <a:rPr lang="en-US" altLang="zh-CN" sz="2800" b="1" dirty="0"/>
              <a:t>differences between </a:t>
            </a:r>
            <a:r>
              <a:rPr lang="en-US" altLang="zh-CN" sz="2800" b="1" dirty="0" err="1"/>
              <a:t>VolA</a:t>
            </a:r>
            <a:r>
              <a:rPr lang="en-US" altLang="zh-CN" sz="2800" b="1" dirty="0"/>
              <a:t> field and OSCAR export file</a:t>
            </a:r>
            <a:r>
              <a:rPr lang="en-US" altLang="zh-CN" sz="2800" b="1" dirty="0" smtClean="0"/>
              <a:t>.</a:t>
            </a:r>
          </a:p>
          <a:p>
            <a:pPr marL="0" indent="0">
              <a:buNone/>
            </a:pPr>
            <a:endParaRPr lang="en-US" altLang="zh-CN" sz="2800" b="1" dirty="0"/>
          </a:p>
          <a:p>
            <a:r>
              <a:rPr lang="en-US" altLang="zh-CN" sz="2800" b="1" dirty="0">
                <a:solidFill>
                  <a:srgbClr val="00B050"/>
                </a:solidFill>
              </a:rPr>
              <a:t>Case 1: </a:t>
            </a:r>
          </a:p>
          <a:p>
            <a:pPr lvl="1"/>
            <a:r>
              <a:rPr lang="en-US" altLang="zh-CN" sz="2400" b="1" dirty="0" smtClean="0">
                <a:solidFill>
                  <a:srgbClr val="00B050"/>
                </a:solidFill>
              </a:rPr>
              <a:t>No </a:t>
            </a:r>
            <a:r>
              <a:rPr lang="en-US" altLang="zh-CN" sz="2400" b="1" dirty="0">
                <a:solidFill>
                  <a:srgbClr val="00B050"/>
                </a:solidFill>
              </a:rPr>
              <a:t>effect</a:t>
            </a:r>
          </a:p>
          <a:p>
            <a:r>
              <a:rPr lang="en-US" altLang="zh-CN" sz="2800" b="1" dirty="0">
                <a:solidFill>
                  <a:srgbClr val="00B0F0"/>
                </a:solidFill>
              </a:rPr>
              <a:t>Case 2:</a:t>
            </a:r>
          </a:p>
          <a:p>
            <a:pPr lvl="1"/>
            <a:r>
              <a:rPr lang="en-US" altLang="zh-CN" sz="2400" b="1" dirty="0" smtClean="0">
                <a:solidFill>
                  <a:srgbClr val="00B0F0"/>
                </a:solidFill>
              </a:rPr>
              <a:t>Need code-review/test</a:t>
            </a:r>
            <a:endParaRPr lang="en-US" altLang="zh-CN" sz="2400" b="1" dirty="0">
              <a:solidFill>
                <a:srgbClr val="00B0F0"/>
              </a:solidFill>
            </a:endParaRPr>
          </a:p>
          <a:p>
            <a:r>
              <a:rPr lang="en-US" altLang="zh-CN" sz="2800" b="1" dirty="0">
                <a:solidFill>
                  <a:srgbClr val="FF0000"/>
                </a:solidFill>
              </a:rPr>
              <a:t>Case 3:</a:t>
            </a:r>
          </a:p>
          <a:p>
            <a:pPr lvl="1"/>
            <a:r>
              <a:rPr lang="en-US" altLang="zh-CN" sz="2400" b="1" dirty="0" smtClean="0">
                <a:solidFill>
                  <a:srgbClr val="FF0000"/>
                </a:solidFill>
              </a:rPr>
              <a:t>Affect </a:t>
            </a:r>
            <a:r>
              <a:rPr lang="en-US" altLang="zh-CN" sz="2400" b="1" dirty="0">
                <a:solidFill>
                  <a:srgbClr val="FF0000"/>
                </a:solidFill>
              </a:rPr>
              <a:t>the results</a:t>
            </a:r>
          </a:p>
          <a:p>
            <a:pPr lvl="1"/>
            <a:endParaRPr lang="en-US" altLang="zh-CN" sz="2400" b="1" dirty="0">
              <a:solidFill>
                <a:srgbClr val="00B05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387" y="1844824"/>
            <a:ext cx="4810125" cy="4996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325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Impact Case 1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6</a:t>
            </a:fld>
            <a:endParaRPr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内容占位符 1"/>
          <p:cNvSpPr>
            <a:spLocks noGrp="1"/>
          </p:cNvSpPr>
          <p:nvPr>
            <p:ph idx="1"/>
          </p:nvPr>
        </p:nvSpPr>
        <p:spPr>
          <a:xfrm>
            <a:off x="179388" y="1730829"/>
            <a:ext cx="3826555" cy="2177142"/>
          </a:xfrm>
        </p:spPr>
        <p:txBody>
          <a:bodyPr>
            <a:noAutofit/>
          </a:bodyPr>
          <a:lstStyle/>
          <a:p>
            <a:r>
              <a:rPr lang="en-US" altLang="zh-CN" b="1" dirty="0">
                <a:solidFill>
                  <a:srgbClr val="00B050"/>
                </a:solidFill>
              </a:rPr>
              <a:t>Case </a:t>
            </a:r>
            <a:r>
              <a:rPr lang="en-US" altLang="zh-CN" b="1" dirty="0" smtClean="0">
                <a:solidFill>
                  <a:srgbClr val="00B050"/>
                </a:solidFill>
              </a:rPr>
              <a:t>1: </a:t>
            </a:r>
          </a:p>
          <a:p>
            <a:pPr marL="457200" lvl="1" indent="0">
              <a:buNone/>
            </a:pPr>
            <a:r>
              <a:rPr lang="en-US" altLang="zh-CN" sz="3200" b="1" dirty="0" smtClean="0">
                <a:solidFill>
                  <a:srgbClr val="00B050"/>
                </a:solidFill>
              </a:rPr>
              <a:t>7 differences have no effect  on IQWMA.</a:t>
            </a:r>
            <a:endParaRPr lang="en-US" altLang="zh-CN" sz="3200" b="1" dirty="0">
              <a:solidFill>
                <a:srgbClr val="00B05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387" y="1844824"/>
            <a:ext cx="4810125" cy="4996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肘形连接符 7"/>
          <p:cNvCxnSpPr>
            <a:endCxn id="6" idx="2"/>
          </p:cNvCxnSpPr>
          <p:nvPr/>
        </p:nvCxnSpPr>
        <p:spPr>
          <a:xfrm rot="10800000">
            <a:off x="2092666" y="3907971"/>
            <a:ext cx="3343434" cy="745168"/>
          </a:xfrm>
          <a:prstGeom prst="bentConnector2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9" name="肘形连接符 8"/>
          <p:cNvCxnSpPr/>
          <p:nvPr/>
        </p:nvCxnSpPr>
        <p:spPr>
          <a:xfrm rot="5400000">
            <a:off x="3815916" y="3032956"/>
            <a:ext cx="2088232" cy="1152128"/>
          </a:xfrm>
          <a:prstGeom prst="bentConnector3">
            <a:avLst>
              <a:gd name="adj1" fmla="val -612"/>
            </a:avLst>
          </a:prstGeom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4283968" y="4293096"/>
            <a:ext cx="1152128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1" name="肘形连接符 10"/>
          <p:cNvCxnSpPr/>
          <p:nvPr/>
        </p:nvCxnSpPr>
        <p:spPr>
          <a:xfrm rot="16200000" flipV="1">
            <a:off x="3815916" y="5121188"/>
            <a:ext cx="2088232" cy="1152128"/>
          </a:xfrm>
          <a:prstGeom prst="bentConnector3">
            <a:avLst>
              <a:gd name="adj1" fmla="val -612"/>
            </a:avLst>
          </a:prstGeom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058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Impact Case 2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7</a:t>
            </a:fld>
            <a:endParaRPr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内容占位符 1"/>
          <p:cNvSpPr>
            <a:spLocks noGrp="1"/>
          </p:cNvSpPr>
          <p:nvPr>
            <p:ph idx="1"/>
          </p:nvPr>
        </p:nvSpPr>
        <p:spPr>
          <a:xfrm>
            <a:off x="179388" y="1245132"/>
            <a:ext cx="3826555" cy="2677459"/>
          </a:xfrm>
        </p:spPr>
        <p:txBody>
          <a:bodyPr>
            <a:normAutofit/>
          </a:bodyPr>
          <a:lstStyle/>
          <a:p>
            <a:r>
              <a:rPr lang="en-US" altLang="zh-CN" b="1" dirty="0">
                <a:solidFill>
                  <a:srgbClr val="00B0F0"/>
                </a:solidFill>
              </a:rPr>
              <a:t>Case 2: </a:t>
            </a:r>
          </a:p>
          <a:p>
            <a:pPr marL="457200" lvl="1" indent="0">
              <a:buNone/>
            </a:pPr>
            <a:r>
              <a:rPr lang="en-US" altLang="zh-CN" sz="3200" b="1" dirty="0">
                <a:solidFill>
                  <a:srgbClr val="00B0F0"/>
                </a:solidFill>
              </a:rPr>
              <a:t>1 </a:t>
            </a:r>
            <a:r>
              <a:rPr lang="en-US" altLang="zh-CN" sz="3200" b="1" dirty="0" smtClean="0">
                <a:solidFill>
                  <a:srgbClr val="00B0F0"/>
                </a:solidFill>
              </a:rPr>
              <a:t>difference need code-review/test on </a:t>
            </a:r>
            <a:r>
              <a:rPr lang="en-US" altLang="zh-CN" sz="3200" b="1" dirty="0">
                <a:solidFill>
                  <a:srgbClr val="00B0F0"/>
                </a:solidFill>
              </a:rPr>
              <a:t>the processing logic of </a:t>
            </a:r>
            <a:r>
              <a:rPr lang="en-US" altLang="zh-CN" sz="3200" b="1" dirty="0" smtClean="0">
                <a:solidFill>
                  <a:srgbClr val="00B0F0"/>
                </a:solidFill>
              </a:rPr>
              <a:t>software.</a:t>
            </a:r>
            <a:endParaRPr lang="en-US" altLang="zh-CN" sz="3200" b="1" dirty="0">
              <a:solidFill>
                <a:srgbClr val="00B0F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387" y="1844824"/>
            <a:ext cx="4810125" cy="4996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直接箭头连接符 11"/>
          <p:cNvCxnSpPr/>
          <p:nvPr/>
        </p:nvCxnSpPr>
        <p:spPr>
          <a:xfrm flipH="1">
            <a:off x="4005943" y="2924944"/>
            <a:ext cx="1358145" cy="0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8945871"/>
              </p:ext>
            </p:extLst>
          </p:nvPr>
        </p:nvGraphicFramePr>
        <p:xfrm>
          <a:off x="179388" y="3922591"/>
          <a:ext cx="4104456" cy="1673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9053"/>
                <a:gridCol w="2345403"/>
              </a:tblGrid>
              <a:tr h="57606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0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VolA</a:t>
                      </a:r>
                      <a:r>
                        <a:rPr lang="en-US" altLang="zh-CN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field</a:t>
                      </a:r>
                    </a:p>
                  </a:txBody>
                  <a:tcPr marL="91424" marR="91424" marT="45761" marB="45761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OSCAR export file</a:t>
                      </a:r>
                      <a:endParaRPr lang="zh-CN" alt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4" marR="91424" marT="45761" marB="45761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117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0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StationID</a:t>
                      </a:r>
                      <a:endParaRPr lang="en-US" altLang="zh-CN" sz="20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4" marR="91424" marT="45761" marB="45761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WIGOSID</a:t>
                      </a:r>
                      <a:endParaRPr lang="zh-CN" alt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4" marR="91424" marT="45761" marB="45761" anchor="ctr">
                    <a:solidFill>
                      <a:srgbClr val="92D050"/>
                    </a:solidFill>
                  </a:tcPr>
                </a:tc>
              </a:tr>
              <a:tr h="37117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 digits</a:t>
                      </a:r>
                    </a:p>
                    <a:p>
                      <a:pPr algn="ctr"/>
                      <a:r>
                        <a:rPr lang="en-US" altLang="zh-CN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Like “54511”</a:t>
                      </a:r>
                      <a:endParaRPr lang="zh-CN" alt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4" marR="91424" marT="45761" marB="45761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 components</a:t>
                      </a:r>
                    </a:p>
                    <a:p>
                      <a:pPr algn="ctr"/>
                      <a:r>
                        <a:rPr lang="en-US" altLang="zh-CN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(see WMO-NO.1160)</a:t>
                      </a:r>
                      <a:endParaRPr lang="zh-CN" alt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4" marR="91424" marT="45761" marB="45761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2876" y="3268628"/>
            <a:ext cx="4807635" cy="35730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15" name="肘形连接符 14"/>
          <p:cNvCxnSpPr/>
          <p:nvPr/>
        </p:nvCxnSpPr>
        <p:spPr>
          <a:xfrm>
            <a:off x="2987824" y="5589240"/>
            <a:ext cx="1382563" cy="432048"/>
          </a:xfrm>
          <a:prstGeom prst="bentConnector3">
            <a:avLst>
              <a:gd name="adj1" fmla="val -1536"/>
            </a:avLst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8923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Impact Case 3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8</a:t>
            </a:fld>
            <a:endParaRPr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内容占位符 1"/>
          <p:cNvSpPr>
            <a:spLocks noGrp="1"/>
          </p:cNvSpPr>
          <p:nvPr>
            <p:ph idx="1"/>
          </p:nvPr>
        </p:nvSpPr>
        <p:spPr>
          <a:xfrm>
            <a:off x="107950" y="1830387"/>
            <a:ext cx="410458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altLang="zh-CN" sz="3500" b="1" dirty="0">
                <a:solidFill>
                  <a:srgbClr val="FF0000"/>
                </a:solidFill>
              </a:rPr>
              <a:t>Case 3: </a:t>
            </a:r>
            <a:endParaRPr lang="en-US" altLang="zh-CN" sz="3500" b="1" dirty="0" smtClean="0">
              <a:solidFill>
                <a:srgbClr val="FF0000"/>
              </a:solidFill>
            </a:endParaRPr>
          </a:p>
          <a:p>
            <a:pPr marL="457200" lvl="1" indent="0">
              <a:buNone/>
            </a:pPr>
            <a:r>
              <a:rPr lang="en-US" altLang="zh-CN" sz="3500" b="1" dirty="0" smtClean="0">
                <a:solidFill>
                  <a:srgbClr val="FF0000"/>
                </a:solidFill>
              </a:rPr>
              <a:t>13 differences between </a:t>
            </a:r>
            <a:r>
              <a:rPr lang="en-US" altLang="zh-CN" sz="3500" b="1" dirty="0" err="1" smtClean="0">
                <a:solidFill>
                  <a:srgbClr val="FF0000"/>
                </a:solidFill>
              </a:rPr>
              <a:t>VolA</a:t>
            </a:r>
            <a:r>
              <a:rPr lang="en-US" altLang="zh-CN" sz="3500" b="1" dirty="0" smtClean="0">
                <a:solidFill>
                  <a:srgbClr val="FF0000"/>
                </a:solidFill>
              </a:rPr>
              <a:t> field and OSCAR export file have impacts on the results.</a:t>
            </a:r>
          </a:p>
          <a:p>
            <a:pPr lvl="1"/>
            <a:r>
              <a:rPr lang="en-US" altLang="zh-CN" sz="2400" b="1" dirty="0" smtClean="0"/>
              <a:t>No </a:t>
            </a:r>
            <a:r>
              <a:rPr lang="en-US" altLang="zh-CN" sz="2400" b="1" dirty="0"/>
              <a:t>more OBS remarks, The frequency of observation is not clear.</a:t>
            </a:r>
          </a:p>
          <a:p>
            <a:pPr lvl="1"/>
            <a:r>
              <a:rPr lang="en-US" altLang="zh-CN" sz="2400" b="1" dirty="0"/>
              <a:t>Some results of IQWMA which use reports at hours 00,06,12 and 18 UTC as indicated in Volume A will not be very ideal.</a:t>
            </a:r>
            <a:endParaRPr lang="en-US" altLang="zh-CN" sz="2400" b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387" y="922339"/>
            <a:ext cx="4810125" cy="4996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肘形连接符 10"/>
          <p:cNvCxnSpPr>
            <a:endCxn id="6" idx="3"/>
          </p:cNvCxnSpPr>
          <p:nvPr/>
        </p:nvCxnSpPr>
        <p:spPr>
          <a:xfrm rot="10800000">
            <a:off x="4212530" y="4093370"/>
            <a:ext cx="1151558" cy="5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32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79388" y="0"/>
            <a:ext cx="8229600" cy="83661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Work Plan</a:t>
            </a:r>
            <a:endParaRPr lang="zh-CN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2800" b="1" dirty="0" smtClean="0"/>
              <a:t>Change the software to adapt to OSCAR</a:t>
            </a:r>
          </a:p>
          <a:p>
            <a:endParaRPr lang="en-US" altLang="zh-CN" sz="2400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9</a:t>
            </a:fld>
            <a:endParaRPr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41887"/>
              </p:ext>
            </p:extLst>
          </p:nvPr>
        </p:nvGraphicFramePr>
        <p:xfrm>
          <a:off x="899592" y="2492894"/>
          <a:ext cx="6552728" cy="1981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7087"/>
                <a:gridCol w="3895641"/>
              </a:tblGrid>
              <a:tr h="833822">
                <a:tc>
                  <a:txBody>
                    <a:bodyPr/>
                    <a:lstStyle/>
                    <a:p>
                      <a:pPr algn="ctr"/>
                      <a:endParaRPr lang="zh-CN" alt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4" marR="91424" marT="45761" marB="45761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Deadline</a:t>
                      </a:r>
                      <a:endParaRPr lang="zh-CN" altLang="en-US" sz="20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4" marR="91424" marT="45761" marB="45761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5736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Development</a:t>
                      </a:r>
                    </a:p>
                  </a:txBody>
                  <a:tcPr marL="91424" marR="91424" marT="45761" marB="4576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2017/12/25</a:t>
                      </a:r>
                      <a:endParaRPr lang="zh-CN" alt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4" marR="91424" marT="45761" marB="45761" anchor="ctr">
                    <a:solidFill>
                      <a:srgbClr val="92D050"/>
                    </a:solidFill>
                  </a:tcPr>
                </a:tc>
              </a:tr>
              <a:tr h="5736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Test</a:t>
                      </a:r>
                      <a:endParaRPr lang="zh-CN" altLang="en-US" sz="20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4" marR="91424" marT="45761" marB="4576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2018/01/15</a:t>
                      </a:r>
                      <a:endParaRPr lang="zh-CN" altLang="en-US" sz="20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4" marR="91424" marT="45761" marB="45761" anchor="ctr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880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4.1(2)-Beij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TT-GISC2017-presentation4.1(2)-Beijing</Template>
  <TotalTime>153</TotalTime>
  <Words>271</Words>
  <Application>Microsoft Office PowerPoint</Application>
  <PresentationFormat>全屏显示(4:3)</PresentationFormat>
  <Paragraphs>95</Paragraphs>
  <Slides>10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4" baseType="lpstr">
      <vt:lpstr>宋体</vt:lpstr>
      <vt:lpstr>Arial</vt:lpstr>
      <vt:lpstr>Calibri</vt:lpstr>
      <vt:lpstr>TT-GISC2017-presentation4.1(2)-Beijing</vt:lpstr>
      <vt:lpstr>PowerPoint 演示文稿</vt:lpstr>
      <vt:lpstr>IQWMA Software</vt:lpstr>
      <vt:lpstr>IQWMA Samples</vt:lpstr>
      <vt:lpstr>Action from ET-WISC2016</vt:lpstr>
      <vt:lpstr>Impact of transferring to OSCAR</vt:lpstr>
      <vt:lpstr>Impact Case 1</vt:lpstr>
      <vt:lpstr>Impact Case 2</vt:lpstr>
      <vt:lpstr>Impact Case 3</vt:lpstr>
      <vt:lpstr>Work Plan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NOT NULL</dc:creator>
  <cp:lastModifiedBy>王鹏</cp:lastModifiedBy>
  <cp:revision>29</cp:revision>
  <dcterms:created xsi:type="dcterms:W3CDTF">2017-11-11T04:36:35Z</dcterms:created>
  <dcterms:modified xsi:type="dcterms:W3CDTF">2017-11-15T08:34:37Z</dcterms:modified>
</cp:coreProperties>
</file>