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67" r:id="rId4"/>
    <p:sldId id="266" r:id="rId5"/>
    <p:sldId id="268" r:id="rId6"/>
    <p:sldId id="269" r:id="rId7"/>
    <p:sldId id="270" r:id="rId8"/>
    <p:sldId id="271" r:id="rId9"/>
    <p:sldId id="272" r:id="rId10"/>
    <p:sldId id="25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1272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535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TT-GISC structure and action plan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Ken </a:t>
            </a:r>
            <a:r>
              <a:rPr lang="en-US" sz="4800" i="1" dirty="0" err="1" smtClean="0">
                <a:solidFill>
                  <a:srgbClr val="000090"/>
                </a:solidFill>
              </a:rPr>
              <a:t>Tsunoda</a:t>
            </a:r>
            <a:endParaRPr lang="en-US" sz="4800" i="1" dirty="0" smtClean="0">
              <a:solidFill>
                <a:srgbClr val="000090"/>
              </a:solidFill>
            </a:endParaRPr>
          </a:p>
          <a:p>
            <a:r>
              <a:rPr lang="en-US" sz="3000" dirty="0" smtClean="0">
                <a:solidFill>
                  <a:srgbClr val="000090"/>
                </a:solidFill>
              </a:rPr>
              <a:t>ET-WISC-2017 item 9(1)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(TT-GISC-2017 item 6, 10</a:t>
            </a:r>
            <a:r>
              <a:rPr lang="ja-JP" altLang="en-US" sz="3000" dirty="0">
                <a:solidFill>
                  <a:srgbClr val="000090"/>
                </a:solidFill>
              </a:rPr>
              <a:t> </a:t>
            </a:r>
            <a:r>
              <a:rPr lang="en-US" altLang="ja-JP" sz="3000" dirty="0" smtClean="0">
                <a:solidFill>
                  <a:srgbClr val="000090"/>
                </a:solidFill>
              </a:rPr>
              <a:t>and 12</a:t>
            </a:r>
            <a:r>
              <a:rPr lang="en-US" sz="3000" dirty="0" smtClean="0">
                <a:solidFill>
                  <a:srgbClr val="000090"/>
                </a:solidFill>
              </a:rPr>
              <a:t>)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GISC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TT-GISC2017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34685" y="231685"/>
            <a:ext cx="885179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600" dirty="0" smtClean="0"/>
              <a:t>ET-WISC</a:t>
            </a:r>
          </a:p>
          <a:p>
            <a:pPr algn="ctr"/>
            <a:endParaRPr kumimoji="1" lang="en-US" altLang="ja-JP" sz="1600" dirty="0" smtClean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082197" y="764704"/>
            <a:ext cx="833497" cy="3385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 smtClean="0"/>
              <a:t>TT-GISC</a:t>
            </a: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2172423" y="1039382"/>
            <a:ext cx="5986960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ST – </a:t>
            </a:r>
            <a:r>
              <a:rPr kumimoji="1" lang="en-US" altLang="ja-JP" sz="1600" dirty="0" err="1" smtClean="0"/>
              <a:t>ToR</a:t>
            </a:r>
            <a:r>
              <a:rPr kumimoji="1" lang="en-US" altLang="ja-JP" sz="1600" dirty="0" smtClean="0"/>
              <a:t> &amp; Working practice of Core Cache </a:t>
            </a:r>
            <a:r>
              <a:rPr lang="en-US" altLang="ja-JP" sz="1600" dirty="0" smtClean="0"/>
              <a:t>(</a:t>
            </a:r>
            <a:r>
              <a:rPr lang="en-US" altLang="ja-JP" sz="1600" dirty="0"/>
              <a:t>14/1-14 </a:t>
            </a:r>
            <a:r>
              <a:rPr lang="en-US" altLang="ja-JP" sz="1600" dirty="0" smtClean="0"/>
              <a:t>) at TT-GISC-2014</a:t>
            </a:r>
          </a:p>
          <a:p>
            <a:r>
              <a:rPr lang="en-US" altLang="ja-JP" sz="1600" dirty="0" smtClean="0"/>
              <a:t>Japan (lead), USA, Germany, France, UK, Russian Fed.</a:t>
            </a:r>
            <a:r>
              <a:rPr lang="ja-JP" altLang="en-US" sz="1600" dirty="0"/>
              <a:t> </a:t>
            </a:r>
            <a:r>
              <a:rPr lang="en-US" altLang="ja-JP" sz="1600" b="1" dirty="0" smtClean="0">
                <a:solidFill>
                  <a:srgbClr val="FF0000"/>
                </a:solidFill>
              </a:rPr>
              <a:t>[completed]</a:t>
            </a:r>
          </a:p>
        </p:txBody>
      </p:sp>
      <p:cxnSp>
        <p:nvCxnSpPr>
          <p:cNvPr id="11" name="カギ線コネクタ 10"/>
          <p:cNvCxnSpPr>
            <a:stCxn id="5" idx="2"/>
            <a:endCxn id="8" idx="1"/>
          </p:cNvCxnSpPr>
          <p:nvPr/>
        </p:nvCxnSpPr>
        <p:spPr>
          <a:xfrm rot="16200000" flipH="1">
            <a:off x="1721428" y="880775"/>
            <a:ext cx="228512" cy="67347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/>
          <p:cNvSpPr txBox="1"/>
          <p:nvPr/>
        </p:nvSpPr>
        <p:spPr>
          <a:xfrm>
            <a:off x="2172424" y="3645024"/>
            <a:ext cx="5746060" cy="58477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sz="1600" dirty="0" smtClean="0"/>
              <a:t>Added “Part C” into ST – Core Cache (14/1-14) at the TT-GISC-2015</a:t>
            </a:r>
            <a:endParaRPr kumimoji="1" lang="en-US" altLang="ja-JP" sz="1600" dirty="0" smtClean="0"/>
          </a:p>
          <a:p>
            <a:r>
              <a:rPr lang="en-US" altLang="ja-JP" sz="1600" dirty="0" smtClean="0"/>
              <a:t>????</a:t>
            </a:r>
            <a:endParaRPr kumimoji="1" lang="ja-JP" altLang="en-US" sz="1600" dirty="0"/>
          </a:p>
        </p:txBody>
      </p:sp>
      <p:cxnSp>
        <p:nvCxnSpPr>
          <p:cNvPr id="14" name="カギ線コネクタ 13"/>
          <p:cNvCxnSpPr>
            <a:stCxn id="5" idx="2"/>
            <a:endCxn id="12" idx="1"/>
          </p:cNvCxnSpPr>
          <p:nvPr/>
        </p:nvCxnSpPr>
        <p:spPr>
          <a:xfrm rot="16200000" flipH="1">
            <a:off x="418608" y="2183596"/>
            <a:ext cx="2834154" cy="673478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ボックス 14"/>
          <p:cNvSpPr txBox="1"/>
          <p:nvPr/>
        </p:nvSpPr>
        <p:spPr>
          <a:xfrm>
            <a:off x="2172424" y="2348880"/>
            <a:ext cx="6357510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ST – User Federation (</a:t>
            </a:r>
            <a:r>
              <a:rPr lang="en-US" altLang="ja-JP" sz="1600" dirty="0"/>
              <a:t>14/1-17 </a:t>
            </a:r>
            <a:r>
              <a:rPr lang="en-US" altLang="ja-JP" sz="1600" dirty="0" smtClean="0"/>
              <a:t>)</a:t>
            </a:r>
            <a:r>
              <a:rPr lang="en-US" altLang="ja-JP" sz="1600" dirty="0"/>
              <a:t> at </a:t>
            </a:r>
            <a:r>
              <a:rPr lang="en-US" altLang="ja-JP" sz="1600" dirty="0" smtClean="0"/>
              <a:t>TT-GISC-2014</a:t>
            </a:r>
            <a:endParaRPr kumimoji="1" lang="en-US" altLang="ja-JP" sz="1600" dirty="0" smtClean="0"/>
          </a:p>
          <a:p>
            <a:r>
              <a:rPr lang="en-US" altLang="ja-JP" sz="1600" dirty="0" smtClean="0"/>
              <a:t>USA, Germany, France (lead), Japan, China, Australia, UK </a:t>
            </a:r>
            <a:r>
              <a:rPr lang="en-US" altLang="ja-JP" sz="1600" b="1" dirty="0" smtClean="0">
                <a:solidFill>
                  <a:srgbClr val="FF0000"/>
                </a:solidFill>
              </a:rPr>
              <a:t>[</a:t>
            </a:r>
            <a:r>
              <a:rPr lang="en-US" altLang="ja-JP" sz="1600" b="1" dirty="0">
                <a:solidFill>
                  <a:srgbClr val="FF0000"/>
                </a:solidFill>
              </a:rPr>
              <a:t>under </a:t>
            </a:r>
            <a:r>
              <a:rPr lang="en-US" altLang="ja-JP" sz="1600" b="1" dirty="0" err="1" smtClean="0">
                <a:solidFill>
                  <a:srgbClr val="FF0000"/>
                </a:solidFill>
              </a:rPr>
              <a:t>eduGain</a:t>
            </a:r>
            <a:r>
              <a:rPr lang="en-US" altLang="ja-JP" sz="1600" b="1" dirty="0" smtClean="0">
                <a:solidFill>
                  <a:srgbClr val="FF0000"/>
                </a:solidFill>
              </a:rPr>
              <a:t> ]</a:t>
            </a:r>
            <a:endParaRPr lang="en-US" altLang="ja-JP" sz="1600" b="1" dirty="0">
              <a:solidFill>
                <a:srgbClr val="FF0000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172423" y="1700808"/>
            <a:ext cx="5451557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sz="1600" dirty="0" smtClean="0"/>
              <a:t>ST – Access to a GISC Cache (</a:t>
            </a:r>
            <a:r>
              <a:rPr lang="en-US" altLang="ja-JP" sz="1600" dirty="0"/>
              <a:t>14/1-16 </a:t>
            </a:r>
            <a:r>
              <a:rPr lang="en-US" altLang="ja-JP" sz="1600" dirty="0" smtClean="0"/>
              <a:t>)</a:t>
            </a:r>
            <a:r>
              <a:rPr lang="en-US" altLang="ja-JP" sz="1600" dirty="0"/>
              <a:t> at </a:t>
            </a:r>
            <a:r>
              <a:rPr lang="en-US" altLang="ja-JP" sz="1600" dirty="0" smtClean="0"/>
              <a:t>TT-GISC-2014</a:t>
            </a:r>
          </a:p>
          <a:p>
            <a:r>
              <a:rPr lang="en-US" altLang="ja-JP" sz="1600" dirty="0" smtClean="0"/>
              <a:t>Germany, France, UK (lead), and Japan </a:t>
            </a:r>
            <a:r>
              <a:rPr lang="en-US" altLang="ja-JP" sz="1600" b="1" dirty="0" smtClean="0">
                <a:solidFill>
                  <a:srgbClr val="FF0000"/>
                </a:solidFill>
              </a:rPr>
              <a:t>[under WIS monitoring]</a:t>
            </a:r>
            <a:endParaRPr lang="en-US" altLang="ja-JP" sz="1600" b="1" dirty="0">
              <a:solidFill>
                <a:srgbClr val="FF0000"/>
              </a:solidFill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6974929" y="6070043"/>
            <a:ext cx="1659429" cy="4154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050" dirty="0" smtClean="0"/>
              <a:t>Note: ST = Sub Team</a:t>
            </a:r>
          </a:p>
          <a:p>
            <a:r>
              <a:rPr lang="en-US" altLang="ja-JP" sz="1050" dirty="0"/>
              <a:t> </a:t>
            </a:r>
            <a:r>
              <a:rPr lang="en-US" altLang="ja-JP" sz="1050" dirty="0" smtClean="0"/>
              <a:t>          WG= Working Group</a:t>
            </a:r>
            <a:endParaRPr kumimoji="1" lang="ja-JP" altLang="en-US" sz="1050" dirty="0"/>
          </a:p>
        </p:txBody>
      </p:sp>
      <p:cxnSp>
        <p:nvCxnSpPr>
          <p:cNvPr id="19" name="カギ線コネクタ 18"/>
          <p:cNvCxnSpPr>
            <a:stCxn id="5" idx="2"/>
            <a:endCxn id="16" idx="1"/>
          </p:cNvCxnSpPr>
          <p:nvPr/>
        </p:nvCxnSpPr>
        <p:spPr>
          <a:xfrm rot="16200000" flipH="1">
            <a:off x="1390715" y="1211488"/>
            <a:ext cx="889938" cy="67347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カギ線コネクタ 20"/>
          <p:cNvCxnSpPr>
            <a:stCxn id="5" idx="2"/>
            <a:endCxn id="15" idx="1"/>
          </p:cNvCxnSpPr>
          <p:nvPr/>
        </p:nvCxnSpPr>
        <p:spPr>
          <a:xfrm rot="16200000" flipH="1">
            <a:off x="1066680" y="1535524"/>
            <a:ext cx="1538010" cy="673478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2172423" y="2996952"/>
            <a:ext cx="4010329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GISC  Operational Committee </a:t>
            </a:r>
            <a:r>
              <a:rPr lang="en-US" altLang="ja-JP" sz="1600" dirty="0"/>
              <a:t>at </a:t>
            </a:r>
            <a:r>
              <a:rPr lang="en-US" altLang="ja-JP" sz="1600" dirty="0" smtClean="0"/>
              <a:t>TT-GISC-2014</a:t>
            </a:r>
            <a:endParaRPr kumimoji="1" lang="en-US" altLang="ja-JP" sz="1600" dirty="0" smtClean="0"/>
          </a:p>
          <a:p>
            <a:r>
              <a:rPr lang="en-US" altLang="ja-JP" sz="1600" dirty="0" smtClean="0"/>
              <a:t>Rep. 15 GISCs (focal points) </a:t>
            </a:r>
            <a:r>
              <a:rPr lang="en-US" altLang="ja-JP" sz="1600" b="1" dirty="0" smtClean="0">
                <a:solidFill>
                  <a:srgbClr val="FF0000"/>
                </a:solidFill>
              </a:rPr>
              <a:t>[continue]</a:t>
            </a:r>
            <a:endParaRPr lang="en-US" altLang="ja-JP" sz="1600" b="1" dirty="0">
              <a:solidFill>
                <a:srgbClr val="FF0000"/>
              </a:solidFill>
            </a:endParaRPr>
          </a:p>
        </p:txBody>
      </p:sp>
      <p:cxnSp>
        <p:nvCxnSpPr>
          <p:cNvPr id="26" name="カギ線コネクタ 25"/>
          <p:cNvCxnSpPr>
            <a:stCxn id="5" idx="2"/>
            <a:endCxn id="22" idx="1"/>
          </p:cNvCxnSpPr>
          <p:nvPr/>
        </p:nvCxnSpPr>
        <p:spPr>
          <a:xfrm rot="16200000" flipH="1">
            <a:off x="742643" y="1859560"/>
            <a:ext cx="2186082" cy="67347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テキスト ボックス 29"/>
          <p:cNvSpPr txBox="1"/>
          <p:nvPr/>
        </p:nvSpPr>
        <p:spPr>
          <a:xfrm>
            <a:off x="2172423" y="4293096"/>
            <a:ext cx="654999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sz="1600" dirty="0" smtClean="0"/>
              <a:t>WG – Cache Cloud workable solution (extension of 14/1-12) at TT-GISC-2016</a:t>
            </a:r>
          </a:p>
          <a:p>
            <a:r>
              <a:rPr lang="en-US" altLang="ja-JP" sz="1600" dirty="0" smtClean="0"/>
              <a:t>France (lead), UK, </a:t>
            </a:r>
            <a:r>
              <a:rPr lang="en-US" altLang="ja-JP" sz="1600" dirty="0" err="1" smtClean="0"/>
              <a:t>RoK</a:t>
            </a:r>
            <a:r>
              <a:rPr lang="en-US" altLang="ja-JP" sz="1600" dirty="0" smtClean="0"/>
              <a:t>, Japan, China  </a:t>
            </a:r>
            <a:r>
              <a:rPr lang="en-US" altLang="ja-JP" sz="1600" b="1" dirty="0" smtClean="0">
                <a:solidFill>
                  <a:srgbClr val="FF0000"/>
                </a:solidFill>
              </a:rPr>
              <a:t>[ongoing]</a:t>
            </a:r>
            <a:endParaRPr lang="en-US" altLang="ja-JP" sz="1600" b="1" dirty="0">
              <a:solidFill>
                <a:srgbClr val="FF0000"/>
              </a:solidFill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2172423" y="4941168"/>
            <a:ext cx="6890925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sz="1600" dirty="0" smtClean="0"/>
              <a:t>ST – GISC Portal User Interface at TT-GISC-2016</a:t>
            </a:r>
          </a:p>
          <a:p>
            <a:r>
              <a:rPr lang="en-US" altLang="ja-JP" sz="1600" dirty="0" smtClean="0"/>
              <a:t>HMEI (lead), Australia, Germany, Russian Fed., UK, China, Brazil, CGMS </a:t>
            </a:r>
            <a:r>
              <a:rPr lang="en-US" altLang="ja-JP" sz="1600" b="1" dirty="0">
                <a:solidFill>
                  <a:srgbClr val="FF0000"/>
                </a:solidFill>
              </a:rPr>
              <a:t>[ongoing</a:t>
            </a:r>
            <a:r>
              <a:rPr lang="en-US" altLang="ja-JP" sz="1600" b="1" dirty="0" smtClean="0">
                <a:solidFill>
                  <a:srgbClr val="FF0000"/>
                </a:solidFill>
              </a:rPr>
              <a:t>]</a:t>
            </a:r>
            <a:endParaRPr lang="en-US" altLang="ja-JP" sz="1600" b="1" dirty="0">
              <a:solidFill>
                <a:srgbClr val="FF0000"/>
              </a:solidFill>
            </a:endParaRPr>
          </a:p>
        </p:txBody>
      </p:sp>
      <p:cxnSp>
        <p:nvCxnSpPr>
          <p:cNvPr id="34" name="カギ線コネクタ 33"/>
          <p:cNvCxnSpPr>
            <a:stCxn id="5" idx="2"/>
            <a:endCxn id="30" idx="1"/>
          </p:cNvCxnSpPr>
          <p:nvPr/>
        </p:nvCxnSpPr>
        <p:spPr>
          <a:xfrm rot="16200000" flipH="1">
            <a:off x="94571" y="2507632"/>
            <a:ext cx="3482226" cy="67347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カギ線コネクタ 35"/>
          <p:cNvCxnSpPr>
            <a:stCxn id="5" idx="2"/>
            <a:endCxn id="32" idx="1"/>
          </p:cNvCxnSpPr>
          <p:nvPr/>
        </p:nvCxnSpPr>
        <p:spPr>
          <a:xfrm rot="16200000" flipH="1">
            <a:off x="-229465" y="2831668"/>
            <a:ext cx="4130298" cy="67347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カギ線コネクタ 47"/>
          <p:cNvCxnSpPr>
            <a:stCxn id="4" idx="2"/>
            <a:endCxn id="5" idx="1"/>
          </p:cNvCxnSpPr>
          <p:nvPr/>
        </p:nvCxnSpPr>
        <p:spPr>
          <a:xfrm rot="16200000" flipH="1">
            <a:off x="720976" y="572759"/>
            <a:ext cx="117521" cy="604922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テキスト ボックス 1"/>
          <p:cNvSpPr txBox="1"/>
          <p:nvPr/>
        </p:nvSpPr>
        <p:spPr>
          <a:xfrm>
            <a:off x="3580308" y="185713"/>
            <a:ext cx="19768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2012-2016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315753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TT-GISC Work Packages:  2017-2020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756150"/>
          </a:xfrm>
        </p:spPr>
        <p:txBody>
          <a:bodyPr>
            <a:normAutofit/>
          </a:bodyPr>
          <a:lstStyle/>
          <a:p>
            <a:r>
              <a:rPr kumimoji="1" lang="en-US" altLang="ja-JP" dirty="0" smtClean="0"/>
              <a:t>Review / Establish working package</a:t>
            </a:r>
          </a:p>
          <a:p>
            <a:pPr lvl="1"/>
            <a:r>
              <a:rPr lang="en-US" altLang="ja-JP" dirty="0"/>
              <a:t>Continue:</a:t>
            </a:r>
          </a:p>
          <a:p>
            <a:pPr lvl="2"/>
            <a:r>
              <a:rPr lang="en-US" altLang="ja-JP" dirty="0"/>
              <a:t>WIS Part C</a:t>
            </a:r>
          </a:p>
          <a:p>
            <a:pPr lvl="2"/>
            <a:r>
              <a:rPr lang="en-US" altLang="ja-JP" dirty="0"/>
              <a:t>User Interface</a:t>
            </a:r>
          </a:p>
          <a:p>
            <a:pPr lvl="2"/>
            <a:r>
              <a:rPr lang="en-US" altLang="ja-JP" dirty="0" err="1"/>
              <a:t>EduGain</a:t>
            </a:r>
            <a:r>
              <a:rPr lang="en-US" altLang="ja-JP" dirty="0"/>
              <a:t> (Lead: Jose Mauro)</a:t>
            </a:r>
          </a:p>
          <a:p>
            <a:pPr lvl="2"/>
            <a:r>
              <a:rPr lang="en-US" altLang="ja-JP" dirty="0"/>
              <a:t>GISC Operational committee</a:t>
            </a:r>
          </a:p>
          <a:p>
            <a:pPr lvl="1"/>
            <a:r>
              <a:rPr lang="en-US" altLang="ja-JP" dirty="0" smtClean="0"/>
              <a:t>New (TT-GISC 2017)</a:t>
            </a:r>
          </a:p>
          <a:p>
            <a:pPr lvl="2"/>
            <a:r>
              <a:rPr lang="en-US" altLang="ja-JP" dirty="0" smtClean="0"/>
              <a:t>Metadata consistency (</a:t>
            </a:r>
            <a:r>
              <a:rPr lang="en-US" altLang="ja-JP" smtClean="0"/>
              <a:t>centralize</a:t>
            </a:r>
            <a:r>
              <a:rPr lang="en-US" altLang="ja-JP" smtClean="0"/>
              <a:t>)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Next step of WIS monitoring (NC/DCPC)</a:t>
            </a:r>
          </a:p>
          <a:p>
            <a:pPr lvl="2"/>
            <a:r>
              <a:rPr lang="en-US" altLang="ja-JP" dirty="0" smtClean="0"/>
              <a:t>Capacity building</a:t>
            </a:r>
          </a:p>
        </p:txBody>
      </p:sp>
    </p:spTree>
    <p:extLst>
      <p:ext uri="{BB962C8B-B14F-4D97-AF65-F5344CB8AC3E}">
        <p14:creationId xmlns:p14="http://schemas.microsoft.com/office/powerpoint/2010/main" val="479654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TT-GISC Action Plan 2012-2016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00349"/>
          </a:xfrm>
        </p:spPr>
        <p:txBody>
          <a:bodyPr>
            <a:normAutofit fontScale="85000" lnSpcReduction="10000"/>
          </a:bodyPr>
          <a:lstStyle/>
          <a:p>
            <a:r>
              <a:rPr kumimoji="1" lang="en-US" altLang="ja-JP" dirty="0" smtClean="0"/>
              <a:t>Action Plan was developed by ET-WISC 2013</a:t>
            </a:r>
          </a:p>
          <a:p>
            <a:pPr lvl="1"/>
            <a:r>
              <a:rPr lang="en-US" altLang="ja-JP" dirty="0" smtClean="0"/>
              <a:t>15 Items</a:t>
            </a:r>
            <a:endParaRPr kumimoji="1" lang="en-US" altLang="ja-JP" dirty="0" smtClean="0"/>
          </a:p>
          <a:p>
            <a:r>
              <a:rPr lang="en-US" altLang="ja-JP" dirty="0" smtClean="0"/>
              <a:t>The plan was updated by previous TT-GISC meetings</a:t>
            </a:r>
          </a:p>
          <a:p>
            <a:r>
              <a:rPr lang="en-US" altLang="ja-JP" dirty="0" smtClean="0"/>
              <a:t>6 items had completed</a:t>
            </a:r>
          </a:p>
          <a:p>
            <a:pPr lvl="1"/>
            <a:r>
              <a:rPr lang="en-US" altLang="ja-JP" dirty="0" smtClean="0"/>
              <a:t>Metadata harvesting (implemented)</a:t>
            </a:r>
          </a:p>
          <a:p>
            <a:pPr lvl="1"/>
            <a:r>
              <a:rPr lang="en-US" altLang="ja-JP" dirty="0" smtClean="0"/>
              <a:t>GISC backup procedure (approved Cg-17)</a:t>
            </a:r>
          </a:p>
          <a:p>
            <a:pPr lvl="1"/>
            <a:r>
              <a:rPr lang="en-US" altLang="ja-JP" dirty="0" smtClean="0"/>
              <a:t>Standard support provided by GISC (</a:t>
            </a:r>
            <a:r>
              <a:rPr lang="en-US" altLang="ja-JP" dirty="0" err="1" smtClean="0"/>
              <a:t>MoW</a:t>
            </a:r>
            <a:r>
              <a:rPr lang="en-US" altLang="ja-JP" dirty="0" smtClean="0"/>
              <a:t>)</a:t>
            </a:r>
          </a:p>
          <a:p>
            <a:pPr lvl="1"/>
            <a:r>
              <a:rPr lang="en-US" altLang="ja-JP" dirty="0" smtClean="0"/>
              <a:t>Harmonization of File format of cache (by TT-GISC 2015)</a:t>
            </a:r>
          </a:p>
          <a:p>
            <a:pPr lvl="1"/>
            <a:r>
              <a:rPr lang="en-US" altLang="ja-JP" dirty="0" smtClean="0"/>
              <a:t>Provide support to TT-CAC (GISCs have clear role)</a:t>
            </a:r>
          </a:p>
          <a:p>
            <a:pPr lvl="1"/>
            <a:r>
              <a:rPr lang="en-US" altLang="ja-JP" dirty="0" smtClean="0"/>
              <a:t>Propose procedure for NC/DCPCs to change P-GISC (</a:t>
            </a:r>
            <a:r>
              <a:rPr lang="en-US" altLang="ja-JP" dirty="0" err="1" smtClean="0"/>
              <a:t>MoW</a:t>
            </a:r>
            <a:r>
              <a:rPr lang="en-US" altLang="ja-JP" dirty="0" smtClean="0"/>
              <a:t>)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6921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i="1" dirty="0" smtClean="0">
                <a:solidFill>
                  <a:srgbClr val="000090"/>
                </a:solidFill>
              </a:rPr>
              <a:t>Decisions and Actions</a:t>
            </a:r>
            <a:endParaRPr lang="en-US" sz="4800" i="1" dirty="0">
              <a:solidFill>
                <a:srgbClr val="000090"/>
              </a:solidFill>
            </a:endParaRPr>
          </a:p>
          <a:p>
            <a:endParaRPr lang="en-US" sz="4800" i="1" dirty="0" smtClean="0">
              <a:solidFill>
                <a:srgbClr val="000090"/>
              </a:solidFill>
            </a:endParaRPr>
          </a:p>
          <a:p>
            <a:r>
              <a:rPr lang="en-US" sz="3000" dirty="0" smtClean="0">
                <a:solidFill>
                  <a:srgbClr val="000090"/>
                </a:solidFill>
              </a:rPr>
              <a:t>TT-GISC-2017 Agenda item 12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GISC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TT-GISC2017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86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</a:t>
            </a:r>
            <a:r>
              <a:rPr lang="en-US" dirty="0" smtClean="0"/>
              <a:t>oted: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GISC status</a:t>
            </a:r>
          </a:p>
          <a:p>
            <a:pPr lvl="1"/>
            <a:r>
              <a:rPr lang="en-US" dirty="0" smtClean="0"/>
              <a:t>It was first time participating all 15 GISCs </a:t>
            </a:r>
            <a:r>
              <a:rPr lang="en-US" altLang="ja-JP" dirty="0"/>
              <a:t> </a:t>
            </a:r>
            <a:r>
              <a:rPr lang="en-US" altLang="ja-JP" dirty="0" smtClean="0"/>
              <a:t>together </a:t>
            </a:r>
            <a:r>
              <a:rPr lang="en-US" dirty="0" smtClean="0"/>
              <a:t>at one table</a:t>
            </a:r>
          </a:p>
          <a:p>
            <a:pPr lvl="1"/>
            <a:r>
              <a:rPr lang="en-US" dirty="0" smtClean="0"/>
              <a:t>GISC status </a:t>
            </a:r>
            <a:r>
              <a:rPr lang="en-US" dirty="0"/>
              <a:t>r</a:t>
            </a:r>
            <a:r>
              <a:rPr lang="en-US" dirty="0" smtClean="0"/>
              <a:t>eport template is useful</a:t>
            </a:r>
          </a:p>
          <a:p>
            <a:pPr lvl="1"/>
            <a:r>
              <a:rPr lang="en-US" dirty="0" smtClean="0"/>
              <a:t>There are progresses of GISC backup arrangement, “planed” need to be operation</a:t>
            </a:r>
          </a:p>
          <a:p>
            <a:pPr lvl="1"/>
            <a:r>
              <a:rPr lang="en-US" dirty="0" smtClean="0"/>
              <a:t>Importance of Capacity building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7545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Decisions: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All GISCs provide their training materials to be available on WIS wiki page (GISC-Ops)</a:t>
            </a:r>
          </a:p>
          <a:p>
            <a:r>
              <a:rPr lang="en-US" altLang="ja-JP" dirty="0" smtClean="0"/>
              <a:t>All GISC provide continuous support (</a:t>
            </a:r>
            <a:r>
              <a:rPr lang="en-US" altLang="ja-JP" dirty="0" err="1" smtClean="0"/>
              <a:t>MoW</a:t>
            </a:r>
            <a:r>
              <a:rPr lang="en-US" altLang="ja-JP" dirty="0" smtClean="0"/>
              <a:t> and guide to WIS)</a:t>
            </a:r>
          </a:p>
          <a:p>
            <a:r>
              <a:rPr kumimoji="1" lang="en-US" altLang="ja-JP" dirty="0"/>
              <a:t>GISC </a:t>
            </a:r>
            <a:r>
              <a:rPr kumimoji="1" lang="en-US" altLang="ja-JP" dirty="0" smtClean="0"/>
              <a:t>who not have a GISC backup arrangement, need to be </a:t>
            </a:r>
            <a:r>
              <a:rPr lang="en-US" altLang="ja-JP" dirty="0" smtClean="0"/>
              <a:t>operation</a:t>
            </a:r>
            <a:r>
              <a:rPr kumimoji="1" lang="en-US" altLang="ja-JP" dirty="0" smtClean="0"/>
              <a:t> </a:t>
            </a:r>
          </a:p>
          <a:p>
            <a:r>
              <a:rPr lang="en-US" altLang="ja-JP" dirty="0" smtClean="0"/>
              <a:t>Agreed a management procedure of “Global Exchange” data and escalation</a:t>
            </a:r>
            <a:r>
              <a:rPr lang="ja-JP" altLang="en-US" dirty="0" smtClean="0"/>
              <a:t> </a:t>
            </a:r>
            <a:r>
              <a:rPr lang="en-US" altLang="ja-JP" dirty="0" smtClean="0"/>
              <a:t>to ITT-WIS</a:t>
            </a:r>
            <a:endParaRPr kumimoji="1" lang="en-US" altLang="ja-JP" dirty="0" smtClean="0"/>
          </a:p>
          <a:p>
            <a:pPr marL="457200" lvl="1" indent="0">
              <a:buNone/>
            </a:pPr>
            <a:endParaRPr kumimoji="1" lang="en-US" altLang="ja-JP" dirty="0" smtClean="0"/>
          </a:p>
          <a:p>
            <a:pPr marL="0" indent="0">
              <a:buNone/>
            </a:pPr>
            <a:endParaRPr kumimoji="1" lang="en-US" altLang="ja-JP" dirty="0" smtClean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333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Decisions:</a:t>
            </a:r>
            <a:r>
              <a:rPr lang="en-US" altLang="ja-JP" dirty="0" smtClean="0"/>
              <a:t>   </a:t>
            </a:r>
            <a:r>
              <a:rPr lang="en-US" altLang="ja-JP" dirty="0"/>
              <a:t>(cont.)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Re-start “GISC Watch” and review status quarterly</a:t>
            </a:r>
            <a:r>
              <a:rPr lang="en-US" altLang="ja-JP" dirty="0" smtClean="0"/>
              <a:t> (e.g. by teleconference) to be included in WIS monitoring activity</a:t>
            </a:r>
          </a:p>
          <a:p>
            <a:r>
              <a:rPr lang="en-US" altLang="ja-JP" dirty="0" smtClean="0"/>
              <a:t>Agreed supporting Upper Air BUFR notification</a:t>
            </a:r>
          </a:p>
          <a:p>
            <a:r>
              <a:rPr kumimoji="1" lang="en-US" altLang="ja-JP" dirty="0" smtClean="0"/>
              <a:t>Agreed “fixed URL”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8952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Actions: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Repot the </a:t>
            </a:r>
            <a:r>
              <a:rPr kumimoji="1" lang="en-US" altLang="ja-JP" dirty="0" err="1" smtClean="0"/>
              <a:t>EduGain</a:t>
            </a:r>
            <a:r>
              <a:rPr kumimoji="1" lang="en-US" altLang="ja-JP" dirty="0" smtClean="0"/>
              <a:t> authentication to be reviewed by CBS TECO </a:t>
            </a:r>
          </a:p>
          <a:p>
            <a:r>
              <a:rPr kumimoji="1" lang="en-US" altLang="ja-JP" dirty="0" smtClean="0"/>
              <a:t>Establish working packages (not agreed yet!)</a:t>
            </a:r>
          </a:p>
          <a:p>
            <a:pPr lvl="1"/>
            <a:r>
              <a:rPr lang="en-US" altLang="ja-JP" dirty="0" smtClean="0"/>
              <a:t>New 3 (metadata, monitoring, capacity-building)</a:t>
            </a:r>
          </a:p>
          <a:p>
            <a:pPr lvl="1"/>
            <a:r>
              <a:rPr lang="en-US" altLang="ja-JP" dirty="0" smtClean="0"/>
              <a:t>Continue</a:t>
            </a:r>
            <a:r>
              <a:rPr lang="en-US" altLang="ja-JP" dirty="0"/>
              <a:t> </a:t>
            </a:r>
            <a:r>
              <a:rPr lang="en-US" altLang="ja-JP" dirty="0" smtClean="0"/>
              <a:t>4 (Part C, User Interface, </a:t>
            </a:r>
            <a:r>
              <a:rPr lang="en-US" altLang="ja-JP" dirty="0" err="1" smtClean="0"/>
              <a:t>EduGain</a:t>
            </a:r>
            <a:r>
              <a:rPr lang="en-US" altLang="ja-JP" dirty="0" smtClean="0"/>
              <a:t> (?), GISC Operational committee)</a:t>
            </a:r>
          </a:p>
          <a:p>
            <a:r>
              <a:rPr lang="en-US" altLang="ja-JP" dirty="0" smtClean="0"/>
              <a:t>Update backup matrix and add to GISC-Ops </a:t>
            </a:r>
          </a:p>
          <a:p>
            <a:r>
              <a:rPr lang="en-US" altLang="ja-JP" dirty="0" smtClean="0"/>
              <a:t>Chair arranges next TT-GISC meeting 2018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488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 (2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 (2)</Template>
  <TotalTime>123</TotalTime>
  <Words>570</Words>
  <Application>Microsoft Office PowerPoint</Application>
  <PresentationFormat>画面に合わせる (4:3)</PresentationFormat>
  <Paragraphs>89</Paragraphs>
  <Slides>10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TT-GISC2017-presentationXX-template (2)</vt:lpstr>
      <vt:lpstr>PowerPoint プレゼンテーション</vt:lpstr>
      <vt:lpstr>PowerPoint プレゼンテーション</vt:lpstr>
      <vt:lpstr>TT-GISC Work Packages:  2017-2020</vt:lpstr>
      <vt:lpstr>TT-GISC Action Plan 2012-2016</vt:lpstr>
      <vt:lpstr>PowerPoint プレゼンテーション</vt:lpstr>
      <vt:lpstr>Noted:</vt:lpstr>
      <vt:lpstr>Decisions:</vt:lpstr>
      <vt:lpstr>Decisions:   (cont.)</vt:lpstr>
      <vt:lpstr>Actions: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Ken</dc:creator>
  <cp:lastModifiedBy>Ken</cp:lastModifiedBy>
  <cp:revision>12</cp:revision>
  <dcterms:created xsi:type="dcterms:W3CDTF">2017-11-15T09:10:44Z</dcterms:created>
  <dcterms:modified xsi:type="dcterms:W3CDTF">2017-11-15T13:59:34Z</dcterms:modified>
</cp:coreProperties>
</file>