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3" r:id="rId2"/>
  </p:sldMasterIdLst>
  <p:notesMasterIdLst>
    <p:notesMasterId r:id="rId16"/>
  </p:notesMasterIdLst>
  <p:sldIdLst>
    <p:sldId id="355" r:id="rId3"/>
    <p:sldId id="331" r:id="rId4"/>
    <p:sldId id="377" r:id="rId5"/>
    <p:sldId id="390" r:id="rId6"/>
    <p:sldId id="379" r:id="rId7"/>
    <p:sldId id="381" r:id="rId8"/>
    <p:sldId id="382" r:id="rId9"/>
    <p:sldId id="383" r:id="rId10"/>
    <p:sldId id="385" r:id="rId11"/>
    <p:sldId id="386" r:id="rId12"/>
    <p:sldId id="388" r:id="rId13"/>
    <p:sldId id="389" r:id="rId14"/>
    <p:sldId id="376" r:id="rId15"/>
  </p:sldIdLst>
  <p:sldSz cx="9144000" cy="6858000" type="screen4x3"/>
  <p:notesSz cx="6858000" cy="9144000"/>
  <p:defaultTextStyle>
    <a:defPPr>
      <a:defRPr lang="en-GB"/>
    </a:defPPr>
    <a:lvl1pPr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fontAlgn="base">
      <a:lnSpc>
        <a:spcPct val="85000"/>
      </a:lnSpc>
      <a:spcBef>
        <a:spcPct val="0"/>
      </a:spcBef>
      <a:spcAft>
        <a:spcPct val="0"/>
      </a:spcAft>
      <a:defRPr sz="4400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1389">
          <p15:clr>
            <a:srgbClr val="A4A3A4"/>
          </p15:clr>
        </p15:guide>
        <p15:guide id="4" orient="horz" pos="1180">
          <p15:clr>
            <a:srgbClr val="A4A3A4"/>
          </p15:clr>
        </p15:guide>
        <p15:guide id="5" pos="285">
          <p15:clr>
            <a:srgbClr val="A4A3A4"/>
          </p15:clr>
        </p15:guide>
        <p15:guide id="6" pos="5472">
          <p15:clr>
            <a:srgbClr val="A4A3A4"/>
          </p15:clr>
        </p15:guide>
        <p15:guide id="7" pos="1184">
          <p15:clr>
            <a:srgbClr val="A4A3A4"/>
          </p15:clr>
        </p15:guide>
        <p15:guide id="8" pos="3152">
          <p15:clr>
            <a:srgbClr val="A4A3A4"/>
          </p15:clr>
        </p15:guide>
        <p15:guide id="9" pos="3334">
          <p15:clr>
            <a:srgbClr val="A4A3A4"/>
          </p15:clr>
        </p15:guide>
        <p15:guide id="10" pos="35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9" autoAdjust="0"/>
    <p:restoredTop sz="87952" autoAdjust="0"/>
  </p:normalViewPr>
  <p:slideViewPr>
    <p:cSldViewPr>
      <p:cViewPr varScale="1">
        <p:scale>
          <a:sx n="101" d="100"/>
          <a:sy n="101" d="100"/>
        </p:scale>
        <p:origin x="1884" y="108"/>
      </p:cViewPr>
      <p:guideLst>
        <p:guide orient="horz" pos="2400"/>
        <p:guide orient="horz" pos="3888"/>
        <p:guide orient="horz" pos="1389"/>
        <p:guide orient="horz" pos="1180"/>
        <p:guide pos="285"/>
        <p:guide pos="5472"/>
        <p:guide pos="1184"/>
        <p:guide pos="3152"/>
        <p:guide pos="3334"/>
        <p:guide pos="35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43B6775-42B9-42CD-9527-5D2E0F1D49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68A1D5-E522-4262-9069-2CCDDA5859DD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PowerPoint guidelines. 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Our refreshed PowerPoint style matches our refreshed corporate values. These guidelines ensure we achieve consistent, professional-looking presentations.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Font:</a:t>
            </a:r>
            <a:r>
              <a:rPr lang="en-US" sz="1000" dirty="0" smtClean="0"/>
              <a:t> Arial only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Bullets:</a:t>
            </a:r>
            <a:r>
              <a:rPr lang="en-US" sz="1000" dirty="0" smtClean="0"/>
              <a:t> Arial round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Front page slide 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53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Presenter, location and date point size 12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Divider slides</a:t>
            </a:r>
          </a:p>
          <a:p>
            <a:pPr eaLnBrk="1" hangingPunct="1">
              <a:lnSpc>
                <a:spcPct val="80000"/>
              </a:lnSpc>
            </a:pPr>
            <a:r>
              <a:rPr lang="en-US" sz="1000" dirty="0" smtClean="0"/>
              <a:t>Should be used to break up subjects or when changing content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point size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Subtitle text point size 20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Content slides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Headline text size: minimum 40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First Level Bullet Points 24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Subsequent Level; Bullet Points 20</a:t>
            </a:r>
            <a:endParaRPr lang="en-US" sz="1000" dirty="0" smtClean="0"/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Body text size: minimum 16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Printing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Please select greyscale when printing, this will remove the backgrounds and save on ink.</a:t>
            </a:r>
          </a:p>
          <a:p>
            <a:pPr eaLnBrk="1" hangingPunct="1">
              <a:lnSpc>
                <a:spcPct val="80000"/>
              </a:lnSpc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Colour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Web safe green #CFF33 (R204, G255, B51), can be used to highlight important words or phrases.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GB" sz="1000" dirty="0" smtClean="0"/>
              <a:t>Web safe red </a:t>
            </a:r>
            <a:r>
              <a:rPr lang="en-US" sz="1000" dirty="0" smtClean="0"/>
              <a:t>#ED2939 (R237, G41, B57), can be used to highlight severe weather warnings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endParaRPr lang="en-US" sz="1000" dirty="0" smtClean="0"/>
          </a:p>
          <a:p>
            <a:pPr eaLnBrk="1" hangingPunct="1">
              <a:lnSpc>
                <a:spcPct val="80000"/>
              </a:lnSpc>
            </a:pPr>
            <a:r>
              <a:rPr lang="en-US" sz="1000" b="1" dirty="0" smtClean="0"/>
              <a:t>Campaign presentations</a:t>
            </a:r>
          </a:p>
          <a:p>
            <a:pPr eaLnBrk="1" hangingPunct="1">
              <a:lnSpc>
                <a:spcPct val="80000"/>
              </a:lnSpc>
              <a:buFontTx/>
              <a:buChar char="•"/>
            </a:pPr>
            <a:r>
              <a:rPr lang="en-US" sz="1000" dirty="0" smtClean="0"/>
              <a:t>If your presentation is part of a campaign or event then please ask the studio for assistance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Just a list of the DCPCs who</a:t>
            </a:r>
            <a:r>
              <a:rPr lang="en-GB" baseline="0" dirty="0" smtClean="0"/>
              <a:t> have registered GISC Exeter as either their primary or backup GISC.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Again, just a list of NCs with GISC Exeter as their</a:t>
            </a:r>
            <a:r>
              <a:rPr lang="en-GB" baseline="0" dirty="0" smtClean="0"/>
              <a:t> primary or backup GISC.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30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Repeat of the table.</a:t>
            </a:r>
            <a:r>
              <a:rPr lang="en-GB" baseline="0" dirty="0" smtClean="0"/>
              <a:t>  Currently migrating all TCP socket connections over to FTP, on the advice our IT security department.  Working with Copenhagen, De Bilt and Oslo at present.</a:t>
            </a:r>
          </a:p>
          <a:p>
            <a:r>
              <a:rPr lang="en-GB" baseline="0" dirty="0" smtClean="0"/>
              <a:t>Increased use of the internet to provide hot or cold backup to RMDCN connections.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8691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Not a lot to say here – just a statement of fact.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4298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</a:t>
            </a:r>
            <a:r>
              <a:rPr lang="en-GB" baseline="0" dirty="0" smtClean="0"/>
              <a:t> Bilt, Dublin and Reykjavik all working on backup connections to Toulouse.  We already have connections to a number of Toulouse’s NCs.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3574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7553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current version of OpenWIS will be maintained but future</a:t>
            </a:r>
            <a:r>
              <a:rPr lang="en-GB" baseline="0" dirty="0" smtClean="0"/>
              <a:t> development focussed on WIS 2.0.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3B6775-42B9-42CD-9527-5D2E0F1D49BA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897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979988"/>
            <a:ext cx="8591550" cy="8493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slide heading Arial 40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6635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r>
              <a:rPr lang="en-US"/>
              <a:t>Section slide subtitle heading Arial 20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95900" y="1773238"/>
            <a:ext cx="3390900" cy="4751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347663"/>
            <a:ext cx="1733550" cy="6176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347663"/>
            <a:ext cx="5048250" cy="6176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73238"/>
            <a:ext cx="6934200" cy="475138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9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FFFFFF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347663"/>
            <a:ext cx="6934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Slide heading Arial 40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73238"/>
            <a:ext cx="6934200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First level Arial 24</a:t>
            </a:r>
          </a:p>
          <a:p>
            <a:pPr lvl="1"/>
            <a:r>
              <a:rPr lang="en-GB" smtClean="0"/>
              <a:t>Second level Arial 20</a:t>
            </a:r>
          </a:p>
          <a:p>
            <a:pPr lvl="2"/>
            <a:r>
              <a:rPr lang="en-GB" smtClean="0"/>
              <a:t>Third level Arial 20</a:t>
            </a:r>
          </a:p>
          <a:p>
            <a:pPr lvl="3"/>
            <a:r>
              <a:rPr lang="en-GB" smtClean="0"/>
              <a:t>Fourth level Arial 20</a:t>
            </a:r>
          </a:p>
          <a:p>
            <a:pPr lvl="4"/>
            <a:r>
              <a:rPr lang="en-GB" smtClean="0"/>
              <a:t>Fifth level Arial 20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3850" y="65532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0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ransition>
    <p:wipe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rgbClr val="000000"/>
          </a:solidFill>
          <a:latin typeface="Arial" charset="0"/>
        </a:defRPr>
      </a:lvl9pPr>
    </p:titleStyle>
    <p:bodyStyle>
      <a:lvl1pPr marL="261938" indent="-261938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623888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2pPr>
      <a:lvl3pPr marL="987425" indent="-184150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3pPr>
      <a:lvl4pPr marL="1349375" indent="-1825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4pPr>
      <a:lvl5pPr marL="1698625" indent="-169863" algn="l" rtl="0" eaLnBrk="0" fontAlgn="base" hangingPunct="0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5pPr>
      <a:lvl6pPr marL="21558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6pPr>
      <a:lvl7pPr marL="26130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7pPr>
      <a:lvl8pPr marL="30702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8pPr>
      <a:lvl9pPr marL="3527425" indent="-169863" algn="l" rtl="0" fontAlgn="base">
        <a:lnSpc>
          <a:spcPct val="90000"/>
        </a:lnSpc>
        <a:spcBef>
          <a:spcPct val="35000"/>
        </a:spcBef>
        <a:spcAft>
          <a:spcPct val="35000"/>
        </a:spcAft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4800600"/>
            <a:ext cx="7772400" cy="1079500"/>
          </a:xfrm>
          <a:noFill/>
        </p:spPr>
        <p:txBody>
          <a:bodyPr/>
          <a:lstStyle/>
          <a:p>
            <a:pPr eaLnBrk="1" hangingPunct="1"/>
            <a:r>
              <a:rPr lang="en-GB" sz="2800" b="1" dirty="0" smtClean="0">
                <a:solidFill>
                  <a:schemeClr val="tx1"/>
                </a:solidFill>
              </a:rPr>
              <a:t/>
            </a:r>
            <a:br>
              <a:rPr lang="en-GB" sz="28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GISC Exeter Status Report - 2017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5645150"/>
            <a:ext cx="7896225" cy="5349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GB" sz="1600" dirty="0"/>
              <a:t>ET-WISC/TT-GISC</a:t>
            </a:r>
            <a:r>
              <a:rPr lang="en-US" sz="1600" dirty="0" smtClean="0">
                <a:solidFill>
                  <a:schemeClr val="tx1"/>
                </a:solidFill>
              </a:rPr>
              <a:t> Geneva, 13</a:t>
            </a:r>
            <a:r>
              <a:rPr lang="en-US" sz="1600" baseline="30000" dirty="0" smtClean="0">
                <a:solidFill>
                  <a:schemeClr val="tx1"/>
                </a:solidFill>
              </a:rPr>
              <a:t>th</a:t>
            </a:r>
            <a:r>
              <a:rPr lang="en-US" sz="1600" dirty="0" smtClean="0">
                <a:solidFill>
                  <a:schemeClr val="tx1"/>
                </a:solidFill>
              </a:rPr>
              <a:t> to 17th November 2017</a:t>
            </a:r>
          </a:p>
          <a:p>
            <a:pPr eaLnBrk="1" hangingPunct="1">
              <a:lnSpc>
                <a:spcPct val="70000"/>
              </a:lnSpc>
            </a:pPr>
            <a:r>
              <a:rPr lang="en-US" sz="1600" dirty="0" smtClean="0">
                <a:solidFill>
                  <a:schemeClr val="tx1"/>
                </a:solidFill>
              </a:rPr>
              <a:t>Mark Francis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323850" y="6021388"/>
            <a:ext cx="7896225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ct val="90000"/>
              </a:lnSpc>
              <a:spcBef>
                <a:spcPct val="30000"/>
              </a:spcBef>
              <a:spcAft>
                <a:spcPct val="35000"/>
              </a:spcAft>
            </a:pPr>
            <a:endParaRPr lang="en-US" sz="1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Contents</a:t>
            </a:r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7582669" cy="4895379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r>
              <a:rPr lang="en-GB" b="1" dirty="0" smtClean="0"/>
              <a:t>GISC/RTH</a:t>
            </a:r>
            <a:r>
              <a:rPr lang="en-GB" b="1" dirty="0" smtClean="0">
                <a:cs typeface="Times New Roman" pitchFamily="18" charset="0"/>
              </a:rPr>
              <a:t> Exeter Status Report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Area </a:t>
            </a:r>
            <a:r>
              <a:rPr lang="en-GB" sz="2000" dirty="0"/>
              <a:t>of </a:t>
            </a:r>
            <a:r>
              <a:rPr lang="en-GB" sz="2000" dirty="0" smtClean="0"/>
              <a:t>Responsibility – DCPCs and NCs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AMDCN connectivity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Training </a:t>
            </a:r>
            <a:r>
              <a:rPr lang="en-GB" sz="2000" dirty="0"/>
              <a:t>– Capacity building </a:t>
            </a:r>
            <a:r>
              <a:rPr lang="en-GB" sz="2000" dirty="0" smtClean="0"/>
              <a:t>activity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Operational </a:t>
            </a:r>
            <a:r>
              <a:rPr lang="en-GB" sz="2000" dirty="0"/>
              <a:t>issues in last </a:t>
            </a:r>
            <a:r>
              <a:rPr lang="en-GB" sz="2000" dirty="0" smtClean="0"/>
              <a:t>period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GISC </a:t>
            </a:r>
            <a:r>
              <a:rPr lang="en-GB" sz="2000" dirty="0"/>
              <a:t>Back up and </a:t>
            </a:r>
            <a:r>
              <a:rPr lang="en-GB" sz="2000" dirty="0" smtClean="0"/>
              <a:t>activities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Traffic </a:t>
            </a:r>
            <a:r>
              <a:rPr lang="en-GB" sz="2000" dirty="0"/>
              <a:t>size and volumes, </a:t>
            </a:r>
            <a:r>
              <a:rPr lang="en-GB" sz="2000" dirty="0" smtClean="0"/>
              <a:t>uptime, </a:t>
            </a:r>
            <a:r>
              <a:rPr lang="en-GB" sz="2000" dirty="0"/>
              <a:t>user </a:t>
            </a:r>
            <a:r>
              <a:rPr lang="en-GB" sz="2000" dirty="0" smtClean="0"/>
              <a:t>registration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Changes </a:t>
            </a:r>
            <a:r>
              <a:rPr lang="en-GB" sz="2000" dirty="0"/>
              <a:t>in GISC, including new features since last </a:t>
            </a:r>
            <a:r>
              <a:rPr lang="en-GB" sz="2000" dirty="0" smtClean="0"/>
              <a:t>meeting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Outlook </a:t>
            </a:r>
            <a:r>
              <a:rPr lang="en-GB" sz="2000" dirty="0"/>
              <a:t>(planned </a:t>
            </a:r>
            <a:r>
              <a:rPr lang="en-GB" sz="2000" dirty="0" smtClean="0"/>
              <a:t>changes/improvements)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GB" sz="2000" dirty="0" smtClean="0"/>
              <a:t>Any </a:t>
            </a:r>
            <a:r>
              <a:rPr lang="en-GB" sz="2000" dirty="0"/>
              <a:t>other </a:t>
            </a:r>
            <a:r>
              <a:rPr lang="en-GB" sz="2000" dirty="0" smtClean="0"/>
              <a:t>items </a:t>
            </a:r>
            <a:r>
              <a:rPr lang="en-GB" sz="2000" dirty="0"/>
              <a:t>of </a:t>
            </a:r>
            <a:r>
              <a:rPr lang="en-GB" sz="2000" dirty="0" smtClean="0"/>
              <a:t>interest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Area of responsibility - DCPCs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67544" y="1534716"/>
            <a:ext cx="813690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European Centre for Medium-range Weather Forecasting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baseline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Global Climate Observing System - Lead Centre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for Antarctica (BAS Cambridge)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baseline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Global Production Centre/Long-Range Forecasting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Marine Observations Centre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MEDARE, Spain (backup)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Opera Data Centre</a:t>
            </a:r>
          </a:p>
          <a:p>
            <a:pPr lvl="0"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Regional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Specialised </a:t>
            </a: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Meteorological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Centre - Geographical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Specialised Ocean/Wave Centre</a:t>
            </a:r>
          </a:p>
          <a:p>
            <a:pPr lvl="0"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Volcanic Ash Advisory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Centre (London)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World Area Forecast Centre (London)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/>
            <a:r>
              <a:rPr lang="en-GB" sz="2800" dirty="0" smtClean="0"/>
              <a:t>Area of responsibility - NCs</a:t>
            </a:r>
            <a:endParaRPr lang="en-US" sz="28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536" y="1484784"/>
            <a:ext cx="813690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National Met Centres: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Iceland, Ireland, Netherlands, </a:t>
            </a:r>
            <a:r>
              <a:rPr lang="en-GB" sz="1800" kern="0" dirty="0">
                <a:solidFill>
                  <a:srgbClr val="000000"/>
                </a:solidFill>
              </a:rPr>
              <a:t>United Republic of Tanzania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Denmark </a:t>
            </a:r>
            <a:r>
              <a:rPr lang="en-GB" sz="1800" kern="0" dirty="0">
                <a:solidFill>
                  <a:srgbClr val="000000"/>
                </a:solidFill>
              </a:rPr>
              <a:t>(backup), Luxembourg (backup</a:t>
            </a:r>
            <a:r>
              <a:rPr lang="en-GB" sz="1800" kern="0" dirty="0" smtClean="0">
                <a:solidFill>
                  <a:srgbClr val="000000"/>
                </a:solidFill>
              </a:rPr>
              <a:t>),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Spain (backup) 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WSO: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Ascension Island, Bermuda, Gibraltar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Pitcairn Island, St</a:t>
            </a:r>
            <a:r>
              <a:rPr kumimoji="0" lang="en-GB" sz="18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Helena Island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2022440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47663"/>
            <a:ext cx="6934200" cy="99310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AMDCN connectivity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Connections to GISCs: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Over RMDCN: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Melbourne, Moscow, </a:t>
            </a:r>
            <a:r>
              <a:rPr lang="en-GB" sz="1800" kern="0" dirty="0" smtClean="0">
                <a:solidFill>
                  <a:srgbClr val="000000"/>
                </a:solidFill>
              </a:rPr>
              <a:t>New Delhi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, Offenbach,</a:t>
            </a:r>
            <a:r>
              <a:rPr lang="en-GB" sz="1800" kern="0" dirty="0" smtClean="0">
                <a:solidFill>
                  <a:srgbClr val="000000"/>
                </a:solidFill>
              </a:rPr>
              <a:t> </a:t>
            </a:r>
            <a:r>
              <a:rPr lang="en-GB" sz="1800" kern="0" dirty="0">
                <a:solidFill>
                  <a:srgbClr val="000000"/>
                </a:solidFill>
              </a:rPr>
              <a:t>Pretoria</a:t>
            </a:r>
            <a:r>
              <a:rPr lang="en-GB" sz="1800" kern="0" dirty="0" smtClean="0">
                <a:solidFill>
                  <a:srgbClr val="000000"/>
                </a:solidFill>
              </a:rPr>
              <a:t>, Seoul, 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Tokyo</a:t>
            </a:r>
            <a:r>
              <a:rPr lang="en-GB" sz="1800" kern="0" dirty="0">
                <a:solidFill>
                  <a:srgbClr val="000000"/>
                </a:solidFill>
              </a:rPr>
              <a:t>, Toulouse</a:t>
            </a:r>
            <a:endParaRPr lang="en-GB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 Over the internet: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Brasilia, Offenbach (backup), Toulouse (backup), Washington</a:t>
            </a:r>
            <a:endParaRPr lang="en-US" sz="18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</a:pPr>
            <a:endParaRPr lang="en-US" sz="2000" kern="0" dirty="0" smtClean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Connections to NCs/NMCs: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  Over RMDCN: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Brussels, Copenhagen, De Bilt, Dublin, Lisbon, Madrid, Montreal, 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Oslo, Reykjavik, Rome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</a:t>
            </a:r>
            <a:r>
              <a:rPr lang="en-GB" sz="1800" kern="0" dirty="0" smtClean="0">
                <a:solidFill>
                  <a:srgbClr val="000000"/>
                </a:solidFill>
              </a:rPr>
              <a:t> Over the internet:</a:t>
            </a:r>
          </a:p>
          <a:p>
            <a:pPr lvl="2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  Dar </a:t>
            </a:r>
            <a:r>
              <a:rPr lang="en-GB" sz="1800" kern="0" dirty="0">
                <a:solidFill>
                  <a:srgbClr val="000000"/>
                </a:solidFill>
              </a:rPr>
              <a:t>es </a:t>
            </a:r>
            <a:r>
              <a:rPr lang="en-GB" sz="1800" kern="0" dirty="0" smtClean="0">
                <a:solidFill>
                  <a:srgbClr val="000000"/>
                </a:solidFill>
              </a:rPr>
              <a:t>Salaam, Montreal (backup), Rome (backup)</a:t>
            </a:r>
            <a:endParaRPr lang="en-US" sz="18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80110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Training – Capacity building activity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The OpenWIS Association hold a yearly development conference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    where the future requirements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and enhancements of the OpenWIS application are planned.  The latest conference took place in Washington in September 2016.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US" sz="2000" kern="0" dirty="0" smtClean="0">
                <a:solidFill>
                  <a:schemeClr val="bg1"/>
                </a:solidFill>
              </a:rPr>
              <a:t>  In June 2017, Met Office and </a:t>
            </a:r>
            <a:r>
              <a:rPr lang="en-GB" sz="2000" dirty="0">
                <a:solidFill>
                  <a:schemeClr val="bg1"/>
                </a:solidFill>
              </a:rPr>
              <a:t>Météo-France </a:t>
            </a:r>
            <a:r>
              <a:rPr lang="en-GB" sz="2000" dirty="0" smtClean="0">
                <a:solidFill>
                  <a:schemeClr val="bg1"/>
                </a:solidFill>
              </a:rPr>
              <a:t>held a “Metadata </a:t>
            </a:r>
            <a:r>
              <a:rPr lang="en-GB" sz="2000" dirty="0">
                <a:solidFill>
                  <a:schemeClr val="bg1"/>
                </a:solidFill>
              </a:rPr>
              <a:t>and </a:t>
            </a:r>
            <a:r>
              <a:rPr lang="en-GB" sz="2000" dirty="0" smtClean="0">
                <a:solidFill>
                  <a:schemeClr val="bg1"/>
                </a:solidFill>
              </a:rPr>
              <a:t>User” </a:t>
            </a:r>
            <a:r>
              <a:rPr lang="en-GB" sz="2000" dirty="0">
                <a:solidFill>
                  <a:schemeClr val="bg1"/>
                </a:solidFill>
              </a:rPr>
              <a:t>training </a:t>
            </a:r>
            <a:r>
              <a:rPr lang="en-GB" sz="2000" dirty="0" smtClean="0">
                <a:solidFill>
                  <a:schemeClr val="bg1"/>
                </a:solidFill>
              </a:rPr>
              <a:t>course at </a:t>
            </a:r>
            <a:r>
              <a:rPr lang="en-GB" sz="2000" dirty="0">
                <a:solidFill>
                  <a:schemeClr val="bg1"/>
                </a:solidFill>
              </a:rPr>
              <a:t>Météo-France headquarters in </a:t>
            </a:r>
            <a:r>
              <a:rPr lang="en-GB" sz="2000" dirty="0" smtClean="0">
                <a:solidFill>
                  <a:schemeClr val="bg1"/>
                </a:solidFill>
              </a:rPr>
              <a:t>Toulouse.  This was aimed at the representatives of the NMCs in our joint areas of responsibility.</a:t>
            </a:r>
            <a:endParaRPr lang="en-US" sz="2000" kern="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34521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Operational issues in last period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No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operational issues to report for GISC Exeter in the past 12 months.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baseline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GISC Exeter has 100</a:t>
            </a:r>
            <a:r>
              <a:rPr lang="en-GB" sz="2000" kern="0" dirty="0">
                <a:solidFill>
                  <a:srgbClr val="000000"/>
                </a:solidFill>
              </a:rPr>
              <a:t>% availability between November 2016 and October 2017.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2000" kern="0" dirty="0" smtClean="0">
                <a:solidFill>
                  <a:srgbClr val="000000"/>
                </a:solidFill>
                <a:latin typeface="+mn-lt"/>
                <a:ea typeface="+mj-ea"/>
                <a:cs typeface="+mj-cs"/>
              </a:rPr>
              <a:t> 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99.99% availability for WMO message switch – 23 minutes outage between </a:t>
            </a:r>
            <a:r>
              <a:rPr lang="en-GB" sz="2000" kern="0" dirty="0">
                <a:solidFill>
                  <a:srgbClr val="000000"/>
                </a:solidFill>
              </a:rPr>
              <a:t>November 2016 and October 2017</a:t>
            </a:r>
            <a:r>
              <a:rPr lang="en-GB" sz="2000" kern="0" dirty="0" smtClean="0">
                <a:solidFill>
                  <a:srgbClr val="000000"/>
                </a:solidFill>
              </a:rPr>
              <a:t>.</a:t>
            </a:r>
          </a:p>
          <a:p>
            <a:pPr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rgbClr val="000000"/>
                </a:solidFill>
              </a:rPr>
              <a:t>  99.98% </a:t>
            </a:r>
            <a:r>
              <a:rPr lang="en-GB" sz="2000" kern="0" dirty="0">
                <a:solidFill>
                  <a:srgbClr val="000000"/>
                </a:solidFill>
              </a:rPr>
              <a:t>availability for WMO message switch – </a:t>
            </a:r>
            <a:r>
              <a:rPr lang="en-GB" sz="2000" kern="0" dirty="0" smtClean="0">
                <a:solidFill>
                  <a:srgbClr val="000000"/>
                </a:solidFill>
              </a:rPr>
              <a:t>48 </a:t>
            </a:r>
            <a:r>
              <a:rPr lang="en-GB" sz="2000" kern="0" dirty="0">
                <a:solidFill>
                  <a:srgbClr val="000000"/>
                </a:solidFill>
              </a:rPr>
              <a:t>minutes outage between November 2016 and October 2017.</a:t>
            </a:r>
          </a:p>
          <a:p>
            <a:pPr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sz="16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4267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GISC Back up and activities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Functional backup arrangement with GISC Toulouse.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NCs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and DCPCs in the Met Office and Météo-France areas of responsibility are implementing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backup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connections to their backup GISC to ensure continuity of global data exchange.</a:t>
            </a:r>
            <a:endParaRPr lang="en-US" sz="16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155749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Traffic size and volumes, </a:t>
            </a:r>
            <a:r>
              <a:rPr lang="en-GB" sz="2800" dirty="0" smtClean="0"/>
              <a:t>uptime, </a:t>
            </a:r>
            <a:r>
              <a:rPr lang="en-GB" sz="2800" dirty="0"/>
              <a:t>user registration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1628800"/>
            <a:ext cx="8424936" cy="449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Daily </a:t>
            </a:r>
            <a:r>
              <a:rPr lang="en-GB" sz="2000" kern="0" dirty="0">
                <a:solidFill>
                  <a:srgbClr val="000000"/>
                </a:solidFill>
              </a:rPr>
              <a:t>traffic statistics: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Ingesting </a:t>
            </a:r>
            <a:r>
              <a:rPr lang="en-GB" sz="1800" kern="0" dirty="0" smtClean="0">
                <a:solidFill>
                  <a:srgbClr val="000000"/>
                </a:solidFill>
              </a:rPr>
              <a:t>7.4GBytes </a:t>
            </a:r>
            <a:r>
              <a:rPr lang="en-GB" sz="1800" kern="0" dirty="0">
                <a:solidFill>
                  <a:srgbClr val="000000"/>
                </a:solidFill>
              </a:rPr>
              <a:t>of Essential data into 24hr Cache</a:t>
            </a:r>
            <a:r>
              <a:rPr lang="en-GB" sz="1800" kern="0" dirty="0" smtClean="0">
                <a:solidFill>
                  <a:srgbClr val="000000"/>
                </a:solidFill>
              </a:rPr>
              <a:t>.</a:t>
            </a:r>
            <a:endParaRPr lang="en-GB" sz="1800" kern="0" dirty="0">
              <a:solidFill>
                <a:srgbClr val="000000"/>
              </a:solidFill>
            </a:endParaRPr>
          </a:p>
          <a:p>
            <a:pPr lvl="0"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Metadata catalog contains </a:t>
            </a:r>
            <a:r>
              <a:rPr lang="en-GB" sz="2000" kern="0" dirty="0" smtClean="0">
                <a:solidFill>
                  <a:srgbClr val="000000"/>
                </a:solidFill>
              </a:rPr>
              <a:t>111,122 </a:t>
            </a:r>
            <a:r>
              <a:rPr lang="en-GB" sz="2000" kern="0" dirty="0">
                <a:solidFill>
                  <a:srgbClr val="000000"/>
                </a:solidFill>
              </a:rPr>
              <a:t>records.</a:t>
            </a:r>
          </a:p>
          <a:p>
            <a:pPr lvl="0">
              <a:defRPr/>
            </a:pPr>
            <a:endParaRPr lang="en-GB" sz="2000" kern="0" dirty="0">
              <a:solidFill>
                <a:srgbClr val="000000"/>
              </a:solidFill>
            </a:endParaRPr>
          </a:p>
          <a:p>
            <a:pPr lvl="0"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rgbClr val="000000"/>
                </a:solidFill>
              </a:rPr>
              <a:t>  Daily catalog synchronisation with </a:t>
            </a:r>
            <a:r>
              <a:rPr lang="en-GB" sz="2000" kern="0" dirty="0" smtClean="0">
                <a:solidFill>
                  <a:srgbClr val="000000"/>
                </a:solidFill>
              </a:rPr>
              <a:t>GISCs &amp; DCPCs:</a:t>
            </a:r>
            <a:endParaRPr lang="en-GB" sz="2000" kern="0" dirty="0">
              <a:solidFill>
                <a:srgbClr val="000000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Beijing, Brasilia</a:t>
            </a:r>
            <a:r>
              <a:rPr lang="en-GB" sz="1800" kern="0" dirty="0" smtClean="0">
                <a:solidFill>
                  <a:srgbClr val="000000"/>
                </a:solidFill>
              </a:rPr>
              <a:t>, ECMWF, Jeddah</a:t>
            </a:r>
            <a:r>
              <a:rPr lang="en-GB" sz="1800" kern="0" dirty="0">
                <a:solidFill>
                  <a:srgbClr val="000000"/>
                </a:solidFill>
              </a:rPr>
              <a:t>, Melbourne, Moscow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Offenbach, Seoul, Tehran, Tokyo, Toulouse and Washington.</a:t>
            </a:r>
            <a:endParaRPr lang="en-US" sz="1800" kern="0" dirty="0">
              <a:solidFill>
                <a:srgbClr val="000000"/>
              </a:solidFill>
            </a:endParaRPr>
          </a:p>
          <a:p>
            <a:pPr lvl="1">
              <a:spcBef>
                <a:spcPts val="0"/>
              </a:spcBef>
              <a:spcAft>
                <a:spcPts val="600"/>
              </a:spcAft>
            </a:pPr>
            <a:endParaRPr lang="en-US" sz="2000" kern="0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000" kern="0" dirty="0">
                <a:solidFill>
                  <a:srgbClr val="000000"/>
                </a:solidFill>
              </a:rPr>
              <a:t>  100% availability between </a:t>
            </a:r>
            <a:r>
              <a:rPr lang="en-GB" sz="2000" kern="0" dirty="0" smtClean="0">
                <a:solidFill>
                  <a:srgbClr val="000000"/>
                </a:solidFill>
              </a:rPr>
              <a:t>November 2016 and October 2017.</a:t>
            </a:r>
            <a:endParaRPr lang="en-GB" sz="2000" kern="0" dirty="0">
              <a:solidFill>
                <a:srgbClr val="000000"/>
              </a:solidFill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1800" kern="0" dirty="0">
                <a:solidFill>
                  <a:srgbClr val="000000"/>
                </a:solidFill>
              </a:rPr>
              <a:t>  SLA for the GISC service at Exeter is 99.8% availability</a:t>
            </a:r>
            <a:r>
              <a:rPr lang="en-GB" sz="1800" kern="0" dirty="0" smtClean="0">
                <a:solidFill>
                  <a:srgbClr val="000000"/>
                </a:solidFill>
              </a:rPr>
              <a:t>.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GB" sz="2000" kern="0" dirty="0" smtClean="0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en-GB" sz="2000" kern="0" dirty="0" smtClean="0">
                <a:solidFill>
                  <a:srgbClr val="000000"/>
                </a:solidFill>
              </a:rPr>
              <a:t>  13 registered users</a:t>
            </a:r>
          </a:p>
          <a:p>
            <a:pPr lvl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en-US" sz="1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452907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Changes in GISC, including new features since last meeting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5167" y="1700808"/>
            <a:ext cx="8136904" cy="4513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GB" sz="1600" kern="0" dirty="0" smtClean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OpenWIS development</a:t>
            </a:r>
            <a:r>
              <a:rPr lang="en-GB" sz="2000" dirty="0" smtClean="0">
                <a:solidFill>
                  <a:schemeClr val="bg1"/>
                </a:solidFill>
              </a:rPr>
              <a:t>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Software development is being carried out as a collaboration involving all members of the association</a:t>
            </a:r>
            <a:r>
              <a:rPr lang="en-GB" sz="1800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Latest release brings additional capability and bug fixes.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 smtClean="0">
                <a:solidFill>
                  <a:schemeClr val="bg1"/>
                </a:solidFill>
              </a:rPr>
              <a:t>Development </a:t>
            </a:r>
            <a:r>
              <a:rPr lang="en-GB" sz="1800" dirty="0">
                <a:solidFill>
                  <a:schemeClr val="bg1"/>
                </a:solidFill>
              </a:rPr>
              <a:t>includes changes to GeoNetworks that will be committed back to the trunk version.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800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 smtClean="0">
                <a:solidFill>
                  <a:schemeClr val="bg1"/>
                </a:solidFill>
              </a:rPr>
              <a:t>Software </a:t>
            </a:r>
            <a:r>
              <a:rPr lang="en-GB" sz="1800" dirty="0">
                <a:solidFill>
                  <a:schemeClr val="bg1"/>
                </a:solidFill>
              </a:rPr>
              <a:t>built nightly and a suite of automated tests run against the build.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800" kern="0" dirty="0" smtClean="0">
              <a:solidFill>
                <a:srgbClr val="000000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800" kern="0" dirty="0" smtClean="0">
                <a:solidFill>
                  <a:srgbClr val="000000"/>
                </a:solidFill>
              </a:rPr>
              <a:t>Following </a:t>
            </a:r>
            <a:r>
              <a:rPr lang="en-GB" sz="1800" kern="0" dirty="0">
                <a:solidFill>
                  <a:srgbClr val="000000"/>
                </a:solidFill>
              </a:rPr>
              <a:t>development activity by the OpenWIS Association, version </a:t>
            </a:r>
            <a:r>
              <a:rPr lang="en-GB" sz="1800" kern="0" dirty="0" smtClean="0">
                <a:solidFill>
                  <a:srgbClr val="000000"/>
                </a:solidFill>
              </a:rPr>
              <a:t>3.14.5 </a:t>
            </a:r>
            <a:r>
              <a:rPr lang="en-GB" sz="1800" kern="0" dirty="0">
                <a:solidFill>
                  <a:srgbClr val="000000"/>
                </a:solidFill>
              </a:rPr>
              <a:t>was installed on the Exeter GISC.  This version brought significant security fixes and enables the redeployment of the application using Puppet.</a:t>
            </a:r>
          </a:p>
          <a:p>
            <a:pPr lvl="0"/>
            <a:endParaRPr lang="en-GB" sz="1600" kern="0" dirty="0">
              <a:solidFill>
                <a:srgbClr val="000000"/>
              </a:solidFill>
            </a:endParaRPr>
          </a:p>
          <a:p>
            <a:pPr lvl="0"/>
            <a:endParaRPr lang="en-GB" sz="1600" kern="0" dirty="0">
              <a:solidFill>
                <a:schemeClr val="bg1"/>
              </a:solidFill>
            </a:endParaRPr>
          </a:p>
          <a:p>
            <a:pPr lvl="0"/>
            <a:endParaRPr lang="en-GB" sz="1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777734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Outlook (planned changes/improvements)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494502"/>
            <a:ext cx="8352928" cy="4814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Met Office working on enhancing</a:t>
            </a: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the data delivery capability of its GISC solution.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GB" sz="2000" kern="0" baseline="0" dirty="0">
              <a:solidFill>
                <a:srgbClr val="000000"/>
              </a:solidFill>
              <a:latin typeface="+mn-lt"/>
              <a:ea typeface="+mj-ea"/>
              <a:cs typeface="+mj-cs"/>
            </a:endParaRP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OpenWIS Association approved the roadmap for OpenWIS Core and have agreed:</a:t>
            </a:r>
          </a:p>
          <a:p>
            <a:pPr marL="0" marR="0" lvl="0" indent="0" algn="l" defTabSz="914400" rtl="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000" b="0" i="0" u="none" strike="noStrike" kern="0" cap="none" spc="0" normalizeH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GB" sz="1800" kern="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 </a:t>
            </a:r>
            <a:r>
              <a:rPr lang="en-GB" sz="1800" kern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To focus our efforts towards WIS 2.0.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sz="1800" kern="0" dirty="0">
              <a:solidFill>
                <a:schemeClr val="bg1"/>
              </a:solidFill>
              <a:latin typeface="+mn-lt"/>
              <a:ea typeface="+mj-ea"/>
              <a:cs typeface="+mj-cs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GB" sz="1800" kern="0" dirty="0" smtClean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 To </a:t>
            </a:r>
            <a:r>
              <a:rPr lang="en-GB" sz="1800" dirty="0" smtClean="0">
                <a:solidFill>
                  <a:schemeClr val="bg1"/>
                </a:solidFill>
              </a:rPr>
              <a:t>conduct </a:t>
            </a:r>
            <a:r>
              <a:rPr lang="en-GB" sz="1800" dirty="0">
                <a:solidFill>
                  <a:schemeClr val="bg1"/>
                </a:solidFill>
              </a:rPr>
              <a:t>three or four pilot projects over the next 12 </a:t>
            </a:r>
            <a:r>
              <a:rPr lang="en-GB" sz="1800" dirty="0" smtClean="0">
                <a:solidFill>
                  <a:schemeClr val="bg1"/>
                </a:solidFill>
              </a:rPr>
              <a:t>months.</a:t>
            </a:r>
          </a:p>
          <a:p>
            <a:pPr lvl="1">
              <a:buFont typeface="Arial" pitchFamily="34" charset="0"/>
              <a:buChar char="•"/>
              <a:defRPr/>
            </a:pPr>
            <a:endParaRPr lang="en-GB" sz="2000" kern="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>
                <a:solidFill>
                  <a:schemeClr val="bg1"/>
                </a:solidFill>
              </a:rPr>
              <a:t>  </a:t>
            </a:r>
            <a:r>
              <a:rPr lang="en-GB" sz="2000" kern="0" dirty="0" smtClean="0">
                <a:solidFill>
                  <a:schemeClr val="bg1"/>
                </a:solidFill>
              </a:rPr>
              <a:t>Ideally the </a:t>
            </a:r>
            <a:r>
              <a:rPr lang="en-GB" sz="2000" kern="0" dirty="0">
                <a:solidFill>
                  <a:schemeClr val="bg1"/>
                </a:solidFill>
              </a:rPr>
              <a:t>pilot </a:t>
            </a:r>
            <a:r>
              <a:rPr lang="en-GB" sz="2000" kern="0" dirty="0" smtClean="0">
                <a:solidFill>
                  <a:schemeClr val="bg1"/>
                </a:solidFill>
              </a:rPr>
              <a:t>projects </a:t>
            </a:r>
            <a:r>
              <a:rPr lang="en-GB" sz="2000" kern="0" dirty="0">
                <a:solidFill>
                  <a:schemeClr val="bg1"/>
                </a:solidFill>
              </a:rPr>
              <a:t>should </a:t>
            </a:r>
            <a:r>
              <a:rPr lang="en-GB" sz="2000" kern="0" dirty="0" smtClean="0">
                <a:solidFill>
                  <a:schemeClr val="bg1"/>
                </a:solidFill>
              </a:rPr>
              <a:t>have something to present </a:t>
            </a:r>
            <a:r>
              <a:rPr lang="en-GB" sz="2000" kern="0" dirty="0">
                <a:solidFill>
                  <a:schemeClr val="bg1"/>
                </a:solidFill>
              </a:rPr>
              <a:t>during TECO in March </a:t>
            </a:r>
            <a:r>
              <a:rPr lang="en-GB" sz="2000" kern="0" dirty="0" smtClean="0">
                <a:solidFill>
                  <a:schemeClr val="bg1"/>
                </a:solidFill>
              </a:rPr>
              <a:t>2018. </a:t>
            </a:r>
          </a:p>
          <a:p>
            <a:pPr>
              <a:defRPr/>
            </a:pPr>
            <a:endParaRPr lang="en-GB" sz="2000" kern="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000" kern="0" dirty="0" smtClean="0">
                <a:solidFill>
                  <a:schemeClr val="bg1"/>
                </a:solidFill>
              </a:rPr>
              <a:t>  The </a:t>
            </a:r>
            <a:r>
              <a:rPr lang="en-GB" sz="2000" kern="0" dirty="0">
                <a:solidFill>
                  <a:schemeClr val="bg1"/>
                </a:solidFill>
              </a:rPr>
              <a:t>pilot </a:t>
            </a:r>
            <a:r>
              <a:rPr lang="en-GB" sz="2000" kern="0" dirty="0" smtClean="0">
                <a:solidFill>
                  <a:schemeClr val="bg1"/>
                </a:solidFill>
              </a:rPr>
              <a:t>projects will </a:t>
            </a:r>
            <a:r>
              <a:rPr lang="en-GB" sz="2000" kern="0" dirty="0">
                <a:solidFill>
                  <a:schemeClr val="bg1"/>
                </a:solidFill>
              </a:rPr>
              <a:t>focus on demonstrating the benefit for the users of WIS 2.0. </a:t>
            </a:r>
            <a:endParaRPr lang="en-US" sz="2000" kern="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58380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47663"/>
            <a:ext cx="6934200" cy="92109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0"/>
              </a:spcAft>
            </a:pPr>
            <a:r>
              <a:rPr lang="en-GB" sz="2800" dirty="0"/>
              <a:t>Any other </a:t>
            </a:r>
            <a:r>
              <a:rPr lang="en-GB" sz="2800" dirty="0" smtClean="0"/>
              <a:t>items </a:t>
            </a:r>
            <a:r>
              <a:rPr lang="en-GB" sz="2800" dirty="0"/>
              <a:t>of interest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39552" y="1556792"/>
            <a:ext cx="8147248" cy="482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61938" indent="-261938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23888" indent="-1825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2pPr>
            <a:lvl3pPr marL="987425" indent="-184150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3pPr>
            <a:lvl4pPr marL="1349375" indent="-1825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4pPr>
            <a:lvl5pPr marL="1698625" indent="-169863" algn="l" rtl="0" eaLnBrk="0" fontAlgn="base" hangingPunct="0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5pPr>
            <a:lvl6pPr marL="21558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6pPr>
            <a:lvl7pPr marL="26130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7pPr>
            <a:lvl8pPr marL="30702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8pPr>
            <a:lvl9pPr marL="3527425" indent="-169863" algn="l" rtl="0" fontAlgn="base">
              <a:lnSpc>
                <a:spcPct val="90000"/>
              </a:lnSpc>
              <a:spcBef>
                <a:spcPct val="35000"/>
              </a:spcBef>
              <a:spcAft>
                <a:spcPct val="35000"/>
              </a:spcAft>
              <a:buChar char="•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r>
              <a:rPr lang="en-GB" sz="2000" dirty="0" smtClean="0"/>
              <a:t>In </a:t>
            </a:r>
            <a:r>
              <a:rPr lang="en-GB" sz="2000" dirty="0"/>
              <a:t>September </a:t>
            </a:r>
            <a:r>
              <a:rPr lang="en-GB" sz="2000" dirty="0" smtClean="0"/>
              <a:t>2016, </a:t>
            </a:r>
            <a:r>
              <a:rPr lang="en-GB" sz="2000" dirty="0"/>
              <a:t>the </a:t>
            </a:r>
            <a:r>
              <a:rPr lang="en-GB" sz="2000" dirty="0" smtClean="0"/>
              <a:t>second </a:t>
            </a:r>
            <a:r>
              <a:rPr lang="en-GB" sz="2000" dirty="0"/>
              <a:t>OpenWIS Development Conference took place </a:t>
            </a:r>
            <a:r>
              <a:rPr lang="en-GB" sz="2000" dirty="0" smtClean="0"/>
              <a:t>Washington.  </a:t>
            </a:r>
            <a:r>
              <a:rPr lang="en-GB" sz="2000" dirty="0"/>
              <a:t>Attended by experts from: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Met Office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Météo-France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Météo-France International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Korean Met Agency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en-GB" sz="1800" dirty="0"/>
              <a:t>Australian Bureau of Meteorology</a:t>
            </a:r>
            <a:r>
              <a:rPr lang="en-GB" sz="1800" dirty="0" smtClean="0"/>
              <a:t>.</a:t>
            </a:r>
          </a:p>
          <a:p>
            <a:r>
              <a:rPr lang="en-GB" sz="2000" dirty="0" smtClean="0"/>
              <a:t>Taking </a:t>
            </a:r>
            <a:r>
              <a:rPr lang="en-GB" sz="2000" dirty="0"/>
              <a:t>part in the pilot project to synchronize GISC cache through the cloud.   Acting as proxy for Pretoria &amp; Washington.</a:t>
            </a:r>
          </a:p>
          <a:p>
            <a:r>
              <a:rPr lang="en-GB" sz="2000" dirty="0" smtClean="0"/>
              <a:t>Metadata </a:t>
            </a:r>
            <a:r>
              <a:rPr lang="en-GB" sz="2000" dirty="0"/>
              <a:t>and User training </a:t>
            </a:r>
            <a:r>
              <a:rPr lang="en-GB" sz="2000" dirty="0" smtClean="0"/>
              <a:t>took place in June 2017, at Météo-France headquarters in </a:t>
            </a:r>
            <a:r>
              <a:rPr lang="en-GB" sz="2000" dirty="0"/>
              <a:t>Toulouse</a:t>
            </a:r>
            <a:r>
              <a:rPr lang="en-GB" sz="2000" dirty="0" smtClean="0"/>
              <a:t>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51281852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GB" dirty="0"/>
              <a:t>© Crown copyright   Met Office</a:t>
            </a:r>
            <a:endParaRPr lang="en-GB" sz="1400" dirty="0">
              <a:latin typeface="Times" pitchFamily="18" charset="0"/>
            </a:endParaRP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628775"/>
            <a:ext cx="6934200" cy="4751388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buFontTx/>
              <a:buNone/>
            </a:pPr>
            <a:endParaRPr lang="en-US" dirty="0" smtClean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buFontTx/>
              <a:buNone/>
            </a:pPr>
            <a:r>
              <a:rPr lang="en-US" sz="4800" dirty="0" smtClean="0">
                <a:solidFill>
                  <a:schemeClr val="tx1"/>
                </a:solidFill>
              </a:rPr>
              <a:t>Any questions?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_template">
  <a:themeElements>
    <a:clrScheme name="standard_template 14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ED2939"/>
      </a:accent2>
      <a:accent3>
        <a:srgbClr val="AAAAAA"/>
      </a:accent3>
      <a:accent4>
        <a:srgbClr val="DADADA"/>
      </a:accent4>
      <a:accent5>
        <a:srgbClr val="DAEDEF"/>
      </a:accent5>
      <a:accent6>
        <a:srgbClr val="D72433"/>
      </a:accent6>
      <a:hlink>
        <a:srgbClr val="009999"/>
      </a:hlink>
      <a:folHlink>
        <a:srgbClr val="B9DB0E"/>
      </a:folHlink>
    </a:clrScheme>
    <a:fontScheme name="standard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_template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">
      <a:dk1>
        <a:srgbClr val="808080"/>
      </a:dk1>
      <a:lt1>
        <a:srgbClr val="FFFFFF"/>
      </a:lt1>
      <a:dk2>
        <a:srgbClr val="000000"/>
      </a:dk2>
      <a:lt2>
        <a:srgbClr val="FFFFFF"/>
      </a:lt2>
      <a:accent1>
        <a:srgbClr val="BBE0E3"/>
      </a:accent1>
      <a:accent2>
        <a:srgbClr val="333399"/>
      </a:accent2>
      <a:accent3>
        <a:srgbClr val="AAAAAA"/>
      </a:accent3>
      <a:accent4>
        <a:srgbClr val="DADADA"/>
      </a:accent4>
      <a:accent5>
        <a:srgbClr val="DAEDEF"/>
      </a:accent5>
      <a:accent6>
        <a:srgbClr val="2D2D8A"/>
      </a:accent6>
      <a:hlink>
        <a:srgbClr val="009999"/>
      </a:hlink>
      <a:folHlink>
        <a:srgbClr val="CCFF33"/>
      </a:folHlink>
    </a:clrScheme>
    <a:fontScheme name="1_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85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3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4">
        <a:dk1>
          <a:srgbClr val="808080"/>
        </a:dk1>
        <a:lt1>
          <a:srgbClr val="FFFFFF"/>
        </a:lt1>
        <a:dk2>
          <a:srgbClr val="000000"/>
        </a:dk2>
        <a:lt2>
          <a:srgbClr val="FFFFFF"/>
        </a:lt2>
        <a:accent1>
          <a:srgbClr val="BBE0E3"/>
        </a:accent1>
        <a:accent2>
          <a:srgbClr val="ED2939"/>
        </a:accent2>
        <a:accent3>
          <a:srgbClr val="AAAAAA"/>
        </a:accent3>
        <a:accent4>
          <a:srgbClr val="DADADA"/>
        </a:accent4>
        <a:accent5>
          <a:srgbClr val="DAEDEF"/>
        </a:accent5>
        <a:accent6>
          <a:srgbClr val="D72433"/>
        </a:accent6>
        <a:hlink>
          <a:srgbClr val="009999"/>
        </a:hlink>
        <a:folHlink>
          <a:srgbClr val="B9DB0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standard_template</Template>
  <TotalTime>9738</TotalTime>
  <Words>1229</Words>
  <Application>Microsoft Office PowerPoint</Application>
  <PresentationFormat>On-screen Show (4:3)</PresentationFormat>
  <Paragraphs>176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Times</vt:lpstr>
      <vt:lpstr>Times New Roman</vt:lpstr>
      <vt:lpstr>standard_template</vt:lpstr>
      <vt:lpstr>1_Blank Presentation</vt:lpstr>
      <vt:lpstr> GISC Exeter Status Report - 2017</vt:lpstr>
      <vt:lpstr>Contents</vt:lpstr>
      <vt:lpstr>Area of responsibility - DCPCs</vt:lpstr>
      <vt:lpstr>Area of responsibility - NCs</vt:lpstr>
      <vt:lpstr>AMDCN connectivity</vt:lpstr>
      <vt:lpstr>Training – Capacity building activity</vt:lpstr>
      <vt:lpstr>Operational issues in last period</vt:lpstr>
      <vt:lpstr>GISC Back up and activities</vt:lpstr>
      <vt:lpstr>Traffic size and volumes, uptime, user registration</vt:lpstr>
      <vt:lpstr>Changes in GISC, including new features since last meeting</vt:lpstr>
      <vt:lpstr>Outlook (planned changes/improvements)</vt:lpstr>
      <vt:lpstr>Any other items of interest</vt:lpstr>
      <vt:lpstr>PowerPoint Presentation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ICT GTS-WIS MTN and ET-GTS WIS OI</dc:title>
  <dc:creator>duncan.jeffery</dc:creator>
  <dc:description>submitted 26.7.2005     CHG015666 refers</dc:description>
  <cp:lastModifiedBy>Francis, Mark</cp:lastModifiedBy>
  <cp:revision>177</cp:revision>
  <cp:lastPrinted>2004-10-15T09:34:20Z</cp:lastPrinted>
  <dcterms:created xsi:type="dcterms:W3CDTF">2008-09-09T09:52:41Z</dcterms:created>
  <dcterms:modified xsi:type="dcterms:W3CDTF">2017-11-09T12:38:32Z</dcterms:modified>
</cp:coreProperties>
</file>