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4" r:id="rId3"/>
    <p:sldId id="265" r:id="rId4"/>
    <p:sldId id="266" r:id="rId5"/>
    <p:sldId id="267" r:id="rId6"/>
    <p:sldId id="272" r:id="rId7"/>
    <p:sldId id="268" r:id="rId8"/>
    <p:sldId id="270" r:id="rId9"/>
    <p:sldId id="273" r:id="rId10"/>
    <p:sldId id="274" r:id="rId11"/>
    <p:sldId id="275" r:id="rId12"/>
    <p:sldId id="25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An improvement of </a:t>
            </a:r>
            <a:br>
              <a:rPr lang="en-US" sz="4800" dirty="0" smtClean="0">
                <a:solidFill>
                  <a:srgbClr val="000090"/>
                </a:solidFill>
              </a:rPr>
            </a:br>
            <a:r>
              <a:rPr lang="en-US" sz="4800" dirty="0" smtClean="0">
                <a:solidFill>
                  <a:srgbClr val="000090"/>
                </a:solidFill>
              </a:rPr>
              <a:t>WIS metadata synchronization</a:t>
            </a:r>
          </a:p>
          <a:p>
            <a:r>
              <a:rPr lang="en-US" sz="3300" i="1" dirty="0" smtClean="0">
                <a:solidFill>
                  <a:srgbClr val="000090"/>
                </a:solidFill>
              </a:rPr>
              <a:t>Shigeharu NISHIKAWA, JMA</a:t>
            </a:r>
          </a:p>
          <a:p>
            <a:r>
              <a:rPr lang="en-US" sz="2400" dirty="0" smtClean="0">
                <a:solidFill>
                  <a:srgbClr val="000090"/>
                </a:solidFill>
              </a:rPr>
              <a:t>Agenda </a:t>
            </a:r>
            <a:r>
              <a:rPr lang="en-US" sz="2400" smtClean="0">
                <a:solidFill>
                  <a:srgbClr val="000090"/>
                </a:solidFill>
              </a:rPr>
              <a:t>item </a:t>
            </a:r>
            <a:r>
              <a:rPr lang="en-US" altLang="ja-JP" sz="2400" smtClean="0">
                <a:solidFill>
                  <a:srgbClr val="000090"/>
                </a:solidFill>
              </a:rPr>
              <a:t>5.3</a:t>
            </a:r>
            <a:endParaRPr lang="en-US" sz="24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synchronization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角丸四角形 4"/>
          <p:cNvSpPr/>
          <p:nvPr/>
        </p:nvSpPr>
        <p:spPr>
          <a:xfrm>
            <a:off x="1255594" y="2190465"/>
            <a:ext cx="1310185" cy="8325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A</a:t>
            </a:r>
            <a:endParaRPr kumimoji="1" lang="ja-JP" altLang="en-US" dirty="0"/>
          </a:p>
        </p:txBody>
      </p:sp>
      <p:sp>
        <p:nvSpPr>
          <p:cNvPr id="6" name="角丸四角形 5"/>
          <p:cNvSpPr/>
          <p:nvPr/>
        </p:nvSpPr>
        <p:spPr>
          <a:xfrm>
            <a:off x="4778991" y="2190465"/>
            <a:ext cx="1310185" cy="83251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B</a:t>
            </a:r>
            <a:endParaRPr kumimoji="1" lang="ja-JP" altLang="en-US" dirty="0"/>
          </a:p>
        </p:txBody>
      </p:sp>
      <p:sp>
        <p:nvSpPr>
          <p:cNvPr id="7" name="角丸四角形 6"/>
          <p:cNvSpPr/>
          <p:nvPr/>
        </p:nvSpPr>
        <p:spPr>
          <a:xfrm>
            <a:off x="1255593" y="4417324"/>
            <a:ext cx="1310185" cy="832514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D</a:t>
            </a:r>
            <a:endParaRPr kumimoji="1" lang="ja-JP" altLang="en-US" dirty="0"/>
          </a:p>
        </p:txBody>
      </p:sp>
      <p:sp>
        <p:nvSpPr>
          <p:cNvPr id="8" name="角丸四角形 7"/>
          <p:cNvSpPr/>
          <p:nvPr/>
        </p:nvSpPr>
        <p:spPr>
          <a:xfrm>
            <a:off x="4778991" y="4330888"/>
            <a:ext cx="1310185" cy="83251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C</a:t>
            </a:r>
            <a:endParaRPr kumimoji="1" lang="ja-JP" altLang="en-US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6318913" y="2148005"/>
            <a:ext cx="23678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2400" b="1" u="sng" dirty="0" smtClean="0"/>
              <a:t>15 GISCs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2400" b="1" u="sng" dirty="0" smtClean="0"/>
              <a:t>Full mesh Sync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ja-JP" sz="2400" b="1" u="sng" dirty="0"/>
              <a:t>15*14*2</a:t>
            </a:r>
            <a:r>
              <a:rPr lang="ja-JP" altLang="en-US" sz="2400" b="1" u="sng" dirty="0"/>
              <a:t>＝</a:t>
            </a:r>
            <a:r>
              <a:rPr lang="en-US" altLang="ja-JP" sz="2400" b="1" u="sng" dirty="0"/>
              <a:t>420</a:t>
            </a:r>
            <a:endParaRPr kumimoji="1" lang="en-US" altLang="ja-JP" sz="2400" b="1" u="sng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2400" dirty="0" smtClean="0"/>
              <a:t>OAI-PMH</a:t>
            </a:r>
            <a:endParaRPr kumimoji="1" lang="ja-JP" altLang="en-US" sz="2400" dirty="0"/>
          </a:p>
        </p:txBody>
      </p:sp>
      <p:cxnSp>
        <p:nvCxnSpPr>
          <p:cNvPr id="11" name="直線矢印コネクタ 10"/>
          <p:cNvCxnSpPr/>
          <p:nvPr/>
        </p:nvCxnSpPr>
        <p:spPr>
          <a:xfrm>
            <a:off x="1910685" y="3185995"/>
            <a:ext cx="0" cy="1164607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>
            <a:off x="2704531" y="2373194"/>
            <a:ext cx="1963003" cy="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/>
          <p:nvPr/>
        </p:nvCxnSpPr>
        <p:spPr>
          <a:xfrm>
            <a:off x="2704531" y="3064680"/>
            <a:ext cx="1963003" cy="1166126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/>
          <p:nvPr/>
        </p:nvCxnSpPr>
        <p:spPr>
          <a:xfrm flipV="1">
            <a:off x="2115403" y="3166282"/>
            <a:ext cx="0" cy="1164606"/>
          </a:xfrm>
          <a:prstGeom prst="straightConnector1">
            <a:avLst/>
          </a:prstGeom>
          <a:ln w="38100">
            <a:solidFill>
              <a:schemeClr val="accent4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直線矢印コネクタ 22"/>
          <p:cNvCxnSpPr/>
          <p:nvPr/>
        </p:nvCxnSpPr>
        <p:spPr>
          <a:xfrm>
            <a:off x="2760259" y="4929116"/>
            <a:ext cx="1963003" cy="0"/>
          </a:xfrm>
          <a:prstGeom prst="straightConnector1">
            <a:avLst/>
          </a:prstGeom>
          <a:ln w="38100">
            <a:solidFill>
              <a:schemeClr val="accent4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 flipV="1">
            <a:off x="2704531" y="3022979"/>
            <a:ext cx="1963003" cy="1394345"/>
          </a:xfrm>
          <a:prstGeom prst="straightConnector1">
            <a:avLst/>
          </a:prstGeom>
          <a:ln w="38100">
            <a:solidFill>
              <a:schemeClr val="accent4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 flipV="1">
            <a:off x="5520518" y="3064680"/>
            <a:ext cx="0" cy="1166127"/>
          </a:xfrm>
          <a:prstGeom prst="straightConnector1">
            <a:avLst/>
          </a:prstGeom>
          <a:ln w="38100">
            <a:solidFill>
              <a:schemeClr val="accent3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/>
          <p:nvPr/>
        </p:nvCxnSpPr>
        <p:spPr>
          <a:xfrm flipH="1" flipV="1">
            <a:off x="2704531" y="4715299"/>
            <a:ext cx="1963003" cy="1"/>
          </a:xfrm>
          <a:prstGeom prst="straightConnector1">
            <a:avLst/>
          </a:prstGeom>
          <a:ln w="38100">
            <a:solidFill>
              <a:schemeClr val="accent3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/>
          <p:nvPr/>
        </p:nvCxnSpPr>
        <p:spPr>
          <a:xfrm flipH="1" flipV="1">
            <a:off x="2684058" y="3217081"/>
            <a:ext cx="1983476" cy="1166126"/>
          </a:xfrm>
          <a:prstGeom prst="straightConnector1">
            <a:avLst/>
          </a:prstGeom>
          <a:ln w="38100">
            <a:solidFill>
              <a:schemeClr val="accent3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/>
          <p:nvPr/>
        </p:nvCxnSpPr>
        <p:spPr>
          <a:xfrm>
            <a:off x="5268553" y="3140968"/>
            <a:ext cx="0" cy="1089839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/>
          <p:nvPr/>
        </p:nvCxnSpPr>
        <p:spPr>
          <a:xfrm flipH="1">
            <a:off x="2565778" y="2897583"/>
            <a:ext cx="1968071" cy="1433305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/>
          <p:nvPr/>
        </p:nvCxnSpPr>
        <p:spPr>
          <a:xfrm flipH="1" flipV="1">
            <a:off x="2704531" y="2606722"/>
            <a:ext cx="1829318" cy="14640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円形吹き出し 44"/>
          <p:cNvSpPr/>
          <p:nvPr/>
        </p:nvSpPr>
        <p:spPr>
          <a:xfrm>
            <a:off x="6793172" y="4707373"/>
            <a:ext cx="1419367" cy="793844"/>
          </a:xfrm>
          <a:prstGeom prst="wedgeEllipseCallout">
            <a:avLst>
              <a:gd name="adj1" fmla="val 55877"/>
              <a:gd name="adj2" fmla="val -224479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b="1" u="sng" dirty="0" smtClean="0"/>
              <a:t>Weak Point</a:t>
            </a:r>
            <a:endParaRPr kumimoji="1" lang="ja-JP" altLang="en-US" b="1" u="sng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Metadata Monitor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25" y="1558556"/>
            <a:ext cx="8079475" cy="3461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正方形/長方形 4"/>
          <p:cNvSpPr/>
          <p:nvPr/>
        </p:nvSpPr>
        <p:spPr>
          <a:xfrm>
            <a:off x="712579" y="5019960"/>
            <a:ext cx="62204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ja-JP" dirty="0"/>
              <a:t>DWD GISC </a:t>
            </a:r>
            <a:r>
              <a:rPr lang="en-US" altLang="ja-JP" dirty="0" err="1" smtClean="0"/>
              <a:t>Oai</a:t>
            </a:r>
            <a:r>
              <a:rPr lang="en-US" altLang="ja-JP" dirty="0"/>
              <a:t>-Monitor</a:t>
            </a:r>
            <a:br>
              <a:rPr lang="en-US" altLang="ja-JP" dirty="0"/>
            </a:br>
            <a:r>
              <a:rPr lang="en-US" altLang="ja-JP" dirty="0"/>
              <a:t>http://oai.dwd.de/oaimonitorgui/#complete</a:t>
            </a:r>
            <a:endParaRPr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051600" y="5666291"/>
            <a:ext cx="7190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b="1" dirty="0">
                <a:solidFill>
                  <a:srgbClr val="FF0000"/>
                </a:solidFill>
              </a:rPr>
              <a:t>We have NEVER shared WIS Metadata with each </a:t>
            </a:r>
            <a:r>
              <a:rPr kumimoji="1" lang="en-US" altLang="ja-JP" sz="2000" b="1" dirty="0" smtClean="0">
                <a:solidFill>
                  <a:srgbClr val="FF0000"/>
                </a:solidFill>
              </a:rPr>
              <a:t>other perfectly!</a:t>
            </a:r>
            <a:endParaRPr kumimoji="1" lang="ja-JP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587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4000" dirty="0" smtClean="0"/>
              <a:t>Idea 1 (</a:t>
            </a:r>
            <a:r>
              <a:rPr lang="en-US" altLang="ja-JP" sz="4000" dirty="0" smtClean="0"/>
              <a:t>Centralization</a:t>
            </a:r>
            <a:r>
              <a:rPr kumimoji="1" lang="en-US" altLang="ja-JP" sz="4000" dirty="0" smtClean="0"/>
              <a:t>)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5738884" y="6356350"/>
            <a:ext cx="2133600" cy="365125"/>
          </a:xfrm>
        </p:spPr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角丸四角形 4"/>
          <p:cNvSpPr/>
          <p:nvPr/>
        </p:nvSpPr>
        <p:spPr>
          <a:xfrm>
            <a:off x="479948" y="4305851"/>
            <a:ext cx="1310185" cy="8325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A</a:t>
            </a:r>
            <a:endParaRPr kumimoji="1" lang="ja-JP" altLang="en-US" dirty="0"/>
          </a:p>
        </p:txBody>
      </p:sp>
      <p:sp>
        <p:nvSpPr>
          <p:cNvPr id="6" name="角丸四角形 5"/>
          <p:cNvSpPr/>
          <p:nvPr/>
        </p:nvSpPr>
        <p:spPr>
          <a:xfrm>
            <a:off x="2133602" y="4305851"/>
            <a:ext cx="1310185" cy="83251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B</a:t>
            </a:r>
            <a:endParaRPr kumimoji="1" lang="ja-JP" altLang="en-US" dirty="0"/>
          </a:p>
        </p:txBody>
      </p:sp>
      <p:sp>
        <p:nvSpPr>
          <p:cNvPr id="7" name="角丸四角形 6"/>
          <p:cNvSpPr/>
          <p:nvPr/>
        </p:nvSpPr>
        <p:spPr>
          <a:xfrm>
            <a:off x="5393144" y="4324046"/>
            <a:ext cx="1310185" cy="832514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TOKYO</a:t>
            </a:r>
            <a:endParaRPr kumimoji="1" lang="ja-JP" altLang="en-US" dirty="0"/>
          </a:p>
        </p:txBody>
      </p:sp>
      <p:sp>
        <p:nvSpPr>
          <p:cNvPr id="8" name="角丸四角形 7"/>
          <p:cNvSpPr/>
          <p:nvPr/>
        </p:nvSpPr>
        <p:spPr>
          <a:xfrm>
            <a:off x="3757685" y="4324046"/>
            <a:ext cx="1310185" cy="83251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C</a:t>
            </a:r>
            <a:endParaRPr kumimoji="1" lang="ja-JP" altLang="en-US" dirty="0"/>
          </a:p>
        </p:txBody>
      </p:sp>
      <p:cxnSp>
        <p:nvCxnSpPr>
          <p:cNvPr id="11" name="直線矢印コネクタ 10"/>
          <p:cNvCxnSpPr/>
          <p:nvPr/>
        </p:nvCxnSpPr>
        <p:spPr>
          <a:xfrm flipV="1">
            <a:off x="1105473" y="2518771"/>
            <a:ext cx="2010767" cy="1685497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/>
          <p:nvPr/>
        </p:nvCxnSpPr>
        <p:spPr>
          <a:xfrm flipH="1" flipV="1">
            <a:off x="3757685" y="2518771"/>
            <a:ext cx="2290551" cy="1685497"/>
          </a:xfrm>
          <a:prstGeom prst="straightConnector1">
            <a:avLst/>
          </a:prstGeom>
          <a:ln w="38100">
            <a:solidFill>
              <a:schemeClr val="accent4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/>
          <p:nvPr/>
        </p:nvCxnSpPr>
        <p:spPr>
          <a:xfrm flipH="1" flipV="1">
            <a:off x="3580264" y="2518771"/>
            <a:ext cx="832513" cy="1685497"/>
          </a:xfrm>
          <a:prstGeom prst="straightConnector1">
            <a:avLst/>
          </a:prstGeom>
          <a:ln w="38100">
            <a:solidFill>
              <a:schemeClr val="accent3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 flipV="1">
            <a:off x="2788694" y="2518771"/>
            <a:ext cx="655093" cy="169278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テキスト ボックス 20"/>
          <p:cNvSpPr txBox="1"/>
          <p:nvPr/>
        </p:nvSpPr>
        <p:spPr>
          <a:xfrm>
            <a:off x="441277" y="5317647"/>
            <a:ext cx="1692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 smtClean="0"/>
              <a:t>OAI-SET</a:t>
            </a:r>
            <a:br>
              <a:rPr kumimoji="1" lang="en-US" altLang="ja-JP" sz="1200" dirty="0" smtClean="0"/>
            </a:br>
            <a:r>
              <a:rPr kumimoji="1" lang="en-US" altLang="ja-JP" sz="1200" dirty="0" smtClean="0"/>
              <a:t>WIS-GISC-[CITYNAME]</a:t>
            </a:r>
            <a:endParaRPr kumimoji="1" lang="ja-JP" altLang="en-US" sz="1200" dirty="0"/>
          </a:p>
        </p:txBody>
      </p:sp>
      <p:sp>
        <p:nvSpPr>
          <p:cNvPr id="22" name="角丸四角形 21"/>
          <p:cNvSpPr/>
          <p:nvPr/>
        </p:nvSpPr>
        <p:spPr>
          <a:xfrm>
            <a:off x="2925172" y="1583880"/>
            <a:ext cx="1310185" cy="832514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X</a:t>
            </a:r>
            <a:endParaRPr kumimoji="1" lang="ja-JP" altLang="en-US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5393144" y="5317647"/>
            <a:ext cx="1692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 smtClean="0"/>
              <a:t>OAI-SET</a:t>
            </a:r>
            <a:br>
              <a:rPr kumimoji="1" lang="en-US" altLang="ja-JP" sz="1200" dirty="0" smtClean="0"/>
            </a:br>
            <a:r>
              <a:rPr kumimoji="1" lang="en-US" altLang="ja-JP" sz="1200" dirty="0" smtClean="0"/>
              <a:t>WIS-GISC-TOKYO</a:t>
            </a:r>
          </a:p>
          <a:p>
            <a:r>
              <a:rPr lang="en-US" altLang="ja-JP" sz="1200" dirty="0"/>
              <a:t>WIS-UNASSOCIATED</a:t>
            </a:r>
            <a:endParaRPr kumimoji="1" lang="ja-JP" altLang="en-US" sz="1200" dirty="0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4393444" y="1583880"/>
            <a:ext cx="44917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Pickup from GISC as </a:t>
            </a:r>
            <a:r>
              <a:rPr kumimoji="1" lang="en-US" altLang="ja-JP" u="sng" dirty="0" smtClean="0"/>
              <a:t>WIS Metadata center</a:t>
            </a:r>
            <a:r>
              <a:rPr kumimoji="1" lang="en-US" altLang="ja-JP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Store all 15 GISCs OAI-SET</a:t>
            </a:r>
            <a:endParaRPr kumimoji="1" lang="ja-JP" altLang="en-US" dirty="0"/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5048538" y="3041999"/>
            <a:ext cx="33095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Harvest only from GISC X via OAI-PMH</a:t>
            </a:r>
            <a:endParaRPr kumimoji="1" lang="ja-JP" altLang="en-US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6703329" y="4305851"/>
            <a:ext cx="2304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Keep own OAI-SET only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1530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/>
              <a:t>Idea 1 (Centralization)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角丸四角形 4"/>
          <p:cNvSpPr/>
          <p:nvPr/>
        </p:nvSpPr>
        <p:spPr>
          <a:xfrm>
            <a:off x="1806055" y="2251881"/>
            <a:ext cx="1125940" cy="58001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A</a:t>
            </a:r>
            <a:endParaRPr kumimoji="1" lang="ja-JP" altLang="en-US" dirty="0"/>
          </a:p>
        </p:txBody>
      </p:sp>
      <p:sp>
        <p:nvSpPr>
          <p:cNvPr id="6" name="角丸四角形 5"/>
          <p:cNvSpPr/>
          <p:nvPr/>
        </p:nvSpPr>
        <p:spPr>
          <a:xfrm>
            <a:off x="1806055" y="3269397"/>
            <a:ext cx="1125940" cy="580012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B</a:t>
            </a:r>
            <a:endParaRPr kumimoji="1" lang="ja-JP" altLang="en-US" dirty="0"/>
          </a:p>
        </p:txBody>
      </p:sp>
      <p:sp>
        <p:nvSpPr>
          <p:cNvPr id="7" name="角丸四角形 6"/>
          <p:cNvSpPr/>
          <p:nvPr/>
        </p:nvSpPr>
        <p:spPr>
          <a:xfrm>
            <a:off x="1806055" y="5409062"/>
            <a:ext cx="1125940" cy="580012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TOKYO</a:t>
            </a:r>
            <a:endParaRPr kumimoji="1" lang="ja-JP" altLang="en-US" dirty="0"/>
          </a:p>
        </p:txBody>
      </p:sp>
      <p:sp>
        <p:nvSpPr>
          <p:cNvPr id="8" name="角丸四角形 7"/>
          <p:cNvSpPr/>
          <p:nvPr/>
        </p:nvSpPr>
        <p:spPr>
          <a:xfrm>
            <a:off x="1806055" y="4330888"/>
            <a:ext cx="1125940" cy="5800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C</a:t>
            </a:r>
            <a:endParaRPr kumimoji="1" lang="ja-JP" altLang="en-US" dirty="0"/>
          </a:p>
        </p:txBody>
      </p:sp>
      <p:sp>
        <p:nvSpPr>
          <p:cNvPr id="13" name="角丸四角形 12"/>
          <p:cNvSpPr/>
          <p:nvPr/>
        </p:nvSpPr>
        <p:spPr>
          <a:xfrm>
            <a:off x="4098880" y="3781047"/>
            <a:ext cx="1125940" cy="580012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X</a:t>
            </a:r>
            <a:endParaRPr kumimoji="1" lang="ja-JP" altLang="en-US" dirty="0"/>
          </a:p>
        </p:txBody>
      </p:sp>
      <p:pic>
        <p:nvPicPr>
          <p:cNvPr id="2050" name="Picture 2" descr="http://images.clipartlogo.com/files/images/39/396431/multiple-users-clip-art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55" y="2198339"/>
            <a:ext cx="587342" cy="63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ages.clipartlogo.com/files/images/39/396431/multiple-users-clip-art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16" y="3263605"/>
            <a:ext cx="587342" cy="63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ages.clipartlogo.com/files/images/39/396431/multiple-users-clip-art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16" y="4282761"/>
            <a:ext cx="587342" cy="63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ages.clipartlogo.com/files/images/39/396431/multiple-users-clip-art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55" y="5307876"/>
            <a:ext cx="587342" cy="63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角丸四角形 17"/>
          <p:cNvSpPr/>
          <p:nvPr/>
        </p:nvSpPr>
        <p:spPr>
          <a:xfrm>
            <a:off x="6298443" y="2251881"/>
            <a:ext cx="1125940" cy="58001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A</a:t>
            </a:r>
            <a:endParaRPr kumimoji="1" lang="ja-JP" altLang="en-US" dirty="0"/>
          </a:p>
        </p:txBody>
      </p:sp>
      <p:sp>
        <p:nvSpPr>
          <p:cNvPr id="19" name="角丸四角形 18"/>
          <p:cNvSpPr/>
          <p:nvPr/>
        </p:nvSpPr>
        <p:spPr>
          <a:xfrm>
            <a:off x="6298443" y="3269397"/>
            <a:ext cx="1125940" cy="580012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B</a:t>
            </a:r>
            <a:endParaRPr kumimoji="1" lang="ja-JP" altLang="en-US" dirty="0"/>
          </a:p>
        </p:txBody>
      </p:sp>
      <p:sp>
        <p:nvSpPr>
          <p:cNvPr id="20" name="角丸四角形 19"/>
          <p:cNvSpPr/>
          <p:nvPr/>
        </p:nvSpPr>
        <p:spPr>
          <a:xfrm>
            <a:off x="6298443" y="5409062"/>
            <a:ext cx="1125940" cy="580012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TOKYO</a:t>
            </a:r>
            <a:endParaRPr kumimoji="1" lang="ja-JP" altLang="en-US" dirty="0"/>
          </a:p>
        </p:txBody>
      </p:sp>
      <p:sp>
        <p:nvSpPr>
          <p:cNvPr id="21" name="角丸四角形 20"/>
          <p:cNvSpPr/>
          <p:nvPr/>
        </p:nvSpPr>
        <p:spPr>
          <a:xfrm>
            <a:off x="6298443" y="4330888"/>
            <a:ext cx="1125940" cy="5800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C</a:t>
            </a:r>
            <a:endParaRPr kumimoji="1" lang="ja-JP" altLang="en-US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542954" y="4463766"/>
            <a:ext cx="231993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 smtClean="0">
                <a:solidFill>
                  <a:srgbClr val="FF0000"/>
                </a:solidFill>
              </a:rPr>
              <a:t>WIS Metadata Center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1600" dirty="0" smtClean="0">
                <a:solidFill>
                  <a:srgbClr val="FF0000"/>
                </a:solidFill>
              </a:rPr>
              <a:t>Metadata search page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1600" dirty="0" smtClean="0">
                <a:solidFill>
                  <a:srgbClr val="FF0000"/>
                </a:solidFill>
              </a:rPr>
              <a:t>SRU</a:t>
            </a:r>
            <a:endParaRPr kumimoji="1" lang="ja-JP" altLang="en-US" sz="1600" dirty="0">
              <a:solidFill>
                <a:srgbClr val="FF0000"/>
              </a:solidFill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592120" y="1675119"/>
            <a:ext cx="21232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/>
              <a:t>1. User access metadata search page</a:t>
            </a:r>
            <a:endParaRPr kumimoji="1" lang="ja-JP" altLang="en-US" sz="1400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3074004" y="2356941"/>
            <a:ext cx="2685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/>
              <a:t>2. Redirect to WIS Metadata center’s page</a:t>
            </a:r>
            <a:endParaRPr kumimoji="1" lang="ja-JP" altLang="en-US" sz="1400" dirty="0"/>
          </a:p>
        </p:txBody>
      </p:sp>
      <p:cxnSp>
        <p:nvCxnSpPr>
          <p:cNvPr id="25" name="直線矢印コネクタ 24"/>
          <p:cNvCxnSpPr>
            <a:endCxn id="13" idx="1"/>
          </p:cNvCxnSpPr>
          <p:nvPr/>
        </p:nvCxnSpPr>
        <p:spPr>
          <a:xfrm>
            <a:off x="2931995" y="2570283"/>
            <a:ext cx="1166885" cy="150077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>
            <a:off x="1306701" y="2541887"/>
            <a:ext cx="432758" cy="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>
            <a:stCxn id="13" idx="3"/>
          </p:cNvCxnSpPr>
          <p:nvPr/>
        </p:nvCxnSpPr>
        <p:spPr>
          <a:xfrm flipV="1">
            <a:off x="5224820" y="2618551"/>
            <a:ext cx="1073623" cy="1452502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テキスト ボックス 34"/>
          <p:cNvSpPr txBox="1"/>
          <p:nvPr/>
        </p:nvSpPr>
        <p:spPr>
          <a:xfrm>
            <a:off x="6055662" y="2840726"/>
            <a:ext cx="16115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/>
              <a:t>4. Back to GISC A</a:t>
            </a:r>
            <a:endParaRPr kumimoji="1" lang="ja-JP" altLang="en-US" sz="1400" dirty="0"/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4098880" y="3473270"/>
            <a:ext cx="11259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/>
              <a:t>3. Get result</a:t>
            </a:r>
            <a:endParaRPr kumimoji="1" lang="ja-JP" altLang="en-US" sz="1400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33555" y="1193533"/>
            <a:ext cx="3783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How to search WIS metadata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7061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/>
              <a:t>Idea 1 (Centralization)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5" name="Picture 2" descr="http://images.clipartlogo.com/files/images/39/396431/multiple-users-clip-art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41615"/>
            <a:ext cx="587342" cy="63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723" y="1378717"/>
            <a:ext cx="3343904" cy="13929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705" y="2981385"/>
            <a:ext cx="4502990" cy="163464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8" y="3985403"/>
            <a:ext cx="3162065" cy="218239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下カーブ矢印 6"/>
          <p:cNvSpPr/>
          <p:nvPr/>
        </p:nvSpPr>
        <p:spPr>
          <a:xfrm rot="2422441">
            <a:off x="4730818" y="1943507"/>
            <a:ext cx="1335139" cy="508075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667555" y="4239837"/>
            <a:ext cx="20272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b="1" dirty="0" smtClean="0">
                <a:solidFill>
                  <a:srgbClr val="FF0000"/>
                </a:solidFill>
              </a:rPr>
              <a:t>Download from GISC Tokyo</a:t>
            </a:r>
            <a:endParaRPr kumimoji="1" lang="ja-JP" altLang="en-US" sz="1200" b="1" dirty="0">
              <a:solidFill>
                <a:srgbClr val="FF0000"/>
              </a:solidFill>
            </a:endParaRPr>
          </a:p>
        </p:txBody>
      </p:sp>
      <p:sp>
        <p:nvSpPr>
          <p:cNvPr id="12" name="下カーブ矢印 11"/>
          <p:cNvSpPr/>
          <p:nvPr/>
        </p:nvSpPr>
        <p:spPr>
          <a:xfrm rot="8665428">
            <a:off x="4059825" y="5120395"/>
            <a:ext cx="2448954" cy="577468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5579818" y="1248410"/>
            <a:ext cx="28395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1400" dirty="0" smtClean="0"/>
              <a:t>User want to get “SMJP01”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1400" dirty="0" smtClean="0"/>
              <a:t>User access GISC Tokyo.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1400" dirty="0" smtClean="0"/>
              <a:t>Click “Metadata”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1400" dirty="0" smtClean="0"/>
              <a:t>Redirect to </a:t>
            </a:r>
            <a:r>
              <a:rPr kumimoji="1" lang="en-US" altLang="ja-JP" sz="1400" b="1" dirty="0">
                <a:solidFill>
                  <a:srgbClr val="FF0000"/>
                </a:solidFill>
              </a:rPr>
              <a:t>WIS Metadata center</a:t>
            </a:r>
            <a:endParaRPr kumimoji="1" lang="ja-JP" altLang="en-US" sz="1400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kumimoji="1" lang="ja-JP" altLang="en-US" sz="14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236723" y="2708138"/>
            <a:ext cx="28395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b="1" dirty="0" smtClean="0"/>
              <a:t>GISC Tokyo</a:t>
            </a:r>
            <a:endParaRPr kumimoji="1" lang="ja-JP" altLang="en-US" sz="1200" b="1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869138" y="6128633"/>
            <a:ext cx="28395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b="1" dirty="0" smtClean="0"/>
              <a:t>GISC Tokyo</a:t>
            </a:r>
            <a:endParaRPr kumimoji="1" lang="ja-JP" altLang="en-US" sz="1200" b="1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4301705" y="4639433"/>
            <a:ext cx="28395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b="1" dirty="0" smtClean="0">
                <a:solidFill>
                  <a:srgbClr val="FF0000"/>
                </a:solidFill>
              </a:rPr>
              <a:t>WIS Metadata center</a:t>
            </a:r>
            <a:endParaRPr kumimoji="1" lang="ja-JP" altLang="en-US" sz="1200" b="1" dirty="0">
              <a:solidFill>
                <a:srgbClr val="FF0000"/>
              </a:solidFill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6206671" y="4824353"/>
            <a:ext cx="28395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1400" dirty="0" smtClean="0"/>
              <a:t>Type “SMJP01” and search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1400" dirty="0" smtClean="0"/>
              <a:t>Click “</a:t>
            </a:r>
            <a:r>
              <a:rPr kumimoji="1" lang="en-US" altLang="ja-JP" sz="1400" b="1" dirty="0">
                <a:solidFill>
                  <a:srgbClr val="FF0000"/>
                </a:solidFill>
              </a:rPr>
              <a:t>Download from GISC </a:t>
            </a:r>
            <a:r>
              <a:rPr kumimoji="1" lang="en-US" altLang="ja-JP" sz="1400" b="1" dirty="0" smtClean="0">
                <a:solidFill>
                  <a:srgbClr val="FF0000"/>
                </a:solidFill>
              </a:rPr>
              <a:t>Tokyo</a:t>
            </a:r>
            <a:r>
              <a:rPr kumimoji="1" lang="en-US" altLang="ja-JP" sz="1400" dirty="0" smtClean="0"/>
              <a:t>”</a:t>
            </a:r>
            <a:endParaRPr kumimoji="1" lang="ja-JP" altLang="en-US" sz="1400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513018" y="5897800"/>
            <a:ext cx="28395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sz="1400" dirty="0" smtClean="0"/>
              <a:t>Back to GISC Tokyo</a:t>
            </a:r>
            <a:endParaRPr kumimoji="1" lang="ja-JP" altLang="en-US" sz="1400" dirty="0"/>
          </a:p>
        </p:txBody>
      </p:sp>
    </p:spTree>
    <p:extLst>
      <p:ext uri="{BB962C8B-B14F-4D97-AF65-F5344CB8AC3E}">
        <p14:creationId xmlns:p14="http://schemas.microsoft.com/office/powerpoint/2010/main" val="765829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Idea 1 (Centralization)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200" b="1" dirty="0" smtClean="0"/>
              <a:t>Pros</a:t>
            </a:r>
            <a:endParaRPr kumimoji="1" lang="en-US" altLang="ja-JP" sz="2200" b="1" dirty="0" smtClean="0"/>
          </a:p>
          <a:p>
            <a:pPr lvl="1"/>
            <a:r>
              <a:rPr kumimoji="1" lang="en-US" altLang="ja-JP" sz="2200" dirty="0" smtClean="0"/>
              <a:t>Escape from Full mesh synchronization</a:t>
            </a:r>
          </a:p>
          <a:p>
            <a:pPr lvl="1"/>
            <a:r>
              <a:rPr kumimoji="1" lang="en-US" altLang="ja-JP" sz="2200" dirty="0" smtClean="0"/>
              <a:t>Reduce function/development from each GISCs</a:t>
            </a:r>
          </a:p>
          <a:p>
            <a:pPr lvl="2"/>
            <a:r>
              <a:rPr lang="en-US" altLang="ja-JP" sz="2200" dirty="0" smtClean="0"/>
              <a:t>Search page, SRU</a:t>
            </a:r>
            <a:endParaRPr kumimoji="1" lang="en-US" altLang="ja-JP" sz="2200" dirty="0" smtClean="0"/>
          </a:p>
          <a:p>
            <a:pPr lvl="1"/>
            <a:r>
              <a:rPr lang="en-US" altLang="ja-JP" sz="2200" dirty="0" smtClean="0"/>
              <a:t>User Interface</a:t>
            </a:r>
          </a:p>
          <a:p>
            <a:pPr lvl="1"/>
            <a:r>
              <a:rPr lang="en-US" altLang="ja-JP" sz="2200" dirty="0" smtClean="0"/>
              <a:t>Division </a:t>
            </a:r>
            <a:r>
              <a:rPr lang="en-US" altLang="ja-JP" sz="2200" dirty="0"/>
              <a:t>of </a:t>
            </a:r>
            <a:r>
              <a:rPr lang="en-US" altLang="ja-JP" sz="2200" dirty="0" smtClean="0"/>
              <a:t>GISC’s roles</a:t>
            </a:r>
          </a:p>
          <a:p>
            <a:pPr lvl="2"/>
            <a:r>
              <a:rPr kumimoji="1" lang="en-US" altLang="ja-JP" sz="2200" dirty="0" smtClean="0"/>
              <a:t>WCD, Metadata, WIMMS…</a:t>
            </a:r>
            <a:endParaRPr lang="en-US" altLang="ja-JP" sz="2200" dirty="0"/>
          </a:p>
          <a:p>
            <a:r>
              <a:rPr kumimoji="1" lang="en-US" altLang="ja-JP" sz="2200" b="1" dirty="0" smtClean="0"/>
              <a:t>Cons</a:t>
            </a:r>
          </a:p>
          <a:p>
            <a:pPr lvl="1"/>
            <a:r>
              <a:rPr lang="en-US" altLang="ja-JP" sz="2200" dirty="0" smtClean="0"/>
              <a:t>Development for Search page, SRU at WIS Metadata center</a:t>
            </a:r>
          </a:p>
          <a:p>
            <a:pPr lvl="1"/>
            <a:r>
              <a:rPr lang="en-US" altLang="ja-JP" sz="2200" dirty="0" smtClean="0"/>
              <a:t>Little complex to users (can not complete in one site)</a:t>
            </a:r>
            <a:endParaRPr kumimoji="1" lang="en-US" altLang="ja-JP" sz="22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1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4000" dirty="0" smtClean="0"/>
              <a:t>Idea 2 (Sync but NOT full mesh)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5738884" y="6356350"/>
            <a:ext cx="2133600" cy="365125"/>
          </a:xfrm>
        </p:spPr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角丸四角形 4"/>
          <p:cNvSpPr/>
          <p:nvPr/>
        </p:nvSpPr>
        <p:spPr>
          <a:xfrm>
            <a:off x="479948" y="4305851"/>
            <a:ext cx="1310185" cy="8325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A</a:t>
            </a:r>
            <a:endParaRPr kumimoji="1" lang="ja-JP" altLang="en-US" dirty="0"/>
          </a:p>
        </p:txBody>
      </p:sp>
      <p:sp>
        <p:nvSpPr>
          <p:cNvPr id="6" name="角丸四角形 5"/>
          <p:cNvSpPr/>
          <p:nvPr/>
        </p:nvSpPr>
        <p:spPr>
          <a:xfrm>
            <a:off x="2133602" y="4305851"/>
            <a:ext cx="1310185" cy="83251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B</a:t>
            </a:r>
            <a:endParaRPr kumimoji="1" lang="ja-JP" altLang="en-US" dirty="0"/>
          </a:p>
        </p:txBody>
      </p:sp>
      <p:sp>
        <p:nvSpPr>
          <p:cNvPr id="7" name="角丸四角形 6"/>
          <p:cNvSpPr/>
          <p:nvPr/>
        </p:nvSpPr>
        <p:spPr>
          <a:xfrm>
            <a:off x="5393144" y="4324046"/>
            <a:ext cx="1310185" cy="832514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D</a:t>
            </a:r>
            <a:endParaRPr kumimoji="1" lang="ja-JP" altLang="en-US" dirty="0"/>
          </a:p>
        </p:txBody>
      </p:sp>
      <p:sp>
        <p:nvSpPr>
          <p:cNvPr id="8" name="角丸四角形 7"/>
          <p:cNvSpPr/>
          <p:nvPr/>
        </p:nvSpPr>
        <p:spPr>
          <a:xfrm>
            <a:off x="3757685" y="4324046"/>
            <a:ext cx="1310185" cy="83251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C</a:t>
            </a:r>
            <a:endParaRPr kumimoji="1" lang="ja-JP" altLang="en-US" dirty="0"/>
          </a:p>
        </p:txBody>
      </p:sp>
      <p:cxnSp>
        <p:nvCxnSpPr>
          <p:cNvPr id="11" name="直線矢印コネクタ 10"/>
          <p:cNvCxnSpPr/>
          <p:nvPr/>
        </p:nvCxnSpPr>
        <p:spPr>
          <a:xfrm flipV="1">
            <a:off x="1105473" y="2518771"/>
            <a:ext cx="2010767" cy="1685497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/>
          <p:nvPr/>
        </p:nvCxnSpPr>
        <p:spPr>
          <a:xfrm flipH="1" flipV="1">
            <a:off x="3757685" y="2518771"/>
            <a:ext cx="2290551" cy="1685497"/>
          </a:xfrm>
          <a:prstGeom prst="straightConnector1">
            <a:avLst/>
          </a:prstGeom>
          <a:ln w="38100">
            <a:solidFill>
              <a:schemeClr val="accent4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/>
          <p:nvPr/>
        </p:nvCxnSpPr>
        <p:spPr>
          <a:xfrm flipH="1" flipV="1">
            <a:off x="3580264" y="2518771"/>
            <a:ext cx="832513" cy="1685497"/>
          </a:xfrm>
          <a:prstGeom prst="straightConnector1">
            <a:avLst/>
          </a:prstGeom>
          <a:ln w="38100">
            <a:solidFill>
              <a:schemeClr val="accent3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 flipV="1">
            <a:off x="2788694" y="2518771"/>
            <a:ext cx="655093" cy="169278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テキスト ボックス 20"/>
          <p:cNvSpPr txBox="1"/>
          <p:nvPr/>
        </p:nvSpPr>
        <p:spPr>
          <a:xfrm>
            <a:off x="441277" y="5317647"/>
            <a:ext cx="16923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800" dirty="0" smtClean="0"/>
              <a:t>OAI-SET</a:t>
            </a:r>
            <a:r>
              <a:rPr kumimoji="1" lang="en-US" altLang="ja-JP" sz="800" dirty="0"/>
              <a:t/>
            </a:r>
            <a:br>
              <a:rPr kumimoji="1" lang="en-US" altLang="ja-JP" sz="800" dirty="0"/>
            </a:br>
            <a:r>
              <a:rPr kumimoji="1" lang="en-US" altLang="ja-JP" sz="800" dirty="0"/>
              <a:t>WIS-GISC-MELBOURNE</a:t>
            </a:r>
          </a:p>
          <a:p>
            <a:r>
              <a:rPr kumimoji="1" lang="en-US" altLang="ja-JP" sz="800" dirty="0"/>
              <a:t>WIS-GISC-BEIJING</a:t>
            </a:r>
          </a:p>
          <a:p>
            <a:r>
              <a:rPr kumimoji="1" lang="en-US" altLang="ja-JP" sz="800" dirty="0"/>
              <a:t>WIS-GISC-BRASILIA</a:t>
            </a:r>
          </a:p>
          <a:p>
            <a:r>
              <a:rPr kumimoji="1" lang="en-US" altLang="ja-JP" sz="800" dirty="0"/>
              <a:t>WIS-GISC-TEHRAN</a:t>
            </a:r>
          </a:p>
          <a:p>
            <a:r>
              <a:rPr kumimoji="1" lang="en-US" altLang="ja-JP" sz="800" dirty="0"/>
              <a:t>WIS-GISC-TOKYO</a:t>
            </a:r>
          </a:p>
          <a:p>
            <a:r>
              <a:rPr kumimoji="1" lang="en-US" altLang="ja-JP" sz="800" dirty="0"/>
              <a:t>WIS-GISC-SEOUL</a:t>
            </a:r>
          </a:p>
          <a:p>
            <a:r>
              <a:rPr kumimoji="1" lang="en-US" altLang="ja-JP" sz="800" dirty="0"/>
              <a:t>WIS-GISC-TOULOUSE</a:t>
            </a:r>
          </a:p>
          <a:p>
            <a:r>
              <a:rPr kumimoji="1" lang="en-US" altLang="ja-JP" sz="800" dirty="0"/>
              <a:t>WIS-GISC-JEDDAH</a:t>
            </a:r>
          </a:p>
          <a:p>
            <a:r>
              <a:rPr kumimoji="1" lang="en-US" altLang="ja-JP" sz="800" dirty="0"/>
              <a:t>WIS-GISC-MOSCOW</a:t>
            </a:r>
          </a:p>
          <a:p>
            <a:r>
              <a:rPr kumimoji="1" lang="en-US" altLang="ja-JP" sz="800" dirty="0"/>
              <a:t>WIS-GISC-EXETER</a:t>
            </a:r>
          </a:p>
          <a:p>
            <a:r>
              <a:rPr kumimoji="1" lang="en-US" altLang="ja-JP" sz="800" dirty="0"/>
              <a:t>WIS-GISC-CASABLANCA</a:t>
            </a:r>
            <a:endParaRPr kumimoji="1" lang="ja-JP" altLang="en-US" sz="800" dirty="0"/>
          </a:p>
        </p:txBody>
      </p:sp>
      <p:sp>
        <p:nvSpPr>
          <p:cNvPr id="22" name="角丸四角形 21"/>
          <p:cNvSpPr/>
          <p:nvPr/>
        </p:nvSpPr>
        <p:spPr>
          <a:xfrm>
            <a:off x="2925172" y="1583880"/>
            <a:ext cx="1310185" cy="832514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GISC X</a:t>
            </a:r>
            <a:endParaRPr kumimoji="1" lang="ja-JP" altLang="en-US" dirty="0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4393444" y="1583880"/>
            <a:ext cx="45003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Pickup </a:t>
            </a:r>
            <a:r>
              <a:rPr kumimoji="1" lang="en-US" altLang="ja-JP" dirty="0"/>
              <a:t>from GISC as </a:t>
            </a:r>
            <a:r>
              <a:rPr kumimoji="1" lang="en-US" altLang="ja-JP" u="sng" dirty="0"/>
              <a:t>WIS Metadata center</a:t>
            </a:r>
            <a:r>
              <a:rPr kumimoji="1" lang="en-US" altLang="ja-JP" dirty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/>
              <a:t>Store all 15 GISCs OAI-SET</a:t>
            </a:r>
            <a:endParaRPr kumimoji="1" lang="ja-JP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kumimoji="1" lang="ja-JP" altLang="en-US" dirty="0"/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4235357" y="2518771"/>
            <a:ext cx="33095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Harvest ONLY from GISC X via OAI-PMH</a:t>
            </a:r>
            <a:endParaRPr kumimoji="1" lang="ja-JP" altLang="en-US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6703329" y="4305851"/>
            <a:ext cx="2304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Keep ALL GISCs OAI-SET</a:t>
            </a:r>
            <a:endParaRPr kumimoji="1" lang="ja-JP" altLang="en-US" dirty="0"/>
          </a:p>
        </p:txBody>
      </p:sp>
      <p:cxnSp>
        <p:nvCxnSpPr>
          <p:cNvPr id="18" name="直線矢印コネクタ 17"/>
          <p:cNvCxnSpPr/>
          <p:nvPr/>
        </p:nvCxnSpPr>
        <p:spPr>
          <a:xfrm flipH="1">
            <a:off x="791570" y="2518771"/>
            <a:ext cx="1997124" cy="1685497"/>
          </a:xfrm>
          <a:prstGeom prst="straightConnector1">
            <a:avLst/>
          </a:prstGeom>
          <a:ln w="50800" cmpd="dbl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 flipH="1">
            <a:off x="2606722" y="2518770"/>
            <a:ext cx="677841" cy="1692789"/>
          </a:xfrm>
          <a:prstGeom prst="straightConnector1">
            <a:avLst/>
          </a:prstGeom>
          <a:ln w="50800" cmpd="dbl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>
            <a:off x="3443787" y="2613062"/>
            <a:ext cx="791570" cy="1692789"/>
          </a:xfrm>
          <a:prstGeom prst="straightConnector1">
            <a:avLst/>
          </a:prstGeom>
          <a:ln w="50800" cmpd="dbl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>
            <a:off x="3914636" y="2518771"/>
            <a:ext cx="2472516" cy="1787080"/>
          </a:xfrm>
          <a:prstGeom prst="straightConnector1">
            <a:avLst/>
          </a:prstGeom>
          <a:ln w="50800" cmpd="dbl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300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/>
              <a:t>Idea 2 (Sync but NOT full mesh)</a:t>
            </a:r>
            <a:endParaRPr kumimoji="1" lang="ja-JP" alt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sz="2200" dirty="0" smtClean="0"/>
              <a:t>Pros</a:t>
            </a:r>
            <a:endParaRPr lang="en-US" altLang="ja-JP" sz="2200" dirty="0" smtClean="0"/>
          </a:p>
          <a:p>
            <a:pPr lvl="1"/>
            <a:r>
              <a:rPr kumimoji="1" lang="en-US" altLang="ja-JP" sz="2200" dirty="0" smtClean="0"/>
              <a:t>No (or small) impact to GISC’s development</a:t>
            </a:r>
          </a:p>
          <a:p>
            <a:pPr lvl="2"/>
            <a:r>
              <a:rPr lang="en-US" altLang="ja-JP" sz="2200" dirty="0" smtClean="0"/>
              <a:t>Adjustment to Harvesting (</a:t>
            </a:r>
            <a:r>
              <a:rPr lang="en-US" altLang="ja-JP" sz="2200" dirty="0" smtClean="0"/>
              <a:t>OAI-PMH</a:t>
            </a:r>
            <a:r>
              <a:rPr lang="en-US" altLang="ja-JP" sz="2200" dirty="0" smtClean="0"/>
              <a:t>)</a:t>
            </a:r>
          </a:p>
          <a:p>
            <a:pPr lvl="2"/>
            <a:r>
              <a:rPr lang="en-US" altLang="ja-JP" sz="2200" dirty="0" smtClean="0"/>
              <a:t>Keep using own Search page, SRU</a:t>
            </a:r>
          </a:p>
          <a:p>
            <a:pPr lvl="3"/>
            <a:endParaRPr lang="en-US" altLang="ja-JP" sz="2200" dirty="0" smtClean="0"/>
          </a:p>
          <a:p>
            <a:r>
              <a:rPr lang="en-US" altLang="ja-JP" sz="2200" dirty="0" smtClean="0"/>
              <a:t>Cons</a:t>
            </a:r>
          </a:p>
          <a:p>
            <a:pPr lvl="1"/>
            <a:r>
              <a:rPr lang="en-US" altLang="ja-JP" sz="2200" dirty="0" smtClean="0"/>
              <a:t>Number</a:t>
            </a:r>
            <a:r>
              <a:rPr lang="ja-JP" altLang="en-US" sz="2200" dirty="0"/>
              <a:t> </a:t>
            </a:r>
            <a:r>
              <a:rPr lang="en-US" altLang="ja-JP" sz="2200" dirty="0" smtClean="0"/>
              <a:t>of harvesting times is still 15</a:t>
            </a:r>
          </a:p>
          <a:p>
            <a:pPr lvl="2"/>
            <a:r>
              <a:rPr lang="en-US" altLang="ja-JP" sz="1800" dirty="0" smtClean="0"/>
              <a:t>From </a:t>
            </a:r>
            <a:r>
              <a:rPr lang="en-US" altLang="ja-JP" sz="1800" dirty="0" smtClean="0"/>
              <a:t>one server </a:t>
            </a:r>
            <a:r>
              <a:rPr lang="en-US" altLang="ja-JP" sz="1800" dirty="0" smtClean="0"/>
              <a:t>(WIS metadata center), Each OAI-SET</a:t>
            </a:r>
          </a:p>
          <a:p>
            <a:pPr lvl="1"/>
            <a:r>
              <a:rPr lang="en-US" altLang="ja-JP" sz="2200" dirty="0" smtClean="0"/>
              <a:t>No effect to reduce GISC development</a:t>
            </a:r>
          </a:p>
          <a:p>
            <a:pPr lvl="2"/>
            <a:r>
              <a:rPr lang="en-US" altLang="ja-JP" sz="2200" dirty="0" smtClean="0"/>
              <a:t>Still developing Search page and SRU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93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4000" smtClean="0"/>
              <a:t>WIS </a:t>
            </a:r>
            <a:r>
              <a:rPr kumimoji="1" lang="en-US" altLang="ja-JP" sz="4000" dirty="0" smtClean="0"/>
              <a:t>Metadata center</a:t>
            </a:r>
            <a:endParaRPr kumimoji="1" lang="ja-JP" alt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Need at least of 2 centers like WCD?</a:t>
            </a:r>
          </a:p>
          <a:p>
            <a:r>
              <a:rPr lang="en-US" altLang="ja-JP" dirty="0" smtClean="0"/>
              <a:t>Can “Cache in and through the cloud” be a </a:t>
            </a:r>
            <a:r>
              <a:rPr lang="en-US" altLang="ja-JP" dirty="0"/>
              <a:t>WIS Metadata </a:t>
            </a:r>
            <a:r>
              <a:rPr lang="en-US" altLang="ja-JP" dirty="0" smtClean="0"/>
              <a:t>center?</a:t>
            </a:r>
          </a:p>
          <a:p>
            <a:pPr lvl="1"/>
            <a:r>
              <a:rPr lang="en-US" altLang="ja-JP" dirty="0" smtClean="0"/>
              <a:t>Integration of Cache in the cloud &amp; WIS metadata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12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Summary (Text for report)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1800" dirty="0"/>
              <a:t>Mr. Shigeharu NISHIKAWA, </a:t>
            </a:r>
            <a:r>
              <a:rPr lang="en-US" altLang="ja-JP" sz="1800" dirty="0" smtClean="0"/>
              <a:t>JMA introduced his idea of improvement of WIS metadata synchronization. He mentioned that the weak point of WIS metadata synchronization is “Full mesh sync with all 15 GISCs”. He proposed 2 type of improvements, the one is “Centralization” , the other is “Sync but not full mesh” and he also explained the benefit of these ideas.</a:t>
            </a:r>
          </a:p>
          <a:p>
            <a:r>
              <a:rPr kumimoji="1" lang="en-US" altLang="ja-JP" sz="1800" dirty="0" smtClean="0"/>
              <a:t>The meetin</a:t>
            </a:r>
            <a:r>
              <a:rPr lang="en-US" altLang="ja-JP" sz="1800" dirty="0" smtClean="0"/>
              <a:t>g reviewed his presentation and ….</a:t>
            </a:r>
            <a:endParaRPr kumimoji="1" lang="ja-JP" altLang="en-US" sz="18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17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144</TotalTime>
  <Words>509</Words>
  <Application>Microsoft Office PowerPoint</Application>
  <PresentationFormat>画面に合わせる (4:3)</PresentationFormat>
  <Paragraphs>126</Paragraphs>
  <Slides>12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3" baseType="lpstr">
      <vt:lpstr>TT-GISC2017-presentationXX-template</vt:lpstr>
      <vt:lpstr>PowerPoint プレゼンテーション</vt:lpstr>
      <vt:lpstr>Current synchronization</vt:lpstr>
      <vt:lpstr>Metadata Monitor</vt:lpstr>
      <vt:lpstr>Idea 1 (Centralization)</vt:lpstr>
      <vt:lpstr>Idea 1 (Centralization)</vt:lpstr>
      <vt:lpstr>Idea 1 (Centralization)</vt:lpstr>
      <vt:lpstr>Idea 1 (Centralization)</vt:lpstr>
      <vt:lpstr>Idea 2 (Sync but NOT full mesh)</vt:lpstr>
      <vt:lpstr>Idea 2 (Sync but NOT full mesh)</vt:lpstr>
      <vt:lpstr>WIS Metadata center</vt:lpstr>
      <vt:lpstr>Summary (Text for report)</vt:lpstr>
      <vt:lpstr>PowerPoint プレゼンテーション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気象庁</dc:creator>
  <cp:lastModifiedBy>気象庁</cp:lastModifiedBy>
  <cp:revision>84</cp:revision>
  <dcterms:created xsi:type="dcterms:W3CDTF">2017-11-07T22:25:08Z</dcterms:created>
  <dcterms:modified xsi:type="dcterms:W3CDTF">2017-11-09T05:59:56Z</dcterms:modified>
</cp:coreProperties>
</file>