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9"/>
  </p:notesMasterIdLst>
  <p:sldIdLst>
    <p:sldId id="256" r:id="rId2"/>
    <p:sldId id="286" r:id="rId3"/>
    <p:sldId id="285" r:id="rId4"/>
    <p:sldId id="283" r:id="rId5"/>
    <p:sldId id="284" r:id="rId6"/>
    <p:sldId id="271" r:id="rId7"/>
    <p:sldId id="258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6" d="100"/>
          <a:sy n="86" d="100"/>
        </p:scale>
        <p:origin x="930" y="4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15/11/2017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>
                <a:solidFill>
                  <a:srgbClr val="000090"/>
                </a:solidFill>
              </a:rPr>
              <a:t>Revised GISC Audit Program</a:t>
            </a:r>
          </a:p>
          <a:p>
            <a:r>
              <a:rPr lang="en-US" sz="3600" i="1" dirty="0">
                <a:solidFill>
                  <a:srgbClr val="000090"/>
                </a:solidFill>
              </a:rPr>
              <a:t>Kevin ALDER</a:t>
            </a:r>
          </a:p>
          <a:p>
            <a:r>
              <a:rPr lang="en-US" sz="3000" dirty="0">
                <a:solidFill>
                  <a:srgbClr val="000090"/>
                </a:solidFill>
              </a:rPr>
              <a:t>Agenda item </a:t>
            </a:r>
            <a:r>
              <a:rPr lang="en-US" sz="3000" dirty="0" err="1">
                <a:solidFill>
                  <a:srgbClr val="000090"/>
                </a:solidFill>
              </a:rPr>
              <a:t>x.x.x</a:t>
            </a:r>
            <a:endParaRPr lang="en-US" sz="30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722125" y="4638662"/>
            <a:ext cx="4230806" cy="18408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>
                <a:solidFill>
                  <a:srgbClr val="000090"/>
                </a:solidFill>
              </a:rPr>
              <a:t>Expert Team on WIS </a:t>
            </a:r>
            <a:r>
              <a:rPr lang="en-US" sz="2400" dirty="0" err="1">
                <a:solidFill>
                  <a:srgbClr val="000090"/>
                </a:solidFill>
              </a:rPr>
              <a:t>Centres</a:t>
            </a:r>
            <a:endParaRPr lang="en-US" sz="2400" dirty="0">
              <a:solidFill>
                <a:srgbClr val="000090"/>
              </a:solidFill>
            </a:endParaRPr>
          </a:p>
          <a:p>
            <a:pPr algn="r"/>
            <a:r>
              <a:rPr lang="fr-CH" sz="1600" dirty="0">
                <a:solidFill>
                  <a:srgbClr val="000090"/>
                </a:solidFill>
              </a:rPr>
              <a:t>ET-WISC2017</a:t>
            </a:r>
          </a:p>
          <a:p>
            <a:pPr algn="r"/>
            <a:r>
              <a:rPr lang="fr-CH" sz="1600" dirty="0">
                <a:solidFill>
                  <a:srgbClr val="000090"/>
                </a:solidFill>
              </a:rPr>
              <a:t>13-17 </a:t>
            </a:r>
            <a:r>
              <a:rPr lang="fr-CH" sz="1600" dirty="0" err="1">
                <a:solidFill>
                  <a:srgbClr val="000090"/>
                </a:solidFill>
              </a:rPr>
              <a:t>November</a:t>
            </a:r>
            <a:r>
              <a:rPr lang="fr-CH" sz="1600" dirty="0">
                <a:solidFill>
                  <a:srgbClr val="000090"/>
                </a:solidFill>
              </a:rPr>
              <a:t> 2017, Geneva</a:t>
            </a:r>
            <a:endParaRPr lang="en-US" sz="1100" dirty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805941-04F2-4A8C-8A76-F4DF2B486B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/>
              <a:t>Proposed Audits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5C8AE0-CE30-431D-98E3-82D94F6FAE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NZ" dirty="0"/>
              <a:t>Reduced emphasis on technical aspects and IT infrastructure</a:t>
            </a:r>
          </a:p>
          <a:p>
            <a:r>
              <a:rPr lang="en-NZ" dirty="0"/>
              <a:t>More focus on GISC activities that deliver value to WIS Community, and users in GISC AOR.</a:t>
            </a:r>
          </a:p>
          <a:p>
            <a:r>
              <a:rPr lang="en-NZ" dirty="0"/>
              <a:t>Questionnaire to be developed using Survey Monkey.</a:t>
            </a:r>
          </a:p>
          <a:p>
            <a:r>
              <a:rPr lang="en-NZ" dirty="0"/>
              <a:t>Survey to include questions on management of risks within GISC operations.</a:t>
            </a:r>
          </a:p>
          <a:p>
            <a:endParaRPr lang="en-NZ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01ED90-9A27-450C-BBA4-71008B1C9B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ET-WISC2017 pp</a:t>
            </a:r>
            <a:fld id="{9259AF2F-52C6-9B46-B8B2-0579234AE62E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670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E7561D-9D91-4555-93CF-12E3E90F06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/>
              <a:t>Proposed Audit Criteria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CF00BE-E6F8-4C8A-BA5D-5CE9F312EA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NZ" dirty="0"/>
              <a:t>Elements of GISC Operations to be audited will be based on a matrix of:</a:t>
            </a:r>
          </a:p>
          <a:p>
            <a:pPr marL="0" indent="0">
              <a:buNone/>
            </a:pPr>
            <a:endParaRPr lang="en-NZ" dirty="0"/>
          </a:p>
          <a:p>
            <a:r>
              <a:rPr lang="en-NZ" sz="2400" dirty="0"/>
              <a:t>WMO No 1061, Annex D, para 2.1.1 – Scope of GISC Audits</a:t>
            </a:r>
          </a:p>
          <a:p>
            <a:pPr marL="0" indent="0">
              <a:buNone/>
            </a:pPr>
            <a:r>
              <a:rPr lang="en-NZ" sz="2400" dirty="0"/>
              <a:t>  </a:t>
            </a:r>
          </a:p>
          <a:p>
            <a:r>
              <a:rPr lang="en-NZ" sz="2400" dirty="0"/>
              <a:t>ET-WISC Workplan – Actions 1-10</a:t>
            </a:r>
          </a:p>
          <a:p>
            <a:endParaRPr lang="en-NZ" sz="2400" dirty="0"/>
          </a:p>
          <a:p>
            <a:r>
              <a:rPr lang="en-NZ" sz="2400" dirty="0"/>
              <a:t>The six management functions listed in the ISO9001:2015 standard.</a:t>
            </a:r>
          </a:p>
          <a:p>
            <a:endParaRPr lang="en-NZ" dirty="0"/>
          </a:p>
          <a:p>
            <a:pPr marL="0" indent="0">
              <a:buNone/>
            </a:pPr>
            <a:endParaRPr lang="en-NZ" dirty="0"/>
          </a:p>
          <a:p>
            <a:endParaRPr lang="en-NZ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27DE7A-67EC-42FC-AD67-AA7B43A37B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ET-WISC2017 pp</a:t>
            </a:r>
            <a:fld id="{9259AF2F-52C6-9B46-B8B2-0579234AE62E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51427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2D80794-FDEC-4001-A533-4F8F9183E6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5389" y="399012"/>
            <a:ext cx="8079971" cy="5727152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F2E625-9208-4DCE-9C81-6D61FAF50F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ET-WISC2017 pp</a:t>
            </a:r>
            <a:fld id="{9259AF2F-52C6-9B46-B8B2-0579234AE62E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69941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CA1847-3618-422E-978C-9DB1C653E9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ET-WISC2017 pp</a:t>
            </a:r>
            <a:fld id="{9259AF2F-52C6-9B46-B8B2-0579234AE62E}" type="slidenum">
              <a:rPr lang="en-US" smtClean="0"/>
              <a:pPr/>
              <a:t>5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535B19C-411E-4459-BDFF-6A33E76611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7751" y="0"/>
            <a:ext cx="58884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3018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814BE3-7F7F-42DE-BF1D-15D39763FE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/>
              <a:t>ISO9001:2015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4CFB29-FF49-4991-BC61-C665687054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/>
              <a:t>ISO 9001:2015 focuses on six organisational management functions: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Clause 5 – Leadership</a:t>
            </a:r>
          </a:p>
          <a:p>
            <a:r>
              <a:rPr lang="en-GB" dirty="0"/>
              <a:t>Clause 6 – Planning </a:t>
            </a:r>
          </a:p>
          <a:p>
            <a:r>
              <a:rPr lang="en-GB" dirty="0"/>
              <a:t>Clause 7 – Support</a:t>
            </a:r>
          </a:p>
          <a:p>
            <a:r>
              <a:rPr lang="en-GB" dirty="0"/>
              <a:t>Clause 8 – Operation </a:t>
            </a:r>
          </a:p>
          <a:p>
            <a:r>
              <a:rPr lang="en-GB" dirty="0"/>
              <a:t>Clause 9 – Performance evaluation </a:t>
            </a:r>
          </a:p>
          <a:p>
            <a:r>
              <a:rPr lang="en-GB" dirty="0"/>
              <a:t>Clause 10 – Improvement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And then wraps these in risk-based thinking</a:t>
            </a:r>
          </a:p>
          <a:p>
            <a:endParaRPr lang="en-NZ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389116-735A-4366-81DA-49E0A35B24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ET-WISC2017 pp</a:t>
            </a:r>
            <a:fld id="{9259AF2F-52C6-9B46-B8B2-0579234AE62E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28318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>
                <a:solidFill>
                  <a:srgbClr val="000090"/>
                </a:solidFill>
              </a:rPr>
              <a:t>Merci</a:t>
            </a:r>
          </a:p>
          <a:p>
            <a:r>
              <a:rPr lang="en-US" sz="4800" dirty="0">
                <a:solidFill>
                  <a:srgbClr val="000090"/>
                </a:solidFill>
              </a:rPr>
              <a:t>Kia Ora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</p:sld>
</file>

<file path=ppt/theme/theme1.xml><?xml version="1.0" encoding="utf-8"?>
<a:theme xmlns:a="http://schemas.openxmlformats.org/drawingml/2006/main" name="ET-WISC2017-presentationXX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ET-WISC2017-presentationXX-template</Template>
  <TotalTime>251</TotalTime>
  <Words>179</Words>
  <Application>Microsoft Office PowerPoint</Application>
  <PresentationFormat>On-screen Show (4:3)</PresentationFormat>
  <Paragraphs>41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ET-WISC2017-presentationXX-template</vt:lpstr>
      <vt:lpstr>PowerPoint Presentation</vt:lpstr>
      <vt:lpstr>Proposed Audits</vt:lpstr>
      <vt:lpstr>Proposed Audit Criteria</vt:lpstr>
      <vt:lpstr>PowerPoint Presentation</vt:lpstr>
      <vt:lpstr>PowerPoint Presentation</vt:lpstr>
      <vt:lpstr>ISO9001:2015</vt:lpstr>
      <vt:lpstr>PowerPoint Presentation</vt:lpstr>
    </vt:vector>
  </TitlesOfParts>
  <Company>World Meteorological Organization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Kevin Alder</dc:creator>
  <cp:lastModifiedBy>Kevin Alder</cp:lastModifiedBy>
  <cp:revision>27</cp:revision>
  <dcterms:created xsi:type="dcterms:W3CDTF">2017-11-14T03:35:57Z</dcterms:created>
  <dcterms:modified xsi:type="dcterms:W3CDTF">2017-11-15T16:31:40Z</dcterms:modified>
</cp:coreProperties>
</file>