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69" r:id="rId3"/>
    <p:sldId id="270" r:id="rId4"/>
    <p:sldId id="264" r:id="rId5"/>
    <p:sldId id="268" r:id="rId6"/>
    <p:sldId id="265" r:id="rId7"/>
    <p:sldId id="274" r:id="rId8"/>
    <p:sldId id="276" r:id="rId9"/>
    <p:sldId id="271" r:id="rId10"/>
    <p:sldId id="273" r:id="rId11"/>
    <p:sldId id="258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91" d="100"/>
          <a:sy n="91" d="100"/>
        </p:scale>
        <p:origin x="-1210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15/11/2017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library.wmo.int/pmb_ged/wmo_1115_en.pdf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Toward a new version of the “Guide on IT Security”</a:t>
            </a:r>
          </a:p>
          <a:p>
            <a:r>
              <a:rPr lang="en-US" sz="4800" i="1" dirty="0" smtClean="0">
                <a:solidFill>
                  <a:srgbClr val="000090"/>
                </a:solidFill>
              </a:rPr>
              <a:t>Ilona Glaser</a:t>
            </a:r>
          </a:p>
          <a:p>
            <a:r>
              <a:rPr lang="en-US" sz="3000" dirty="0" smtClean="0">
                <a:solidFill>
                  <a:srgbClr val="000090"/>
                </a:solidFill>
              </a:rPr>
              <a:t>4.2</a:t>
            </a:r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rgbClr val="000090"/>
                </a:solidFill>
              </a:rPr>
              <a:t>Expert Team on Communication Techniques and Systems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ET-CTS2017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13-17 </a:t>
            </a:r>
            <a:r>
              <a:rPr lang="fr-CH" sz="1600" dirty="0" err="1" smtClean="0">
                <a:solidFill>
                  <a:srgbClr val="000090"/>
                </a:solidFill>
              </a:rPr>
              <a:t>November</a:t>
            </a:r>
            <a:r>
              <a:rPr lang="fr-CH" sz="1600" dirty="0" smtClean="0">
                <a:solidFill>
                  <a:srgbClr val="000090"/>
                </a:solidFill>
              </a:rPr>
              <a:t> 2017, Geneva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Agenda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is our task?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Where are we now?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to we need to do?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is the plan for that work?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ET-CTS2017 pp</a:t>
            </a:r>
            <a:fld id="{9259AF2F-52C6-9B46-B8B2-0579234AE62E}" type="slidenum">
              <a:rPr lang="en-US" smtClean="0"/>
              <a:pPr/>
              <a:t>2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380689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1. What is our task?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Resolution 7 (EC-69) Implementation of the WMO Information System decides: </a:t>
            </a:r>
          </a:p>
          <a:p>
            <a:pPr marL="0" indent="0">
              <a:buNone/>
            </a:pPr>
            <a:r>
              <a:rPr lang="en-GB" dirty="0"/>
              <a:t>(3)  To amend as specified in Annex 4 to Recommendation 18 (CBS-16) the </a:t>
            </a:r>
            <a:r>
              <a:rPr lang="en-GB" i="1" dirty="0"/>
              <a:t>Guide to Information Technology Security </a:t>
            </a:r>
            <a:r>
              <a:rPr lang="en-GB" dirty="0"/>
              <a:t>to reflect modern practices; 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ET-CTS2017 pp</a:t>
            </a:r>
            <a:fld id="{9259AF2F-52C6-9B46-B8B2-0579234AE62E}" type="slidenum">
              <a:rPr lang="en-US" smtClean="0"/>
              <a:pPr/>
              <a:t>3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741721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2.  Where are we now?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WMO document 1115 is official</a:t>
            </a:r>
          </a:p>
          <a:p>
            <a:pPr lvl="1"/>
            <a:r>
              <a:rPr lang="en-US" dirty="0" smtClean="0"/>
              <a:t>Open points from last ET-CTS meeting:</a:t>
            </a:r>
          </a:p>
          <a:p>
            <a:pPr lvl="2"/>
            <a:r>
              <a:rPr lang="en-US" dirty="0" smtClean="0"/>
              <a:t>Not all comments have been included, postponed to next revision</a:t>
            </a:r>
          </a:p>
          <a:p>
            <a:pPr lvl="2"/>
            <a:r>
              <a:rPr lang="en-US" dirty="0" smtClean="0"/>
              <a:t>Document to be read in the third person</a:t>
            </a:r>
          </a:p>
          <a:p>
            <a:pPr lvl="2"/>
            <a:r>
              <a:rPr lang="en-US" dirty="0" smtClean="0"/>
              <a:t>Review should keep in line with the evolving WIS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“major” review started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ET-CTS2017 pp</a:t>
            </a:r>
            <a:fld id="{9259AF2F-52C6-9B46-B8B2-0579234AE62E}" type="slidenum">
              <a:rPr lang="en-US" smtClean="0"/>
              <a:pPr/>
              <a:t>4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421966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037" y="1245247"/>
            <a:ext cx="8243248" cy="3631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Aim of Document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8037" y="4460118"/>
            <a:ext cx="8229600" cy="1323108"/>
          </a:xfrm>
        </p:spPr>
        <p:txBody>
          <a:bodyPr/>
          <a:lstStyle/>
          <a:p>
            <a:pPr marL="457200" lvl="1" indent="0">
              <a:buNone/>
            </a:pPr>
            <a:r>
              <a:rPr lang="en-US" dirty="0" smtClean="0"/>
              <a:t>Original document can be found here:</a:t>
            </a:r>
          </a:p>
          <a:p>
            <a:pPr marL="457200" lvl="1" indent="0">
              <a:buNone/>
            </a:pPr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library.wmo.int/pmb_ged/wmo_1115_en.pdf</a:t>
            </a:r>
            <a:endParaRPr lang="en-US" dirty="0" smtClean="0"/>
          </a:p>
          <a:p>
            <a:pPr marL="457200" lvl="1" indent="0"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ET-CTS2017 pp</a:t>
            </a:r>
            <a:fld id="{9259AF2F-52C6-9B46-B8B2-0579234AE62E}" type="slidenum">
              <a:rPr lang="en-US" smtClean="0"/>
              <a:pPr/>
              <a:t>5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831351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What do we need to do?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 smtClean="0"/>
              <a:t>ET-CTS decided that a new document is required.</a:t>
            </a:r>
          </a:p>
          <a:p>
            <a:pPr marL="0" indent="0">
              <a:buNone/>
            </a:pPr>
            <a:r>
              <a:rPr lang="en-US" dirty="0" smtClean="0"/>
              <a:t>This new document should:</a:t>
            </a:r>
          </a:p>
          <a:p>
            <a:pPr lvl="1"/>
            <a:r>
              <a:rPr lang="en-US" dirty="0" smtClean="0"/>
              <a:t>Relevant and covering all current IT Security matters</a:t>
            </a:r>
          </a:p>
          <a:p>
            <a:pPr lvl="1"/>
            <a:r>
              <a:rPr lang="en-US" dirty="0" smtClean="0"/>
              <a:t>provide valuable guidance to all WIS centers (good business practice)</a:t>
            </a:r>
          </a:p>
          <a:p>
            <a:pPr lvl="1"/>
            <a:r>
              <a:rPr lang="en-US" dirty="0" smtClean="0"/>
              <a:t>provide a definition of IT security</a:t>
            </a:r>
            <a:endParaRPr lang="en-US" dirty="0"/>
          </a:p>
          <a:p>
            <a:pPr lvl="1"/>
            <a:r>
              <a:rPr lang="en-US" dirty="0" smtClean="0"/>
              <a:t>outline minimum requirements (must be implemented)</a:t>
            </a:r>
          </a:p>
          <a:p>
            <a:pPr lvl="1"/>
            <a:r>
              <a:rPr lang="en-US" dirty="0"/>
              <a:t>be modular (maybe not </a:t>
            </a:r>
            <a:r>
              <a:rPr lang="en-US" dirty="0" smtClean="0"/>
              <a:t>all sections </a:t>
            </a:r>
            <a:r>
              <a:rPr lang="en-US" dirty="0"/>
              <a:t>will be </a:t>
            </a:r>
            <a:r>
              <a:rPr lang="en-US" dirty="0" smtClean="0"/>
              <a:t>required)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ET-CTS2017 pp</a:t>
            </a:r>
            <a:fld id="{9259AF2F-52C6-9B46-B8B2-0579234AE62E}" type="slidenum">
              <a:rPr lang="en-US" smtClean="0"/>
              <a:pPr/>
              <a:t>6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723372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What do we need to do?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Where possible, refer to existing information from other sources. Avoid having to re-package such material. However, ET-CTS recognised that the value of the current Guide is that it is self-contained; a reader should understand at least the basic information from reading </a:t>
            </a:r>
            <a:r>
              <a:rPr lang="en-GB" dirty="0" smtClean="0"/>
              <a:t>the single </a:t>
            </a:r>
            <a:r>
              <a:rPr lang="en-GB" dirty="0"/>
              <a:t>document, and be referred to other sources for additional information</a:t>
            </a:r>
            <a:endParaRPr lang="en-US" dirty="0" smtClean="0"/>
          </a:p>
          <a:p>
            <a:pPr lvl="1"/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ET-CTS2017 pp</a:t>
            </a:r>
            <a:fld id="{9259AF2F-52C6-9B46-B8B2-0579234AE62E}" type="slidenum">
              <a:rPr lang="en-US" smtClean="0"/>
              <a:pPr/>
              <a:t>7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412230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What do we need to do?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/>
              <a:t>In particular, ET-CAC noted the need to reference the proposed “cyber security maturity model” discussed during item [§4.1] (e.g. revised audit criterial for WIS Centres and amendments to WIS technical regulation for ICT [and cyber security] aspects</a:t>
            </a:r>
            <a:r>
              <a:rPr lang="en-GB" dirty="0" smtClean="0"/>
              <a:t>).</a:t>
            </a:r>
            <a:endParaRPr lang="en-GB" sz="4800" dirty="0"/>
          </a:p>
          <a:p>
            <a:pPr marL="0" indent="0">
              <a:buNone/>
            </a:pPr>
            <a:endParaRPr lang="en-GB" sz="4800" dirty="0"/>
          </a:p>
          <a:p>
            <a:pPr marL="0" indent="0">
              <a:buNone/>
            </a:pPr>
            <a:r>
              <a:rPr lang="en-GB" dirty="0" smtClean="0"/>
              <a:t>ET-CAC </a:t>
            </a:r>
            <a:r>
              <a:rPr lang="en-GB" dirty="0"/>
              <a:t>noted that the revised Guide should be strongly aligned with the new technical regulations for </a:t>
            </a:r>
            <a:r>
              <a:rPr lang="en-GB" dirty="0" smtClean="0"/>
              <a:t>the forthcoming WIS </a:t>
            </a:r>
            <a:r>
              <a:rPr lang="en-GB" dirty="0"/>
              <a:t>Part C Information Management. WIS Part C will provide the context within which cyber security should be applied; e.g. cyber security is a necessary foundation for effective information management.</a:t>
            </a:r>
            <a:endParaRPr lang="en-GB" sz="4800" dirty="0"/>
          </a:p>
          <a:p>
            <a:pPr marL="0" indent="0">
              <a:buNone/>
            </a:pPr>
            <a:endParaRPr lang="en-GB" sz="4800" dirty="0"/>
          </a:p>
          <a:p>
            <a:pPr lvl="1"/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ET-CTS2017 pp</a:t>
            </a:r>
            <a:fld id="{9259AF2F-52C6-9B46-B8B2-0579234AE62E}" type="slidenum">
              <a:rPr lang="en-US" smtClean="0"/>
              <a:pPr/>
              <a:t>8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708006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Suggestion: new structure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3100" dirty="0"/>
              <a:t>Executive Summary</a:t>
            </a:r>
          </a:p>
          <a:p>
            <a:pPr marL="514350" lvl="0" indent="-514350">
              <a:buAutoNum type="arabicPeriod"/>
            </a:pPr>
            <a:r>
              <a:rPr lang="en-US" dirty="0"/>
              <a:t>Definitions of IT Security</a:t>
            </a:r>
          </a:p>
          <a:p>
            <a:pPr marL="514350" indent="-514350">
              <a:buFont typeface="Arial"/>
              <a:buAutoNum type="arabicPeriod"/>
            </a:pPr>
            <a:r>
              <a:rPr lang="en-US" sz="3100" dirty="0"/>
              <a:t>Motivation</a:t>
            </a:r>
          </a:p>
          <a:p>
            <a:pPr marL="971550" lvl="1" indent="-514350">
              <a:buFont typeface="+mj-lt"/>
              <a:buAutoNum type="arabicPeriod"/>
            </a:pPr>
            <a:r>
              <a:rPr lang="fr-CH" sz="2900" dirty="0" err="1"/>
              <a:t>Threats</a:t>
            </a:r>
            <a:endParaRPr lang="fr-CH" sz="2900" dirty="0"/>
          </a:p>
          <a:p>
            <a:pPr marL="971550" lvl="1" indent="-514350">
              <a:buFont typeface="+mj-lt"/>
              <a:buAutoNum type="arabicPeriod"/>
            </a:pPr>
            <a:r>
              <a:rPr lang="fr-CH" sz="2900" dirty="0"/>
              <a:t>Impact </a:t>
            </a:r>
            <a:r>
              <a:rPr lang="fr-CH" sz="2900" dirty="0" err="1"/>
              <a:t>analysis</a:t>
            </a:r>
            <a:endParaRPr lang="fr-CH" sz="2900" dirty="0"/>
          </a:p>
          <a:p>
            <a:pPr marL="514350" lvl="0" indent="-514350">
              <a:buAutoNum type="arabicPeriod"/>
            </a:pPr>
            <a:r>
              <a:rPr lang="en-US" dirty="0" smtClean="0"/>
              <a:t>Organizational </a:t>
            </a:r>
            <a:r>
              <a:rPr lang="en-US" dirty="0"/>
              <a:t>Aspects / Procedures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Training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Cyber security maturity model  </a:t>
            </a:r>
          </a:p>
          <a:p>
            <a:pPr marL="514350" indent="-514350">
              <a:buFont typeface="Arial"/>
              <a:buAutoNum type="arabicPeriod"/>
            </a:pPr>
            <a:r>
              <a:rPr lang="en-US" sz="3100" dirty="0" smtClean="0"/>
              <a:t>Technical </a:t>
            </a:r>
            <a:r>
              <a:rPr lang="en-US" sz="3100" dirty="0"/>
              <a:t>Aspects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Infrastructure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Networks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IT Systems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Applications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Cloud </a:t>
            </a:r>
            <a:r>
              <a:rPr lang="en-US" dirty="0" smtClean="0"/>
              <a:t>Services</a:t>
            </a:r>
            <a:endParaRPr lang="de-DE" dirty="0"/>
          </a:p>
          <a:p>
            <a:pPr marL="0" indent="0">
              <a:buNone/>
            </a:pPr>
            <a:endParaRPr lang="de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ET-CTS2017 pp</a:t>
            </a:r>
            <a:fld id="{9259AF2F-52C6-9B46-B8B2-0579234AE62E}" type="slidenum">
              <a:rPr lang="en-US" smtClean="0"/>
              <a:pPr/>
              <a:t>9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123042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42107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4. </a:t>
            </a:r>
            <a:r>
              <a:rPr lang="en-US" dirty="0"/>
              <a:t>What </a:t>
            </a:r>
            <a:r>
              <a:rPr lang="en-US" dirty="0" smtClean="0"/>
              <a:t>is the plan for the work?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ACTION: </a:t>
            </a:r>
            <a:r>
              <a:rPr lang="en-GB" dirty="0" smtClean="0"/>
              <a:t>First </a:t>
            </a:r>
            <a:r>
              <a:rPr lang="en-GB" dirty="0"/>
              <a:t>draft of the revised Guide to be prepared for review at ET-CTS2018.</a:t>
            </a:r>
            <a:endParaRPr lang="en-GB" sz="4800" dirty="0"/>
          </a:p>
          <a:p>
            <a:pPr marL="0" indent="0">
              <a:buNone/>
            </a:pPr>
            <a:r>
              <a:rPr lang="en-GB" dirty="0"/>
              <a:t> </a:t>
            </a:r>
            <a:endParaRPr lang="en-GB" sz="4800" dirty="0"/>
          </a:p>
          <a:p>
            <a:pPr marL="0" indent="0">
              <a:buNone/>
            </a:pPr>
            <a:r>
              <a:rPr lang="en-GB" dirty="0" smtClean="0"/>
              <a:t>Note: </a:t>
            </a:r>
            <a:r>
              <a:rPr lang="en-GB" dirty="0" smtClean="0"/>
              <a:t>Aim to produce </a:t>
            </a:r>
            <a:r>
              <a:rPr lang="en-GB" dirty="0" smtClean="0"/>
              <a:t>final </a:t>
            </a:r>
            <a:r>
              <a:rPr lang="en-GB" dirty="0" smtClean="0"/>
              <a:t>version </a:t>
            </a:r>
            <a:r>
              <a:rPr lang="en-GB" dirty="0"/>
              <a:t>of the Guide in late 2019, ready for formal approval and publication.</a:t>
            </a:r>
            <a:endParaRPr lang="en-GB" sz="4800" dirty="0"/>
          </a:p>
          <a:p>
            <a:pPr marL="0" indent="0">
              <a:buNone/>
            </a:pPr>
            <a:r>
              <a:rPr lang="en-GB" dirty="0"/>
              <a:t> </a:t>
            </a:r>
            <a:endParaRPr lang="en-GB" sz="4800" dirty="0"/>
          </a:p>
          <a:p>
            <a:pPr marL="0" indent="0">
              <a:buNone/>
            </a:pPr>
            <a:r>
              <a:rPr lang="en-GB" dirty="0"/>
              <a:t>ACTION: Secretariat to determine opportunities for formal approval of the amended Guide, noting that (</a:t>
            </a:r>
            <a:r>
              <a:rPr lang="en-GB" dirty="0" err="1"/>
              <a:t>i</a:t>
            </a:r>
            <a:r>
              <a:rPr lang="en-GB" dirty="0"/>
              <a:t>) approval of previous changes has been given by Executive Council following recommendation from CBS, and (ii) Cg-18 is considering constituent body reform, and CBS may not exist in its current form</a:t>
            </a:r>
            <a:r>
              <a:rPr lang="en-GB" dirty="0" smtClean="0"/>
              <a:t>.</a:t>
            </a:r>
            <a:r>
              <a:rPr lang="en-GB" dirty="0"/>
              <a:t> </a:t>
            </a:r>
            <a:endParaRPr lang="en-GB" sz="4800" dirty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ET-CTS2017 pp</a:t>
            </a:r>
            <a:fld id="{9259AF2F-52C6-9B46-B8B2-0579234AE62E}" type="slidenum">
              <a:rPr lang="en-US" smtClean="0"/>
              <a:pPr/>
              <a:t>10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1297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T-CTS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ET-CTS2017-presentationXX-template</Template>
  <TotalTime>54</TotalTime>
  <Words>464</Words>
  <Application>Microsoft Office PowerPoint</Application>
  <PresentationFormat>On-screen Show (4:3)</PresentationFormat>
  <Paragraphs>74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ET-CTS2017-presentationXX-template</vt:lpstr>
      <vt:lpstr>PowerPoint Presentation</vt:lpstr>
      <vt:lpstr>Agenda </vt:lpstr>
      <vt:lpstr>1. What is our task? </vt:lpstr>
      <vt:lpstr>2.  Where are we now?</vt:lpstr>
      <vt:lpstr>Aim of Document</vt:lpstr>
      <vt:lpstr>3. What do we need to do?</vt:lpstr>
      <vt:lpstr>3. What do we need to do?</vt:lpstr>
      <vt:lpstr>3. What do we need to do?</vt:lpstr>
      <vt:lpstr>Suggestion: new structure</vt:lpstr>
      <vt:lpstr>4. What is the plan for the work?</vt:lpstr>
      <vt:lpstr>PowerPoint Presentation</vt:lpstr>
    </vt:vector>
  </TitlesOfParts>
  <Company>Deutscher Wetterdienst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Glaser Ilona</dc:creator>
  <cp:lastModifiedBy>Meeting 11</cp:lastModifiedBy>
  <cp:revision>17</cp:revision>
  <dcterms:created xsi:type="dcterms:W3CDTF">2017-11-09T13:17:19Z</dcterms:created>
  <dcterms:modified xsi:type="dcterms:W3CDTF">2017-11-15T15:56:13Z</dcterms:modified>
</cp:coreProperties>
</file>