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68" r:id="rId3"/>
    <p:sldId id="264" r:id="rId4"/>
    <p:sldId id="265" r:id="rId5"/>
    <p:sldId id="266" r:id="rId6"/>
    <p:sldId id="269" r:id="rId7"/>
    <p:sldId id="279" r:id="rId8"/>
    <p:sldId id="280" r:id="rId9"/>
    <p:sldId id="281" r:id="rId10"/>
    <p:sldId id="282" r:id="rId11"/>
    <p:sldId id="276" r:id="rId12"/>
    <p:sldId id="277" r:id="rId13"/>
    <p:sldId id="278" r:id="rId14"/>
    <p:sldId id="271" r:id="rId15"/>
    <p:sldId id="273" r:id="rId16"/>
    <p:sldId id="274" r:id="rId17"/>
    <p:sldId id="267" r:id="rId18"/>
    <p:sldId id="258"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91" d="100"/>
          <a:sy n="91" d="100"/>
        </p:scale>
        <p:origin x="-1210" y="1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15/11/2017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r>
              <a:rPr lang="en-US" dirty="0" smtClean="0"/>
              <a:t>ET-CTS2017 pp</a:t>
            </a:r>
            <a:fld id="{9259AF2F-52C6-9B46-B8B2-0579234AE62E}" type="slidenum">
              <a:rPr lang="en-US" smtClean="0"/>
              <a:pPr/>
              <a:t>‹#›</a:t>
            </a:fld>
            <a:endParaRPr lang="en-US" dirty="0" smtClean="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ET-CTS2017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is.wmo.int/file=3007"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WMO IT Security Incident Process</a:t>
            </a:r>
          </a:p>
          <a:p>
            <a:r>
              <a:rPr lang="en-US" sz="4800" i="1" dirty="0" smtClean="0">
                <a:solidFill>
                  <a:srgbClr val="000090"/>
                </a:solidFill>
              </a:rPr>
              <a:t>Phil Chamberlain</a:t>
            </a:r>
          </a:p>
          <a:p>
            <a:r>
              <a:rPr lang="en-US" sz="3000" dirty="0" smtClean="0">
                <a:solidFill>
                  <a:srgbClr val="000090"/>
                </a:solidFill>
              </a:rPr>
              <a:t>ET-CTS 3-1</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smtClean="0">
                <a:solidFill>
                  <a:srgbClr val="000090"/>
                </a:solidFill>
              </a:rPr>
              <a:t>Expert Team on Communication Techniques and Systems</a:t>
            </a:r>
          </a:p>
          <a:p>
            <a:pPr algn="r"/>
            <a:r>
              <a:rPr lang="fr-CH" sz="1600" dirty="0" smtClean="0">
                <a:solidFill>
                  <a:srgbClr val="000090"/>
                </a:solidFill>
              </a:rPr>
              <a:t>ET-CTS2017</a:t>
            </a:r>
          </a:p>
          <a:p>
            <a:pPr algn="r"/>
            <a:r>
              <a:rPr lang="fr-CH" sz="1600" dirty="0" smtClean="0">
                <a:solidFill>
                  <a:srgbClr val="000090"/>
                </a:solidFill>
              </a:rPr>
              <a:t>13-17 </a:t>
            </a:r>
            <a:r>
              <a:rPr lang="fr-CH" sz="1600" dirty="0" err="1" smtClean="0">
                <a:solidFill>
                  <a:srgbClr val="000090"/>
                </a:solidFill>
              </a:rPr>
              <a:t>November</a:t>
            </a:r>
            <a:r>
              <a:rPr lang="fr-CH" sz="1600" dirty="0" smtClean="0">
                <a:solidFill>
                  <a:srgbClr val="000090"/>
                </a:solidFill>
              </a:rPr>
              <a:t> 2017, Geneva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a:t>
            </a:r>
            <a:endParaRPr lang="en-GB" dirty="0"/>
          </a:p>
        </p:txBody>
      </p:sp>
      <p:sp>
        <p:nvSpPr>
          <p:cNvPr id="3" name="Content Placeholder 2"/>
          <p:cNvSpPr>
            <a:spLocks noGrp="1"/>
          </p:cNvSpPr>
          <p:nvPr>
            <p:ph idx="1"/>
          </p:nvPr>
        </p:nvSpPr>
        <p:spPr/>
        <p:txBody>
          <a:bodyPr/>
          <a:lstStyle/>
          <a:p>
            <a:pPr marL="514350" indent="-514350">
              <a:buFont typeface="+mj-lt"/>
              <a:buAutoNum type="arabicPeriod"/>
            </a:pPr>
            <a:r>
              <a:rPr lang="en-GB" dirty="0" smtClean="0"/>
              <a:t>What is our task?</a:t>
            </a:r>
          </a:p>
          <a:p>
            <a:pPr marL="514350" indent="-514350">
              <a:buFont typeface="+mj-lt"/>
              <a:buAutoNum type="arabicPeriod"/>
            </a:pPr>
            <a:r>
              <a:rPr lang="en-GB" dirty="0" smtClean="0"/>
              <a:t>Where are we now?</a:t>
            </a:r>
          </a:p>
          <a:p>
            <a:pPr marL="914400" lvl="1" indent="-514350">
              <a:buFont typeface="+mj-lt"/>
              <a:buAutoNum type="arabicPeriod"/>
            </a:pPr>
            <a:r>
              <a:rPr lang="en-GB" dirty="0" smtClean="0"/>
              <a:t>Status of proposal</a:t>
            </a:r>
          </a:p>
          <a:p>
            <a:pPr marL="914400" lvl="1" indent="-514350">
              <a:buFont typeface="+mj-lt"/>
              <a:buAutoNum type="arabicPeriod"/>
            </a:pPr>
            <a:r>
              <a:rPr lang="en-GB" dirty="0" smtClean="0"/>
              <a:t>Status of actions</a:t>
            </a:r>
          </a:p>
          <a:p>
            <a:pPr marL="914400" lvl="1" indent="-514350">
              <a:buFont typeface="+mj-lt"/>
              <a:buAutoNum type="arabicPeriod"/>
            </a:pPr>
            <a:r>
              <a:rPr lang="en-GB" dirty="0" smtClean="0"/>
              <a:t>Wider considerations</a:t>
            </a:r>
          </a:p>
          <a:p>
            <a:pPr marL="514350" indent="-514350">
              <a:buFont typeface="+mj-lt"/>
              <a:buAutoNum type="arabicPeriod"/>
            </a:pPr>
            <a:r>
              <a:rPr lang="en-GB" dirty="0" smtClean="0"/>
              <a:t>What to we need to do?</a:t>
            </a:r>
          </a:p>
          <a:p>
            <a:pPr marL="514350" indent="-514350">
              <a:buFont typeface="+mj-lt"/>
              <a:buAutoNum type="arabicPeriod"/>
            </a:pPr>
            <a:r>
              <a:rPr lang="en-GB" dirty="0" smtClean="0"/>
              <a:t>What is the plan for that work?</a:t>
            </a:r>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2</a:t>
            </a:fld>
            <a:endParaRPr lang="en-US" dirty="0" smtClean="0"/>
          </a:p>
        </p:txBody>
      </p:sp>
    </p:spTree>
    <p:extLst>
      <p:ext uri="{BB962C8B-B14F-4D97-AF65-F5344CB8AC3E}">
        <p14:creationId xmlns:p14="http://schemas.microsoft.com/office/powerpoint/2010/main" val="3463877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What is our task?</a:t>
            </a:r>
            <a:endParaRPr lang="en-US" dirty="0"/>
          </a:p>
        </p:txBody>
      </p:sp>
      <p:sp>
        <p:nvSpPr>
          <p:cNvPr id="3" name="Content Placeholder 2"/>
          <p:cNvSpPr>
            <a:spLocks noGrp="1"/>
          </p:cNvSpPr>
          <p:nvPr>
            <p:ph idx="1"/>
          </p:nvPr>
        </p:nvSpPr>
        <p:spPr/>
        <p:txBody>
          <a:bodyPr/>
          <a:lstStyle/>
          <a:p>
            <a:pPr marL="0" indent="0">
              <a:buNone/>
            </a:pPr>
            <a:r>
              <a:rPr lang="en-US" dirty="0" smtClean="0"/>
              <a:t>Decision 25 (CBS-16)</a:t>
            </a:r>
          </a:p>
          <a:p>
            <a:pPr marL="0" indent="0">
              <a:buNone/>
            </a:pPr>
            <a:r>
              <a:rPr lang="en-GB" b="1" dirty="0"/>
              <a:t>Decides </a:t>
            </a:r>
            <a:r>
              <a:rPr lang="en-GB" dirty="0"/>
              <a:t>that there is a need for a security incident response process that can be used </a:t>
            </a:r>
            <a:r>
              <a:rPr lang="en-GB" dirty="0" smtClean="0"/>
              <a:t>by organizations </a:t>
            </a:r>
            <a:r>
              <a:rPr lang="en-GB" dirty="0"/>
              <a:t>participating in the operation of WIS;</a:t>
            </a:r>
            <a:endParaRPr lang="en-US"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3</a:t>
            </a:fld>
            <a:endParaRPr lang="en-US" dirty="0" smtClean="0"/>
          </a:p>
        </p:txBody>
      </p:sp>
    </p:spTree>
    <p:extLst>
      <p:ext uri="{BB962C8B-B14F-4D97-AF65-F5344CB8AC3E}">
        <p14:creationId xmlns:p14="http://schemas.microsoft.com/office/powerpoint/2010/main" val="1421966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What is our task?</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a:t>
            </a:r>
            <a:r>
              <a:rPr lang="en-GB" dirty="0"/>
              <a:t>1) To continue the development of a common security incident management process that:</a:t>
            </a:r>
          </a:p>
          <a:p>
            <a:pPr marL="0" indent="0">
              <a:buNone/>
            </a:pPr>
            <a:r>
              <a:rPr lang="en-GB" dirty="0" smtClean="0"/>
              <a:t>	(</a:t>
            </a:r>
            <a:r>
              <a:rPr lang="en-GB" dirty="0"/>
              <a:t>a) Encourages a centralized and definitive view on security incidents, </a:t>
            </a:r>
            <a:r>
              <a:rPr lang="en-GB" dirty="0" smtClean="0"/>
              <a:t>reduces misinformation </a:t>
            </a:r>
            <a:r>
              <a:rPr lang="en-GB" dirty="0"/>
              <a:t>and prevents individual Members from undue levels of queries;</a:t>
            </a:r>
          </a:p>
          <a:p>
            <a:pPr marL="0" indent="0">
              <a:buNone/>
            </a:pPr>
            <a:r>
              <a:rPr lang="en-GB" dirty="0" smtClean="0"/>
              <a:t>	(</a:t>
            </a:r>
            <a:r>
              <a:rPr lang="en-GB" dirty="0"/>
              <a:t>b) Provides a single and definitive national contact point for security incidents that </a:t>
            </a:r>
            <a:r>
              <a:rPr lang="en-GB" dirty="0" smtClean="0"/>
              <a:t>will have </a:t>
            </a:r>
            <a:r>
              <a:rPr lang="en-GB" dirty="0"/>
              <a:t>the authoritative voice for organizations in that Member, increasing clarity </a:t>
            </a:r>
            <a:r>
              <a:rPr lang="en-GB" dirty="0" smtClean="0"/>
              <a:t>and reducing </a:t>
            </a:r>
            <a:r>
              <a:rPr lang="en-GB" dirty="0"/>
              <a:t>misinformation;</a:t>
            </a:r>
          </a:p>
          <a:p>
            <a:pPr marL="0" indent="0">
              <a:buNone/>
            </a:pPr>
            <a:r>
              <a:rPr lang="en-GB" dirty="0" smtClean="0"/>
              <a:t>	(</a:t>
            </a:r>
            <a:r>
              <a:rPr lang="en-GB" dirty="0"/>
              <a:t>c) Accommodates requirements relating to the security incidents of all </a:t>
            </a:r>
            <a:r>
              <a:rPr lang="en-GB" dirty="0" smtClean="0"/>
              <a:t>organizations participating </a:t>
            </a:r>
            <a:r>
              <a:rPr lang="en-GB" dirty="0"/>
              <a:t>in the operation of WIS</a:t>
            </a:r>
            <a:r>
              <a:rPr lang="en-GB" dirty="0" smtClean="0"/>
              <a:t>;</a:t>
            </a:r>
            <a:endParaRPr lang="en-GB"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4</a:t>
            </a:fld>
            <a:endParaRPr lang="en-US" dirty="0" smtClean="0"/>
          </a:p>
        </p:txBody>
      </p:sp>
    </p:spTree>
    <p:extLst>
      <p:ext uri="{BB962C8B-B14F-4D97-AF65-F5344CB8AC3E}">
        <p14:creationId xmlns:p14="http://schemas.microsoft.com/office/powerpoint/2010/main" val="158758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What is our task?</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(2) To provide a recommended process to the CBS Management Group for review and subsequent consideration by the Executive Council at its sixty-ninth session</a:t>
            </a:r>
            <a:r>
              <a:rPr lang="en-GB" dirty="0" smtClean="0"/>
              <a:t>;</a:t>
            </a:r>
          </a:p>
          <a:p>
            <a:pPr marL="0" indent="0">
              <a:buNone/>
            </a:pPr>
            <a:endParaRPr lang="en-GB" dirty="0"/>
          </a:p>
          <a:p>
            <a:r>
              <a:rPr lang="en-GB" dirty="0" smtClean="0"/>
              <a:t>Requests </a:t>
            </a:r>
            <a:r>
              <a:rPr lang="en-GB" dirty="0"/>
              <a:t>the Secretary-General to provide the necessary support to the </a:t>
            </a:r>
            <a:r>
              <a:rPr lang="en-GB"/>
              <a:t>development </a:t>
            </a:r>
            <a:r>
              <a:rPr lang="en-GB" smtClean="0"/>
              <a:t>and implementation </a:t>
            </a:r>
            <a:r>
              <a:rPr lang="en-GB" dirty="0"/>
              <a:t>of a common security incident management process</a:t>
            </a:r>
            <a:r>
              <a:rPr lang="en-GB" dirty="0" smtClean="0"/>
              <a:t>;</a:t>
            </a:r>
          </a:p>
          <a:p>
            <a:r>
              <a:rPr lang="en-GB" dirty="0" smtClean="0"/>
              <a:t>Urges </a:t>
            </a:r>
            <a:r>
              <a:rPr lang="en-GB" dirty="0"/>
              <a:t>Members to participate in the development and implementation of a </a:t>
            </a:r>
            <a:r>
              <a:rPr lang="en-GB" dirty="0" smtClean="0"/>
              <a:t>sustainable security </a:t>
            </a:r>
            <a:r>
              <a:rPr lang="en-GB" dirty="0"/>
              <a:t>incident management process.</a:t>
            </a:r>
            <a:endParaRPr lang="en-US"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5</a:t>
            </a:fld>
            <a:endParaRPr lang="en-US" dirty="0" smtClean="0"/>
          </a:p>
        </p:txBody>
      </p:sp>
    </p:spTree>
    <p:extLst>
      <p:ext uri="{BB962C8B-B14F-4D97-AF65-F5344CB8AC3E}">
        <p14:creationId xmlns:p14="http://schemas.microsoft.com/office/powerpoint/2010/main" val="3761368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2.1 Status of current proposal</a:t>
            </a:r>
          </a:p>
          <a:p>
            <a:pPr marL="0" indent="0">
              <a:buNone/>
            </a:pPr>
            <a:endParaRPr lang="en-GB" dirty="0" smtClean="0"/>
          </a:p>
          <a:p>
            <a:pPr marL="0" indent="0">
              <a:buNone/>
            </a:pPr>
            <a:r>
              <a:rPr lang="en-GB" dirty="0" smtClean="0"/>
              <a:t>Draft proposal was submitted to CBS-16.</a:t>
            </a:r>
          </a:p>
          <a:p>
            <a:pPr marL="0" indent="0">
              <a:buNone/>
            </a:pPr>
            <a:r>
              <a:rPr lang="en-GB" dirty="0" smtClean="0"/>
              <a:t>Annex </a:t>
            </a:r>
            <a:r>
              <a:rPr lang="en-GB" dirty="0"/>
              <a:t>3 to Recommendation 36 (CBS-16) Inter-commission task team the WMO Information </a:t>
            </a:r>
            <a:r>
              <a:rPr lang="en-GB" dirty="0" smtClean="0"/>
              <a:t>System (ICTT-WIS) </a:t>
            </a:r>
            <a:r>
              <a:rPr lang="en-GB" dirty="0"/>
              <a:t>provided some small </a:t>
            </a:r>
            <a:r>
              <a:rPr lang="en-GB" dirty="0" smtClean="0"/>
              <a:t>amendments, concerning confidentiality of communications.</a:t>
            </a:r>
          </a:p>
          <a:p>
            <a:pPr marL="0" indent="0">
              <a:buNone/>
            </a:pPr>
            <a:r>
              <a:rPr lang="en-GB" dirty="0"/>
              <a:t>(</a:t>
            </a:r>
            <a:r>
              <a:rPr lang="en-GB" u="sng" dirty="0">
                <a:hlinkClick r:id="rId2"/>
              </a:rPr>
              <a:t>http://wis.wmo.int/file=3007</a:t>
            </a:r>
            <a:r>
              <a:rPr lang="en-GB" dirty="0"/>
              <a:t>) </a:t>
            </a:r>
            <a:endParaRPr lang="en-GB" dirty="0" smtClean="0"/>
          </a:p>
          <a:p>
            <a:pPr marL="0" indent="0">
              <a:buNone/>
            </a:pPr>
            <a:endParaRPr lang="en-GB" dirty="0" smtClean="0"/>
          </a:p>
          <a:p>
            <a:pPr marL="0" indent="0">
              <a:buNone/>
            </a:pPr>
            <a:r>
              <a:rPr lang="en-GB" dirty="0" smtClean="0"/>
              <a:t>Changes accepted by ET-CTS.</a:t>
            </a:r>
          </a:p>
          <a:p>
            <a:pPr marL="0" indent="0">
              <a:buNone/>
            </a:pPr>
            <a:endParaRPr lang="en-GB" dirty="0"/>
          </a:p>
          <a:p>
            <a:pPr marL="0" indent="0">
              <a:buNone/>
            </a:pPr>
            <a:r>
              <a:rPr lang="en-GB" dirty="0" smtClean="0"/>
              <a:t>Specific actions were proposed in the document.</a:t>
            </a:r>
          </a:p>
          <a:p>
            <a:pPr marL="0" indent="0">
              <a:buNone/>
            </a:pPr>
            <a:endParaRPr lang="en-GB" dirty="0"/>
          </a:p>
          <a:p>
            <a:pPr marL="0" indent="0">
              <a:buNone/>
            </a:pPr>
            <a:r>
              <a:rPr lang="en-GB" dirty="0" smtClean="0"/>
              <a:t>Document is not perfect! Inconsistencies in terminology.</a:t>
            </a:r>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6</a:t>
            </a:fld>
            <a:endParaRPr lang="en-US" dirty="0" smtClean="0"/>
          </a:p>
        </p:txBody>
      </p:sp>
    </p:spTree>
    <p:extLst>
      <p:ext uri="{BB962C8B-B14F-4D97-AF65-F5344CB8AC3E}">
        <p14:creationId xmlns:p14="http://schemas.microsoft.com/office/powerpoint/2010/main" val="651818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t>2.2	Status of Actions</a:t>
            </a:r>
          </a:p>
          <a:p>
            <a:pPr marL="0" indent="0">
              <a:buNone/>
            </a:pPr>
            <a:r>
              <a:rPr lang="en-GB" dirty="0" smtClean="0"/>
              <a:t>2.2.1 ”Proposals to be adopted”</a:t>
            </a:r>
          </a:p>
          <a:p>
            <a:pPr marL="514350" indent="-514350">
              <a:buFont typeface="+mj-lt"/>
              <a:buAutoNum type="alphaUcPeriod"/>
            </a:pPr>
            <a:r>
              <a:rPr lang="en-GB" dirty="0" smtClean="0"/>
              <a:t>Amend </a:t>
            </a:r>
            <a:r>
              <a:rPr lang="en-GB" dirty="0"/>
              <a:t>the draft procedure to ensure that it is internally consistent</a:t>
            </a:r>
          </a:p>
          <a:p>
            <a:pPr marL="514350" indent="-514350">
              <a:buFont typeface="+mj-lt"/>
              <a:buAutoNum type="alphaUcPeriod"/>
            </a:pPr>
            <a:r>
              <a:rPr lang="en-GB" dirty="0" smtClean="0"/>
              <a:t>Recommend </a:t>
            </a:r>
            <a:r>
              <a:rPr lang="en-GB" dirty="0"/>
              <a:t>to ICT-ISS (Jan 2018) Inclusion the content of the draft paper as a Appendix to the Guide to WIS (WMO-No. 1061) with ‘hook’ in the Guide itself and </a:t>
            </a:r>
            <a:r>
              <a:rPr lang="en-GB" dirty="0" smtClean="0"/>
              <a:t>the </a:t>
            </a:r>
            <a:r>
              <a:rPr lang="en-GB" dirty="0"/>
              <a:t>Manual on WIS </a:t>
            </a:r>
          </a:p>
          <a:p>
            <a:pPr marL="514350" indent="-514350">
              <a:buFont typeface="+mj-lt"/>
              <a:buAutoNum type="alphaUcPeriod"/>
            </a:pPr>
            <a:r>
              <a:rPr lang="en-GB" dirty="0" smtClean="0"/>
              <a:t>To draft </a:t>
            </a:r>
            <a:r>
              <a:rPr lang="en-GB" dirty="0"/>
              <a:t>terms of reference for [WMO IT Security Focal Point] - see Annex to Decision 9 (CBS-16) Terms of reference of national focal points supporting the work of the OPAG-ISS</a:t>
            </a:r>
          </a:p>
          <a:p>
            <a:pPr marL="514350" indent="-514350">
              <a:buFont typeface="+mj-lt"/>
              <a:buAutoNum type="alphaUcPeriod"/>
            </a:pPr>
            <a:r>
              <a:rPr lang="en-GB" dirty="0" smtClean="0"/>
              <a:t>Draft terms </a:t>
            </a:r>
            <a:r>
              <a:rPr lang="en-GB" dirty="0"/>
              <a:t>of reference for IT Security Focal Points at GISCs will include some addition actions with respect to general WIS Centres, e.g. the coordination of incident response within their AMDCN </a:t>
            </a:r>
          </a:p>
          <a:p>
            <a:pPr marL="514350" indent="-514350">
              <a:buFont typeface="+mj-lt"/>
              <a:buAutoNum type="alphaUcPeriod"/>
            </a:pPr>
            <a:r>
              <a:rPr lang="en-GB" dirty="0" smtClean="0"/>
              <a:t>The </a:t>
            </a:r>
            <a:r>
              <a:rPr lang="en-GB" dirty="0"/>
              <a:t>provisions in the Manual on WIS will require GISCs and Member states to follow the security incident response procedure; which as a minimum is the nomination of a [WMO IT Security Focal Point] and the consideration of what IT security information they can share.</a:t>
            </a:r>
          </a:p>
          <a:p>
            <a:pPr marL="0" indent="0">
              <a:buNone/>
            </a:pP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7</a:t>
            </a:fld>
            <a:endParaRPr lang="en-US" dirty="0" smtClean="0"/>
          </a:p>
        </p:txBody>
      </p:sp>
    </p:spTree>
    <p:extLst>
      <p:ext uri="{BB962C8B-B14F-4D97-AF65-F5344CB8AC3E}">
        <p14:creationId xmlns:p14="http://schemas.microsoft.com/office/powerpoint/2010/main" val="3605759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2.2.2 Agree mechanism for WMO single point of contact</a:t>
            </a:r>
          </a:p>
          <a:p>
            <a:pPr marL="0" indent="0">
              <a:buNone/>
            </a:pPr>
            <a:r>
              <a:rPr lang="en-GB" dirty="0"/>
              <a:t>Draft request to Secretary General to make provision for the 24x7 coordination of IT security incident response among WIS Centres, by establishing a contact point whose terms of reference are defined in the security incident response procedure, including provision of a summary report on an annual basis about security incidents identified by WIS Centres</a:t>
            </a:r>
          </a:p>
          <a:p>
            <a:pPr marL="0" indent="0">
              <a:buNone/>
            </a:pP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8</a:t>
            </a:fld>
            <a:endParaRPr lang="en-US" dirty="0" smtClean="0"/>
          </a:p>
        </p:txBody>
      </p:sp>
    </p:spTree>
    <p:extLst>
      <p:ext uri="{BB962C8B-B14F-4D97-AF65-F5344CB8AC3E}">
        <p14:creationId xmlns:p14="http://schemas.microsoft.com/office/powerpoint/2010/main" val="1597506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smtClean="0"/>
              <a:t>2.2.3 </a:t>
            </a:r>
            <a:r>
              <a:rPr lang="en-GB" dirty="0"/>
              <a:t>Agree that GISC </a:t>
            </a:r>
            <a:r>
              <a:rPr lang="en-GB" dirty="0" smtClean="0"/>
              <a:t>[staff]</a:t>
            </a:r>
            <a:r>
              <a:rPr lang="en-GB" dirty="0" smtClean="0"/>
              <a:t> </a:t>
            </a:r>
            <a:r>
              <a:rPr lang="en-GB" dirty="0"/>
              <a:t>will be trained to enact these </a:t>
            </a:r>
            <a:r>
              <a:rPr lang="en-GB" dirty="0" smtClean="0"/>
              <a:t>processes</a:t>
            </a:r>
          </a:p>
          <a:p>
            <a:pPr marL="0" lvl="0" indent="0">
              <a:buNone/>
            </a:pPr>
            <a:r>
              <a:rPr lang="en-GB" dirty="0"/>
              <a:t>Given GISC will be asked to nominate their contact point (Focal Point), Secretariat to coordinate training (e.g. Webinar) to ensure that all designated Focal Points understand their role and responsibilities - especially with respect to confidentiality of information and the coordination of incident response within their AMDCN  </a:t>
            </a:r>
          </a:p>
          <a:p>
            <a:pPr marL="0" indent="0">
              <a:buNone/>
            </a:pP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9</a:t>
            </a:fld>
            <a:endParaRPr lang="en-US" dirty="0" smtClean="0"/>
          </a:p>
        </p:txBody>
      </p:sp>
    </p:spTree>
    <p:extLst>
      <p:ext uri="{BB962C8B-B14F-4D97-AF65-F5344CB8AC3E}">
        <p14:creationId xmlns:p14="http://schemas.microsoft.com/office/powerpoint/2010/main" val="2806631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smtClean="0"/>
              <a:t>2.2.4 </a:t>
            </a:r>
            <a:r>
              <a:rPr lang="en-GB" dirty="0"/>
              <a:t>Agree mechanism for hosting the contact </a:t>
            </a:r>
            <a:r>
              <a:rPr lang="en-GB" dirty="0" smtClean="0"/>
              <a:t>list and collaboration </a:t>
            </a:r>
            <a:r>
              <a:rPr lang="en-GB" dirty="0"/>
              <a:t>mechanism </a:t>
            </a:r>
            <a:endParaRPr lang="en-GB" dirty="0" smtClean="0"/>
          </a:p>
          <a:p>
            <a:pPr marL="0" lvl="0" indent="0">
              <a:buNone/>
            </a:pPr>
            <a:r>
              <a:rPr lang="en-GB" dirty="0"/>
              <a:t>Request Secretariat to establish a private </a:t>
            </a:r>
            <a:r>
              <a:rPr lang="en-GB" dirty="0" smtClean="0"/>
              <a:t>WMO mailing </a:t>
            </a:r>
            <a:r>
              <a:rPr lang="en-GB" dirty="0"/>
              <a:t>list </a:t>
            </a:r>
            <a:r>
              <a:rPr lang="en-GB" dirty="0" smtClean="0"/>
              <a:t>and </a:t>
            </a:r>
            <a:r>
              <a:rPr lang="en-GB" dirty="0"/>
              <a:t>the IT Security incident information sharing as a closed space on </a:t>
            </a:r>
            <a:r>
              <a:rPr lang="en-GB" dirty="0" smtClean="0"/>
              <a:t>WMO WIS </a:t>
            </a:r>
            <a:r>
              <a:rPr lang="en-GB" dirty="0"/>
              <a:t>wiki resource (with private access groups - global, GISCs, and for each AMDCN) and associated Wiki-Tracker for easy publication of incident </a:t>
            </a:r>
            <a:r>
              <a:rPr lang="en-GB" dirty="0" smtClean="0"/>
              <a:t>details.</a:t>
            </a:r>
            <a:endParaRPr lang="en-GB" dirty="0"/>
          </a:p>
          <a:p>
            <a:pPr marL="0" lvl="0" indent="0">
              <a:buNone/>
            </a:pPr>
            <a:r>
              <a:rPr lang="en-GB" dirty="0"/>
              <a:t> </a:t>
            </a:r>
          </a:p>
          <a:p>
            <a:pPr marL="0" indent="0">
              <a:buNone/>
            </a:pP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10</a:t>
            </a:fld>
            <a:endParaRPr lang="en-US" dirty="0" smtClean="0"/>
          </a:p>
        </p:txBody>
      </p:sp>
    </p:spTree>
    <p:extLst>
      <p:ext uri="{BB962C8B-B14F-4D97-AF65-F5344CB8AC3E}">
        <p14:creationId xmlns:p14="http://schemas.microsoft.com/office/powerpoint/2010/main" val="330052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Where are we now?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2.3	Wider considerations</a:t>
            </a:r>
          </a:p>
          <a:p>
            <a:pPr marL="0" indent="0">
              <a:buNone/>
            </a:pPr>
            <a:r>
              <a:rPr lang="en-GB" dirty="0" smtClean="0"/>
              <a:t>Conversation between group and Kate Gagnon of UNICC, as thought they might have a solution to our requirements. They were unware of our constraints, so a mandatory regulatory process will not be pursued. However, the conversation was useful, as it aligned with thinking on GISC accreditation and ET-CAC introduction of an (IT Security) maturity model &amp; risk-based approach, and use of tools like IDS could be shown as  best practise.</a:t>
            </a:r>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11</a:t>
            </a:fld>
            <a:endParaRPr lang="en-US" dirty="0" smtClean="0"/>
          </a:p>
        </p:txBody>
      </p:sp>
    </p:spTree>
    <p:extLst>
      <p:ext uri="{BB962C8B-B14F-4D97-AF65-F5344CB8AC3E}">
        <p14:creationId xmlns:p14="http://schemas.microsoft.com/office/powerpoint/2010/main" val="1473214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2. Where are we now? </a:t>
            </a:r>
            <a:r>
              <a:rPr lang="en-GB" dirty="0" smtClean="0"/>
              <a:t>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2.3 continued</a:t>
            </a:r>
          </a:p>
          <a:p>
            <a:pPr marL="0" indent="0">
              <a:buNone/>
            </a:pPr>
            <a:endParaRPr lang="en-GB" dirty="0"/>
          </a:p>
          <a:p>
            <a:pPr marL="0" indent="0">
              <a:buNone/>
            </a:pPr>
            <a:r>
              <a:rPr lang="en-GB" dirty="0" smtClean="0"/>
              <a:t>Rather than prescribing a specific technical solution, </a:t>
            </a:r>
          </a:p>
          <a:p>
            <a:pPr marL="0" indent="0">
              <a:buNone/>
            </a:pPr>
            <a:r>
              <a:rPr lang="en-GB" dirty="0" smtClean="0"/>
              <a:t>ET-CTS recommends amending the WIS Centre audit criteria to include an IT Security ‘maturity model’ approach to determine how well WIS centres understand and mitigate cyber security issues. This audit should define the minimum level of maturity expected for WIS centres (noting this may differ between GISC, DCPC, NC).</a:t>
            </a:r>
            <a:endParaRPr lang="en-GB" dirty="0"/>
          </a:p>
          <a:p>
            <a:pPr marL="0" indent="0">
              <a:buNone/>
            </a:pP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12</a:t>
            </a:fld>
            <a:endParaRPr lang="en-US" dirty="0" smtClean="0"/>
          </a:p>
        </p:txBody>
      </p:sp>
    </p:spTree>
    <p:extLst>
      <p:ext uri="{BB962C8B-B14F-4D97-AF65-F5344CB8AC3E}">
        <p14:creationId xmlns:p14="http://schemas.microsoft.com/office/powerpoint/2010/main" val="3032346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Where are we now?</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2.3 summary</a:t>
            </a:r>
            <a:endParaRPr lang="en-GB" dirty="0"/>
          </a:p>
          <a:p>
            <a:pPr lvl="0"/>
            <a:r>
              <a:rPr lang="en-GB" dirty="0" smtClean="0"/>
              <a:t>There </a:t>
            </a:r>
            <a:r>
              <a:rPr lang="en-GB" dirty="0"/>
              <a:t>is no need for further engagement with UNICC at this time. </a:t>
            </a:r>
          </a:p>
          <a:p>
            <a:pPr lvl="0"/>
            <a:r>
              <a:rPr lang="en-GB" dirty="0"/>
              <a:t>The draft security incident response procedure describes a ‘minimal’ information sharing mechanism, but it is the best compromise possible for the federated WIS system where there is no centralized control.</a:t>
            </a:r>
          </a:p>
          <a:p>
            <a:pPr lvl="0"/>
            <a:r>
              <a:rPr lang="en-GB" dirty="0"/>
              <a:t>Other aspects, such as the demonstration of maturity in cyber security approaches and provision of cyber security training can be taken forward by the expert teams of OPAG-ISS.</a:t>
            </a:r>
          </a:p>
          <a:p>
            <a:endParaRPr lang="en-GB"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13</a:t>
            </a:fld>
            <a:endParaRPr lang="en-US" dirty="0" smtClean="0"/>
          </a:p>
        </p:txBody>
      </p:sp>
    </p:spTree>
    <p:extLst>
      <p:ext uri="{BB962C8B-B14F-4D97-AF65-F5344CB8AC3E}">
        <p14:creationId xmlns:p14="http://schemas.microsoft.com/office/powerpoint/2010/main" val="714674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3</a:t>
            </a:r>
            <a:r>
              <a:rPr lang="en-GB" dirty="0" smtClean="0"/>
              <a:t>. What do we need to do?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3.1	Proposal Review</a:t>
            </a:r>
          </a:p>
          <a:p>
            <a:pPr marL="0" indent="0">
              <a:buNone/>
            </a:pPr>
            <a:r>
              <a:rPr lang="en-GB" dirty="0" smtClean="0"/>
              <a:t>Existing draft proposal to be reviewed:</a:t>
            </a:r>
          </a:p>
          <a:p>
            <a:r>
              <a:rPr lang="en-GB" dirty="0" smtClean="0"/>
              <a:t>Consistent use of terms.</a:t>
            </a:r>
          </a:p>
          <a:p>
            <a:r>
              <a:rPr lang="en-GB" dirty="0"/>
              <a:t>A</a:t>
            </a:r>
            <a:r>
              <a:rPr lang="en-GB" dirty="0" smtClean="0"/>
              <a:t>greed use of “focal point” rather than contact point for all non-WMO roles.</a:t>
            </a:r>
          </a:p>
          <a:p>
            <a:r>
              <a:rPr lang="en-GB" dirty="0"/>
              <a:t>Roles to be fully defined for all the </a:t>
            </a:r>
            <a:r>
              <a:rPr lang="en-GB" dirty="0" smtClean="0"/>
              <a:t>stakeholders</a:t>
            </a:r>
            <a:r>
              <a:rPr lang="en-GB" dirty="0" smtClean="0"/>
              <a:t>.</a:t>
            </a:r>
          </a:p>
          <a:p>
            <a:r>
              <a:rPr lang="en-GB" dirty="0" smtClean="0"/>
              <a:t>Make suitable for use as annex to WIS guide.</a:t>
            </a: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14</a:t>
            </a:fld>
            <a:endParaRPr lang="en-US" dirty="0" smtClean="0"/>
          </a:p>
        </p:txBody>
      </p:sp>
    </p:spTree>
    <p:extLst>
      <p:ext uri="{BB962C8B-B14F-4D97-AF65-F5344CB8AC3E}">
        <p14:creationId xmlns:p14="http://schemas.microsoft.com/office/powerpoint/2010/main" val="3735468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3</a:t>
            </a:r>
            <a:r>
              <a:rPr lang="en-GB" dirty="0" smtClean="0"/>
              <a:t>. What do we need to do?	</a:t>
            </a:r>
            <a:endParaRPr lang="en-GB" dirty="0"/>
          </a:p>
        </p:txBody>
      </p:sp>
      <p:sp>
        <p:nvSpPr>
          <p:cNvPr id="3" name="Content Placeholder 2"/>
          <p:cNvSpPr>
            <a:spLocks noGrp="1"/>
          </p:cNvSpPr>
          <p:nvPr>
            <p:ph idx="1"/>
          </p:nvPr>
        </p:nvSpPr>
        <p:spPr>
          <a:xfrm>
            <a:off x="387927" y="1624012"/>
            <a:ext cx="8229600" cy="4525963"/>
          </a:xfrm>
        </p:spPr>
        <p:txBody>
          <a:bodyPr>
            <a:normAutofit/>
          </a:bodyPr>
          <a:lstStyle/>
          <a:p>
            <a:pPr marL="0" indent="0">
              <a:buNone/>
            </a:pPr>
            <a:r>
              <a:rPr lang="en-GB" dirty="0" smtClean="0"/>
              <a:t>3.2	Additional Documents</a:t>
            </a:r>
          </a:p>
          <a:p>
            <a:pPr marL="0" indent="0">
              <a:buNone/>
            </a:pPr>
            <a:r>
              <a:rPr lang="en-GB" dirty="0" smtClean="0"/>
              <a:t>Changes to existing WMO documents also needed:</a:t>
            </a:r>
          </a:p>
          <a:p>
            <a:r>
              <a:rPr lang="en-GB" dirty="0" smtClean="0"/>
              <a:t>Manual on WIS</a:t>
            </a:r>
          </a:p>
          <a:p>
            <a:r>
              <a:rPr lang="en-GB" dirty="0" smtClean="0"/>
              <a:t>Guide to WIS</a:t>
            </a:r>
          </a:p>
          <a:p>
            <a:pPr marL="0" indent="0">
              <a:buNone/>
            </a:pPr>
            <a:r>
              <a:rPr lang="en-GB" dirty="0" smtClean="0"/>
              <a:t>New document:</a:t>
            </a:r>
          </a:p>
          <a:p>
            <a:r>
              <a:rPr lang="en-GB" dirty="0" smtClean="0"/>
              <a:t>Draft terms of reference for IT Security Focal / Contact Points.	</a:t>
            </a:r>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15</a:t>
            </a:fld>
            <a:endParaRPr lang="en-US" dirty="0" smtClean="0"/>
          </a:p>
        </p:txBody>
      </p:sp>
    </p:spTree>
    <p:extLst>
      <p:ext uri="{BB962C8B-B14F-4D97-AF65-F5344CB8AC3E}">
        <p14:creationId xmlns:p14="http://schemas.microsoft.com/office/powerpoint/2010/main" val="813528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3</a:t>
            </a:r>
            <a:r>
              <a:rPr lang="en-GB" dirty="0" smtClean="0"/>
              <a:t>. What do we need to do?	</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3.3 Decisions </a:t>
            </a:r>
            <a:r>
              <a:rPr lang="en-GB" dirty="0"/>
              <a:t>still to be </a:t>
            </a:r>
            <a:r>
              <a:rPr lang="en-GB" dirty="0" smtClean="0"/>
              <a:t>made</a:t>
            </a:r>
          </a:p>
          <a:p>
            <a:pPr marL="0" indent="0">
              <a:buNone/>
            </a:pPr>
            <a:endParaRPr lang="en-GB" dirty="0"/>
          </a:p>
          <a:p>
            <a:pPr marL="0" indent="0">
              <a:buNone/>
            </a:pPr>
            <a:r>
              <a:rPr lang="en-GB" dirty="0" smtClean="0"/>
              <a:t>Information Security requirements for IT Security information shared on the WIS-wiki (</a:t>
            </a:r>
            <a:r>
              <a:rPr lang="en-GB" dirty="0"/>
              <a:t>lessons learned, </a:t>
            </a:r>
            <a:r>
              <a:rPr lang="en-GB" dirty="0" smtClean="0"/>
              <a:t>incidents, shared best practise information) to be defined.</a:t>
            </a:r>
          </a:p>
          <a:p>
            <a:pPr marL="0" indent="0">
              <a:buNone/>
            </a:pPr>
            <a:endParaRPr lang="en-GB" dirty="0"/>
          </a:p>
          <a:p>
            <a:pPr marL="0" indent="0">
              <a:buNone/>
            </a:pPr>
            <a:r>
              <a:rPr lang="en-GB" dirty="0"/>
              <a:t>Roles </a:t>
            </a:r>
            <a:r>
              <a:rPr lang="en-GB" dirty="0" smtClean="0"/>
              <a:t>&amp; responsibilities to </a:t>
            </a:r>
            <a:r>
              <a:rPr lang="en-GB" dirty="0"/>
              <a:t>be fully defined for all the actors.</a:t>
            </a:r>
            <a:endParaRPr lang="en-GB"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16</a:t>
            </a:fld>
            <a:endParaRPr lang="en-US" dirty="0" smtClean="0"/>
          </a:p>
        </p:txBody>
      </p:sp>
    </p:spTree>
    <p:extLst>
      <p:ext uri="{BB962C8B-B14F-4D97-AF65-F5344CB8AC3E}">
        <p14:creationId xmlns:p14="http://schemas.microsoft.com/office/powerpoint/2010/main" val="4022224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Plan for work</a:t>
            </a:r>
            <a:r>
              <a:rPr lang="en-GB" dirty="0"/>
              <a:t>	</a:t>
            </a:r>
          </a:p>
        </p:txBody>
      </p:sp>
      <p:sp>
        <p:nvSpPr>
          <p:cNvPr id="3" name="Content Placeholder 2"/>
          <p:cNvSpPr>
            <a:spLocks noGrp="1"/>
          </p:cNvSpPr>
          <p:nvPr>
            <p:ph idx="1"/>
          </p:nvPr>
        </p:nvSpPr>
        <p:spPr/>
        <p:txBody>
          <a:bodyPr>
            <a:normAutofit/>
          </a:bodyPr>
          <a:lstStyle/>
          <a:p>
            <a:r>
              <a:rPr lang="en-GB" dirty="0" smtClean="0"/>
              <a:t>ACTION</a:t>
            </a:r>
            <a:r>
              <a:rPr lang="en-GB" dirty="0"/>
              <a:t>: </a:t>
            </a:r>
            <a:r>
              <a:rPr lang="en-GB" dirty="0" smtClean="0"/>
              <a:t>ET-CTS (Phil Chamberlain) </a:t>
            </a:r>
            <a:r>
              <a:rPr lang="en-GB" dirty="0"/>
              <a:t>(by Jan 2018, ICT-ISS) to </a:t>
            </a:r>
            <a:r>
              <a:rPr lang="en-GB" dirty="0" smtClean="0"/>
              <a:t>make final decisions, update </a:t>
            </a:r>
            <a:r>
              <a:rPr lang="en-GB" dirty="0"/>
              <a:t>the draft document, and prepare amendments to the Manual on WIS and Guide to WIS </a:t>
            </a:r>
          </a:p>
          <a:p>
            <a:r>
              <a:rPr lang="en-GB" dirty="0" smtClean="0"/>
              <a:t>ACTION</a:t>
            </a:r>
            <a:r>
              <a:rPr lang="en-GB" dirty="0"/>
              <a:t>: </a:t>
            </a:r>
            <a:r>
              <a:rPr lang="en-GB" dirty="0" smtClean="0"/>
              <a:t>ET-CTS (Phil Chamberlain) </a:t>
            </a:r>
            <a:r>
              <a:rPr lang="en-GB" dirty="0"/>
              <a:t>(by Jan 2018, ICT-ISS) draft terms of reference for </a:t>
            </a:r>
            <a:r>
              <a:rPr lang="en-GB" dirty="0" smtClean="0"/>
              <a:t>the focal/contact points</a:t>
            </a:r>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17</a:t>
            </a:fld>
            <a:endParaRPr lang="en-US" dirty="0" smtClean="0"/>
          </a:p>
        </p:txBody>
      </p:sp>
    </p:spTree>
    <p:extLst>
      <p:ext uri="{BB962C8B-B14F-4D97-AF65-F5344CB8AC3E}">
        <p14:creationId xmlns:p14="http://schemas.microsoft.com/office/powerpoint/2010/main" val="393421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18</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ET-CTS2017-presentationXX-template</Template>
  <TotalTime>718</TotalTime>
  <Words>737</Words>
  <Application>Microsoft Office PowerPoint</Application>
  <PresentationFormat>On-screen Show (4:3)</PresentationFormat>
  <Paragraphs>113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blank</vt:lpstr>
      <vt:lpstr>PowerPoint Presentation</vt:lpstr>
      <vt:lpstr>Agenda </vt:lpstr>
      <vt:lpstr>1. What is our task?</vt:lpstr>
      <vt:lpstr>1. What is our task?</vt:lpstr>
      <vt:lpstr>1. What is our task?</vt:lpstr>
      <vt:lpstr>2. Where are we now? </vt:lpstr>
      <vt:lpstr>2. Where are we now? </vt:lpstr>
      <vt:lpstr>2. Where are we now? </vt:lpstr>
      <vt:lpstr>2. Where are we now? </vt:lpstr>
      <vt:lpstr>2. Where are we now? </vt:lpstr>
      <vt:lpstr>2. Where are we now? </vt:lpstr>
      <vt:lpstr>2. Where are we now?  </vt:lpstr>
      <vt:lpstr>2. Where are we now?</vt:lpstr>
      <vt:lpstr>3. What do we need to do? </vt:lpstr>
      <vt:lpstr>3. What do we need to do? </vt:lpstr>
      <vt:lpstr>3. What do we need to do? </vt:lpstr>
      <vt:lpstr>4. Plan for work </vt:lpstr>
      <vt:lpstr>PowerPoint Presentation</vt:lpstr>
    </vt:vector>
  </TitlesOfParts>
  <Company>Met Office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Chamberlain, Phil</dc:creator>
  <cp:lastModifiedBy>Meeting 11</cp:lastModifiedBy>
  <cp:revision>28</cp:revision>
  <dcterms:created xsi:type="dcterms:W3CDTF">2017-11-09T13:50:40Z</dcterms:created>
  <dcterms:modified xsi:type="dcterms:W3CDTF">2017-11-15T16:21:03Z</dcterms:modified>
</cp:coreProperties>
</file>