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27"/>
  </p:notesMasterIdLst>
  <p:sldIdLst>
    <p:sldId id="256" r:id="rId2"/>
    <p:sldId id="359" r:id="rId3"/>
    <p:sldId id="360" r:id="rId4"/>
    <p:sldId id="361" r:id="rId5"/>
    <p:sldId id="363" r:id="rId6"/>
    <p:sldId id="257" r:id="rId7"/>
    <p:sldId id="364" r:id="rId8"/>
    <p:sldId id="268" r:id="rId9"/>
    <p:sldId id="323" r:id="rId10"/>
    <p:sldId id="261" r:id="rId11"/>
    <p:sldId id="351" r:id="rId12"/>
    <p:sldId id="262" r:id="rId13"/>
    <p:sldId id="263" r:id="rId14"/>
    <p:sldId id="264" r:id="rId15"/>
    <p:sldId id="267" r:id="rId16"/>
    <p:sldId id="356" r:id="rId17"/>
    <p:sldId id="352" r:id="rId18"/>
    <p:sldId id="358" r:id="rId19"/>
    <p:sldId id="279" r:id="rId20"/>
    <p:sldId id="348" r:id="rId21"/>
    <p:sldId id="343" r:id="rId22"/>
    <p:sldId id="357" r:id="rId23"/>
    <p:sldId id="297" r:id="rId24"/>
    <p:sldId id="355" r:id="rId25"/>
    <p:sldId id="300" r:id="rId26"/>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309"/>
    <p:restoredTop sz="93312"/>
  </p:normalViewPr>
  <p:slideViewPr>
    <p:cSldViewPr snapToGrid="0" snapToObjects="1">
      <p:cViewPr varScale="1">
        <p:scale>
          <a:sx n="110" d="100"/>
          <a:sy n="110" d="100"/>
        </p:scale>
        <p:origin x="-1483" y="-77"/>
      </p:cViewPr>
      <p:guideLst>
        <p:guide orient="horz" pos="16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72"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63ED4200-047A-9043-AFD7-C2FFEA782897}" type="presOf" srcId="{2DA614EF-BA53-46C2-A6FD-A9B1CC01FD80}" destId="{42B18BD4-A8FA-4363-92E3-A1B059E25286}" srcOrd="0" destOrd="0" presId="urn:microsoft.com/office/officeart/2005/8/layout/arrow2"/>
    <dgm:cxn modelId="{1CA8A37A-FEB8-BA4C-A73C-69457EC7B042}" type="presOf" srcId="{1C691D36-ED68-4CA6-8218-C0C707906612}" destId="{9D98AF1A-3F32-44CC-941D-83574E52F62A}" srcOrd="0" destOrd="0" presId="urn:microsoft.com/office/officeart/2005/8/layout/arrow2"/>
    <dgm:cxn modelId="{5E38AEB5-BA04-4CA3-AE1F-E6590FCA83A8}" srcId="{2DA614EF-BA53-46C2-A6FD-A9B1CC01FD80}" destId="{62A21544-684F-4111-BC3E-F0AAA6D9673D}" srcOrd="0" destOrd="0" parTransId="{360BFBED-BBC0-424F-95C2-F15260F2EA89}" sibTransId="{B7537118-AB6E-4F76-BE3B-A91CA1384477}"/>
    <dgm:cxn modelId="{896825CA-2BAA-0A45-A105-D0A0E5A13655}" type="presOf" srcId="{8CCD3C50-BBF2-4CFE-9AE9-5691C79FFC59}" destId="{946D30F6-4BC8-45FA-B66B-D60612FD680D}" srcOrd="0" destOrd="0" presId="urn:microsoft.com/office/officeart/2005/8/layout/arrow2"/>
    <dgm:cxn modelId="{6DFB1BE5-252B-A746-B55C-196B2F01AA10}" type="presOf" srcId="{62A21544-684F-4111-BC3E-F0AAA6D9673D}" destId="{E2BF9D48-3CDF-4265-A96C-E5CC9A65D421}"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280E77A8-16E0-402C-B00D-A8B6C5D37C06}" srcId="{2DA614EF-BA53-46C2-A6FD-A9B1CC01FD80}" destId="{1C691D36-ED68-4CA6-8218-C0C707906612}" srcOrd="2" destOrd="0" parTransId="{096E167A-ADD8-44CA-A677-0B50E918E350}" sibTransId="{7C467E30-1853-43D1-BDFD-1FF293ED722B}"/>
    <dgm:cxn modelId="{FC53644A-0259-554B-9BC7-CFC92A6E9B25}" type="presParOf" srcId="{42B18BD4-A8FA-4363-92E3-A1B059E25286}" destId="{F28B3EE1-CF00-44C7-9DB6-0BEA3C38D921}" srcOrd="0" destOrd="0" presId="urn:microsoft.com/office/officeart/2005/8/layout/arrow2"/>
    <dgm:cxn modelId="{91466754-FB46-394F-82E1-ED61611758EA}" type="presParOf" srcId="{42B18BD4-A8FA-4363-92E3-A1B059E25286}" destId="{C5EE989F-0DA2-4CDF-AFC6-899EDE50949F}" srcOrd="1" destOrd="0" presId="urn:microsoft.com/office/officeart/2005/8/layout/arrow2"/>
    <dgm:cxn modelId="{3B9EC792-2741-F34C-BFA2-CE7503665935}" type="presParOf" srcId="{C5EE989F-0DA2-4CDF-AFC6-899EDE50949F}" destId="{49B66D85-4B60-464A-B5F1-7330D43EBA46}" srcOrd="0" destOrd="0" presId="urn:microsoft.com/office/officeart/2005/8/layout/arrow2"/>
    <dgm:cxn modelId="{6F3DCF64-EE2B-5E44-8D05-8EE3AA409BAE}" type="presParOf" srcId="{C5EE989F-0DA2-4CDF-AFC6-899EDE50949F}" destId="{E2BF9D48-3CDF-4265-A96C-E5CC9A65D421}" srcOrd="1" destOrd="0" presId="urn:microsoft.com/office/officeart/2005/8/layout/arrow2"/>
    <dgm:cxn modelId="{DF0AA3A6-79DE-9947-AC05-26FA1DF73ABB}" type="presParOf" srcId="{C5EE989F-0DA2-4CDF-AFC6-899EDE50949F}" destId="{407D105C-76C7-456A-B1F6-3B4682F9E2F5}" srcOrd="2" destOrd="0" presId="urn:microsoft.com/office/officeart/2005/8/layout/arrow2"/>
    <dgm:cxn modelId="{440FC32F-C453-A648-B90C-F582141B596E}" type="presParOf" srcId="{C5EE989F-0DA2-4CDF-AFC6-899EDE50949F}" destId="{946D30F6-4BC8-45FA-B66B-D60612FD680D}" srcOrd="3" destOrd="0" presId="urn:microsoft.com/office/officeart/2005/8/layout/arrow2"/>
    <dgm:cxn modelId="{65A6A7F4-45F9-5746-A549-FFA458DF63FD}" type="presParOf" srcId="{C5EE989F-0DA2-4CDF-AFC6-899EDE50949F}" destId="{4C3A993C-B85A-49F3-A98C-236AC6A477F5}" srcOrd="4" destOrd="0" presId="urn:microsoft.com/office/officeart/2005/8/layout/arrow2"/>
    <dgm:cxn modelId="{602CE27B-A69C-344E-9CEF-58E45476E8E3}"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22713620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marR="0" lvl="0" indent="-247644" algn="l" defTabSz="914400" rtl="0" eaLnBrk="1" fontAlgn="auto" latinLnBrk="0" hangingPunct="1">
              <a:lnSpc>
                <a:spcPct val="100000"/>
              </a:lnSpc>
              <a:spcBef>
                <a:spcPts val="0"/>
              </a:spcBef>
              <a:spcAft>
                <a:spcPts val="0"/>
              </a:spcAft>
              <a:buClrTx/>
              <a:buSzPct val="100000"/>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171450" indent="-171450">
              <a:buFont typeface="Arial" charset="0"/>
              <a:buChar char="•"/>
            </a:pPr>
            <a:r>
              <a:rPr lang="en-US" dirty="0" smtClean="0"/>
              <a:t>Scope of data included in each phase of the project and access are controlled by metadata keywords set by originating </a:t>
            </a:r>
            <a:r>
              <a:rPr lang="en-US" dirty="0" err="1" smtClean="0"/>
              <a:t>centre</a:t>
            </a:r>
            <a:r>
              <a:rPr lang="en-US" dirty="0" smtClean="0"/>
              <a:t>/data provider:</a:t>
            </a:r>
          </a:p>
          <a:p>
            <a:pPr marL="628650" lvl="1" indent="-171450">
              <a:buFont typeface="Arial" charset="0"/>
              <a:buChar char="•"/>
            </a:pPr>
            <a:r>
              <a:rPr lang="en-US" b="1" dirty="0" err="1" smtClean="0"/>
              <a:t>WMO_DataLicenseCode</a:t>
            </a:r>
            <a:r>
              <a:rPr lang="en-US" dirty="0" smtClean="0"/>
              <a:t> </a:t>
            </a:r>
            <a:r>
              <a:rPr lang="mr-IN" dirty="0" smtClean="0"/>
              <a:t>–</a:t>
            </a:r>
            <a:r>
              <a:rPr lang="en-US" dirty="0" smtClean="0"/>
              <a:t> whether or not the data is considered essential and if the data has associated licensing/access constraints</a:t>
            </a:r>
          </a:p>
          <a:p>
            <a:pPr marL="628650" lvl="1" indent="-171450">
              <a:buFont typeface="Arial" charset="0"/>
              <a:buChar char="•"/>
            </a:pPr>
            <a:r>
              <a:rPr lang="en-US" b="1" dirty="0" err="1" smtClean="0"/>
              <a:t>WMO_DistributionScopeCode</a:t>
            </a:r>
            <a:r>
              <a:rPr lang="en-US" dirty="0" smtClean="0"/>
              <a:t> </a:t>
            </a:r>
            <a:r>
              <a:rPr lang="mr-IN" dirty="0" smtClean="0"/>
              <a:t>–</a:t>
            </a:r>
            <a:r>
              <a:rPr lang="en-US" dirty="0" smtClean="0"/>
              <a:t> level of data exchange (global, regional, </a:t>
            </a:r>
            <a:r>
              <a:rPr lang="en-US" dirty="0" err="1" smtClean="0"/>
              <a:t>centre</a:t>
            </a:r>
            <a:r>
              <a:rPr lang="en-US" dirty="0" smtClean="0"/>
              <a:t>)</a:t>
            </a:r>
          </a:p>
          <a:p>
            <a:pPr marL="628650" lvl="1" indent="-171450">
              <a:buFont typeface="Arial" charset="0"/>
              <a:buChar char="•"/>
            </a:pPr>
            <a:r>
              <a:rPr lang="en-US" b="1" dirty="0" err="1" smtClean="0"/>
              <a:t>WMO_ProductCategoryCode</a:t>
            </a:r>
            <a:r>
              <a:rPr lang="en-US" b="1" dirty="0" smtClean="0"/>
              <a:t> </a:t>
            </a:r>
            <a:r>
              <a:rPr lang="mr-IN" dirty="0" smtClean="0"/>
              <a:t>–</a:t>
            </a:r>
            <a:r>
              <a:rPr lang="en-US" dirty="0" smtClean="0"/>
              <a:t> GTS priority level (also determines if </a:t>
            </a:r>
            <a:r>
              <a:rPr lang="en-US" dirty="0" err="1" smtClean="0"/>
              <a:t>QoS</a:t>
            </a:r>
            <a:r>
              <a:rPr lang="en-US" dirty="0" smtClean="0"/>
              <a:t> mechanisms are required)</a:t>
            </a:r>
          </a:p>
          <a:p>
            <a:pPr lvl="0">
              <a:spcBef>
                <a:spcPts val="0"/>
              </a:spcBef>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lang="en-US" sz="1200" b="0" i="0" u="none" strike="noStrike" cap="none" baseline="0" dirty="0" smtClean="0">
              <a:solidFill>
                <a:schemeClr val="dk1"/>
              </a:solidFill>
              <a:latin typeface="Calibri"/>
              <a:ea typeface="Calibri"/>
              <a:cs typeface="Calibri"/>
              <a:sym typeface="Calibri"/>
            </a:endParaRP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t>9</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0584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8" name="Shape 9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Reference documents:</a:t>
            </a:r>
          </a:p>
          <a:p>
            <a:pPr marL="457200" lvl="0" indent="-298450" rtl="0">
              <a:lnSpc>
                <a:spcPct val="115000"/>
              </a:lnSpc>
              <a:spcBef>
                <a:spcPts val="0"/>
              </a:spcBef>
              <a:buChar char="-"/>
            </a:pPr>
            <a:r>
              <a:rPr lang="en" dirty="0"/>
              <a:t>WIS-TECHSPEC-3: Centralization of Global Distributed Data</a:t>
            </a:r>
          </a:p>
          <a:p>
            <a:pPr lvl="0" rtl="0">
              <a:lnSpc>
                <a:spcPct val="115000"/>
              </a:lnSpc>
              <a:spcBef>
                <a:spcPts val="0"/>
              </a:spcBef>
              <a:buNone/>
            </a:pPr>
            <a:endParaRPr dirty="0"/>
          </a:p>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According to </a:t>
            </a:r>
            <a:r>
              <a:rPr lang="en" dirty="0">
                <a:solidFill>
                  <a:schemeClr val="dk1"/>
                </a:solidFill>
              </a:rPr>
              <a:t>WIS-TECHSPEC-3</a:t>
            </a:r>
            <a:r>
              <a:rPr lang="en" sz="1200" dirty="0">
                <a:solidFill>
                  <a:schemeClr val="dk1"/>
                </a:solidFill>
                <a:latin typeface="Calibri"/>
                <a:ea typeface="Calibri"/>
                <a:cs typeface="Calibri"/>
                <a:sym typeface="Calibri"/>
              </a:rPr>
              <a:t> of “Centralization of Global Distributed Data”.</a:t>
            </a:r>
          </a:p>
          <a:p>
            <a:pPr marL="457200" lvl="0" indent="-304800" rtl="0">
              <a:lnSpc>
                <a:spcPct val="115000"/>
              </a:lnSpc>
              <a:spcBef>
                <a:spcPts val="0"/>
              </a:spcBef>
              <a:spcAft>
                <a:spcPts val="0"/>
              </a:spcAft>
              <a:buClr>
                <a:schemeClr val="dk1"/>
              </a:buClr>
              <a:buSzPct val="100000"/>
              <a:buFont typeface="Calibri"/>
              <a:buChar char="-"/>
            </a:pPr>
            <a:r>
              <a:rPr lang="en" sz="1200" dirty="0">
                <a:solidFill>
                  <a:schemeClr val="dk1"/>
                </a:solidFill>
                <a:latin typeface="Calibri"/>
                <a:ea typeface="Calibri"/>
                <a:cs typeface="Calibri"/>
                <a:sym typeface="Calibri"/>
              </a:rPr>
              <a:t>As the performance metrics global information is some of the operation-critical data intended for global distribution is to be transmitted end-to-end within two minutes.</a:t>
            </a:r>
          </a:p>
          <a:p>
            <a:pPr marL="457200" lvl="0" indent="-304800" rtl="0">
              <a:lnSpc>
                <a:spcPct val="115000"/>
              </a:lnSpc>
              <a:spcBef>
                <a:spcPts val="0"/>
              </a:spcBef>
              <a:buClr>
                <a:schemeClr val="dk1"/>
              </a:buClr>
              <a:buSzPct val="100000"/>
              <a:buFont typeface="Calibri"/>
              <a:buChar char="-"/>
            </a:pPr>
            <a:r>
              <a:rPr lang="en" sz="1200" dirty="0">
                <a:solidFill>
                  <a:schemeClr val="dk1"/>
                </a:solidFill>
                <a:latin typeface="Calibri"/>
                <a:ea typeface="Calibri"/>
                <a:cs typeface="Calibri"/>
                <a:sym typeface="Calibri"/>
              </a:rPr>
              <a:t>Data flow, Inputs is Global information, and outputs is Cached Global information.</a:t>
            </a:r>
          </a:p>
          <a:p>
            <a:pPr marL="457200" lvl="0" indent="-6985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In the notes, Global data is required to be all GISCs within 15 minutes</a:t>
            </a:r>
            <a:r>
              <a:rPr lang="en" sz="1200" dirty="0" smtClean="0">
                <a:solidFill>
                  <a:schemeClr val="dk1"/>
                </a:solidFill>
                <a:latin typeface="Calibri"/>
                <a:ea typeface="Calibri"/>
                <a:cs typeface="Calibri"/>
                <a:sym typeface="Calibri"/>
              </a:rPr>
              <a:t>.</a:t>
            </a:r>
            <a:endParaRPr lang="en" sz="1200" dirty="0">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457200" lvl="0" indent="-298450">
              <a:spcBef>
                <a:spcPts val="0"/>
              </a:spcBef>
              <a:buChar char="-"/>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spcBef>
                <a:spcPts val="0"/>
              </a:spcBef>
              <a:buClr>
                <a:schemeClr val="dk1"/>
              </a:buClr>
              <a:buSzPct val="100000"/>
              <a:buFont typeface="Arial"/>
              <a:buNone/>
            </a:pPr>
            <a:r>
              <a:rPr lang="en" dirty="0"/>
              <a:t>Reference documents:</a:t>
            </a:r>
          </a:p>
          <a:p>
            <a:pPr marL="457200" lvl="0" indent="-298450" rtl="0">
              <a:spcBef>
                <a:spcPts val="0"/>
              </a:spcBef>
              <a:buChar char="-"/>
            </a:pPr>
            <a:r>
              <a:rPr lang="en" dirty="0"/>
              <a:t>WIS-TECHSPEC-4: maintenance of user identification and role information</a:t>
            </a:r>
          </a:p>
          <a:p>
            <a:pPr marL="457200" lvl="0" indent="-298450" rtl="0">
              <a:spcBef>
                <a:spcPts val="0"/>
              </a:spcBef>
              <a:buChar char="-"/>
            </a:pPr>
            <a:r>
              <a:rPr lang="en" dirty="0"/>
              <a:t>WIS-TECHSPEC-5: consolidated view of distributed identification and role information</a:t>
            </a:r>
          </a:p>
          <a:p>
            <a:pPr marL="457200" lvl="0" indent="-298450" rtl="0">
              <a:spcBef>
                <a:spcPts val="0"/>
              </a:spcBef>
              <a:buChar char="-"/>
            </a:pPr>
            <a:r>
              <a:rPr lang="en" dirty="0"/>
              <a:t>WIS-TECHSPEC-6: authentication of a user</a:t>
            </a:r>
          </a:p>
          <a:p>
            <a:pPr marL="457200" lvl="0" indent="-298450" rtl="0">
              <a:spcBef>
                <a:spcPts val="0"/>
              </a:spcBef>
              <a:buChar char="-"/>
            </a:pPr>
            <a:r>
              <a:rPr lang="en" dirty="0"/>
              <a:t>WIS-TECHSPEC-7: authorization of a user role</a:t>
            </a:r>
          </a:p>
          <a:p>
            <a:pPr marL="457200" lvl="0" indent="-298450" rtl="0">
              <a:spcBef>
                <a:spcPts val="0"/>
              </a:spcBef>
              <a:buChar char="-"/>
            </a:pPr>
            <a:r>
              <a:rPr lang="en" dirty="0"/>
              <a:t>WIS-TECHSPEC-15: reporting of quality of service</a:t>
            </a:r>
          </a:p>
          <a:p>
            <a:pPr lvl="0">
              <a:spcBef>
                <a:spcPts val="0"/>
              </a:spcBef>
              <a:buNone/>
            </a:pPr>
            <a:endParaRPr dirty="0"/>
          </a:p>
          <a:p>
            <a:pPr lvl="0">
              <a:spcBef>
                <a:spcPts val="0"/>
              </a:spcBef>
              <a:buNone/>
            </a:pPr>
            <a:r>
              <a:rPr lang="en" dirty="0"/>
              <a:t>Typical competencies for “Managers”</a:t>
            </a:r>
          </a:p>
          <a:p>
            <a:pPr marL="457200" lvl="0" indent="-298450" rtl="0">
              <a:spcBef>
                <a:spcPts val="0"/>
              </a:spcBef>
              <a:buChar char="-"/>
            </a:pPr>
            <a:r>
              <a:rPr lang="en" dirty="0"/>
              <a:t>Virtual Machine (IT maintenance)</a:t>
            </a:r>
          </a:p>
          <a:p>
            <a:pPr marL="914400" lvl="1" indent="-298450" rtl="0">
              <a:spcBef>
                <a:spcPts val="0"/>
              </a:spcBef>
              <a:buChar char="-"/>
            </a:pPr>
            <a:r>
              <a:rPr lang="en" dirty="0"/>
              <a:t>Experienced IT admin skills</a:t>
            </a:r>
          </a:p>
          <a:p>
            <a:pPr marL="914400" lvl="1" indent="-298450" rtl="0">
              <a:spcBef>
                <a:spcPts val="0"/>
              </a:spcBef>
              <a:buChar char="-"/>
            </a:pPr>
            <a:r>
              <a:rPr lang="en" dirty="0"/>
              <a:t>Dedicated routine works?</a:t>
            </a:r>
          </a:p>
          <a:p>
            <a:pPr marL="457200" lvl="0" indent="-298450" rtl="0">
              <a:spcBef>
                <a:spcPts val="0"/>
              </a:spcBef>
              <a:buChar char="-"/>
            </a:pPr>
            <a:r>
              <a:rPr lang="en" dirty="0"/>
              <a:t>Configuration Management</a:t>
            </a:r>
          </a:p>
          <a:p>
            <a:pPr marL="914400" lvl="1" indent="-298450" rtl="0">
              <a:spcBef>
                <a:spcPts val="0"/>
              </a:spcBef>
              <a:buChar char="-"/>
            </a:pPr>
            <a:r>
              <a:rPr lang="en" dirty="0"/>
              <a:t>(at least) Familiar with WIS business</a:t>
            </a:r>
          </a:p>
          <a:p>
            <a:pPr marL="914400" lvl="1" indent="-298450" rtl="0">
              <a:spcBef>
                <a:spcPts val="0"/>
              </a:spcBef>
              <a:buChar char="-"/>
            </a:pPr>
            <a:r>
              <a:rPr lang="en" dirty="0"/>
              <a:t>(at least) Familiar with business application (e.g. AFD)</a:t>
            </a:r>
          </a:p>
          <a:p>
            <a:pPr marL="457200" lvl="0" indent="-298450" rtl="0">
              <a:spcBef>
                <a:spcPts val="0"/>
              </a:spcBef>
              <a:buChar char="-"/>
            </a:pPr>
            <a:r>
              <a:rPr lang="en" dirty="0"/>
              <a:t>Users, Roles, and Rights</a:t>
            </a:r>
          </a:p>
          <a:p>
            <a:pPr marL="914400" lvl="1" indent="-298450" rtl="0">
              <a:spcBef>
                <a:spcPts val="0"/>
              </a:spcBef>
              <a:buChar char="-"/>
            </a:pPr>
            <a:r>
              <a:rPr lang="en" dirty="0"/>
              <a:t>Authority or authorized points that can “officially verify” the users identity</a:t>
            </a:r>
          </a:p>
          <a:p>
            <a:pPr marL="914400" lvl="1" indent="-298450" rtl="0">
              <a:spcBef>
                <a:spcPts val="0"/>
              </a:spcBef>
              <a:buChar char="-"/>
            </a:pPr>
            <a:r>
              <a:rPr lang="en" dirty="0"/>
              <a:t>(at least) Familiar with WIS rules for user roles and rights</a:t>
            </a:r>
          </a:p>
          <a:p>
            <a:pPr marL="457200" lvl="0" indent="-298450" rtl="0">
              <a:spcBef>
                <a:spcPts val="0"/>
              </a:spcBef>
              <a:buChar char="-"/>
            </a:pPr>
            <a:r>
              <a:rPr lang="en" dirty="0"/>
              <a:t>Data availability and timeliness</a:t>
            </a:r>
          </a:p>
          <a:p>
            <a:pPr marL="914400" lvl="1" indent="-298450" rtl="0">
              <a:spcBef>
                <a:spcPts val="0"/>
              </a:spcBef>
              <a:buChar char="-"/>
            </a:pPr>
            <a:r>
              <a:rPr lang="en" dirty="0"/>
              <a:t>(at least) Familiar with WIS business</a:t>
            </a:r>
          </a:p>
          <a:p>
            <a:pPr marL="457200" lvl="0" indent="-298450" rtl="0">
              <a:spcBef>
                <a:spcPts val="0"/>
              </a:spcBef>
              <a:buChar char="-"/>
            </a:pPr>
            <a:r>
              <a:rPr lang="en" dirty="0"/>
              <a:t>Capacity (of resources)</a:t>
            </a:r>
          </a:p>
          <a:p>
            <a:pPr marL="914400" lvl="1" indent="-298450" rtl="0">
              <a:spcBef>
                <a:spcPts val="0"/>
              </a:spcBef>
              <a:buChar char="-"/>
            </a:pPr>
            <a:r>
              <a:rPr lang="en" dirty="0"/>
              <a:t>(at least) Familiar with VM resources and WIS business</a:t>
            </a:r>
          </a:p>
          <a:p>
            <a:pPr lvl="0" rtl="0">
              <a:spcBef>
                <a:spcPts val="0"/>
              </a:spcBef>
              <a:buClr>
                <a:schemeClr val="dk1"/>
              </a:buClr>
              <a:buSzPct val="100000"/>
              <a:buFont typeface="Arial"/>
              <a:buNone/>
            </a:pPr>
            <a:endParaRPr dirty="0"/>
          </a:p>
          <a:p>
            <a:pPr lvl="0">
              <a:spcBef>
                <a:spcPts val="0"/>
              </a:spcBef>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31800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574153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6547745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Shape 3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3" name="Shape 3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fr-FR" dirty="0" smtClean="0"/>
              <a:t>ET-CTS </a:t>
            </a:r>
            <a:r>
              <a:rPr lang="en" dirty="0" smtClean="0"/>
              <a:t>- </a:t>
            </a:r>
            <a:r>
              <a:rPr lang="en" dirty="0"/>
              <a:t>Cache in and through the cloud</a:t>
            </a:r>
          </a:p>
        </p:txBody>
      </p:sp>
      <p:sp>
        <p:nvSpPr>
          <p:cNvPr id="67" name="Shape 67"/>
          <p:cNvSpPr txBox="1">
            <a:spLocks noGrp="1"/>
          </p:cNvSpPr>
          <p:nvPr>
            <p:ph type="subTitle" idx="1"/>
          </p:nvPr>
        </p:nvSpPr>
        <p:spPr>
          <a:prstGeom prst="rect">
            <a:avLst/>
          </a:prstGeom>
        </p:spPr>
        <p:txBody>
          <a:bodyPr vert="horz" wrap="square" lIns="68569" tIns="68569" rIns="68569" bIns="68569" rtlCol="0" anchor="t" anchorCtr="0">
            <a:noAutofit/>
          </a:bodyPr>
          <a:lstStyle/>
          <a:p>
            <a:pPr>
              <a:spcBef>
                <a:spcPts val="0"/>
              </a:spcBef>
            </a:pPr>
            <a:r>
              <a:rPr lang="fr-FR" dirty="0" smtClean="0"/>
              <a:t>ET-CTS / ET- WISC </a:t>
            </a:r>
            <a:r>
              <a:rPr lang="fr-FR" dirty="0" err="1" smtClean="0"/>
              <a:t>Plenary</a:t>
            </a:r>
            <a:r>
              <a:rPr lang="fr-FR" dirty="0" smtClean="0"/>
              <a:t> Session</a:t>
            </a:r>
          </a:p>
          <a:p>
            <a:pPr>
              <a:spcBef>
                <a:spcPts val="0"/>
              </a:spcBef>
            </a:pPr>
            <a:r>
              <a:rPr lang="fr-FR" dirty="0" smtClean="0"/>
              <a:t>Novembre 2017</a:t>
            </a: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fr-FR" altLang="en-US" dirty="0" smtClean="0">
                <a:ea typeface="ＭＳ Ｐゴシック" charset="-128"/>
              </a:rPr>
              <a:t>History</a:t>
            </a: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34634" y="866458"/>
            <a:ext cx="6723366" cy="3919538"/>
          </a:xfrm>
        </p:spPr>
        <p:txBody>
          <a:bodyPr>
            <a:noAutofit/>
          </a:bodyPr>
          <a:lstStyle/>
          <a:p>
            <a:pPr marL="342892" indent="-323842">
              <a:spcBef>
                <a:spcPts val="0"/>
              </a:spcBef>
              <a:buFont typeface="Arial"/>
              <a:buChar char="-"/>
            </a:pPr>
            <a:r>
              <a:rPr lang="fr-FR" altLang="en-US" sz="1400" dirty="0"/>
              <a:t>For GISC to GISC communication and in particular for exchange of « GlobalExchange » data the current architecture is based on an any to any unicast based solution</a:t>
            </a:r>
          </a:p>
          <a:p>
            <a:pPr marL="342892" indent="-323842">
              <a:spcBef>
                <a:spcPts val="0"/>
              </a:spcBef>
              <a:buFont typeface="Arial"/>
              <a:buChar char="-"/>
            </a:pPr>
            <a:r>
              <a:rPr lang="fr-FR" altLang="en-US" sz="1400" dirty="0"/>
              <a:t>The solution is:</a:t>
            </a:r>
          </a:p>
          <a:p>
            <a:pPr marL="685784" lvl="1" indent="-304793">
              <a:spcBef>
                <a:spcPts val="0"/>
              </a:spcBef>
              <a:buFont typeface="Arial"/>
              <a:buChar char="-"/>
            </a:pPr>
            <a:r>
              <a:rPr lang="fr-FR" altLang="en-US" sz="1400" dirty="0"/>
              <a:t>Politically very challenging (some bilateral links are virtually impossible to set up)</a:t>
            </a:r>
          </a:p>
          <a:p>
            <a:pPr marL="685784" lvl="1" indent="-304793">
              <a:spcBef>
                <a:spcPts val="0"/>
              </a:spcBef>
              <a:buFont typeface="Arial"/>
              <a:buChar char="-"/>
            </a:pPr>
            <a:r>
              <a:rPr lang="fr-FR" altLang="en-US" sz="1400" dirty="0"/>
              <a:t>Technically difficult to establish, to monitor and to maintain</a:t>
            </a:r>
          </a:p>
          <a:p>
            <a:pPr marL="685784" lvl="1" indent="-304793">
              <a:spcBef>
                <a:spcPts val="0"/>
              </a:spcBef>
              <a:buFont typeface="Arial"/>
              <a:buChar char="-"/>
            </a:pPr>
            <a:r>
              <a:rPr lang="fr-FR" altLang="en-US" sz="1400" dirty="0"/>
              <a:t>Financially unattractive as the same data is sent multiple times on an expensive network</a:t>
            </a:r>
          </a:p>
          <a:p>
            <a:pPr marL="342892" indent="-323842">
              <a:spcBef>
                <a:spcPts val="0"/>
              </a:spcBef>
              <a:buFont typeface="Arial"/>
              <a:buChar char="-"/>
            </a:pPr>
            <a:r>
              <a:rPr lang="fr-FR" altLang="en-US" sz="1400" dirty="0"/>
              <a:t>In 2014, at TT-GISC and ET-CTS, a solution using a cloud based approach </a:t>
            </a:r>
            <a:r>
              <a:rPr lang="fr-FR" altLang="en-US" sz="1400" dirty="0" err="1"/>
              <a:t>was</a:t>
            </a:r>
            <a:r>
              <a:rPr lang="fr-FR" altLang="en-US" sz="1400" dirty="0"/>
              <a:t> </a:t>
            </a:r>
            <a:r>
              <a:rPr lang="fr-FR" altLang="en-US" sz="1400" dirty="0" err="1" smtClean="0"/>
              <a:t>presented</a:t>
            </a:r>
            <a:endParaRPr lang="fr-FR" altLang="en-US" sz="1400" dirty="0" smtClean="0"/>
          </a:p>
          <a:p>
            <a:pPr marL="342892" indent="-323842">
              <a:spcBef>
                <a:spcPts val="0"/>
              </a:spcBef>
              <a:buFont typeface="Arial"/>
              <a:buChar char="-"/>
            </a:pPr>
            <a:r>
              <a:rPr lang="fr-FR" altLang="en-US" sz="1400" dirty="0" smtClean="0"/>
              <a:t>It </a:t>
            </a:r>
            <a:r>
              <a:rPr lang="fr-FR" altLang="en-US" sz="1400" dirty="0"/>
              <a:t>was then agreed to run a pilot in 2015 to assess whether this option was viable </a:t>
            </a:r>
          </a:p>
          <a:p>
            <a:pPr marL="685784" lvl="1" indent="-304793">
              <a:spcBef>
                <a:spcPts val="0"/>
              </a:spcBef>
              <a:buFont typeface="Arial"/>
              <a:buChar char="-"/>
            </a:pPr>
            <a:r>
              <a:rPr lang="fr-FR" altLang="en-US" sz="1400" dirty="0"/>
              <a:t>Suitability of this solution will be established based on:</a:t>
            </a:r>
          </a:p>
          <a:p>
            <a:pPr marL="685784" lvl="1" indent="-304793">
              <a:spcBef>
                <a:spcPts val="0"/>
              </a:spcBef>
              <a:buFont typeface="Arial"/>
              <a:buChar char="-"/>
            </a:pPr>
            <a:r>
              <a:rPr lang="fr-FR" altLang="en-US" sz="1400" dirty="0"/>
              <a:t>The technical outcome of the pilot</a:t>
            </a:r>
          </a:p>
          <a:p>
            <a:pPr marL="685784" lvl="1" indent="-304793">
              <a:spcBef>
                <a:spcPts val="0"/>
              </a:spcBef>
              <a:buFont typeface="Arial"/>
              <a:buChar char="-"/>
            </a:pPr>
            <a:r>
              <a:rPr lang="fr-FR" altLang="en-US" sz="1400" dirty="0"/>
              <a:t>The result of a questionnaire (it appears that some organisations forbid the storage of their data into the cloud)</a:t>
            </a:r>
          </a:p>
          <a:p>
            <a:pPr marL="685784" lvl="1" indent="-304793">
              <a:spcBef>
                <a:spcPts val="0"/>
              </a:spcBef>
              <a:buFont typeface="Arial"/>
              <a:buChar char="-"/>
            </a:pPr>
            <a:r>
              <a:rPr lang="fr-FR" altLang="en-US" sz="1400" dirty="0"/>
              <a:t>The financial and contractual aspects</a:t>
            </a:r>
          </a:p>
          <a:p>
            <a:pPr marL="685784" lvl="1" indent="-304793">
              <a:spcBef>
                <a:spcPts val="0"/>
              </a:spcBef>
              <a:buFont typeface="Arial"/>
              <a:buChar char="-"/>
            </a:pPr>
            <a:r>
              <a:rPr lang="fr-FR" altLang="en-US" sz="1400" dirty="0"/>
              <a:t>The agreement of the GISCs to proceed with such a solution</a:t>
            </a:r>
          </a:p>
        </p:txBody>
      </p:sp>
    </p:spTree>
    <p:extLst>
      <p:ext uri="{BB962C8B-B14F-4D97-AF65-F5344CB8AC3E}">
        <p14:creationId xmlns:p14="http://schemas.microsoft.com/office/powerpoint/2010/main" val="1209033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42900" y="205979"/>
            <a:ext cx="6172200" cy="729555"/>
          </a:xfrm>
        </p:spPr>
        <p:txBody>
          <a:bodyPr/>
          <a:lstStyle/>
          <a:p>
            <a:pPr eaLnBrk="1" hangingPunct="1"/>
            <a:r>
              <a:rPr lang="fr-FR" altLang="en-US" dirty="0" smtClean="0">
                <a:ea typeface="ＭＳ Ｐゴシック" charset="-128"/>
              </a:rPr>
              <a:t>The should and the may</a:t>
            </a:r>
          </a:p>
        </p:txBody>
      </p:sp>
      <p:sp>
        <p:nvSpPr>
          <p:cNvPr id="7171"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pic>
        <p:nvPicPr>
          <p:cNvPr id="717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676" y="935533"/>
            <a:ext cx="2187179"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21782" y="2234804"/>
            <a:ext cx="3912394"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Box 4"/>
          <p:cNvSpPr txBox="1">
            <a:spLocks noChangeArrowheads="1"/>
          </p:cNvSpPr>
          <p:nvPr/>
        </p:nvSpPr>
        <p:spPr bwMode="auto">
          <a:xfrm>
            <a:off x="2627710" y="1128712"/>
            <a:ext cx="3108543"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dirty="0">
                <a:solidFill>
                  <a:srgbClr val="000000"/>
                </a:solidFill>
                <a:ea typeface="Arial Unicode MS" pitchFamily="34" charset="-128"/>
                <a:cs typeface="Arial Unicode MS" pitchFamily="34" charset="-128"/>
              </a:rPr>
              <a:t>What we should have now…</a:t>
            </a:r>
          </a:p>
        </p:txBody>
      </p:sp>
      <p:sp>
        <p:nvSpPr>
          <p:cNvPr id="7175" name="TextBox 8"/>
          <p:cNvSpPr txBox="1">
            <a:spLocks noChangeArrowheads="1"/>
          </p:cNvSpPr>
          <p:nvPr/>
        </p:nvSpPr>
        <p:spPr bwMode="auto">
          <a:xfrm>
            <a:off x="582216" y="4038600"/>
            <a:ext cx="3403496"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a:solidFill>
                  <a:srgbClr val="000000"/>
                </a:solidFill>
                <a:ea typeface="Arial Unicode MS" pitchFamily="34" charset="-128"/>
                <a:cs typeface="Arial Unicode MS" pitchFamily="34" charset="-128"/>
              </a:rPr>
              <a:t>What we may have tomorrow…</a:t>
            </a:r>
          </a:p>
        </p:txBody>
      </p:sp>
    </p:spTree>
    <p:extLst>
      <p:ext uri="{BB962C8B-B14F-4D97-AF65-F5344CB8AC3E}">
        <p14:creationId xmlns:p14="http://schemas.microsoft.com/office/powerpoint/2010/main" val="7437835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05"/>
          <p:cNvSpPr txBox="1">
            <a:spLocks noChangeArrowheads="1"/>
          </p:cNvSpPr>
          <p:nvPr/>
        </p:nvSpPr>
        <p:spPr bwMode="auto">
          <a:xfrm>
            <a:off x="177665" y="940097"/>
            <a:ext cx="6669360" cy="111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342900" indent="-342900">
              <a:defRPr sz="2400">
                <a:solidFill>
                  <a:schemeClr val="tx1"/>
                </a:solidFill>
                <a:latin typeface="Arial" charset="0"/>
                <a:cs typeface="Arial" charset="0"/>
              </a:defRPr>
            </a:lvl1pPr>
            <a:lvl2pPr marL="990600" indent="-533400">
              <a:defRPr sz="2400">
                <a:solidFill>
                  <a:schemeClr val="tx1"/>
                </a:solidFill>
                <a:latin typeface="Arial" charset="0"/>
                <a:cs typeface="Arial" charset="0"/>
              </a:defRPr>
            </a:lvl2pPr>
            <a:lvl3pPr marL="1371600" indent="-457200">
              <a:defRPr sz="2400">
                <a:solidFill>
                  <a:schemeClr val="tx1"/>
                </a:solidFill>
                <a:latin typeface="Arial" charset="0"/>
                <a:cs typeface="Arial" charset="0"/>
              </a:defRPr>
            </a:lvl3pPr>
            <a:lvl4pPr marL="1828800" indent="-457200">
              <a:defRPr sz="2400">
                <a:solidFill>
                  <a:schemeClr val="tx1"/>
                </a:solidFill>
                <a:latin typeface="Arial" charset="0"/>
                <a:cs typeface="Arial" charset="0"/>
              </a:defRPr>
            </a:lvl4pPr>
            <a:lvl5pPr marL="2286000" indent="-457200">
              <a:defRPr sz="2400">
                <a:solidFill>
                  <a:schemeClr val="tx1"/>
                </a:solidFill>
                <a:latin typeface="Arial" charset="0"/>
                <a:cs typeface="Arial" charset="0"/>
              </a:defRPr>
            </a:lvl5pPr>
            <a:lvl6pPr marL="2743200" indent="-457200" eaLnBrk="0" fontAlgn="base" hangingPunct="0">
              <a:spcBef>
                <a:spcPct val="0"/>
              </a:spcBef>
              <a:spcAft>
                <a:spcPct val="0"/>
              </a:spcAft>
              <a:defRPr sz="2400">
                <a:solidFill>
                  <a:schemeClr val="tx1"/>
                </a:solidFill>
                <a:latin typeface="Arial" charset="0"/>
                <a:cs typeface="Arial" charset="0"/>
              </a:defRPr>
            </a:lvl6pPr>
            <a:lvl7pPr marL="3200400" indent="-457200" eaLnBrk="0" fontAlgn="base" hangingPunct="0">
              <a:spcBef>
                <a:spcPct val="0"/>
              </a:spcBef>
              <a:spcAft>
                <a:spcPct val="0"/>
              </a:spcAft>
              <a:defRPr sz="2400">
                <a:solidFill>
                  <a:schemeClr val="tx1"/>
                </a:solidFill>
                <a:latin typeface="Arial" charset="0"/>
                <a:cs typeface="Arial" charset="0"/>
              </a:defRPr>
            </a:lvl7pPr>
            <a:lvl8pPr marL="3657600" indent="-457200" eaLnBrk="0" fontAlgn="base" hangingPunct="0">
              <a:spcBef>
                <a:spcPct val="0"/>
              </a:spcBef>
              <a:spcAft>
                <a:spcPct val="0"/>
              </a:spcAft>
              <a:defRPr sz="2400">
                <a:solidFill>
                  <a:schemeClr val="tx1"/>
                </a:solidFill>
                <a:latin typeface="Arial" charset="0"/>
                <a:cs typeface="Arial" charset="0"/>
              </a:defRPr>
            </a:lvl8pPr>
            <a:lvl9pPr marL="4114800" indent="-457200" eaLnBrk="0" fontAlgn="base" hangingPunct="0">
              <a:spcBef>
                <a:spcPct val="0"/>
              </a:spcBef>
              <a:spcAft>
                <a:spcPct val="0"/>
              </a:spcAft>
              <a:defRPr sz="2400">
                <a:solidFill>
                  <a:schemeClr val="tx1"/>
                </a:solidFill>
                <a:latin typeface="Arial" charset="0"/>
                <a:cs typeface="Arial" charset="0"/>
              </a:defRPr>
            </a:lvl9pPr>
          </a:lstStyle>
          <a:p>
            <a:pPr marL="342892" indent="-323842" defTabSz="257175">
              <a:buSzPct val="80000"/>
              <a:buFont typeface="Arial"/>
              <a:buChar char="-"/>
            </a:pPr>
            <a:r>
              <a:rPr kumimoji="1" lang="fr-FR" altLang="en-US" sz="1400" dirty="0">
                <a:latin typeface="+mn-lt"/>
                <a:cs typeface="+mn-cs"/>
              </a:rPr>
              <a:t>The pilot has been managed by ET-CTS with the support of DWD</a:t>
            </a:r>
          </a:p>
          <a:p>
            <a:pPr marL="342892" indent="-323842" defTabSz="257175">
              <a:buSzPct val="80000"/>
              <a:buFont typeface="Arial"/>
              <a:buChar char="-"/>
            </a:pPr>
            <a:r>
              <a:rPr kumimoji="1" lang="fr-FR" altLang="en-US" sz="1400" dirty="0">
                <a:latin typeface="+mn-lt"/>
                <a:cs typeface="+mn-cs"/>
              </a:rPr>
              <a:t>From a technical point of view, we have been using AFD (Automated File Distribution</a:t>
            </a:r>
            <a:r>
              <a:rPr kumimoji="1" lang="fr-FR" altLang="en-US" sz="1400" dirty="0" smtClean="0">
                <a:latin typeface="+mn-lt"/>
                <a:cs typeface="+mn-cs"/>
              </a:rPr>
              <a:t>).</a:t>
            </a:r>
          </a:p>
          <a:p>
            <a:pPr marL="342892" indent="-323842" defTabSz="257175">
              <a:buSzPct val="80000"/>
              <a:buFont typeface="Arial"/>
              <a:buChar char="-"/>
            </a:pPr>
            <a:r>
              <a:rPr kumimoji="1" lang="fr-FR" altLang="en-US" sz="1400" dirty="0" err="1" smtClean="0">
                <a:latin typeface="+mn-lt"/>
                <a:cs typeface="+mn-cs"/>
              </a:rPr>
              <a:t>Used</a:t>
            </a:r>
            <a:r>
              <a:rPr kumimoji="1" lang="fr-FR" altLang="en-US" sz="1400" dirty="0" smtClean="0">
                <a:latin typeface="+mn-lt"/>
                <a:cs typeface="+mn-cs"/>
              </a:rPr>
              <a:t> </a:t>
            </a:r>
            <a:r>
              <a:rPr kumimoji="1" lang="fr-FR" altLang="en-US" sz="1400" dirty="0">
                <a:latin typeface="+mn-lt"/>
                <a:cs typeface="+mn-cs"/>
              </a:rPr>
              <a:t>Internet only</a:t>
            </a:r>
          </a:p>
          <a:p>
            <a:pPr marL="342892" indent="-323842" defTabSz="257175">
              <a:buSzPct val="80000"/>
              <a:buFont typeface="Arial"/>
              <a:buChar char="-"/>
            </a:pPr>
            <a:r>
              <a:rPr kumimoji="1" lang="fr-FR" altLang="en-US" sz="1400" dirty="0">
                <a:latin typeface="+mn-lt"/>
                <a:cs typeface="+mn-cs"/>
              </a:rPr>
              <a:t>Pilot limited to data exchange, not to metadata</a:t>
            </a:r>
          </a:p>
        </p:txBody>
      </p:sp>
      <p:sp>
        <p:nvSpPr>
          <p:cNvPr id="2" name="タイトル 1"/>
          <p:cNvSpPr>
            <a:spLocks noGrp="1"/>
          </p:cNvSpPr>
          <p:nvPr>
            <p:ph type="title"/>
          </p:nvPr>
        </p:nvSpPr>
        <p:spPr>
          <a:xfrm>
            <a:off x="426245" y="146677"/>
            <a:ext cx="6172200" cy="857250"/>
          </a:xfrm>
        </p:spPr>
        <p:txBody>
          <a:bodyPr/>
          <a:lstStyle/>
          <a:p>
            <a:r>
              <a:rPr kumimoji="1" lang="en-US" altLang="ja-JP" dirty="0" smtClean="0"/>
              <a:t>The Pilot (2015-2016)</a:t>
            </a:r>
            <a:endParaRPr kumimoji="1" lang="ja-JP" altLang="en-US" dirty="0"/>
          </a:p>
        </p:txBody>
      </p:sp>
      <p:grpSp>
        <p:nvGrpSpPr>
          <p:cNvPr id="3" name="Group 2"/>
          <p:cNvGrpSpPr/>
          <p:nvPr/>
        </p:nvGrpSpPr>
        <p:grpSpPr>
          <a:xfrm>
            <a:off x="1851072" y="2429499"/>
            <a:ext cx="3143130" cy="2226299"/>
            <a:chOff x="1851072" y="2529979"/>
            <a:chExt cx="3143130" cy="2226299"/>
          </a:xfrm>
        </p:grpSpPr>
        <p:grpSp>
          <p:nvGrpSpPr>
            <p:cNvPr id="22" name="グループ化 21"/>
            <p:cNvGrpSpPr/>
            <p:nvPr/>
          </p:nvGrpSpPr>
          <p:grpSpPr>
            <a:xfrm>
              <a:off x="2469100" y="3368932"/>
              <a:ext cx="1858492" cy="524949"/>
              <a:chOff x="4683127" y="5612249"/>
              <a:chExt cx="2477989" cy="699932"/>
            </a:xfrm>
          </p:grpSpPr>
          <p:grpSp>
            <p:nvGrpSpPr>
              <p:cNvPr id="14" name="グループ化 13"/>
              <p:cNvGrpSpPr/>
              <p:nvPr/>
            </p:nvGrpSpPr>
            <p:grpSpPr>
              <a:xfrm>
                <a:off x="4683127" y="5612249"/>
                <a:ext cx="2477989" cy="699932"/>
                <a:chOff x="3779912" y="3356992"/>
                <a:chExt cx="1368152" cy="648072"/>
              </a:xfrm>
              <a:solidFill>
                <a:schemeClr val="accent1">
                  <a:lumMod val="20000"/>
                  <a:lumOff val="80000"/>
                </a:schemeClr>
              </a:solidFill>
            </p:grpSpPr>
            <p:sp>
              <p:nvSpPr>
                <p:cNvPr id="15" name="円/楕円 14"/>
                <p:cNvSpPr/>
                <p:nvPr/>
              </p:nvSpPr>
              <p:spPr>
                <a:xfrm>
                  <a:off x="3779912"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6" name="円/楕円 15"/>
                <p:cNvSpPr/>
                <p:nvPr/>
              </p:nvSpPr>
              <p:spPr>
                <a:xfrm>
                  <a:off x="4067944" y="335699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7" name="円/楕円 16"/>
                <p:cNvSpPr/>
                <p:nvPr/>
              </p:nvSpPr>
              <p:spPr>
                <a:xfrm>
                  <a:off x="4427984"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8" name="円/楕円 17"/>
                <p:cNvSpPr/>
                <p:nvPr/>
              </p:nvSpPr>
              <p:spPr>
                <a:xfrm>
                  <a:off x="4355976"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9" name="円/楕円 18"/>
                <p:cNvSpPr/>
                <p:nvPr/>
              </p:nvSpPr>
              <p:spPr>
                <a:xfrm>
                  <a:off x="3923928"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20" name="円/楕円 19"/>
                <p:cNvSpPr/>
                <p:nvPr/>
              </p:nvSpPr>
              <p:spPr>
                <a:xfrm>
                  <a:off x="3923928" y="3501008"/>
                  <a:ext cx="1080120" cy="360040"/>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grpSp>
          <p:sp>
            <p:nvSpPr>
              <p:cNvPr id="21" name="正方形/長方形 20"/>
              <p:cNvSpPr/>
              <p:nvPr/>
            </p:nvSpPr>
            <p:spPr>
              <a:xfrm>
                <a:off x="5230200" y="5816434"/>
                <a:ext cx="1182376" cy="400109"/>
              </a:xfrm>
              <a:prstGeom prst="rect">
                <a:avLst/>
              </a:prstGeom>
            </p:spPr>
            <p:txBody>
              <a:bodyPr wrap="none">
                <a:spAutoFit/>
              </a:bodyPr>
              <a:lstStyle/>
              <a:p>
                <a:pPr algn="ctr"/>
                <a:r>
                  <a:rPr lang="en-US" altLang="ja-JP" sz="1350" dirty="0"/>
                  <a:t>INTERNET</a:t>
                </a:r>
                <a:endParaRPr lang="en-GB" altLang="ja-JP" sz="1350" dirty="0"/>
              </a:p>
            </p:txBody>
          </p:sp>
        </p:grpSp>
        <p:pic>
          <p:nvPicPr>
            <p:cNvPr id="5" name="図 4" descr="MC900428971.WMF"/>
            <p:cNvPicPr>
              <a:picLocks noChangeAspect="1"/>
            </p:cNvPicPr>
            <p:nvPr/>
          </p:nvPicPr>
          <p:blipFill>
            <a:blip r:embed="rId2" cstate="print"/>
            <a:stretch>
              <a:fillRect/>
            </a:stretch>
          </p:blipFill>
          <p:spPr>
            <a:xfrm>
              <a:off x="3226808" y="3735786"/>
              <a:ext cx="417691" cy="610569"/>
            </a:xfrm>
            <a:prstGeom prst="rect">
              <a:avLst/>
            </a:prstGeom>
          </p:spPr>
        </p:pic>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581" y="3715593"/>
              <a:ext cx="424916" cy="589235"/>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0234" y="2808221"/>
              <a:ext cx="424916" cy="589235"/>
            </a:xfrm>
            <a:prstGeom prst="rect">
              <a:avLst/>
            </a:prstGeom>
          </p:spPr>
        </p:pic>
        <p:pic>
          <p:nvPicPr>
            <p:cNvPr id="24" name="図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7790" y="2529979"/>
              <a:ext cx="424916" cy="589235"/>
            </a:xfrm>
            <a:prstGeom prst="rect">
              <a:avLst/>
            </a:prstGeom>
          </p:spPr>
        </p:pic>
        <p:pic>
          <p:nvPicPr>
            <p:cNvPr id="25" name="図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9220" y="2529979"/>
              <a:ext cx="424916" cy="589235"/>
            </a:xfrm>
            <a:prstGeom prst="rect">
              <a:avLst/>
            </a:prstGeom>
          </p:spPr>
        </p:pic>
        <p:pic>
          <p:nvPicPr>
            <p:cNvPr id="26" name="図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0187" y="2896353"/>
              <a:ext cx="424916" cy="589235"/>
            </a:xfrm>
            <a:prstGeom prst="rect">
              <a:avLst/>
            </a:prstGeom>
          </p:spPr>
        </p:pic>
        <p:pic>
          <p:nvPicPr>
            <p:cNvPr id="27" name="図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9286" y="3725848"/>
              <a:ext cx="424916" cy="589235"/>
            </a:xfrm>
            <a:prstGeom prst="rect">
              <a:avLst/>
            </a:prstGeom>
          </p:spPr>
        </p:pic>
        <p:sp>
          <p:nvSpPr>
            <p:cNvPr id="28" name="正方形/長方形 27"/>
            <p:cNvSpPr/>
            <p:nvPr/>
          </p:nvSpPr>
          <p:spPr>
            <a:xfrm>
              <a:off x="1851072" y="4304827"/>
              <a:ext cx="647934" cy="300082"/>
            </a:xfrm>
            <a:prstGeom prst="rect">
              <a:avLst/>
            </a:prstGeom>
          </p:spPr>
          <p:txBody>
            <a:bodyPr wrap="none">
              <a:spAutoFit/>
            </a:bodyPr>
            <a:lstStyle/>
            <a:p>
              <a:pPr algn="ctr"/>
              <a:r>
                <a:rPr lang="en-US" altLang="ja-JP" sz="1350" dirty="0"/>
                <a:t>GISC A</a:t>
              </a:r>
              <a:endParaRPr lang="en-GB" altLang="ja-JP" sz="1350" dirty="0"/>
            </a:p>
          </p:txBody>
        </p:sp>
        <p:sp>
          <p:nvSpPr>
            <p:cNvPr id="29" name="正方形/長方形 28"/>
            <p:cNvSpPr/>
            <p:nvPr/>
          </p:nvSpPr>
          <p:spPr>
            <a:xfrm>
              <a:off x="1942302" y="3359014"/>
              <a:ext cx="643126" cy="300082"/>
            </a:xfrm>
            <a:prstGeom prst="rect">
              <a:avLst/>
            </a:prstGeom>
          </p:spPr>
          <p:txBody>
            <a:bodyPr wrap="none">
              <a:spAutoFit/>
            </a:bodyPr>
            <a:lstStyle/>
            <a:p>
              <a:pPr algn="ctr"/>
              <a:r>
                <a:rPr lang="en-US" altLang="ja-JP" sz="1350" dirty="0"/>
                <a:t>GISC B</a:t>
              </a:r>
              <a:endParaRPr lang="en-GB" altLang="ja-JP" sz="1350" dirty="0"/>
            </a:p>
          </p:txBody>
        </p:sp>
        <p:sp>
          <p:nvSpPr>
            <p:cNvPr id="30" name="正方形/長方形 29"/>
            <p:cNvSpPr/>
            <p:nvPr/>
          </p:nvSpPr>
          <p:spPr>
            <a:xfrm>
              <a:off x="2838720" y="3033677"/>
              <a:ext cx="641522" cy="300082"/>
            </a:xfrm>
            <a:prstGeom prst="rect">
              <a:avLst/>
            </a:prstGeom>
          </p:spPr>
          <p:txBody>
            <a:bodyPr wrap="none">
              <a:spAutoFit/>
            </a:bodyPr>
            <a:lstStyle/>
            <a:p>
              <a:pPr algn="ctr"/>
              <a:r>
                <a:rPr lang="en-US" altLang="ja-JP" sz="1350" dirty="0"/>
                <a:t>GISC C</a:t>
              </a:r>
              <a:endParaRPr lang="en-GB" altLang="ja-JP" sz="1350" dirty="0"/>
            </a:p>
          </p:txBody>
        </p:sp>
        <p:sp>
          <p:nvSpPr>
            <p:cNvPr id="31" name="正方形/長方形 30"/>
            <p:cNvSpPr/>
            <p:nvPr/>
          </p:nvSpPr>
          <p:spPr>
            <a:xfrm>
              <a:off x="3547863" y="3088512"/>
              <a:ext cx="654346" cy="300082"/>
            </a:xfrm>
            <a:prstGeom prst="rect">
              <a:avLst/>
            </a:prstGeom>
          </p:spPr>
          <p:txBody>
            <a:bodyPr wrap="none">
              <a:spAutoFit/>
            </a:bodyPr>
            <a:lstStyle/>
            <a:p>
              <a:pPr algn="ctr"/>
              <a:r>
                <a:rPr lang="en-US" altLang="ja-JP" sz="1350" dirty="0"/>
                <a:t>GISC D</a:t>
              </a:r>
              <a:endParaRPr lang="en-GB" altLang="ja-JP" sz="1350" dirty="0"/>
            </a:p>
          </p:txBody>
        </p:sp>
        <p:sp>
          <p:nvSpPr>
            <p:cNvPr id="32" name="正方形/長方形 31"/>
            <p:cNvSpPr/>
            <p:nvPr/>
          </p:nvSpPr>
          <p:spPr>
            <a:xfrm>
              <a:off x="4335892" y="3507472"/>
              <a:ext cx="633507" cy="300082"/>
            </a:xfrm>
            <a:prstGeom prst="rect">
              <a:avLst/>
            </a:prstGeom>
          </p:spPr>
          <p:txBody>
            <a:bodyPr wrap="none">
              <a:spAutoFit/>
            </a:bodyPr>
            <a:lstStyle/>
            <a:p>
              <a:pPr algn="ctr"/>
              <a:r>
                <a:rPr lang="en-US" altLang="ja-JP" sz="1350" dirty="0"/>
                <a:t>GISC E</a:t>
              </a:r>
              <a:endParaRPr lang="en-GB" altLang="ja-JP" sz="1350" dirty="0"/>
            </a:p>
          </p:txBody>
        </p:sp>
        <p:sp>
          <p:nvSpPr>
            <p:cNvPr id="33" name="正方形/長方形 32"/>
            <p:cNvSpPr/>
            <p:nvPr/>
          </p:nvSpPr>
          <p:spPr>
            <a:xfrm>
              <a:off x="4327746" y="4304827"/>
              <a:ext cx="628698" cy="300082"/>
            </a:xfrm>
            <a:prstGeom prst="rect">
              <a:avLst/>
            </a:prstGeom>
          </p:spPr>
          <p:txBody>
            <a:bodyPr wrap="none">
              <a:spAutoFit/>
            </a:bodyPr>
            <a:lstStyle/>
            <a:p>
              <a:pPr algn="ctr"/>
              <a:r>
                <a:rPr lang="en-US" altLang="ja-JP" sz="1350" dirty="0"/>
                <a:t>GISC F</a:t>
              </a:r>
              <a:endParaRPr lang="en-GB" altLang="ja-JP" sz="1350" dirty="0"/>
            </a:p>
          </p:txBody>
        </p:sp>
        <p:sp>
          <p:nvSpPr>
            <p:cNvPr id="34" name="正方形/長方形 33"/>
            <p:cNvSpPr/>
            <p:nvPr/>
          </p:nvSpPr>
          <p:spPr>
            <a:xfrm>
              <a:off x="2670403" y="4248447"/>
              <a:ext cx="1504131" cy="507831"/>
            </a:xfrm>
            <a:prstGeom prst="rect">
              <a:avLst/>
            </a:prstGeom>
          </p:spPr>
          <p:txBody>
            <a:bodyPr wrap="none">
              <a:spAutoFit/>
            </a:bodyPr>
            <a:lstStyle/>
            <a:p>
              <a:pPr algn="ctr"/>
              <a:r>
                <a:rPr lang="en-US" altLang="ja-JP" sz="1350" dirty="0"/>
                <a:t>AFD in the cloud</a:t>
              </a:r>
            </a:p>
            <a:p>
              <a:pPr algn="ctr"/>
              <a:r>
                <a:rPr lang="en-US" altLang="ja-JP" sz="1350" dirty="0"/>
                <a:t>cloud.1.teganet.eu</a:t>
              </a:r>
              <a:endParaRPr lang="en-GB" altLang="ja-JP" sz="1350" dirty="0"/>
            </a:p>
          </p:txBody>
        </p:sp>
        <p:cxnSp>
          <p:nvCxnSpPr>
            <p:cNvPr id="36" name="直線矢印コネクタ 35"/>
            <p:cNvCxnSpPr/>
            <p:nvPr/>
          </p:nvCxnSpPr>
          <p:spPr>
            <a:xfrm>
              <a:off x="2565150" y="3359015"/>
              <a:ext cx="588657" cy="440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直線矢印コネクタ 36"/>
            <p:cNvCxnSpPr/>
            <p:nvPr/>
          </p:nvCxnSpPr>
          <p:spPr>
            <a:xfrm flipV="1">
              <a:off x="2476323" y="3961790"/>
              <a:ext cx="677484" cy="484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直線矢印コネクタ 39"/>
            <p:cNvCxnSpPr>
              <a:stCxn id="30" idx="2"/>
            </p:cNvCxnSpPr>
            <p:nvPr/>
          </p:nvCxnSpPr>
          <p:spPr>
            <a:xfrm>
              <a:off x="3159481" y="3333759"/>
              <a:ext cx="92142" cy="4434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a:stCxn id="31" idx="2"/>
            </p:cNvCxnSpPr>
            <p:nvPr/>
          </p:nvCxnSpPr>
          <p:spPr>
            <a:xfrm flipH="1">
              <a:off x="3620479" y="3388594"/>
              <a:ext cx="254557" cy="3886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p:nvPr/>
          </p:nvCxnSpPr>
          <p:spPr>
            <a:xfrm flipH="1">
              <a:off x="3734780" y="3507473"/>
              <a:ext cx="672490" cy="3840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直線矢印コネクタ 48"/>
            <p:cNvCxnSpPr/>
            <p:nvPr/>
          </p:nvCxnSpPr>
          <p:spPr>
            <a:xfrm flipH="1" flipV="1">
              <a:off x="3849080" y="4005826"/>
              <a:ext cx="558189" cy="352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395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Final report of ET-WISC 2016</a:t>
            </a:r>
            <a:endParaRPr kumimoji="1" lang="ja-JP" altLang="en-US" dirty="0"/>
          </a:p>
        </p:txBody>
      </p:sp>
      <p:sp>
        <p:nvSpPr>
          <p:cNvPr id="3" name="コンテンツ プレースホルダー 2"/>
          <p:cNvSpPr>
            <a:spLocks noGrp="1"/>
          </p:cNvSpPr>
          <p:nvPr>
            <p:ph idx="1"/>
          </p:nvPr>
        </p:nvSpPr>
        <p:spPr>
          <a:xfrm>
            <a:off x="350658" y="1005577"/>
            <a:ext cx="6164442" cy="3610496"/>
          </a:xfrm>
        </p:spPr>
        <p:txBody>
          <a:bodyPr>
            <a:normAutofit/>
          </a:bodyPr>
          <a:lstStyle/>
          <a:p>
            <a:pPr marL="342892" indent="-323842">
              <a:spcBef>
                <a:spcPts val="0"/>
              </a:spcBef>
              <a:buFont typeface="Arial"/>
              <a:buChar char="-"/>
            </a:pPr>
            <a:r>
              <a:rPr lang="en-US" altLang="ja-JP" sz="1400" dirty="0"/>
              <a:t>The meeting noted that </a:t>
            </a:r>
            <a:r>
              <a:rPr lang="en-US" altLang="ja-JP" sz="1400" dirty="0" smtClean="0"/>
              <a:t>target </a:t>
            </a:r>
            <a:r>
              <a:rPr lang="en-US" altLang="ja-JP" sz="1400" dirty="0"/>
              <a:t>solution should be scalable and should not rely on one host. Should be based on technical functionality and reliability. It should address security and other related risks such as denial of service </a:t>
            </a:r>
            <a:r>
              <a:rPr lang="en-US" altLang="ja-JP" sz="1400" dirty="0" smtClean="0"/>
              <a:t>attack</a:t>
            </a:r>
          </a:p>
          <a:p>
            <a:pPr marL="342892" indent="-323842">
              <a:spcBef>
                <a:spcPts val="0"/>
              </a:spcBef>
              <a:buFont typeface="Arial"/>
              <a:buChar char="-"/>
            </a:pPr>
            <a:endParaRPr lang="en-US" altLang="ja-JP" sz="1400" dirty="0"/>
          </a:p>
          <a:p>
            <a:pPr marL="342892" indent="-323842">
              <a:spcBef>
                <a:spcPts val="0"/>
              </a:spcBef>
              <a:buFont typeface="Arial"/>
              <a:buChar char="-"/>
            </a:pPr>
            <a:r>
              <a:rPr lang="en-US" altLang="ja-JP" sz="1400" dirty="0"/>
              <a:t>TT-GISC decided, as a consequence, to establish a working group lead by </a:t>
            </a:r>
            <a:r>
              <a:rPr lang="en-US" altLang="ja-JP" sz="1400" dirty="0" err="1"/>
              <a:t>Meteo</a:t>
            </a:r>
            <a:r>
              <a:rPr lang="en-US" altLang="ja-JP" sz="1400" dirty="0"/>
              <a:t> France and including the following experts UK, Republic of Korea, Japan, </a:t>
            </a:r>
            <a:r>
              <a:rPr lang="en-US" altLang="ja-JP" sz="1400" dirty="0" smtClean="0"/>
              <a:t>China tasked </a:t>
            </a:r>
            <a:r>
              <a:rPr lang="en-US" altLang="ja-JP" sz="1400" dirty="0"/>
              <a:t>to prepare the requirements, to define the potential architecture, to prepare a workable financial and manageable solution, and to establish the required elements for the implementation of an operational service starting in mid-2018 at the latest. </a:t>
            </a:r>
            <a:endParaRPr lang="en-US" altLang="ja-JP" sz="1400" dirty="0" smtClean="0"/>
          </a:p>
          <a:p>
            <a:pPr marL="342892" indent="-323842">
              <a:spcBef>
                <a:spcPts val="0"/>
              </a:spcBef>
              <a:buFont typeface="Arial"/>
              <a:buChar char="-"/>
            </a:pPr>
            <a:endParaRPr lang="en-US" altLang="ja-JP" sz="1400" dirty="0" smtClean="0"/>
          </a:p>
          <a:p>
            <a:pPr marL="342892" indent="-323842">
              <a:spcBef>
                <a:spcPts val="0"/>
              </a:spcBef>
              <a:buFont typeface="Arial"/>
              <a:buChar char="-"/>
            </a:pPr>
            <a:r>
              <a:rPr lang="en-US" altLang="ja-JP" sz="1400" dirty="0" smtClean="0"/>
              <a:t>This document presents the outcome of the working group described above</a:t>
            </a:r>
            <a:endParaRPr lang="ja-JP" altLang="en-US" sz="1400" dirty="0"/>
          </a:p>
        </p:txBody>
      </p:sp>
    </p:spTree>
    <p:extLst>
      <p:ext uri="{BB962C8B-B14F-4D97-AF65-F5344CB8AC3E}">
        <p14:creationId xmlns:p14="http://schemas.microsoft.com/office/powerpoint/2010/main" val="109484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prstGeom prst="rect">
            <a:avLst/>
          </a:prstGeom>
        </p:spPr>
        <p:txBody>
          <a:bodyPr vert="horz" wrap="square" lIns="68569" tIns="68569" rIns="68569" bIns="68569" rtlCol="0" anchor="ctr" anchorCtr="0">
            <a:noAutofit/>
          </a:bodyPr>
          <a:lstStyle/>
          <a:p>
            <a:r>
              <a:rPr lang="en"/>
              <a:t>Background</a:t>
            </a:r>
          </a:p>
        </p:txBody>
      </p:sp>
      <p:sp>
        <p:nvSpPr>
          <p:cNvPr id="73" name="Shape 73"/>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650" dirty="0"/>
              <a:t>As a follow-up to the successful cache in and through the cloud pilot, follow-up activities were undertaken in the following </a:t>
            </a:r>
            <a:r>
              <a:rPr lang="en" sz="1650" dirty="0" smtClean="0"/>
              <a:t>areas:</a:t>
            </a:r>
          </a:p>
          <a:p>
            <a:pPr marL="342892" indent="-247644">
              <a:buChar char="-"/>
            </a:pPr>
            <a:r>
              <a:rPr lang="en-US" sz="1650" dirty="0" smtClean="0"/>
              <a:t>Definition of key </a:t>
            </a:r>
            <a:r>
              <a:rPr lang="en" sz="1650" dirty="0" smtClean="0"/>
              <a:t>functional and technical requirements for operating the WIS </a:t>
            </a:r>
            <a:r>
              <a:rPr lang="en-US" sz="1650" dirty="0" smtClean="0"/>
              <a:t>cache </a:t>
            </a:r>
            <a:r>
              <a:rPr lang="en" sz="1650" dirty="0" smtClean="0"/>
              <a:t>(data + metadata) in and through the cloud</a:t>
            </a:r>
          </a:p>
          <a:p>
            <a:pPr marL="342892" indent="-247644">
              <a:buChar char="-"/>
            </a:pPr>
            <a:r>
              <a:rPr lang="en" sz="1650" dirty="0" smtClean="0"/>
              <a:t>Analysis </a:t>
            </a:r>
            <a:r>
              <a:rPr lang="en" sz="1650" dirty="0"/>
              <a:t>of financial </a:t>
            </a:r>
            <a:r>
              <a:rPr lang="en-US" sz="1650" dirty="0" smtClean="0"/>
              <a:t>and service level implications</a:t>
            </a:r>
            <a:r>
              <a:rPr lang="en" sz="1650" dirty="0" smtClean="0"/>
              <a:t> </a:t>
            </a:r>
            <a:r>
              <a:rPr lang="en" sz="1650" dirty="0"/>
              <a:t>(costs, areas of uncertainty, service level management) </a:t>
            </a:r>
            <a:endParaRPr lang="en-US" sz="1650" dirty="0" smtClean="0"/>
          </a:p>
          <a:p>
            <a:pPr marL="342892" indent="-247644">
              <a:buChar char="-"/>
            </a:pPr>
            <a:r>
              <a:rPr lang="en" sz="1650" dirty="0" smtClean="0"/>
              <a:t>Analysis </a:t>
            </a:r>
            <a:r>
              <a:rPr lang="en" sz="1650" dirty="0"/>
              <a:t>of requirements for executing management functions necessary to operate the cache in and through the cloud</a:t>
            </a:r>
          </a:p>
          <a:p>
            <a:pPr marL="342892" indent="-247644">
              <a:buFont typeface="Arial"/>
              <a:buChar char="-"/>
            </a:pPr>
            <a:r>
              <a:rPr lang="en" sz="1650" dirty="0" smtClean="0"/>
              <a:t>Development </a:t>
            </a:r>
            <a:r>
              <a:rPr lang="en" sz="1650" dirty="0"/>
              <a:t>of a proposed implementation </a:t>
            </a:r>
            <a:r>
              <a:rPr lang="en" sz="1650" dirty="0" smtClean="0"/>
              <a:t>strategy</a:t>
            </a:r>
            <a:endParaRPr lang="en-US" sz="1650" dirty="0" smtClean="0"/>
          </a:p>
          <a:p>
            <a:pPr marL="342892" indent="-247644">
              <a:buFont typeface="Arial"/>
              <a:buChar char="-"/>
            </a:pPr>
            <a:r>
              <a:rPr lang="en-US" sz="1650" dirty="0" smtClean="0"/>
              <a:t>Highlight </a:t>
            </a:r>
            <a:r>
              <a:rPr lang="en-US" sz="1650" dirty="0"/>
              <a:t>remaining concerns to be investigated going forward</a:t>
            </a:r>
          </a:p>
          <a:p>
            <a:pPr marL="342892" indent="-247644">
              <a:buChar char="-"/>
            </a:pPr>
            <a:endParaRPr lang="en-US" sz="1650" dirty="0" smtClean="0"/>
          </a:p>
          <a:p>
            <a:pPr>
              <a:buFontTx/>
              <a:buChar char="-"/>
            </a:pPr>
            <a:endParaRPr lang="en-US" sz="1650" dirty="0"/>
          </a:p>
          <a:p>
            <a:pPr>
              <a:buNone/>
            </a:pPr>
            <a:endParaRPr sz="165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smtClean="0"/>
              <a:t>Approach</a:t>
            </a:r>
            <a:endParaRPr lang="en" dirty="0"/>
          </a:p>
        </p:txBody>
      </p:sp>
    </p:spTree>
    <p:extLst>
      <p:ext uri="{BB962C8B-B14F-4D97-AF65-F5344CB8AC3E}">
        <p14:creationId xmlns:p14="http://schemas.microsoft.com/office/powerpoint/2010/main" val="3279691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56967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 dirty="0"/>
              <a:t>Operation of the cloud service should be step-by-step transition</a:t>
            </a:r>
            <a:r>
              <a:rPr lang="fr-FR" dirty="0"/>
              <a:t> (as </a:t>
            </a:r>
            <a:r>
              <a:rPr lang="fr-FR" dirty="0" err="1"/>
              <a:t>prescribed</a:t>
            </a:r>
            <a:r>
              <a:rPr lang="fr-FR" dirty="0"/>
              <a:t> by the WIS 2.0 </a:t>
            </a:r>
            <a:r>
              <a:rPr lang="fr-FR" dirty="0" err="1"/>
              <a:t>implementation</a:t>
            </a:r>
            <a:r>
              <a:rPr lang="fr-FR" dirty="0"/>
              <a:t> </a:t>
            </a:r>
            <a:r>
              <a:rPr lang="fr-FR" dirty="0" err="1"/>
              <a:t>strategy</a:t>
            </a:r>
            <a:r>
              <a:rPr lang="fr-FR" dirty="0"/>
              <a:t>)</a:t>
            </a:r>
            <a:endParaRPr lang="en" dirty="0"/>
          </a:p>
          <a:p>
            <a:pPr marL="342892" indent="-323842">
              <a:buSzPct val="73333"/>
              <a:buFont typeface="Arial"/>
              <a:buChar char="-"/>
            </a:pPr>
            <a:r>
              <a:rPr lang="en" dirty="0"/>
              <a:t>Initial stage:</a:t>
            </a:r>
          </a:p>
          <a:p>
            <a:pPr marL="685784" lvl="1" indent="-304793">
              <a:buFont typeface="Arial"/>
              <a:buChar char="-"/>
            </a:pPr>
            <a:r>
              <a:rPr lang="en" dirty="0"/>
              <a:t>All GISCs participate</a:t>
            </a:r>
            <a:r>
              <a:rPr lang="en-US" dirty="0"/>
              <a:t>.</a:t>
            </a:r>
          </a:p>
          <a:p>
            <a:pPr marL="685784" lvl="1" indent="-304793">
              <a:buFont typeface="Arial"/>
              <a:buChar char="-"/>
            </a:pPr>
            <a:r>
              <a:rPr lang="en-US" dirty="0"/>
              <a:t>Add Global Exchange data (unrestricted) and Non-Priority 1.</a:t>
            </a:r>
            <a:endParaRPr lang="en" dirty="0"/>
          </a:p>
          <a:p>
            <a:pPr marL="685784" lvl="1" indent="-304793">
              <a:buFont typeface="Arial"/>
              <a:buChar char="-"/>
            </a:pPr>
            <a:r>
              <a:rPr lang="en" dirty="0"/>
              <a:t>Add Metadata to the cloud.</a:t>
            </a:r>
          </a:p>
          <a:p>
            <a:pPr marL="342892" indent="-323842">
              <a:buSzPct val="73333"/>
              <a:buFont typeface="Arial"/>
              <a:buChar char="-"/>
            </a:pPr>
            <a:r>
              <a:rPr lang="en" dirty="0"/>
              <a:t>Evolution stages:</a:t>
            </a:r>
          </a:p>
          <a:p>
            <a:pPr marL="685784" lvl="1" indent="-304793">
              <a:buFont typeface="Arial"/>
              <a:buChar char="-"/>
            </a:pPr>
            <a:r>
              <a:rPr lang="en" dirty="0"/>
              <a:t>Some of NC/DCPCs participate</a:t>
            </a:r>
            <a:r>
              <a:rPr lang="en-US" dirty="0"/>
              <a:t>.</a:t>
            </a:r>
            <a:endParaRPr lang="en" dirty="0"/>
          </a:p>
          <a:p>
            <a:pPr marL="685784" lvl="1" indent="-304793">
              <a:buFont typeface="Arial"/>
              <a:buChar char="-"/>
            </a:pPr>
            <a:r>
              <a:rPr lang="en" dirty="0"/>
              <a:t>Add restricted data and manage user access right control</a:t>
            </a:r>
            <a:r>
              <a:rPr lang="en-US" dirty="0"/>
              <a:t>.</a:t>
            </a:r>
            <a:endParaRPr lang="en" dirty="0"/>
          </a:p>
          <a:p>
            <a:pPr marL="685784" lvl="1" indent="-304793">
              <a:buFont typeface="Arial"/>
              <a:buChar char="-"/>
            </a:pPr>
            <a:r>
              <a:rPr lang="en" dirty="0"/>
              <a:t>Growth of data amount in the Cloud</a:t>
            </a:r>
            <a:r>
              <a:rPr lang="en-US" dirty="0"/>
              <a:t>.</a:t>
            </a:r>
            <a:endParaRPr lang="en" dirty="0"/>
          </a:p>
          <a:p>
            <a:pPr marL="685784" lvl="1" indent="-304793">
              <a:buFont typeface="Arial"/>
              <a:buChar char="-"/>
            </a:pPr>
            <a:r>
              <a:rPr lang="en" dirty="0"/>
              <a:t>Introduce Contingency plan (robustness enhancement)</a:t>
            </a:r>
            <a:endParaRPr lang="en-US" dirty="0"/>
          </a:p>
          <a:p>
            <a:pPr marL="342892" indent="-323842">
              <a:buFont typeface="Arial"/>
              <a:buChar char="-"/>
            </a:pPr>
            <a:r>
              <a:rPr lang="en" dirty="0"/>
              <a:t>Final stage</a:t>
            </a:r>
            <a:r>
              <a:rPr lang="en-US" dirty="0"/>
              <a:t>s:</a:t>
            </a:r>
          </a:p>
          <a:p>
            <a:pPr marL="685784" lvl="1" indent="-304793">
              <a:buFont typeface="Arial"/>
              <a:buChar char="-"/>
            </a:pPr>
            <a:r>
              <a:rPr lang="en-US" dirty="0"/>
              <a:t>Subscription to data/products by users.</a:t>
            </a:r>
          </a:p>
          <a:p>
            <a:pPr marL="685784" lvl="1" indent="-304793">
              <a:buFont typeface="Arial"/>
              <a:buChar char="-"/>
            </a:pPr>
            <a:r>
              <a:rPr lang="en" dirty="0"/>
              <a:t>Meet WIS 2.0 requirements</a:t>
            </a:r>
            <a:r>
              <a:rPr lang="en-US" dirty="0"/>
              <a:t>.</a:t>
            </a:r>
            <a:endParaRPr lang="en" dirty="0"/>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 dirty="0"/>
              <a:t>Proposed </a:t>
            </a:r>
            <a:r>
              <a:rPr lang="en" dirty="0" smtClean="0"/>
              <a:t>approach</a:t>
            </a:r>
            <a:r>
              <a:rPr lang="en-US" dirty="0" smtClean="0"/>
              <a:t> - Evolutionary</a:t>
            </a:r>
            <a:endParaRPr lang="en" dirty="0"/>
          </a:p>
        </p:txBody>
      </p:sp>
      <p:graphicFrame>
        <p:nvGraphicFramePr>
          <p:cNvPr id="6" name="コンテンツ プレースホルダー 17"/>
          <p:cNvGraphicFramePr>
            <a:graphicFrameLocks/>
          </p:cNvGraphicFramePr>
          <p:nvPr>
            <p:extLst>
              <p:ext uri="{D42A27DB-BD31-4B8C-83A1-F6EECF244321}">
                <p14:modId xmlns:p14="http://schemas.microsoft.com/office/powerpoint/2010/main" val="1708608981"/>
              </p:ext>
            </p:extLst>
          </p:nvPr>
        </p:nvGraphicFramePr>
        <p:xfrm>
          <a:off x="3808999" y="3279228"/>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4132373" y="4594577"/>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5753214" y="3932611"/>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2025-?</a:t>
            </a:r>
          </a:p>
        </p:txBody>
      </p:sp>
      <p:sp>
        <p:nvSpPr>
          <p:cNvPr id="9" name="テキスト ボックス 8"/>
          <p:cNvSpPr txBox="1"/>
          <p:nvPr/>
        </p:nvSpPr>
        <p:spPr>
          <a:xfrm>
            <a:off x="4861279" y="4176459"/>
            <a:ext cx="994183"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r>
              <a:rPr lang="en-US" altLang="ja-JP" sz="1100" b="1" dirty="0">
                <a:solidFill>
                  <a:schemeClr val="accent1"/>
                </a:solidFill>
              </a:rPr>
              <a:t> </a:t>
            </a:r>
            <a:r>
              <a:rPr lang="en-US" altLang="ja-JP" sz="1100" b="1" dirty="0" smtClean="0">
                <a:solidFill>
                  <a:schemeClr val="accent1"/>
                </a:solidFill>
              </a:rPr>
              <a:t>– 2025 ?</a:t>
            </a:r>
            <a:endParaRPr kumimoji="1" lang="en-US" altLang="ja-JP" sz="1100" b="1" dirty="0" smtClean="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graphicFrame>
        <p:nvGraphicFramePr>
          <p:cNvPr id="465" name="Shape 465"/>
          <p:cNvGraphicFramePr/>
          <p:nvPr>
            <p:extLst>
              <p:ext uri="{D42A27DB-BD31-4B8C-83A1-F6EECF244321}">
                <p14:modId xmlns:p14="http://schemas.microsoft.com/office/powerpoint/2010/main" val="862586266"/>
              </p:ext>
            </p:extLst>
          </p:nvPr>
        </p:nvGraphicFramePr>
        <p:xfrm>
          <a:off x="307805" y="1444014"/>
          <a:ext cx="6355256" cy="2828970"/>
        </p:xfrm>
        <a:graphic>
          <a:graphicData uri="http://schemas.openxmlformats.org/drawingml/2006/table">
            <a:tbl>
              <a:tblPr firstRow="1" bandRow="1">
                <a:noFill/>
                <a:tableStyleId>{B828B3DD-5340-4470-9017-5E97F4594082}</a:tableStyleId>
              </a:tblPr>
              <a:tblGrid>
                <a:gridCol w="6355256">
                  <a:extLst>
                    <a:ext uri="{9D8B030D-6E8A-4147-A177-3AD203B41FA5}">
                      <a16:colId xmlns:a16="http://schemas.microsoft.com/office/drawing/2014/main" xmlns="" val="20000"/>
                    </a:ext>
                  </a:extLst>
                </a:gridCol>
              </a:tblGrid>
              <a:tr h="942990">
                <a:tc>
                  <a:txBody>
                    <a:bodyPr/>
                    <a:lstStyle/>
                    <a:p>
                      <a:pPr marL="254000" marR="0" lvl="0" indent="-254000" algn="l" rtl="0">
                        <a:spcBef>
                          <a:spcPts val="0"/>
                        </a:spcBef>
                        <a:buClr>
                          <a:schemeClr val="dk1"/>
                        </a:buClr>
                        <a:buSzPct val="100000"/>
                        <a:buFont typeface="Arial"/>
                        <a:buChar char="•"/>
                      </a:pPr>
                      <a:r>
                        <a:rPr lang="en" sz="1400" b="1"/>
                        <a:t>Initial stage: </a:t>
                      </a:r>
                      <a:r>
                        <a:rPr lang="en" sz="1400"/>
                        <a:t>GISCs</a:t>
                      </a:r>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txBody>
                  <a:tcPr marL="68588" marR="68588" marT="25725" marB="25725"/>
                </a:tc>
                <a:extLst>
                  <a:ext uri="{0D108BD9-81ED-4DB2-BD59-A6C34878D82A}">
                    <a16:rowId xmlns:a16="http://schemas.microsoft.com/office/drawing/2014/main" xmlns="" val="10000"/>
                  </a:ext>
                </a:extLst>
              </a:tr>
              <a:tr h="942990">
                <a:tc>
                  <a:txBody>
                    <a:bodyPr/>
                    <a:lstStyle/>
                    <a:p>
                      <a:pPr marL="254000" marR="0" lvl="0" indent="-254000" algn="l" rtl="0">
                        <a:spcBef>
                          <a:spcPts val="0"/>
                        </a:spcBef>
                        <a:buClr>
                          <a:schemeClr val="dk1"/>
                        </a:buClr>
                        <a:buSzPct val="100000"/>
                        <a:buFont typeface="Arial"/>
                        <a:buChar char="•"/>
                      </a:pPr>
                      <a:r>
                        <a:rPr lang="en" sz="1400" b="1"/>
                        <a:t>Evolution stage: </a:t>
                      </a:r>
                      <a:r>
                        <a:rPr lang="en" sz="1400"/>
                        <a:t>DCPC/NCs</a:t>
                      </a:r>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txBody>
                  <a:tcPr marL="68588" marR="68588" marT="25725" marB="25725"/>
                </a:tc>
                <a:extLst>
                  <a:ext uri="{0D108BD9-81ED-4DB2-BD59-A6C34878D82A}">
                    <a16:rowId xmlns:a16="http://schemas.microsoft.com/office/drawing/2014/main" xmlns="" val="10001"/>
                  </a:ext>
                </a:extLst>
              </a:tr>
              <a:tr h="942990">
                <a:tc>
                  <a:txBody>
                    <a:bodyPr/>
                    <a:lstStyle/>
                    <a:p>
                      <a:pPr marL="254000" marR="0" lvl="0" indent="-254000" algn="l" rtl="0">
                        <a:spcBef>
                          <a:spcPts val="0"/>
                        </a:spcBef>
                        <a:buClr>
                          <a:schemeClr val="dk1"/>
                        </a:buClr>
                        <a:buSzPct val="100000"/>
                        <a:buFont typeface="Arial"/>
                        <a:buChar char="•"/>
                      </a:pPr>
                      <a:r>
                        <a:rPr lang="en" sz="1400" b="1" dirty="0"/>
                        <a:t>Future stage: </a:t>
                      </a:r>
                      <a:r>
                        <a:rPr lang="fr-FR" sz="1400" dirty="0" err="1" smtClean="0"/>
                        <a:t>Users</a:t>
                      </a:r>
                      <a:endParaRPr lang="en" sz="14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a16="http://schemas.microsoft.com/office/drawing/2014/main" xmlns="" val="10002"/>
                  </a:ext>
                </a:extLst>
              </a:tr>
            </a:tbl>
          </a:graphicData>
        </a:graphic>
      </p:graphicFrame>
      <p:sp>
        <p:nvSpPr>
          <p:cNvPr id="466" name="Shape 466"/>
          <p:cNvSpPr txBox="1">
            <a:spLocks noGrp="1"/>
          </p:cNvSpPr>
          <p:nvPr>
            <p:ph type="title"/>
          </p:nvPr>
        </p:nvSpPr>
        <p:spPr>
          <a:xfrm>
            <a:off x="134634" y="708543"/>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US" sz="2700" dirty="0" smtClean="0"/>
              <a:t>Participating </a:t>
            </a:r>
            <a:r>
              <a:rPr lang="en-US" sz="2700" dirty="0" err="1" smtClean="0"/>
              <a:t>centres</a:t>
            </a:r>
            <a:r>
              <a:rPr lang="en-US" sz="2700" dirty="0" smtClean="0"/>
              <a:t> by implementation phase</a:t>
            </a:r>
            <a:endParaRPr lang="en" sz="2700" dirty="0"/>
          </a:p>
        </p:txBody>
      </p:sp>
      <p:grpSp>
        <p:nvGrpSpPr>
          <p:cNvPr id="467" name="Shape 467"/>
          <p:cNvGrpSpPr/>
          <p:nvPr/>
        </p:nvGrpSpPr>
        <p:grpSpPr>
          <a:xfrm>
            <a:off x="1780338" y="1488967"/>
            <a:ext cx="4818130" cy="974107"/>
            <a:chOff x="2339753" y="1484784"/>
            <a:chExt cx="6424173" cy="1731745"/>
          </a:xfrm>
        </p:grpSpPr>
        <p:sp>
          <p:nvSpPr>
            <p:cNvPr id="468" name="Shape 468"/>
            <p:cNvSpPr/>
            <p:nvPr/>
          </p:nvSpPr>
          <p:spPr>
            <a:xfrm rot="-625654">
              <a:off x="6291994" y="1908189"/>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sp>
          <p:nvSpPr>
            <p:cNvPr id="469" name="Shape 469"/>
            <p:cNvSpPr/>
            <p:nvPr/>
          </p:nvSpPr>
          <p:spPr>
            <a:xfrm rot="258544">
              <a:off x="2377733" y="1895992"/>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pic>
          <p:nvPicPr>
            <p:cNvPr id="470" name="Shape 470" descr="http://macprovid.vo.llnwd.net/o43/hub/media/1092/8492/logo-skydrive.png"/>
            <p:cNvPicPr preferRelativeResize="0"/>
            <p:nvPr/>
          </p:nvPicPr>
          <p:blipFill rotWithShape="1">
            <a:blip r:embed="rId3">
              <a:alphaModFix/>
            </a:blip>
            <a:srcRect/>
            <a:stretch/>
          </p:blipFill>
          <p:spPr>
            <a:xfrm>
              <a:off x="4967740" y="1484784"/>
              <a:ext cx="1221790" cy="1221790"/>
            </a:xfrm>
            <a:prstGeom prst="rect">
              <a:avLst/>
            </a:prstGeom>
            <a:noFill/>
            <a:ln>
              <a:noFill/>
            </a:ln>
          </p:spPr>
        </p:pic>
        <p:sp>
          <p:nvSpPr>
            <p:cNvPr id="471" name="Shape 471"/>
            <p:cNvSpPr/>
            <p:nvPr/>
          </p:nvSpPr>
          <p:spPr>
            <a:xfrm>
              <a:off x="3671596"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72" name="Shape 472"/>
            <p:cNvSpPr/>
            <p:nvPr/>
          </p:nvSpPr>
          <p:spPr>
            <a:xfrm>
              <a:off x="4139952" y="255187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73" name="Shape 473"/>
            <p:cNvCxnSpPr>
              <a:stCxn id="471" idx="3"/>
            </p:cNvCxnSpPr>
            <p:nvPr/>
          </p:nvCxnSpPr>
          <p:spPr>
            <a:xfrm>
              <a:off x="4319668" y="180745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74" name="Shape 474"/>
            <p:cNvCxnSpPr/>
            <p:nvPr/>
          </p:nvCxnSpPr>
          <p:spPr>
            <a:xfrm>
              <a:off x="3995632" y="1988840"/>
              <a:ext cx="324036" cy="563037"/>
            </a:xfrm>
            <a:prstGeom prst="straightConnector1">
              <a:avLst/>
            </a:prstGeom>
            <a:noFill/>
            <a:ln w="31750" cap="flat" cmpd="sng">
              <a:solidFill>
                <a:srgbClr val="4A7DBA"/>
              </a:solidFill>
              <a:prstDash val="solid"/>
              <a:round/>
              <a:headEnd type="stealth" w="lg" len="lg"/>
              <a:tailEnd type="stealth" w="lg" len="lg"/>
            </a:ln>
          </p:spPr>
        </p:cxnSp>
        <p:cxnSp>
          <p:nvCxnSpPr>
            <p:cNvPr id="475" name="Shape 475"/>
            <p:cNvCxnSpPr>
              <a:endCxn id="476" idx="0"/>
            </p:cNvCxnSpPr>
            <p:nvPr/>
          </p:nvCxnSpPr>
          <p:spPr>
            <a:xfrm flipH="1">
              <a:off x="3401566" y="2005306"/>
              <a:ext cx="558000" cy="609600"/>
            </a:xfrm>
            <a:prstGeom prst="straightConnector1">
              <a:avLst/>
            </a:prstGeom>
            <a:noFill/>
            <a:ln w="31750" cap="flat" cmpd="sng">
              <a:solidFill>
                <a:srgbClr val="4A7DBA"/>
              </a:solidFill>
              <a:prstDash val="solid"/>
              <a:round/>
              <a:headEnd type="stealth" w="lg" len="lg"/>
              <a:tailEnd type="stealth" w="lg" len="lg"/>
            </a:ln>
          </p:spPr>
        </p:cxnSp>
        <p:cxnSp>
          <p:nvCxnSpPr>
            <p:cNvPr id="477" name="Shape 477"/>
            <p:cNvCxnSpPr/>
            <p:nvPr/>
          </p:nvCxnSpPr>
          <p:spPr>
            <a:xfrm flipH="1">
              <a:off x="3131536" y="2005373"/>
              <a:ext cx="756084" cy="288132"/>
            </a:xfrm>
            <a:prstGeom prst="straightConnector1">
              <a:avLst/>
            </a:prstGeom>
            <a:noFill/>
            <a:ln w="31750" cap="flat" cmpd="sng">
              <a:solidFill>
                <a:srgbClr val="4A7DBA"/>
              </a:solidFill>
              <a:prstDash val="solid"/>
              <a:round/>
              <a:headEnd type="stealth" w="lg" len="lg"/>
              <a:tailEnd type="stealth" w="lg" len="lg"/>
            </a:ln>
          </p:spPr>
        </p:cxnSp>
        <p:cxnSp>
          <p:nvCxnSpPr>
            <p:cNvPr id="478" name="Shape 478"/>
            <p:cNvCxnSpPr/>
            <p:nvPr/>
          </p:nvCxnSpPr>
          <p:spPr>
            <a:xfrm>
              <a:off x="5903844" y="181571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79" name="Shape 479"/>
            <p:cNvCxnSpPr/>
            <p:nvPr/>
          </p:nvCxnSpPr>
          <p:spPr>
            <a:xfrm>
              <a:off x="7199988" y="1986102"/>
              <a:ext cx="864096" cy="254766"/>
            </a:xfrm>
            <a:prstGeom prst="straightConnector1">
              <a:avLst/>
            </a:prstGeom>
            <a:noFill/>
            <a:ln w="31750" cap="flat" cmpd="sng">
              <a:solidFill>
                <a:srgbClr val="4A7DBA"/>
              </a:solidFill>
              <a:prstDash val="solid"/>
              <a:round/>
              <a:headEnd type="stealth" w="lg" len="lg"/>
              <a:tailEnd type="stealth" w="lg" len="lg"/>
            </a:ln>
          </p:spPr>
        </p:cxnSp>
        <p:cxnSp>
          <p:nvCxnSpPr>
            <p:cNvPr id="480" name="Shape 480"/>
            <p:cNvCxnSpPr/>
            <p:nvPr/>
          </p:nvCxnSpPr>
          <p:spPr>
            <a:xfrm>
              <a:off x="7199988" y="1986102"/>
              <a:ext cx="288032" cy="614806"/>
            </a:xfrm>
            <a:prstGeom prst="straightConnector1">
              <a:avLst/>
            </a:prstGeom>
            <a:noFill/>
            <a:ln w="31750" cap="flat" cmpd="sng">
              <a:solidFill>
                <a:srgbClr val="4A7DBA"/>
              </a:solidFill>
              <a:prstDash val="solid"/>
              <a:round/>
              <a:headEnd type="stealth" w="lg" len="lg"/>
              <a:tailEnd type="stealth" w="lg" len="lg"/>
            </a:ln>
          </p:spPr>
        </p:cxnSp>
        <p:cxnSp>
          <p:nvCxnSpPr>
            <p:cNvPr id="481" name="Shape 481"/>
            <p:cNvCxnSpPr/>
            <p:nvPr/>
          </p:nvCxnSpPr>
          <p:spPr>
            <a:xfrm flipH="1">
              <a:off x="6767940" y="2005373"/>
              <a:ext cx="432050" cy="595535"/>
            </a:xfrm>
            <a:prstGeom prst="straightConnector1">
              <a:avLst/>
            </a:prstGeom>
            <a:noFill/>
            <a:ln w="31750" cap="flat" cmpd="sng">
              <a:solidFill>
                <a:srgbClr val="4A7DBA"/>
              </a:solidFill>
              <a:prstDash val="solid"/>
              <a:round/>
              <a:headEnd type="stealth" w="lg" len="lg"/>
              <a:tailEnd type="stealth" w="lg" len="lg"/>
            </a:ln>
          </p:spPr>
        </p:cxnSp>
        <p:sp>
          <p:nvSpPr>
            <p:cNvPr id="476" name="Shape 476"/>
            <p:cNvSpPr/>
            <p:nvPr/>
          </p:nvSpPr>
          <p:spPr>
            <a:xfrm>
              <a:off x="3131536" y="261490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2" name="Shape 482"/>
            <p:cNvSpPr/>
            <p:nvPr/>
          </p:nvSpPr>
          <p:spPr>
            <a:xfrm>
              <a:off x="6407900" y="260090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3" name="Shape 483"/>
            <p:cNvSpPr/>
            <p:nvPr/>
          </p:nvSpPr>
          <p:spPr>
            <a:xfrm>
              <a:off x="2424590" y="227784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4" name="Shape 484"/>
            <p:cNvSpPr/>
            <p:nvPr/>
          </p:nvSpPr>
          <p:spPr>
            <a:xfrm>
              <a:off x="7344004" y="260395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5" name="Shape 485"/>
            <p:cNvSpPr/>
            <p:nvPr/>
          </p:nvSpPr>
          <p:spPr>
            <a:xfrm>
              <a:off x="8064388" y="211348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6" name="Shape 486"/>
            <p:cNvSpPr/>
            <p:nvPr/>
          </p:nvSpPr>
          <p:spPr>
            <a:xfrm>
              <a:off x="6839948"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487" name="Shape 487"/>
          <p:cNvGrpSpPr/>
          <p:nvPr/>
        </p:nvGrpSpPr>
        <p:grpSpPr>
          <a:xfrm>
            <a:off x="1916832" y="2456877"/>
            <a:ext cx="4634894" cy="850595"/>
            <a:chOff x="2424590" y="3356992"/>
            <a:chExt cx="6179858" cy="1512168"/>
          </a:xfrm>
        </p:grpSpPr>
        <p:pic>
          <p:nvPicPr>
            <p:cNvPr id="488" name="Shape 488" descr="http://macprovid.vo.llnwd.net/o43/hub/media/1092/8492/logo-skydrive.png"/>
            <p:cNvPicPr preferRelativeResize="0"/>
            <p:nvPr/>
          </p:nvPicPr>
          <p:blipFill rotWithShape="1">
            <a:blip r:embed="rId3">
              <a:alphaModFix/>
            </a:blip>
            <a:srcRect/>
            <a:stretch/>
          </p:blipFill>
          <p:spPr>
            <a:xfrm>
              <a:off x="4967740" y="3356992"/>
              <a:ext cx="1221790" cy="1221790"/>
            </a:xfrm>
            <a:prstGeom prst="rect">
              <a:avLst/>
            </a:prstGeom>
            <a:noFill/>
            <a:ln>
              <a:noFill/>
            </a:ln>
          </p:spPr>
        </p:pic>
        <p:sp>
          <p:nvSpPr>
            <p:cNvPr id="489" name="Shape 489"/>
            <p:cNvSpPr/>
            <p:nvPr/>
          </p:nvSpPr>
          <p:spPr>
            <a:xfrm>
              <a:off x="3671596"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90" name="Shape 490"/>
            <p:cNvSpPr/>
            <p:nvPr/>
          </p:nvSpPr>
          <p:spPr>
            <a:xfrm>
              <a:off x="4139952" y="453209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91" name="Shape 491"/>
            <p:cNvCxnSpPr>
              <a:stCxn id="489" idx="3"/>
            </p:cNvCxnSpPr>
            <p:nvPr/>
          </p:nvCxnSpPr>
          <p:spPr>
            <a:xfrm>
              <a:off x="4319668" y="378767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92" name="Shape 492"/>
            <p:cNvCxnSpPr/>
            <p:nvPr/>
          </p:nvCxnSpPr>
          <p:spPr>
            <a:xfrm flipH="1">
              <a:off x="4319668" y="422108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493" name="Shape 493"/>
            <p:cNvCxnSpPr>
              <a:endCxn id="494" idx="0"/>
            </p:cNvCxnSpPr>
            <p:nvPr/>
          </p:nvCxnSpPr>
          <p:spPr>
            <a:xfrm flipH="1">
              <a:off x="3401566" y="409382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495" name="Shape 495"/>
            <p:cNvCxnSpPr/>
            <p:nvPr/>
          </p:nvCxnSpPr>
          <p:spPr>
            <a:xfrm flipH="1">
              <a:off x="3131536" y="398559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496" name="Shape 496"/>
            <p:cNvCxnSpPr/>
            <p:nvPr/>
          </p:nvCxnSpPr>
          <p:spPr>
            <a:xfrm>
              <a:off x="5903844" y="379593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97" name="Shape 497"/>
            <p:cNvCxnSpPr/>
            <p:nvPr/>
          </p:nvCxnSpPr>
          <p:spPr>
            <a:xfrm>
              <a:off x="6042924" y="398559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498" name="Shape 498"/>
            <p:cNvCxnSpPr/>
            <p:nvPr/>
          </p:nvCxnSpPr>
          <p:spPr>
            <a:xfrm>
              <a:off x="6186940" y="409370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499" name="Shape 499"/>
            <p:cNvCxnSpPr/>
            <p:nvPr/>
          </p:nvCxnSpPr>
          <p:spPr>
            <a:xfrm>
              <a:off x="6186940" y="423072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494" name="Shape 494"/>
            <p:cNvSpPr/>
            <p:nvPr/>
          </p:nvSpPr>
          <p:spPr>
            <a:xfrm>
              <a:off x="3131536" y="459512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0" name="Shape 500"/>
            <p:cNvSpPr/>
            <p:nvPr/>
          </p:nvSpPr>
          <p:spPr>
            <a:xfrm>
              <a:off x="6407900" y="458112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1" name="Shape 501"/>
            <p:cNvSpPr/>
            <p:nvPr/>
          </p:nvSpPr>
          <p:spPr>
            <a:xfrm>
              <a:off x="2424590" y="425806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2" name="Shape 502"/>
            <p:cNvSpPr/>
            <p:nvPr/>
          </p:nvSpPr>
          <p:spPr>
            <a:xfrm>
              <a:off x="7344004" y="458417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3" name="Shape 503"/>
            <p:cNvSpPr/>
            <p:nvPr/>
          </p:nvSpPr>
          <p:spPr>
            <a:xfrm>
              <a:off x="8064388" y="409370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4" name="Shape 504"/>
            <p:cNvSpPr/>
            <p:nvPr/>
          </p:nvSpPr>
          <p:spPr>
            <a:xfrm>
              <a:off x="6839948"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505" name="Shape 505"/>
          <p:cNvGrpSpPr/>
          <p:nvPr/>
        </p:nvGrpSpPr>
        <p:grpSpPr>
          <a:xfrm>
            <a:off x="1777891" y="3450043"/>
            <a:ext cx="4837423" cy="804002"/>
            <a:chOff x="1526767" y="5155068"/>
            <a:chExt cx="6449897" cy="1429337"/>
          </a:xfrm>
        </p:grpSpPr>
        <p:pic>
          <p:nvPicPr>
            <p:cNvPr id="506" name="Shape 506" descr="http://macprovid.vo.llnwd.net/o43/hub/media/1092/8492/logo-skydrive.png"/>
            <p:cNvPicPr preferRelativeResize="0"/>
            <p:nvPr/>
          </p:nvPicPr>
          <p:blipFill rotWithShape="1">
            <a:blip r:embed="rId3">
              <a:alphaModFix/>
            </a:blip>
            <a:srcRect/>
            <a:stretch/>
          </p:blipFill>
          <p:spPr>
            <a:xfrm>
              <a:off x="4159137" y="5155068"/>
              <a:ext cx="1221790" cy="1221790"/>
            </a:xfrm>
            <a:prstGeom prst="rect">
              <a:avLst/>
            </a:prstGeom>
            <a:noFill/>
            <a:ln>
              <a:noFill/>
            </a:ln>
          </p:spPr>
        </p:pic>
        <p:sp>
          <p:nvSpPr>
            <p:cNvPr id="507" name="Shape 507"/>
            <p:cNvSpPr/>
            <p:nvPr/>
          </p:nvSpPr>
          <p:spPr>
            <a:xfrm>
              <a:off x="2773773"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08" name="Shape 508"/>
            <p:cNvSpPr/>
            <p:nvPr/>
          </p:nvSpPr>
          <p:spPr>
            <a:xfrm>
              <a:off x="3242129" y="624218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509" name="Shape 509"/>
            <p:cNvCxnSpPr>
              <a:stCxn id="507" idx="3"/>
            </p:cNvCxnSpPr>
            <p:nvPr/>
          </p:nvCxnSpPr>
          <p:spPr>
            <a:xfrm>
              <a:off x="3421845" y="549776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510" name="Shape 510"/>
            <p:cNvCxnSpPr/>
            <p:nvPr/>
          </p:nvCxnSpPr>
          <p:spPr>
            <a:xfrm flipH="1">
              <a:off x="3421845" y="593117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511" name="Shape 511"/>
            <p:cNvCxnSpPr>
              <a:endCxn id="512" idx="0"/>
            </p:cNvCxnSpPr>
            <p:nvPr/>
          </p:nvCxnSpPr>
          <p:spPr>
            <a:xfrm flipH="1">
              <a:off x="2503743" y="580391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513" name="Shape 513"/>
            <p:cNvCxnSpPr/>
            <p:nvPr/>
          </p:nvCxnSpPr>
          <p:spPr>
            <a:xfrm flipH="1">
              <a:off x="2233713" y="569568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514" name="Shape 514"/>
            <p:cNvCxnSpPr/>
            <p:nvPr/>
          </p:nvCxnSpPr>
          <p:spPr>
            <a:xfrm>
              <a:off x="5006021" y="550602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515" name="Shape 515"/>
            <p:cNvCxnSpPr/>
            <p:nvPr/>
          </p:nvCxnSpPr>
          <p:spPr>
            <a:xfrm>
              <a:off x="5145101" y="569568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516" name="Shape 516"/>
            <p:cNvCxnSpPr/>
            <p:nvPr/>
          </p:nvCxnSpPr>
          <p:spPr>
            <a:xfrm>
              <a:off x="5289117" y="580379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517" name="Shape 517"/>
            <p:cNvCxnSpPr/>
            <p:nvPr/>
          </p:nvCxnSpPr>
          <p:spPr>
            <a:xfrm>
              <a:off x="5289117" y="594081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512" name="Shape 512"/>
            <p:cNvSpPr/>
            <p:nvPr/>
          </p:nvSpPr>
          <p:spPr>
            <a:xfrm>
              <a:off x="2233713" y="630521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18" name="Shape 518"/>
            <p:cNvSpPr/>
            <p:nvPr/>
          </p:nvSpPr>
          <p:spPr>
            <a:xfrm>
              <a:off x="5510077" y="629121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19" name="Shape 519"/>
            <p:cNvSpPr/>
            <p:nvPr/>
          </p:nvSpPr>
          <p:spPr>
            <a:xfrm>
              <a:off x="1526767" y="596815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20" name="Shape 520"/>
            <p:cNvSpPr/>
            <p:nvPr/>
          </p:nvSpPr>
          <p:spPr>
            <a:xfrm>
              <a:off x="6446181" y="629426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1" name="Shape 521"/>
            <p:cNvSpPr/>
            <p:nvPr/>
          </p:nvSpPr>
          <p:spPr>
            <a:xfrm>
              <a:off x="7166565" y="580379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2" name="Shape 522"/>
            <p:cNvSpPr/>
            <p:nvPr/>
          </p:nvSpPr>
          <p:spPr>
            <a:xfrm>
              <a:off x="5942125"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23" name="Shape 523"/>
            <p:cNvSpPr/>
            <p:nvPr/>
          </p:nvSpPr>
          <p:spPr>
            <a:xfrm>
              <a:off x="1526767" y="552076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sp>
          <p:nvSpPr>
            <p:cNvPr id="524" name="Shape 524"/>
            <p:cNvSpPr/>
            <p:nvPr/>
          </p:nvSpPr>
          <p:spPr>
            <a:xfrm>
              <a:off x="7198513" y="631037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cxnSp>
          <p:nvCxnSpPr>
            <p:cNvPr id="525" name="Shape 525"/>
            <p:cNvCxnSpPr/>
            <p:nvPr/>
          </p:nvCxnSpPr>
          <p:spPr>
            <a:xfrm>
              <a:off x="5236277" y="5775380"/>
              <a:ext cx="2038300" cy="534991"/>
            </a:xfrm>
            <a:prstGeom prst="straightConnector1">
              <a:avLst/>
            </a:prstGeom>
            <a:noFill/>
            <a:ln w="31750" cap="flat" cmpd="sng">
              <a:solidFill>
                <a:schemeClr val="accent2"/>
              </a:solidFill>
              <a:prstDash val="solid"/>
              <a:round/>
              <a:headEnd type="oval" w="lg" len="lg"/>
              <a:tailEnd type="stealth" w="lg" len="lg"/>
            </a:ln>
          </p:spPr>
        </p:cxnSp>
        <p:cxnSp>
          <p:nvCxnSpPr>
            <p:cNvPr id="526" name="Shape 526"/>
            <p:cNvCxnSpPr>
              <a:stCxn id="506" idx="1"/>
              <a:endCxn id="523" idx="3"/>
            </p:cNvCxnSpPr>
            <p:nvPr/>
          </p:nvCxnSpPr>
          <p:spPr>
            <a:xfrm rot="10800000">
              <a:off x="2304837" y="5657963"/>
              <a:ext cx="1854300" cy="108000"/>
            </a:xfrm>
            <a:prstGeom prst="straightConnector1">
              <a:avLst/>
            </a:prstGeom>
            <a:noFill/>
            <a:ln w="31750" cap="flat" cmpd="sng">
              <a:solidFill>
                <a:schemeClr val="accent2"/>
              </a:solidFill>
              <a:prstDash val="solid"/>
              <a:round/>
              <a:headEnd type="oval" w="lg" len="lg"/>
              <a:tailEnd type="stealth" w="lg" len="lg"/>
            </a:ln>
          </p:spPr>
        </p:cxnSp>
      </p:grpSp>
    </p:spTree>
    <p:extLst>
      <p:ext uri="{BB962C8B-B14F-4D97-AF65-F5344CB8AC3E}">
        <p14:creationId xmlns:p14="http://schemas.microsoft.com/office/powerpoint/2010/main" val="905842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Functional and technical </a:t>
            </a:r>
            <a:r>
              <a:rPr lang="en" dirty="0" smtClean="0"/>
              <a:t>requirements for </a:t>
            </a:r>
            <a:r>
              <a:rPr lang="fr-FR" sz="2800" dirty="0"/>
              <a:t>« </a:t>
            </a:r>
            <a:r>
              <a:rPr lang="fr-FR" sz="2800" dirty="0" smtClean="0"/>
              <a:t>Initial Phase</a:t>
            </a:r>
            <a:r>
              <a:rPr lang="fr-FR" sz="2800" dirty="0"/>
              <a:t> »</a:t>
            </a:r>
            <a:r>
              <a:rPr lang="en" dirty="0" smtClean="0"/>
              <a:t> </a:t>
            </a:r>
            <a:endParaRPr lang="e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a:t>
            </a:r>
            <a:r>
              <a:rPr lang="mr-IN" dirty="0" smtClean="0"/>
              <a:t>–</a:t>
            </a:r>
            <a:r>
              <a:rPr lang="en-US" dirty="0" smtClean="0"/>
              <a:t> Guiding principles</a:t>
            </a:r>
            <a:endParaRPr lang="en-US" dirty="0"/>
          </a:p>
        </p:txBody>
      </p:sp>
      <p:sp>
        <p:nvSpPr>
          <p:cNvPr id="3" name="Text Placeholder 2"/>
          <p:cNvSpPr>
            <a:spLocks noGrp="1"/>
          </p:cNvSpPr>
          <p:nvPr>
            <p:ph type="body" idx="1"/>
          </p:nvPr>
        </p:nvSpPr>
        <p:spPr/>
        <p:txBody>
          <a:bodyPr>
            <a:normAutofit/>
          </a:bodyPr>
          <a:lstStyle/>
          <a:p>
            <a:pPr marL="342892" indent="-323842">
              <a:buFont typeface="Arial"/>
              <a:buChar char="-"/>
            </a:pPr>
            <a:r>
              <a:rPr lang="en-US" sz="1400" dirty="0"/>
              <a:t>Compliance with certification requirements of WIS </a:t>
            </a:r>
            <a:r>
              <a:rPr lang="en-US" sz="1400" dirty="0" err="1"/>
              <a:t>centres</a:t>
            </a:r>
            <a:endParaRPr lang="en-US" sz="1400" dirty="0"/>
          </a:p>
          <a:p>
            <a:pPr marL="342892" indent="-323842">
              <a:buFont typeface="Arial"/>
              <a:buChar char="-"/>
            </a:pPr>
            <a:r>
              <a:rPr lang="en-US" sz="1400" dirty="0"/>
              <a:t>Adherence to WIS technical specifications (maintain technical interfaces currently in places - architecture, protocols,</a:t>
            </a:r>
            <a:r>
              <a:rPr lang="is-IS" sz="1400" dirty="0"/>
              <a:t>… -)</a:t>
            </a:r>
            <a:endParaRPr lang="en-US" sz="1400" dirty="0"/>
          </a:p>
          <a:p>
            <a:pPr marL="342892" indent="-323842">
              <a:buFont typeface="Arial"/>
              <a:buChar char="-"/>
            </a:pPr>
            <a:r>
              <a:rPr lang="en-US" sz="1400" dirty="0"/>
              <a:t>Evolutionary </a:t>
            </a:r>
            <a:r>
              <a:rPr lang="mr-IN" sz="1400" dirty="0"/>
              <a:t>–</a:t>
            </a:r>
            <a:r>
              <a:rPr lang="en-US" sz="1400" dirty="0"/>
              <a:t> support current protocols, evolve to support new ones over time, seek opportunities for improving efficiency</a:t>
            </a:r>
          </a:p>
          <a:p>
            <a:pPr marL="342892" indent="-323842">
              <a:buFont typeface="Arial"/>
              <a:buChar char="-"/>
            </a:pPr>
            <a:r>
              <a:rPr lang="en-US" sz="1400" dirty="0"/>
              <a:t>Address both data and metadata exchange requirements</a:t>
            </a:r>
          </a:p>
          <a:p>
            <a:pPr marL="342892" indent="-323842">
              <a:buFont typeface="Arial"/>
              <a:buChar char="-"/>
            </a:pPr>
            <a:r>
              <a:rPr lang="en-US" sz="1400" dirty="0"/>
              <a:t>Consider performance, reliability, security, administration, monitoring, and financial aspects of the WIS system</a:t>
            </a:r>
          </a:p>
        </p:txBody>
      </p:sp>
    </p:spTree>
    <p:extLst>
      <p:ext uri="{BB962C8B-B14F-4D97-AF65-F5344CB8AC3E}">
        <p14:creationId xmlns:p14="http://schemas.microsoft.com/office/powerpoint/2010/main" val="1214868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Data requirements in the cloud</a:t>
            </a:r>
          </a:p>
        </p:txBody>
      </p:sp>
      <p:sp>
        <p:nvSpPr>
          <p:cNvPr id="101" name="Shape 101"/>
          <p:cNvSpPr txBox="1">
            <a:spLocks noGrp="1"/>
          </p:cNvSpPr>
          <p:nvPr>
            <p:ph type="body" idx="1"/>
          </p:nvPr>
        </p:nvSpPr>
        <p:spPr>
          <a:xfrm>
            <a:off x="233775" y="990043"/>
            <a:ext cx="6390450" cy="3416400"/>
          </a:xfrm>
          <a:prstGeom prst="rect">
            <a:avLst/>
          </a:prstGeom>
        </p:spPr>
        <p:txBody>
          <a:bodyPr vert="horz" wrap="square" lIns="68569" tIns="68569" rIns="68569" bIns="68569" rtlCol="0" anchor="t" anchorCtr="0">
            <a:noAutofit/>
          </a:bodyPr>
          <a:lstStyle/>
          <a:p>
            <a:pPr marL="342892" indent="-323842">
              <a:buChar char="-"/>
            </a:pPr>
            <a:r>
              <a:rPr lang="en" sz="1400" dirty="0"/>
              <a:t>Performance</a:t>
            </a:r>
          </a:p>
          <a:p>
            <a:pPr marL="685784" lvl="1" indent="-304793">
              <a:buChar char="-"/>
            </a:pPr>
            <a:r>
              <a:rPr lang="en" sz="1400" dirty="0" smtClean="0"/>
              <a:t>Global data is to be required at all GISCs within 15 minutes</a:t>
            </a:r>
          </a:p>
          <a:p>
            <a:pPr marL="685784" lvl="1" indent="-304793">
              <a:buChar char="-"/>
            </a:pPr>
            <a:r>
              <a:rPr lang="fr-FR" sz="1400" dirty="0" err="1" smtClean="0"/>
              <a:t>Some</a:t>
            </a:r>
            <a:r>
              <a:rPr lang="fr-FR" sz="1400" dirty="0" smtClean="0"/>
              <a:t> </a:t>
            </a:r>
            <a:r>
              <a:rPr lang="fr-FR" sz="1400" dirty="0" err="1" smtClean="0"/>
              <a:t>operational-critical</a:t>
            </a:r>
            <a:r>
              <a:rPr lang="fr-FR" sz="1400" dirty="0" smtClean="0"/>
              <a:t> data </a:t>
            </a:r>
            <a:r>
              <a:rPr lang="fr-FR" sz="1400" dirty="0" err="1" smtClean="0"/>
              <a:t>is</a:t>
            </a:r>
            <a:r>
              <a:rPr lang="fr-FR" sz="1400" dirty="0" smtClean="0"/>
              <a:t> to </a:t>
            </a:r>
            <a:r>
              <a:rPr lang="fr-FR" sz="1400" dirty="0" err="1" smtClean="0"/>
              <a:t>be</a:t>
            </a:r>
            <a:r>
              <a:rPr lang="fr-FR" sz="1400" dirty="0" smtClean="0"/>
              <a:t> </a:t>
            </a:r>
            <a:r>
              <a:rPr lang="fr-FR" sz="1400" dirty="0" err="1" smtClean="0"/>
              <a:t>transmitted</a:t>
            </a:r>
            <a:r>
              <a:rPr lang="fr-FR" sz="1400" dirty="0" smtClean="0"/>
              <a:t> end-to-end </a:t>
            </a:r>
            <a:r>
              <a:rPr lang="en" sz="1400" dirty="0" smtClean="0"/>
              <a:t>within </a:t>
            </a:r>
            <a:r>
              <a:rPr lang="en" sz="1400" dirty="0"/>
              <a:t>two minutes (when priority data is included</a:t>
            </a:r>
            <a:r>
              <a:rPr lang="en" sz="1400" dirty="0" smtClean="0"/>
              <a:t>)</a:t>
            </a:r>
            <a:endParaRPr lang="fr-FR" sz="1400" dirty="0" smtClean="0"/>
          </a:p>
          <a:p>
            <a:pPr marL="685784" lvl="1" indent="-304793">
              <a:buChar char="-"/>
            </a:pPr>
            <a:endParaRPr lang="en" sz="1400" dirty="0"/>
          </a:p>
          <a:p>
            <a:pPr marL="342892" indent="-323842">
              <a:buChar char="-"/>
            </a:pPr>
            <a:r>
              <a:rPr lang="en" sz="1400" dirty="0" smtClean="0"/>
              <a:t>Scalability</a:t>
            </a:r>
            <a:endParaRPr lang="en" sz="1400" dirty="0"/>
          </a:p>
          <a:p>
            <a:pPr marL="685784" lvl="1" indent="-304793">
              <a:buChar char="-"/>
            </a:pPr>
            <a:r>
              <a:rPr lang="en" sz="1400" dirty="0" smtClean="0"/>
              <a:t>Currently, individual </a:t>
            </a:r>
            <a:r>
              <a:rPr lang="en" sz="1400" dirty="0"/>
              <a:t>instance of data cache </a:t>
            </a:r>
            <a:r>
              <a:rPr lang="fr-FR" sz="1400" dirty="0" err="1" smtClean="0"/>
              <a:t>is</a:t>
            </a:r>
            <a:r>
              <a:rPr lang="fr-FR" sz="1400" dirty="0" smtClean="0"/>
              <a:t> </a:t>
            </a:r>
            <a:r>
              <a:rPr lang="fr-FR" sz="1400" dirty="0" err="1" smtClean="0"/>
              <a:t>estimated</a:t>
            </a:r>
            <a:r>
              <a:rPr lang="fr-FR" sz="1400" dirty="0" smtClean="0"/>
              <a:t> to </a:t>
            </a:r>
            <a:r>
              <a:rPr lang="fr-FR" sz="1400" dirty="0" err="1" smtClean="0"/>
              <a:t>be</a:t>
            </a:r>
            <a:r>
              <a:rPr lang="fr-FR" sz="1400" dirty="0" smtClean="0"/>
              <a:t> </a:t>
            </a:r>
            <a:r>
              <a:rPr lang="fr-FR" sz="1400" dirty="0" err="1" smtClean="0"/>
              <a:t>less</a:t>
            </a:r>
            <a:r>
              <a:rPr lang="fr-FR" sz="1400" dirty="0" smtClean="0"/>
              <a:t> </a:t>
            </a:r>
            <a:r>
              <a:rPr lang="fr-FR" sz="1400" dirty="0" err="1" smtClean="0"/>
              <a:t>than</a:t>
            </a:r>
            <a:r>
              <a:rPr lang="fr-FR" sz="1400" dirty="0" smtClean="0"/>
              <a:t> </a:t>
            </a:r>
            <a:r>
              <a:rPr lang="en" sz="1400" dirty="0" smtClean="0"/>
              <a:t>200GB </a:t>
            </a:r>
            <a:r>
              <a:rPr lang="en" sz="1400" dirty="0"/>
              <a:t>(assuming 24 hour cache, higher should data throughput increase or should the period covered by the cache be increased from 24 hours) </a:t>
            </a:r>
          </a:p>
          <a:p>
            <a:pPr marL="685784" lvl="1" indent="-304793">
              <a:buChar char="-"/>
            </a:pPr>
            <a:r>
              <a:rPr lang="en" sz="1400" dirty="0"/>
              <a:t>Decision to extend service will be at least partially driven by </a:t>
            </a:r>
            <a:r>
              <a:rPr lang="en" sz="1400" dirty="0" smtClean="0"/>
              <a:t>cost</a:t>
            </a:r>
            <a:endParaRPr lang="fr-FR" sz="1400" dirty="0" smtClean="0"/>
          </a:p>
          <a:p>
            <a:pPr marL="685784" lvl="1" indent="-304793">
              <a:buChar char="-"/>
            </a:pPr>
            <a:endParaRPr lang="en" sz="1400" dirty="0"/>
          </a:p>
          <a:p>
            <a:pPr marL="342892" indent="-323842">
              <a:buChar char="-"/>
            </a:pPr>
            <a:r>
              <a:rPr lang="en" sz="1400" dirty="0"/>
              <a:t>Data </a:t>
            </a:r>
            <a:r>
              <a:rPr lang="en" sz="1400" dirty="0" smtClean="0"/>
              <a:t>exchange</a:t>
            </a:r>
            <a:endParaRPr lang="en" sz="1400" dirty="0"/>
          </a:p>
          <a:p>
            <a:pPr marL="685784" lvl="1" indent="-304793">
              <a:buChar char="-"/>
            </a:pPr>
            <a:r>
              <a:rPr lang="fr-FR" sz="1400" dirty="0" smtClean="0"/>
              <a:t>Must use </a:t>
            </a:r>
            <a:r>
              <a:rPr lang="fr-FR" sz="1400" dirty="0" err="1" smtClean="0"/>
              <a:t>agreed</a:t>
            </a:r>
            <a:r>
              <a:rPr lang="fr-FR" sz="1400" dirty="0" smtClean="0"/>
              <a:t> </a:t>
            </a:r>
            <a:r>
              <a:rPr lang="fr-FR" sz="1400" dirty="0" err="1" smtClean="0"/>
              <a:t>protocol</a:t>
            </a:r>
            <a:r>
              <a:rPr lang="fr-FR" sz="1400" dirty="0" smtClean="0"/>
              <a:t> to exchange data (FTP, SFTP) </a:t>
            </a:r>
            <a:r>
              <a:rPr lang="fr-FR" sz="1400" dirty="0" err="1" smtClean="0"/>
              <a:t>based</a:t>
            </a:r>
            <a:r>
              <a:rPr lang="fr-FR" sz="1400" dirty="0" smtClean="0"/>
              <a:t> on a « push » </a:t>
            </a:r>
            <a:r>
              <a:rPr lang="fr-FR" sz="1400" dirty="0" err="1" smtClean="0"/>
              <a:t>approach</a:t>
            </a:r>
            <a:endParaRPr lang="fr-FR" sz="1400" dirty="0" smtClean="0"/>
          </a:p>
          <a:p>
            <a:pPr marL="380991" lvl="1" indent="0">
              <a:buNone/>
            </a:pPr>
            <a:endParaRPr lang="fr-FR" sz="1400" dirty="0"/>
          </a:p>
          <a:p>
            <a:pPr marL="342892" lvl="1" indent="-323842">
              <a:buFont typeface="Arial"/>
              <a:buChar char="-"/>
            </a:pPr>
            <a:r>
              <a:rPr lang="en" sz="1400" dirty="0"/>
              <a:t>Data repository in </a:t>
            </a:r>
            <a:r>
              <a:rPr lang="en" sz="1400" dirty="0"/>
              <a:t>the cloud </a:t>
            </a:r>
            <a:r>
              <a:rPr lang="en" sz="1400" dirty="0"/>
              <a:t>is </a:t>
            </a:r>
            <a:r>
              <a:rPr lang="en" sz="1400" dirty="0"/>
              <a:t>not </a:t>
            </a:r>
            <a:r>
              <a:rPr lang="en" sz="1400" dirty="0"/>
              <a:t>a </a:t>
            </a:r>
            <a:r>
              <a:rPr lang="en" sz="1400" dirty="0"/>
              <a:t>user </a:t>
            </a:r>
            <a:r>
              <a:rPr lang="en" sz="1400" dirty="0"/>
              <a:t>accessible service (e.g. via subscription, etc.) – </a:t>
            </a:r>
            <a:r>
              <a:rPr lang="en" sz="1400" dirty="0"/>
              <a:t>this is the role of the GISC portal</a:t>
            </a:r>
          </a:p>
          <a:p>
            <a:pPr marL="380991" lvl="1" indent="0">
              <a:buNone/>
            </a:pPr>
            <a:endParaRPr lang="fr-FR" sz="14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p:spPr>
        <p:txBody>
          <a:bodyPr vert="horz" wrap="square" lIns="68569" tIns="68569" rIns="68569" bIns="68569" rtlCol="0" anchor="ctr" anchorCtr="0">
            <a:noAutofit/>
          </a:bodyPr>
          <a:lstStyle/>
          <a:p>
            <a:r>
              <a:rPr lang="en"/>
              <a:t>Metadata requirements in the cloud</a:t>
            </a:r>
          </a:p>
        </p:txBody>
      </p:sp>
      <p:sp>
        <p:nvSpPr>
          <p:cNvPr id="107" name="Shape 107"/>
          <p:cNvSpPr txBox="1">
            <a:spLocks noGrp="1"/>
          </p:cNvSpPr>
          <p:nvPr>
            <p:ph type="body" idx="1"/>
          </p:nvPr>
        </p:nvSpPr>
        <p:spPr>
          <a:xfrm>
            <a:off x="233775" y="1011803"/>
            <a:ext cx="6390450" cy="3416400"/>
          </a:xfrm>
          <a:prstGeom prst="rect">
            <a:avLst/>
          </a:prstGeom>
        </p:spPr>
        <p:txBody>
          <a:bodyPr vert="horz" wrap="square" lIns="68569" tIns="68569" rIns="68569" bIns="68569" rtlCol="0" anchor="t" anchorCtr="0">
            <a:noAutofit/>
          </a:bodyPr>
          <a:lstStyle/>
          <a:p>
            <a:pPr marL="484574" indent="-285750">
              <a:buFontTx/>
              <a:buChar char="-"/>
            </a:pPr>
            <a:r>
              <a:rPr lang="fr-FR" sz="1600" dirty="0" err="1"/>
              <a:t>Metadata</a:t>
            </a:r>
            <a:r>
              <a:rPr lang="fr-FR" sz="1600" dirty="0"/>
              <a:t> exchange</a:t>
            </a:r>
          </a:p>
          <a:p>
            <a:pPr marL="709602" lvl="2" indent="-285750">
              <a:buFontTx/>
              <a:buChar char="-"/>
            </a:pPr>
            <a:r>
              <a:rPr lang="fr-FR" sz="1375" dirty="0"/>
              <a:t>Must use </a:t>
            </a:r>
            <a:r>
              <a:rPr lang="fr-FR" sz="1375" dirty="0" err="1"/>
              <a:t>agreed</a:t>
            </a:r>
            <a:r>
              <a:rPr lang="fr-FR" sz="1375" dirty="0"/>
              <a:t> </a:t>
            </a:r>
            <a:r>
              <a:rPr lang="fr-FR" sz="1375" dirty="0" err="1"/>
              <a:t>protocol</a:t>
            </a:r>
            <a:r>
              <a:rPr lang="fr-FR" sz="1375" dirty="0"/>
              <a:t> to exchange </a:t>
            </a:r>
            <a:r>
              <a:rPr lang="fr-FR" sz="1375" dirty="0" err="1"/>
              <a:t>metadata</a:t>
            </a:r>
            <a:r>
              <a:rPr lang="fr-FR" sz="1375" dirty="0"/>
              <a:t> (</a:t>
            </a:r>
            <a:r>
              <a:rPr lang="fr-FR" sz="1375" dirty="0"/>
              <a:t>OAI-PMH)</a:t>
            </a:r>
          </a:p>
          <a:p>
            <a:pPr marL="709602" lvl="2" indent="-285750">
              <a:buFontTx/>
              <a:buChar char="-"/>
            </a:pPr>
            <a:r>
              <a:rPr lang="fr-FR" sz="1375" dirty="0" err="1"/>
              <a:t>Facilitates</a:t>
            </a:r>
            <a:r>
              <a:rPr lang="fr-FR" sz="1375" dirty="0"/>
              <a:t> </a:t>
            </a:r>
            <a:r>
              <a:rPr lang="fr-FR" sz="1375" dirty="0" err="1"/>
              <a:t>synchronization</a:t>
            </a:r>
            <a:r>
              <a:rPr lang="fr-FR" sz="1375" dirty="0"/>
              <a:t> of the WIS catalogue via a central point of exchange </a:t>
            </a:r>
          </a:p>
          <a:p>
            <a:pPr marL="484574" lvl="1" indent="-285750">
              <a:buFontTx/>
              <a:buChar char="-"/>
            </a:pPr>
            <a:endParaRPr lang="en" sz="1600" dirty="0"/>
          </a:p>
          <a:p>
            <a:pPr marL="484574" indent="-285750">
              <a:buFontTx/>
              <a:buChar char="-"/>
            </a:pPr>
            <a:r>
              <a:rPr lang="en" sz="1600" dirty="0"/>
              <a:t>Multi-tenant</a:t>
            </a:r>
          </a:p>
          <a:p>
            <a:pPr marL="709602" lvl="2" indent="-285750">
              <a:buFontTx/>
              <a:buChar char="-"/>
            </a:pPr>
            <a:r>
              <a:rPr lang="en" sz="1375" dirty="0"/>
              <a:t>Requires ability for all GISCs to insert/update/delete metadata records (policy, security, and user management considerations</a:t>
            </a:r>
            <a:r>
              <a:rPr lang="en" sz="1375" dirty="0"/>
              <a:t>…)</a:t>
            </a:r>
          </a:p>
          <a:p>
            <a:pPr marL="484574" indent="-285750">
              <a:buFontTx/>
              <a:buChar char="-"/>
            </a:pPr>
            <a:endParaRPr lang="en" sz="1600" dirty="0"/>
          </a:p>
          <a:p>
            <a:pPr marL="484574" indent="-285750">
              <a:buFontTx/>
              <a:buChar char="-"/>
            </a:pPr>
            <a:r>
              <a:rPr lang="en" sz="1600" dirty="0"/>
              <a:t>Metadata information in the cloud does not consititute a user searchable metadata catalogue – this is the role of the GISC portal</a:t>
            </a:r>
          </a:p>
          <a:p>
            <a:pPr marL="484574" indent="-285750">
              <a:buFontTx/>
              <a:buChar char="-"/>
            </a:pPr>
            <a:endParaRPr lang="en"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US" dirty="0" smtClean="0"/>
              <a:t>Administration </a:t>
            </a:r>
            <a:r>
              <a:rPr lang="en" dirty="0" smtClean="0"/>
              <a:t>requirements </a:t>
            </a:r>
            <a:r>
              <a:rPr lang="en" dirty="0"/>
              <a:t>in the cloud</a:t>
            </a:r>
          </a:p>
        </p:txBody>
      </p:sp>
      <p:sp>
        <p:nvSpPr>
          <p:cNvPr id="113" name="Shape 113"/>
          <p:cNvSpPr txBox="1">
            <a:spLocks noGrp="1"/>
          </p:cNvSpPr>
          <p:nvPr>
            <p:ph type="body" idx="1"/>
          </p:nvPr>
        </p:nvSpPr>
        <p:spPr>
          <a:xfrm>
            <a:off x="233775" y="640016"/>
            <a:ext cx="6390450" cy="3416400"/>
          </a:xfrm>
          <a:prstGeom prst="rect">
            <a:avLst/>
          </a:prstGeom>
        </p:spPr>
        <p:txBody>
          <a:bodyPr vert="horz" wrap="square" lIns="68569" tIns="68569" rIns="68569" bIns="68569" rtlCol="0" anchor="t" anchorCtr="0">
            <a:noAutofit/>
          </a:bodyPr>
          <a:lstStyle/>
          <a:p>
            <a:pPr marL="342892" indent="-323842">
              <a:buChar char="-"/>
            </a:pPr>
            <a:r>
              <a:rPr lang="fr-FR" dirty="0" smtClean="0"/>
              <a:t>IT </a:t>
            </a:r>
            <a:r>
              <a:rPr lang="fr-FR" dirty="0" err="1" smtClean="0"/>
              <a:t>environment</a:t>
            </a:r>
            <a:r>
              <a:rPr lang="fr-FR" dirty="0" smtClean="0"/>
              <a:t> (hosts, VM, firewalls,</a:t>
            </a:r>
            <a:r>
              <a:rPr lang="is-IS" dirty="0" smtClean="0"/>
              <a:t>…)</a:t>
            </a:r>
            <a:endParaRPr lang="en" dirty="0"/>
          </a:p>
          <a:p>
            <a:pPr marL="685784" lvl="1" indent="-304793">
              <a:buChar char="-"/>
            </a:pPr>
            <a:r>
              <a:rPr lang="en" dirty="0" smtClean="0"/>
              <a:t>Operating System level + maintenance including system resources (CPU, storage, …) monitoring</a:t>
            </a:r>
          </a:p>
          <a:p>
            <a:pPr marL="685784" lvl="1" indent="-304793">
              <a:buChar char="-"/>
            </a:pPr>
            <a:r>
              <a:rPr lang="en" dirty="0" smtClean="0"/>
              <a:t>Software packages that are dependent on by WIS service</a:t>
            </a:r>
          </a:p>
          <a:p>
            <a:pPr marL="342892" indent="-323842">
              <a:buChar char="-"/>
            </a:pPr>
            <a:r>
              <a:rPr lang="en" dirty="0" smtClean="0"/>
              <a:t>Configuration</a:t>
            </a:r>
            <a:endParaRPr lang="en" dirty="0"/>
          </a:p>
          <a:p>
            <a:pPr marL="342892" indent="-323842">
              <a:buChar char="-"/>
            </a:pPr>
            <a:r>
              <a:rPr lang="en" dirty="0" smtClean="0"/>
              <a:t>Roles </a:t>
            </a:r>
            <a:r>
              <a:rPr lang="en" dirty="0"/>
              <a:t>and Rights</a:t>
            </a:r>
          </a:p>
          <a:p>
            <a:pPr marL="685784" lvl="1" indent="-304793">
              <a:buChar char="-"/>
            </a:pPr>
            <a:r>
              <a:rPr lang="en" dirty="0" smtClean="0"/>
              <a:t>Authentication and authorization</a:t>
            </a:r>
            <a:endParaRPr lang="en" dirty="0"/>
          </a:p>
          <a:p>
            <a:pPr marL="342892" indent="-323842">
              <a:buFont typeface="Arial"/>
              <a:buChar char="-"/>
            </a:pPr>
            <a:r>
              <a:rPr lang="fr-FR" dirty="0"/>
              <a:t>Activity monitoring</a:t>
            </a:r>
            <a:endParaRPr lang="en" dirty="0"/>
          </a:p>
          <a:p>
            <a:pPr marL="342892" indent="-323842">
              <a:buChar char="-"/>
            </a:pPr>
            <a:r>
              <a:rPr lang="en" dirty="0"/>
              <a:t>Data availability and timeliness</a:t>
            </a:r>
          </a:p>
          <a:p>
            <a:pPr marL="685784" lvl="1" indent="-304793">
              <a:buChar char="-"/>
            </a:pPr>
            <a:r>
              <a:rPr lang="en" dirty="0"/>
              <a:t>monitoring &amp; statistics</a:t>
            </a:r>
          </a:p>
          <a:p>
            <a:pPr marL="342892" indent="-323842">
              <a:buChar char="-"/>
            </a:pPr>
            <a:r>
              <a:rPr lang="en" dirty="0"/>
              <a:t>Capacity (of resources)</a:t>
            </a:r>
          </a:p>
          <a:p>
            <a:pPr marL="685784" lvl="1" indent="-304793">
              <a:buChar char="-"/>
            </a:pPr>
            <a:r>
              <a:rPr lang="en" dirty="0" smtClean="0"/>
              <a:t>Procurement/provisioning</a:t>
            </a:r>
            <a:endParaRPr lang="fr-FR" dirty="0" smtClean="0"/>
          </a:p>
          <a:p>
            <a:pPr marL="342892" indent="-323842">
              <a:buFont typeface="Arial"/>
              <a:buChar char="-"/>
            </a:pPr>
            <a:r>
              <a:rPr lang="fr-FR" dirty="0" err="1"/>
              <a:t>Cybersecurity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implementation approach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Architecting and implementing the solution</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US" dirty="0"/>
              <a:t>Public cloud providers use similar approaches for configuring and procuring services (storage, compute, network, application services, security services, etc.), and use tiers to allow customers to balance capabilities against costs.</a:t>
            </a:r>
          </a:p>
          <a:p>
            <a:pPr marL="342892" indent="-323842">
              <a:spcBef>
                <a:spcPts val="0"/>
              </a:spcBef>
              <a:buFont typeface="Arial"/>
              <a:buChar char="-"/>
            </a:pPr>
            <a:r>
              <a:rPr lang="en-US" dirty="0"/>
              <a:t>Public cloud providers were reasonably consistent in terms of costing for baseline services.</a:t>
            </a:r>
          </a:p>
          <a:p>
            <a:pPr marL="342892" indent="-323842">
              <a:spcBef>
                <a:spcPts val="0"/>
              </a:spcBef>
              <a:buFont typeface="Arial"/>
              <a:buChar char="-"/>
            </a:pPr>
            <a:r>
              <a:rPr lang="en-US" dirty="0"/>
              <a:t>Niche players provide other capabilities, but public cloud provides were more open/consistent in </a:t>
            </a:r>
            <a:r>
              <a:rPr lang="en-US" dirty="0" smtClean="0"/>
              <a:t>pricing, approach, tools</a:t>
            </a:r>
            <a:r>
              <a:rPr lang="en-US" dirty="0" smtClean="0"/>
              <a:t>.</a:t>
            </a:r>
          </a:p>
          <a:p>
            <a:pPr marL="342892" indent="-323842">
              <a:spcBef>
                <a:spcPts val="0"/>
              </a:spcBef>
              <a:buFont typeface="Arial"/>
              <a:buChar char="-"/>
            </a:pPr>
            <a:endParaRPr lang="en-US" dirty="0"/>
          </a:p>
          <a:p>
            <a:pPr marL="19050" indent="0" algn="ctr">
              <a:spcBef>
                <a:spcPts val="0"/>
              </a:spcBef>
              <a:buNone/>
            </a:pPr>
            <a:r>
              <a:rPr lang="en-US" b="1" dirty="0"/>
              <a:t>It is recommended that </a:t>
            </a:r>
            <a:r>
              <a:rPr lang="en-US" b="1" dirty="0" smtClean="0"/>
              <a:t>a single solution provider be </a:t>
            </a:r>
            <a:r>
              <a:rPr lang="en-US" b="1" dirty="0"/>
              <a:t>engaged to handle the implementation </a:t>
            </a:r>
            <a:r>
              <a:rPr lang="en-US" b="1" dirty="0" smtClean="0"/>
              <a:t>and management of </a:t>
            </a:r>
            <a:r>
              <a:rPr lang="en-US" b="1" dirty="0"/>
              <a:t>the </a:t>
            </a:r>
            <a:r>
              <a:rPr lang="en-US" b="1" dirty="0" smtClean="0"/>
              <a:t>service</a:t>
            </a:r>
            <a:r>
              <a:rPr lang="en-US" b="1" dirty="0" smtClean="0"/>
              <a:t>.</a:t>
            </a:r>
            <a:endParaRPr lang="en-US" b="1" dirty="0"/>
          </a:p>
        </p:txBody>
      </p:sp>
    </p:spTree>
    <p:extLst>
      <p:ext uri="{BB962C8B-B14F-4D97-AF65-F5344CB8AC3E}">
        <p14:creationId xmlns:p14="http://schemas.microsoft.com/office/powerpoint/2010/main" val="1452994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Delivering the solution</a:t>
            </a:r>
            <a:endParaRPr lang="en-US" dirty="0"/>
          </a:p>
        </p:txBody>
      </p:sp>
      <p:sp>
        <p:nvSpPr>
          <p:cNvPr id="3" name="Content Placeholder 2"/>
          <p:cNvSpPr>
            <a:spLocks noGrp="1"/>
          </p:cNvSpPr>
          <p:nvPr>
            <p:ph idx="1"/>
          </p:nvPr>
        </p:nvSpPr>
        <p:spPr/>
        <p:txBody>
          <a:bodyPr>
            <a:normAutofit lnSpcReduction="10000"/>
          </a:bodyPr>
          <a:lstStyle/>
          <a:p>
            <a:pPr marL="342892" lvl="1" indent="-323842">
              <a:spcBef>
                <a:spcPts val="0"/>
              </a:spcBef>
              <a:buFont typeface="Arial"/>
              <a:buChar char="-"/>
            </a:pPr>
            <a:r>
              <a:rPr lang="en-US" sz="1900" dirty="0" smtClean="0"/>
              <a:t>The </a:t>
            </a:r>
            <a:r>
              <a:rPr lang="en-US" sz="1900" dirty="0"/>
              <a:t>current recommendation is to employ a tendering process to solicit bid from qualified </a:t>
            </a:r>
            <a:r>
              <a:rPr lang="en-US" sz="1900" dirty="0" smtClean="0"/>
              <a:t>solution providers </a:t>
            </a:r>
            <a:r>
              <a:rPr lang="en-US" sz="1900" dirty="0"/>
              <a:t>to deliver the solution (deliver on SLA)</a:t>
            </a:r>
          </a:p>
          <a:p>
            <a:pPr marL="342892" lvl="1" indent="-323842">
              <a:spcBef>
                <a:spcPts val="0"/>
              </a:spcBef>
              <a:buFont typeface="Arial"/>
              <a:buChar char="-"/>
            </a:pPr>
            <a:r>
              <a:rPr lang="en-US" sz="1900" dirty="0"/>
              <a:t>Execute a 3 </a:t>
            </a:r>
            <a:r>
              <a:rPr lang="mr-IN" sz="1900" dirty="0"/>
              <a:t>–</a:t>
            </a:r>
            <a:r>
              <a:rPr lang="en-US" sz="1900" dirty="0"/>
              <a:t> 4 year contract</a:t>
            </a:r>
          </a:p>
          <a:p>
            <a:pPr marL="342892" lvl="1" indent="-323842">
              <a:spcBef>
                <a:spcPts val="0"/>
              </a:spcBef>
              <a:buFont typeface="Arial"/>
              <a:buChar char="-"/>
            </a:pPr>
            <a:r>
              <a:rPr lang="en-US" sz="1900" dirty="0" smtClean="0"/>
              <a:t>Solution provider is </a:t>
            </a:r>
            <a:r>
              <a:rPr lang="en-US" sz="1900" dirty="0"/>
              <a:t>responsible for architecting and delivering a solution which complies with the needs of WMO</a:t>
            </a:r>
          </a:p>
          <a:p>
            <a:pPr marL="342892" lvl="1" indent="-323842">
              <a:spcBef>
                <a:spcPts val="0"/>
              </a:spcBef>
              <a:buFont typeface="Arial"/>
              <a:buChar char="-"/>
            </a:pPr>
            <a:r>
              <a:rPr lang="en-US" sz="1900" dirty="0"/>
              <a:t>Whether one cloud vendor or three is engaged, the </a:t>
            </a:r>
            <a:r>
              <a:rPr lang="en-US" sz="1900" dirty="0" smtClean="0"/>
              <a:t>solution provider is </a:t>
            </a:r>
            <a:r>
              <a:rPr lang="en-US" sz="1900" dirty="0"/>
              <a:t>responsible for the solution design to meet WMO requirements (e.g. certification requirements for GISCs, application of interfaces based on requirements to be defined by WMO)</a:t>
            </a:r>
          </a:p>
        </p:txBody>
      </p:sp>
    </p:spTree>
    <p:extLst>
      <p:ext uri="{BB962C8B-B14F-4D97-AF65-F5344CB8AC3E}">
        <p14:creationId xmlns:p14="http://schemas.microsoft.com/office/powerpoint/2010/main" val="227337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Compliance with WIS 2.0</a:t>
            </a:r>
            <a:endParaRPr lang="en-US" dirty="0"/>
          </a:p>
        </p:txBody>
      </p:sp>
      <p:sp>
        <p:nvSpPr>
          <p:cNvPr id="3" name="Content Placeholder 2"/>
          <p:cNvSpPr>
            <a:spLocks noGrp="1"/>
          </p:cNvSpPr>
          <p:nvPr>
            <p:ph idx="1"/>
          </p:nvPr>
        </p:nvSpPr>
        <p:spPr>
          <a:xfrm>
            <a:off x="342900" y="977901"/>
            <a:ext cx="6172200" cy="3394472"/>
          </a:xfrm>
        </p:spPr>
        <p:txBody>
          <a:bodyPr>
            <a:noAutofit/>
          </a:bodyPr>
          <a:lstStyle/>
          <a:p>
            <a:pPr marL="342892" indent="-323842">
              <a:spcBef>
                <a:spcPts val="0"/>
              </a:spcBef>
              <a:buFont typeface="Arial"/>
              <a:buChar char="-"/>
            </a:pPr>
            <a:r>
              <a:rPr lang="en-US" sz="1900" dirty="0"/>
              <a:t>WIS 2.0 implementation strategy as presented and endorsed both at CBS-16 and EC-69 includes a step by step approach</a:t>
            </a:r>
          </a:p>
          <a:p>
            <a:pPr marL="342892" indent="-323842">
              <a:spcBef>
                <a:spcPts val="0"/>
              </a:spcBef>
              <a:buFont typeface="Arial"/>
              <a:buChar char="-"/>
            </a:pPr>
            <a:r>
              <a:rPr lang="fr-FR" sz="1900" dirty="0"/>
              <a:t>WIS 2.0 </a:t>
            </a:r>
            <a:r>
              <a:rPr lang="fr-FR" sz="1900" dirty="0" err="1"/>
              <a:t>includes</a:t>
            </a:r>
            <a:r>
              <a:rPr lang="fr-FR" sz="1900" dirty="0"/>
              <a:t> the provision of </a:t>
            </a:r>
            <a:r>
              <a:rPr lang="fr-FR" sz="1900" dirty="0" smtClean="0"/>
              <a:t>cloud-</a:t>
            </a:r>
            <a:r>
              <a:rPr lang="fr-FR" sz="1900" dirty="0" err="1" smtClean="0"/>
              <a:t>based</a:t>
            </a:r>
            <a:r>
              <a:rPr lang="fr-FR" sz="1900" dirty="0" smtClean="0"/>
              <a:t> services</a:t>
            </a:r>
            <a:endParaRPr lang="en-US" sz="1900" dirty="0"/>
          </a:p>
          <a:p>
            <a:pPr marL="342892" indent="-323842">
              <a:spcBef>
                <a:spcPts val="0"/>
              </a:spcBef>
              <a:buFont typeface="Arial"/>
              <a:buChar char="-"/>
            </a:pPr>
            <a:r>
              <a:rPr lang="en-US" sz="1900" dirty="0"/>
              <a:t>The “cache in and through the cloud” is part of this strategy and as such is considered to be the first of the cloud services that are likely to be included in the WIS 2.0 implementation</a:t>
            </a:r>
          </a:p>
          <a:p>
            <a:pPr marL="342892" indent="-323842">
              <a:spcBef>
                <a:spcPts val="0"/>
              </a:spcBef>
              <a:buFont typeface="Arial"/>
              <a:buChar char="-"/>
            </a:pPr>
            <a:r>
              <a:rPr lang="en-US" sz="1900" dirty="0"/>
              <a:t>The 3 phases are meant to be consistent with this methodology. </a:t>
            </a:r>
            <a:r>
              <a:rPr lang="en-US" sz="1900" dirty="0" smtClean="0"/>
              <a:t>Choices </a:t>
            </a:r>
            <a:r>
              <a:rPr lang="en-US" sz="1900" dirty="0"/>
              <a:t>in the “Initial phase” </a:t>
            </a:r>
            <a:r>
              <a:rPr lang="en-US" sz="1900" dirty="0" smtClean="0"/>
              <a:t>may be </a:t>
            </a:r>
            <a:r>
              <a:rPr lang="en-US" sz="1900" dirty="0"/>
              <a:t>seen as too restrictive. However, this is meant to facilitate the transition from WIS 1.0 to WIS 2.0</a:t>
            </a:r>
          </a:p>
        </p:txBody>
      </p:sp>
    </p:spTree>
    <p:extLst>
      <p:ext uri="{BB962C8B-B14F-4D97-AF65-F5344CB8AC3E}">
        <p14:creationId xmlns:p14="http://schemas.microsoft.com/office/powerpoint/2010/main" val="317138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Procurement requirements and options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financial strategy</a:t>
            </a:r>
            <a:endParaRPr lang="en-US" dirty="0"/>
          </a:p>
        </p:txBody>
      </p:sp>
      <p:sp>
        <p:nvSpPr>
          <p:cNvPr id="3" name="Content Placeholder 2"/>
          <p:cNvSpPr>
            <a:spLocks noGrp="1"/>
          </p:cNvSpPr>
          <p:nvPr>
            <p:ph idx="1"/>
          </p:nvPr>
        </p:nvSpPr>
        <p:spPr/>
        <p:txBody>
          <a:bodyPr>
            <a:normAutofit lnSpcReduction="10000"/>
          </a:bodyPr>
          <a:lstStyle/>
          <a:p>
            <a:pPr marL="342892" indent="-323842">
              <a:spcBef>
                <a:spcPts val="0"/>
              </a:spcBef>
              <a:buFont typeface="Arial"/>
              <a:buChar char="-"/>
            </a:pPr>
            <a:r>
              <a:rPr lang="fr-FR" sz="1900" dirty="0" smtClean="0"/>
              <a:t>For </a:t>
            </a:r>
            <a:r>
              <a:rPr lang="fr-FR" sz="1900" dirty="0" err="1" smtClean="0"/>
              <a:t>expedience</a:t>
            </a:r>
            <a:r>
              <a:rPr lang="fr-FR" sz="1900" dirty="0" smtClean="0"/>
              <a:t> </a:t>
            </a:r>
            <a:r>
              <a:rPr lang="fr-FR" sz="1900" dirty="0" err="1" smtClean="0"/>
              <a:t>during</a:t>
            </a:r>
            <a:r>
              <a:rPr lang="fr-FR" sz="1900" dirty="0"/>
              <a:t> « </a:t>
            </a:r>
            <a:r>
              <a:rPr lang="fr-FR" sz="1900" dirty="0" smtClean="0"/>
              <a:t>initial phase</a:t>
            </a:r>
            <a:r>
              <a:rPr lang="fr-FR" sz="1900" dirty="0"/>
              <a:t> </a:t>
            </a:r>
            <a:r>
              <a:rPr lang="fr-FR" sz="1900" dirty="0" smtClean="0"/>
              <a:t>», WMO to </a:t>
            </a:r>
            <a:r>
              <a:rPr lang="fr-FR" sz="1900" dirty="0" err="1" smtClean="0"/>
              <a:t>run</a:t>
            </a:r>
            <a:r>
              <a:rPr lang="fr-FR" sz="1900" dirty="0" smtClean="0"/>
              <a:t> a tender on </a:t>
            </a:r>
            <a:r>
              <a:rPr lang="fr-FR" sz="1900" dirty="0" err="1" smtClean="0"/>
              <a:t>behalf</a:t>
            </a:r>
            <a:r>
              <a:rPr lang="fr-FR" sz="1900" dirty="0" smtClean="0"/>
              <a:t> of the 15 </a:t>
            </a:r>
            <a:r>
              <a:rPr lang="fr-FR" sz="1900" dirty="0" err="1" smtClean="0"/>
              <a:t>GISCs</a:t>
            </a:r>
            <a:r>
              <a:rPr lang="fr-FR" sz="1900" dirty="0" smtClean="0"/>
              <a:t> </a:t>
            </a:r>
          </a:p>
          <a:p>
            <a:pPr marL="342892" indent="-323842">
              <a:spcBef>
                <a:spcPts val="0"/>
              </a:spcBef>
              <a:buFont typeface="Arial"/>
              <a:buChar char="-"/>
            </a:pPr>
            <a:r>
              <a:rPr lang="fr-FR" sz="1900" dirty="0" smtClean="0"/>
              <a:t>A « trust </a:t>
            </a:r>
            <a:r>
              <a:rPr lang="fr-FR" sz="1900" dirty="0" err="1" smtClean="0"/>
              <a:t>fund</a:t>
            </a:r>
            <a:r>
              <a:rPr lang="fr-FR" sz="1900" dirty="0" smtClean="0"/>
              <a:t> » </a:t>
            </a:r>
            <a:r>
              <a:rPr lang="fr-FR" sz="1900" dirty="0" err="1" smtClean="0"/>
              <a:t>mechanism</a:t>
            </a:r>
            <a:r>
              <a:rPr lang="fr-FR" sz="1900" dirty="0" smtClean="0"/>
              <a:t> to </a:t>
            </a:r>
            <a:r>
              <a:rPr lang="fr-FR" sz="1900" dirty="0" err="1" smtClean="0"/>
              <a:t>be</a:t>
            </a:r>
            <a:r>
              <a:rPr lang="fr-FR" sz="1900" dirty="0" smtClean="0"/>
              <a:t> </a:t>
            </a:r>
            <a:r>
              <a:rPr lang="fr-FR" sz="1900" dirty="0" err="1" smtClean="0"/>
              <a:t>implemented</a:t>
            </a:r>
            <a:r>
              <a:rPr lang="fr-FR" sz="1900" dirty="0" smtClean="0"/>
              <a:t> to </a:t>
            </a:r>
            <a:r>
              <a:rPr lang="fr-FR" sz="1900" dirty="0" err="1" smtClean="0"/>
              <a:t>handle</a:t>
            </a:r>
            <a:r>
              <a:rPr lang="fr-FR" sz="1900" dirty="0" smtClean="0"/>
              <a:t> the </a:t>
            </a:r>
            <a:r>
              <a:rPr lang="fr-FR" sz="1900" dirty="0" smtClean="0"/>
              <a:t>money </a:t>
            </a:r>
            <a:r>
              <a:rPr lang="fr-FR" sz="1900" dirty="0" err="1" smtClean="0"/>
              <a:t>stream</a:t>
            </a:r>
            <a:endParaRPr lang="fr-FR" sz="1900" dirty="0" smtClean="0"/>
          </a:p>
          <a:p>
            <a:pPr marL="342892" indent="-323842">
              <a:spcBef>
                <a:spcPts val="0"/>
              </a:spcBef>
              <a:buFont typeface="Arial"/>
              <a:buChar char="-"/>
            </a:pPr>
            <a:r>
              <a:rPr lang="fr-FR" sz="1900" dirty="0" err="1" smtClean="0"/>
              <a:t>Provisionally</a:t>
            </a:r>
            <a:r>
              <a:rPr lang="fr-FR" sz="1900" dirty="0" smtClean="0"/>
              <a:t>, split </a:t>
            </a:r>
            <a:r>
              <a:rPr lang="en-US" sz="1900" dirty="0" smtClean="0"/>
              <a:t>costs </a:t>
            </a:r>
            <a:r>
              <a:rPr lang="en-US" sz="1900" dirty="0"/>
              <a:t>equally between the </a:t>
            </a:r>
            <a:r>
              <a:rPr lang="en-US" sz="1900" dirty="0" smtClean="0"/>
              <a:t>participating GISCs.</a:t>
            </a:r>
            <a:endParaRPr lang="en-US" sz="1900" dirty="0"/>
          </a:p>
          <a:p>
            <a:pPr marL="342892" indent="-323842">
              <a:spcBef>
                <a:spcPts val="0"/>
              </a:spcBef>
              <a:buFont typeface="Arial"/>
              <a:buChar char="-"/>
            </a:pPr>
            <a:r>
              <a:rPr lang="en-US" sz="1900" dirty="0"/>
              <a:t>GISCs require a level of certainty in terms of cost </a:t>
            </a:r>
            <a:r>
              <a:rPr lang="en-US" sz="1900" dirty="0" smtClean="0"/>
              <a:t>implication with this solution</a:t>
            </a:r>
          </a:p>
          <a:p>
            <a:pPr marL="342892" indent="-323842">
              <a:spcBef>
                <a:spcPts val="0"/>
              </a:spcBef>
              <a:buFont typeface="Arial"/>
              <a:buChar char="-"/>
            </a:pPr>
            <a:r>
              <a:rPr lang="fr-FR" sz="1900" dirty="0" err="1" smtClean="0"/>
              <a:t>Outstanding</a:t>
            </a:r>
            <a:r>
              <a:rPr lang="fr-FR" sz="1900" dirty="0" smtClean="0"/>
              <a:t> actions: </a:t>
            </a:r>
            <a:r>
              <a:rPr lang="fr-FR" sz="1900" dirty="0" err="1" smtClean="0"/>
              <a:t>Execute</a:t>
            </a:r>
            <a:r>
              <a:rPr lang="fr-FR" sz="1900" dirty="0" smtClean="0"/>
              <a:t> </a:t>
            </a:r>
            <a:r>
              <a:rPr lang="en-US" sz="1900" dirty="0" smtClean="0"/>
              <a:t>the </a:t>
            </a:r>
            <a:r>
              <a:rPr lang="en-US" sz="1900" dirty="0"/>
              <a:t>tender, determine successful vendors, </a:t>
            </a:r>
            <a:r>
              <a:rPr lang="en-US" sz="1900" dirty="0" smtClean="0"/>
              <a:t>and determine </a:t>
            </a:r>
            <a:r>
              <a:rPr lang="en-US" sz="1900" dirty="0"/>
              <a:t>baseline </a:t>
            </a:r>
            <a:r>
              <a:rPr lang="en-US" sz="1900" dirty="0" smtClean="0"/>
              <a:t>costs</a:t>
            </a:r>
          </a:p>
          <a:p>
            <a:pPr marL="342892" indent="-323842">
              <a:spcBef>
                <a:spcPts val="0"/>
              </a:spcBef>
              <a:buFont typeface="Arial"/>
              <a:buChar char="-"/>
            </a:pPr>
            <a:r>
              <a:rPr lang="en-US" sz="1900" dirty="0" smtClean="0"/>
              <a:t>Check with GISCs </a:t>
            </a:r>
            <a:r>
              <a:rPr lang="en-US" sz="1900" dirty="0" smtClean="0"/>
              <a:t>regarding “value </a:t>
            </a:r>
            <a:r>
              <a:rPr lang="en-US" sz="1900" dirty="0" smtClean="0"/>
              <a:t>for money” of the solution before contracting with the proposed vendor</a:t>
            </a:r>
          </a:p>
          <a:p>
            <a:pPr marL="342892" indent="-323842">
              <a:spcBef>
                <a:spcPts val="0"/>
              </a:spcBef>
              <a:buFont typeface="Arial"/>
              <a:buChar char="-"/>
            </a:pPr>
            <a:endParaRPr lang="en-US" sz="1900" dirty="0" smtClean="0"/>
          </a:p>
        </p:txBody>
      </p:sp>
    </p:spTree>
    <p:extLst>
      <p:ext uri="{BB962C8B-B14F-4D97-AF65-F5344CB8AC3E}">
        <p14:creationId xmlns:p14="http://schemas.microsoft.com/office/powerpoint/2010/main" val="1880012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smtClean="0"/>
              <a:t>Initial </a:t>
            </a:r>
            <a:r>
              <a:rPr lang="en-US" dirty="0"/>
              <a:t>Phase </a:t>
            </a:r>
            <a:r>
              <a:rPr lang="fr-FR" dirty="0" smtClean="0"/>
              <a:t> »</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ICT-ISS - January 2018</a:t>
            </a:r>
          </a:p>
          <a:p>
            <a:pPr marL="342892" indent="-323842" fontAlgn="ctr">
              <a:buFont typeface="Arial"/>
              <a:buChar char="-"/>
            </a:pPr>
            <a:r>
              <a:rPr lang="en-US" sz="1600" dirty="0"/>
              <a:t>TECO </a:t>
            </a:r>
            <a:r>
              <a:rPr lang="mr-IN" sz="1600" dirty="0"/>
              <a:t>–</a:t>
            </a:r>
            <a:r>
              <a:rPr lang="en-US" sz="1600" dirty="0"/>
              <a:t> March 2018</a:t>
            </a:r>
          </a:p>
          <a:p>
            <a:pPr marL="342892" indent="-323842" fontAlgn="ctr">
              <a:buFont typeface="Arial"/>
              <a:buChar char="-"/>
            </a:pPr>
            <a:r>
              <a:rPr lang="en-US" sz="1600" dirty="0"/>
              <a:t>Version 2 of Specification for tender - May 2018</a:t>
            </a:r>
          </a:p>
          <a:p>
            <a:pPr marL="342892" indent="-323842" fontAlgn="ctr">
              <a:buFont typeface="Arial"/>
              <a:buChar char="-"/>
            </a:pPr>
            <a:r>
              <a:rPr lang="en-US" sz="1600" dirty="0"/>
              <a:t>Paper describing expected WMO support/role - May 2018</a:t>
            </a:r>
          </a:p>
          <a:p>
            <a:pPr marL="342892" indent="-323842" fontAlgn="ctr">
              <a:buFont typeface="Arial"/>
              <a:buChar char="-"/>
            </a:pPr>
            <a:r>
              <a:rPr lang="en-US" sz="1600" dirty="0" smtClean="0"/>
              <a:t>EC-70 </a:t>
            </a:r>
            <a:r>
              <a:rPr lang="en-US" sz="1600" dirty="0"/>
              <a:t>- June 2018</a:t>
            </a:r>
          </a:p>
          <a:p>
            <a:pPr marL="342892" indent="-323842" fontAlgn="ctr">
              <a:buFont typeface="Arial"/>
              <a:buChar char="-"/>
            </a:pPr>
            <a:r>
              <a:rPr lang="en-US" sz="1600" dirty="0" smtClean="0"/>
              <a:t>Responses </a:t>
            </a:r>
            <a:r>
              <a:rPr lang="en-US" sz="1600" dirty="0"/>
              <a:t>from tender - December 2018</a:t>
            </a:r>
          </a:p>
          <a:p>
            <a:pPr marL="342892" indent="-323842" fontAlgn="ctr">
              <a:buFont typeface="Arial"/>
              <a:buChar char="-"/>
            </a:pPr>
            <a:r>
              <a:rPr lang="en-US" sz="1600" dirty="0"/>
              <a:t>Deliver tender report - April 2019</a:t>
            </a:r>
          </a:p>
          <a:p>
            <a:pPr marL="342892" indent="-323842" fontAlgn="ctr">
              <a:buFont typeface="Arial"/>
              <a:buChar char="-"/>
            </a:pPr>
            <a:r>
              <a:rPr lang="en-US" sz="1600" dirty="0"/>
              <a:t>Translation - Before May 2019</a:t>
            </a:r>
          </a:p>
          <a:p>
            <a:pPr marL="342892" indent="-323842" fontAlgn="ctr">
              <a:buFont typeface="Arial"/>
              <a:buChar char="-"/>
            </a:pPr>
            <a:r>
              <a:rPr lang="en-US" sz="1600" dirty="0" smtClean="0"/>
              <a:t>Cg-18 </a:t>
            </a:r>
            <a:r>
              <a:rPr lang="en-US" sz="1600" dirty="0"/>
              <a:t>- May 2019</a:t>
            </a:r>
          </a:p>
          <a:p>
            <a:pPr marL="342892" indent="-323842">
              <a:buFont typeface="Arial"/>
              <a:buChar char="-"/>
            </a:pPr>
            <a:r>
              <a:rPr lang="en-US" sz="1600" dirty="0" smtClean="0"/>
              <a:t>Expected i</a:t>
            </a:r>
            <a:r>
              <a:rPr lang="en-US" sz="1600" dirty="0" smtClean="0"/>
              <a:t>nitial phase commissioning – 2019 </a:t>
            </a:r>
            <a:r>
              <a:rPr lang="mr-IN" sz="1600" dirty="0"/>
              <a:t>–</a:t>
            </a:r>
            <a:r>
              <a:rPr lang="en-US" sz="1600" dirty="0"/>
              <a:t> </a:t>
            </a:r>
            <a:r>
              <a:rPr lang="en-US" sz="1600" dirty="0" smtClean="0"/>
              <a:t>2020</a:t>
            </a:r>
          </a:p>
          <a:p>
            <a:pPr marL="342892" indent="-323842">
              <a:buFont typeface="Arial"/>
              <a:buChar char="-"/>
            </a:pPr>
            <a:r>
              <a:rPr lang="fr-CH" sz="1600" dirty="0" err="1" smtClean="0"/>
              <a:t>Amend</a:t>
            </a:r>
            <a:r>
              <a:rPr lang="fr-CH" sz="1600" dirty="0" smtClean="0"/>
              <a:t> </a:t>
            </a:r>
            <a:r>
              <a:rPr lang="fr-CH" sz="1600" dirty="0" err="1" smtClean="0"/>
              <a:t>Technical</a:t>
            </a:r>
            <a:r>
              <a:rPr lang="fr-CH" sz="1600" dirty="0" smtClean="0"/>
              <a:t> </a:t>
            </a:r>
            <a:r>
              <a:rPr lang="fr-CH" sz="1600" dirty="0" err="1" smtClean="0"/>
              <a:t>Regulation</a:t>
            </a:r>
            <a:r>
              <a:rPr lang="fr-CH" sz="1600" dirty="0" smtClean="0"/>
              <a:t> to </a:t>
            </a:r>
            <a:r>
              <a:rPr lang="fr-CH" sz="1600" dirty="0" err="1" smtClean="0"/>
              <a:t>require</a:t>
            </a:r>
            <a:r>
              <a:rPr lang="fr-CH" sz="1600" dirty="0" smtClean="0"/>
              <a:t> use of Cache-service 2020</a:t>
            </a:r>
          </a:p>
          <a:p>
            <a:pPr marL="342892" indent="-323842">
              <a:buFont typeface="Arial"/>
              <a:buChar char="-"/>
            </a:pPr>
            <a:r>
              <a:rPr lang="en-US" sz="1600" dirty="0"/>
              <a:t>Expected initial phase </a:t>
            </a:r>
            <a:r>
              <a:rPr lang="en-US" sz="1600" dirty="0" smtClean="0"/>
              <a:t>operation – 2020 </a:t>
            </a:r>
            <a:r>
              <a:rPr lang="mr-IN" sz="1600" dirty="0"/>
              <a:t>–</a:t>
            </a:r>
            <a:r>
              <a:rPr lang="en-US" sz="1600" dirty="0"/>
              <a:t> </a:t>
            </a:r>
            <a:r>
              <a:rPr lang="en-US" sz="1600" dirty="0" smtClean="0"/>
              <a:t>2022</a:t>
            </a:r>
          </a:p>
          <a:p>
            <a:pPr marL="342892" indent="-323842">
              <a:buFont typeface="Arial"/>
              <a:buChar char="-"/>
            </a:pPr>
            <a:r>
              <a:rPr lang="fr-CH" sz="1600" dirty="0" err="1" smtClean="0"/>
              <a:t>Prepare</a:t>
            </a:r>
            <a:r>
              <a:rPr lang="fr-CH" sz="1600" dirty="0" smtClean="0"/>
              <a:t> for </a:t>
            </a:r>
            <a:r>
              <a:rPr lang="fr-CH" sz="1600" dirty="0" err="1" smtClean="0"/>
              <a:t>next</a:t>
            </a:r>
            <a:r>
              <a:rPr lang="fr-CH" sz="1600" dirty="0" smtClean="0"/>
              <a:t> phase - ~2021</a:t>
            </a:r>
            <a:endParaRPr lang="en-US" sz="1600" dirty="0"/>
          </a:p>
          <a:p>
            <a:pPr marL="0" indent="0" algn="ctr">
              <a:buNone/>
            </a:pPr>
            <a:endParaRPr lang="en-US" sz="1600" b="1" dirty="0"/>
          </a:p>
          <a:p>
            <a:pPr marL="0" indent="0" algn="ctr">
              <a:buNone/>
            </a:pPr>
            <a:r>
              <a:rPr lang="en-US" b="1" dirty="0" smtClean="0"/>
              <a:t>By </a:t>
            </a:r>
            <a:r>
              <a:rPr lang="en-US" b="1" dirty="0"/>
              <a:t>2022, </a:t>
            </a:r>
            <a:r>
              <a:rPr lang="en-US" b="1" dirty="0" smtClean="0"/>
              <a:t>we should </a:t>
            </a:r>
            <a:r>
              <a:rPr lang="en-US" b="1" dirty="0"/>
              <a:t>know what WIS 2.0 will look like and will be prepared </a:t>
            </a:r>
            <a:r>
              <a:rPr lang="en-US" b="1" dirty="0" smtClean="0"/>
              <a:t>for any required changes through the evolution phase</a:t>
            </a:r>
            <a:endParaRPr lang="en-US" sz="3600" b="1" dirty="0"/>
          </a:p>
          <a:p>
            <a:endParaRPr lang="en-US" sz="700" dirty="0"/>
          </a:p>
          <a:p>
            <a:endParaRPr lang="en-US" sz="700" dirty="0"/>
          </a:p>
        </p:txBody>
      </p:sp>
    </p:spTree>
    <p:extLst>
      <p:ext uri="{BB962C8B-B14F-4D97-AF65-F5344CB8AC3E}">
        <p14:creationId xmlns:p14="http://schemas.microsoft.com/office/powerpoint/2010/main" val="519075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6386"/>
            <a:ext cx="6390450" cy="572700"/>
          </a:xfrm>
        </p:spPr>
        <p:txBody>
          <a:bodyPr/>
          <a:lstStyle/>
          <a:p>
            <a:r>
              <a:rPr lang="fr-FR" dirty="0" smtClean="0"/>
              <a:t>Project Gantt chart</a:t>
            </a:r>
            <a:endParaRPr lang="en-US" dirty="0"/>
          </a:p>
        </p:txBody>
      </p:sp>
      <p:pic>
        <p:nvPicPr>
          <p:cNvPr id="6" name="Picture 5"/>
          <p:cNvPicPr>
            <a:picLocks noChangeAspect="1"/>
          </p:cNvPicPr>
          <p:nvPr/>
        </p:nvPicPr>
        <p:blipFill>
          <a:blip r:embed="rId3"/>
          <a:stretch>
            <a:fillRect/>
          </a:stretch>
        </p:blipFill>
        <p:spPr>
          <a:xfrm>
            <a:off x="0" y="902289"/>
            <a:ext cx="6858000" cy="3338921"/>
          </a:xfrm>
          <a:prstGeom prst="rect">
            <a:avLst/>
          </a:prstGeom>
        </p:spPr>
      </p:pic>
    </p:spTree>
    <p:extLst>
      <p:ext uri="{BB962C8B-B14F-4D97-AF65-F5344CB8AC3E}">
        <p14:creationId xmlns:p14="http://schemas.microsoft.com/office/powerpoint/2010/main" val="2130528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US" sz="1600" dirty="0"/>
              <a:t>Align the process with the upcoming WMO official bodies (ICT-ISS, </a:t>
            </a:r>
            <a:r>
              <a:rPr lang="en-US" sz="1600" dirty="0" smtClean="0"/>
              <a:t>CBS TECO 2018, EC-17, Cg-18)</a:t>
            </a:r>
            <a:endParaRPr lang="en-US" sz="1600" dirty="0"/>
          </a:p>
          <a:p>
            <a:pPr marL="342892" indent="-323842">
              <a:spcBef>
                <a:spcPts val="0"/>
              </a:spcBef>
              <a:buFont typeface="Arial"/>
              <a:buChar char="-"/>
            </a:pPr>
            <a:r>
              <a:rPr lang="en-US" sz="1600" dirty="0"/>
              <a:t>Define requirements and constraints for the tender process</a:t>
            </a:r>
          </a:p>
          <a:p>
            <a:pPr marL="342892" indent="-323842">
              <a:spcBef>
                <a:spcPts val="0"/>
              </a:spcBef>
              <a:buFont typeface="Arial"/>
              <a:buChar char="-"/>
            </a:pPr>
            <a:r>
              <a:rPr lang="en-US" sz="1600" dirty="0"/>
              <a:t>Develop position papers related to cache in and through the cloud and the proposed path forward, for approval by WMO governing bodies</a:t>
            </a:r>
          </a:p>
          <a:p>
            <a:pPr marL="342892" indent="-323842">
              <a:spcBef>
                <a:spcPts val="0"/>
              </a:spcBef>
              <a:buFont typeface="Arial"/>
              <a:buChar char="-"/>
            </a:pPr>
            <a:r>
              <a:rPr lang="en-US" sz="1600" dirty="0"/>
              <a:t>Execution of the tender and selection of  successful bidder</a:t>
            </a:r>
          </a:p>
          <a:p>
            <a:pPr marL="342892" indent="-323842">
              <a:spcBef>
                <a:spcPts val="0"/>
              </a:spcBef>
              <a:buFont typeface="Arial"/>
              <a:buChar char="-"/>
            </a:pPr>
            <a:r>
              <a:rPr lang="en-US" sz="1600" dirty="0"/>
              <a:t>Implementation of cloud environment and connections to GISCs</a:t>
            </a:r>
          </a:p>
          <a:p>
            <a:pPr marL="342892" indent="-323842">
              <a:spcBef>
                <a:spcPts val="0"/>
              </a:spcBef>
              <a:buFont typeface="Arial"/>
              <a:buChar char="-"/>
            </a:pPr>
            <a:r>
              <a:rPr lang="en-US" sz="1600" dirty="0"/>
              <a:t>Operational monitoring of cloud environment</a:t>
            </a:r>
          </a:p>
          <a:p>
            <a:pPr marL="342892" indent="-323842">
              <a:spcBef>
                <a:spcPts val="0"/>
              </a:spcBef>
              <a:buFont typeface="Arial"/>
              <a:buChar char="-"/>
            </a:pPr>
            <a:r>
              <a:rPr lang="en-US" sz="1600" dirty="0"/>
              <a:t>Progress through phases of implementation described previously</a:t>
            </a:r>
          </a:p>
        </p:txBody>
      </p:sp>
    </p:spTree>
    <p:extLst>
      <p:ext uri="{BB962C8B-B14F-4D97-AF65-F5344CB8AC3E}">
        <p14:creationId xmlns:p14="http://schemas.microsoft.com/office/powerpoint/2010/main" val="1948712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Shape 365"/>
          <p:cNvSpPr txBox="1">
            <a:spLocks noGrp="1"/>
          </p:cNvSpPr>
          <p:nvPr>
            <p:ph type="title"/>
          </p:nvPr>
        </p:nvSpPr>
        <p:spPr>
          <a:prstGeom prst="rect">
            <a:avLst/>
          </a:prstGeom>
        </p:spPr>
        <p:txBody>
          <a:bodyPr vert="horz" wrap="square" lIns="68569" tIns="68569" rIns="68569" bIns="68569" rtlCol="0" anchor="ctr" anchorCtr="0">
            <a:noAutofit/>
          </a:bodyPr>
          <a:lstStyle/>
          <a:p>
            <a:r>
              <a:rPr lang="en"/>
              <a:t>Questions?</a:t>
            </a:r>
          </a:p>
        </p:txBody>
      </p:sp>
    </p:spTree>
  </p:cSld>
  <p:clrMapOvr>
    <a:masterClrMapping/>
  </p:clrMapOvr>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634</TotalTime>
  <Words>1651</Words>
  <Application>Microsoft Office PowerPoint</Application>
  <PresentationFormat>Custom</PresentationFormat>
  <Paragraphs>232</Paragraphs>
  <Slides>25</Slides>
  <Notes>17</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ET-CTS2017-presentationXX-template</vt:lpstr>
      <vt:lpstr>ET-CTS - Cache in and through the cloud</vt:lpstr>
      <vt:lpstr>History</vt:lpstr>
      <vt:lpstr>The should and the may</vt:lpstr>
      <vt:lpstr>The Pilot (2015-2016)</vt:lpstr>
      <vt:lpstr>Final report of ET-WISC 2016</vt:lpstr>
      <vt:lpstr>Background</vt:lpstr>
      <vt:lpstr>Approach</vt:lpstr>
      <vt:lpstr>Proposed approach - Evolutionary</vt:lpstr>
      <vt:lpstr>Participating centres by implementation phase</vt:lpstr>
      <vt:lpstr>Functional and technical requirements for « Initial Phase » </vt:lpstr>
      <vt:lpstr>Requirements – Guiding principles</vt:lpstr>
      <vt:lpstr>Data requirements in the cloud</vt:lpstr>
      <vt:lpstr>Metadata requirements in the cloud</vt:lpstr>
      <vt:lpstr>Administration requirements in the cloud</vt:lpstr>
      <vt:lpstr>Proposed implementation approach</vt:lpstr>
      <vt:lpstr>Architecting and implementing the solution</vt:lpstr>
      <vt:lpstr>Delivering the solution</vt:lpstr>
      <vt:lpstr>Compliance with WIS 2.0</vt:lpstr>
      <vt:lpstr>Procurement requirements and options</vt:lpstr>
      <vt:lpstr>Proposed financial strategy</vt:lpstr>
      <vt:lpstr>Planned approach toward the « Initial Phase  »</vt:lpstr>
      <vt:lpstr>Project Gantt chart</vt:lpstr>
      <vt:lpstr>Conclusions and next steps</vt:lpstr>
      <vt:lpstr>Next steps</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dc:creator>Meeting 11</dc:creator>
  <cp:lastModifiedBy>Meeting 11</cp:lastModifiedBy>
  <cp:revision>83</cp:revision>
  <dcterms:modified xsi:type="dcterms:W3CDTF">2017-11-15T17:06:43Z</dcterms:modified>
</cp:coreProperties>
</file>