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4"/>
  </p:notesMasterIdLst>
  <p:sldIdLst>
    <p:sldId id="256" r:id="rId2"/>
    <p:sldId id="265" r:id="rId3"/>
    <p:sldId id="266" r:id="rId4"/>
    <p:sldId id="267" r:id="rId5"/>
    <p:sldId id="268" r:id="rId6"/>
    <p:sldId id="269" r:id="rId7"/>
    <p:sldId id="270" r:id="rId8"/>
    <p:sldId id="271" r:id="rId9"/>
    <p:sldId id="272" r:id="rId10"/>
    <p:sldId id="273" r:id="rId11"/>
    <p:sldId id="274" r:id="rId12"/>
    <p:sldId id="258" r:id="rId1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>
        <p:scale>
          <a:sx n="70" d="100"/>
          <a:sy n="70" d="100"/>
        </p:scale>
        <p:origin x="-54" y="5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9A64BE-CACF-4CEE-A925-28596A754FAC}" type="datetimeFigureOut">
              <a:rPr lang="en-GB" smtClean="0"/>
              <a:t>15/11/2017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16527-64FD-4ADC-8819-9BFA1E8A93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0352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532E86-E397-4439-8AF0-70FF9B865987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07634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ja-JP" dirty="0" smtClean="0"/>
              <a:t>3 DCPCs approved by Cg-17,</a:t>
            </a:r>
            <a:r>
              <a:rPr lang="en-US" altLang="ja-JP" baseline="0" dirty="0" smtClean="0"/>
              <a:t> </a:t>
            </a:r>
            <a:r>
              <a:rPr lang="en-US" altLang="ja-JP" dirty="0" smtClean="0"/>
              <a:t>DCPC GMC, Gulf Marine Centre (Qatar),</a:t>
            </a:r>
            <a:r>
              <a:rPr lang="en-US" altLang="ja-JP" baseline="0" dirty="0" smtClean="0"/>
              <a:t> </a:t>
            </a:r>
            <a:r>
              <a:rPr lang="en-US" altLang="ja-JP" dirty="0" smtClean="0"/>
              <a:t>DCPC Space weather (Japan), DCPC RTH (Thailand) </a:t>
            </a:r>
            <a:endParaRPr kumimoji="1" lang="ja-JP" altLang="en-US" dirty="0" smtClean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532E86-E397-4439-8AF0-70FF9B865987}" type="slidenum">
              <a:rPr lang="zh-CN" altLang="en-US" smtClean="0">
                <a:solidFill>
                  <a:prstClr val="black"/>
                </a:solidFill>
              </a:rPr>
              <a:pPr/>
              <a:t>9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99177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ja-JP" dirty="0" smtClean="0"/>
              <a:t>3 DCPCs approved by Cg-17,</a:t>
            </a:r>
            <a:r>
              <a:rPr lang="en-US" altLang="ja-JP" baseline="0" dirty="0" smtClean="0"/>
              <a:t> </a:t>
            </a:r>
            <a:r>
              <a:rPr lang="en-US" altLang="ja-JP" dirty="0" smtClean="0"/>
              <a:t>DCPC GMC, Gulf Marine Centre (Qatar),</a:t>
            </a:r>
            <a:r>
              <a:rPr lang="en-US" altLang="ja-JP" baseline="0" dirty="0" smtClean="0"/>
              <a:t> </a:t>
            </a:r>
            <a:r>
              <a:rPr lang="en-US" altLang="ja-JP" dirty="0" smtClean="0"/>
              <a:t>DCPC Space weather (Japan), DCPC RTH (Thailand) </a:t>
            </a:r>
            <a:endParaRPr kumimoji="1" lang="ja-JP" altLang="en-US" dirty="0" smtClean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532E86-E397-4439-8AF0-70FF9B865987}" type="slidenum">
              <a:rPr lang="zh-CN" altLang="en-US" smtClean="0">
                <a:solidFill>
                  <a:prstClr val="black"/>
                </a:solidFill>
              </a:rPr>
              <a:pPr/>
              <a:t>10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99177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-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6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93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 smtClean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83390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87663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036454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723727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 smtClean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418312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305509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 smtClean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8348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hd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is.wmo.int/file=653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200" dirty="0">
                <a:solidFill>
                  <a:srgbClr val="000090"/>
                </a:solidFill>
              </a:rPr>
              <a:t>Status of RA II WIS Implementation </a:t>
            </a:r>
            <a:r>
              <a:rPr lang="en-US" sz="4200" dirty="0" smtClean="0">
                <a:solidFill>
                  <a:srgbClr val="000090"/>
                </a:solidFill>
              </a:rPr>
              <a:t>Plan</a:t>
            </a:r>
          </a:p>
          <a:p>
            <a:r>
              <a:rPr lang="en-US" altLang="zh-CN" sz="3200" i="1" dirty="0">
                <a:solidFill>
                  <a:srgbClr val="000090"/>
                </a:solidFill>
              </a:rPr>
              <a:t>Li Xiang &amp; Ken </a:t>
            </a:r>
            <a:r>
              <a:rPr lang="en-US" altLang="zh-CN" sz="3200" i="1" dirty="0" err="1">
                <a:solidFill>
                  <a:srgbClr val="000090"/>
                </a:solidFill>
              </a:rPr>
              <a:t>Tsunoda</a:t>
            </a:r>
            <a:endParaRPr lang="en-US" altLang="zh-CN" sz="3200" i="1" dirty="0">
              <a:solidFill>
                <a:srgbClr val="000090"/>
              </a:solidFill>
            </a:endParaRPr>
          </a:p>
          <a:p>
            <a:r>
              <a:rPr lang="en-US" sz="3000" dirty="0" smtClean="0">
                <a:solidFill>
                  <a:srgbClr val="000090"/>
                </a:solidFill>
              </a:rPr>
              <a:t>Agenda 7.1.2</a:t>
            </a:r>
            <a:endParaRPr lang="en-US" sz="30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</a:t>
            </a:fld>
            <a:endParaRPr lang="en-US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722125" y="4638662"/>
            <a:ext cx="4230806" cy="184081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400" dirty="0" smtClean="0">
                <a:solidFill>
                  <a:srgbClr val="000090"/>
                </a:solidFill>
              </a:rPr>
              <a:t>Expert Team on WIS </a:t>
            </a:r>
            <a:r>
              <a:rPr lang="en-US" sz="2400" dirty="0" err="1" smtClean="0">
                <a:solidFill>
                  <a:srgbClr val="000090"/>
                </a:solidFill>
              </a:rPr>
              <a:t>Centres</a:t>
            </a:r>
            <a:endParaRPr lang="en-US" sz="2400" dirty="0" smtClean="0">
              <a:solidFill>
                <a:srgbClr val="000090"/>
              </a:solidFill>
            </a:endParaRPr>
          </a:p>
          <a:p>
            <a:pPr algn="r"/>
            <a:r>
              <a:rPr lang="fr-CH" sz="1600" dirty="0" smtClean="0">
                <a:solidFill>
                  <a:srgbClr val="000090"/>
                </a:solidFill>
              </a:rPr>
              <a:t>ET-WISC2017</a:t>
            </a:r>
          </a:p>
          <a:p>
            <a:pPr algn="r"/>
            <a:r>
              <a:rPr lang="fr-CH" sz="1600" dirty="0" smtClean="0">
                <a:solidFill>
                  <a:srgbClr val="000090"/>
                </a:solidFill>
              </a:rPr>
              <a:t>13-17 </a:t>
            </a:r>
            <a:r>
              <a:rPr lang="fr-CH" sz="1600" dirty="0" err="1" smtClean="0">
                <a:solidFill>
                  <a:srgbClr val="000090"/>
                </a:solidFill>
              </a:rPr>
              <a:t>November</a:t>
            </a:r>
            <a:r>
              <a:rPr lang="fr-CH" sz="1600" dirty="0" smtClean="0">
                <a:solidFill>
                  <a:srgbClr val="000090"/>
                </a:solidFill>
              </a:rPr>
              <a:t> 2017, Geneva</a:t>
            </a:r>
            <a:endParaRPr lang="en-US" sz="1100" dirty="0">
              <a:solidFill>
                <a:srgbClr val="0000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9260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kumimoji="1" lang="en-US" altLang="ja-JP" dirty="0" smtClean="0"/>
              <a:t>R2-WIS-IP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184576"/>
          </a:xfrm>
        </p:spPr>
        <p:txBody>
          <a:bodyPr>
            <a:normAutofit fontScale="92500" lnSpcReduction="10000"/>
          </a:bodyPr>
          <a:lstStyle/>
          <a:p>
            <a:pPr>
              <a:spcAft>
                <a:spcPts val="600"/>
              </a:spcAft>
            </a:pPr>
            <a:r>
              <a:rPr lang="en-US" altLang="ja-JP" dirty="0" smtClean="0"/>
              <a:t>WIS </a:t>
            </a:r>
            <a:r>
              <a:rPr lang="en-US" altLang="ja-JP" dirty="0"/>
              <a:t>Implementation </a:t>
            </a:r>
            <a:r>
              <a:rPr lang="en-US" altLang="ja-JP" dirty="0" smtClean="0"/>
              <a:t>Plan</a:t>
            </a:r>
          </a:p>
          <a:p>
            <a:pPr lvl="1"/>
            <a:r>
              <a:rPr kumimoji="1" lang="en-US" altLang="ja-JP" dirty="0" smtClean="0"/>
              <a:t>Initial draft</a:t>
            </a:r>
            <a:r>
              <a:rPr lang="ja-JP" altLang="en-US" dirty="0" smtClean="0"/>
              <a:t> </a:t>
            </a:r>
            <a:r>
              <a:rPr lang="en-US" altLang="ja-JP" dirty="0" smtClean="0"/>
              <a:t>was reviewed by 15</a:t>
            </a:r>
            <a:r>
              <a:rPr lang="en-US" altLang="ja-JP" baseline="30000" dirty="0" smtClean="0"/>
              <a:t>th</a:t>
            </a:r>
            <a:r>
              <a:rPr lang="en-US" altLang="ja-JP" dirty="0" smtClean="0"/>
              <a:t> RA II</a:t>
            </a:r>
          </a:p>
          <a:p>
            <a:pPr lvl="1"/>
            <a:r>
              <a:rPr kumimoji="1" lang="en-US" altLang="ja-JP" dirty="0" smtClean="0"/>
              <a:t>15th RA II requested EG-WIS to finalize</a:t>
            </a:r>
          </a:p>
          <a:p>
            <a:pPr lvl="1"/>
            <a:r>
              <a:rPr lang="en-US" altLang="ja-JP" dirty="0" smtClean="0"/>
              <a:t>Established specialized TT with expert from six GISCs, one DCPC and two NCs</a:t>
            </a:r>
          </a:p>
          <a:p>
            <a:pPr lvl="1"/>
            <a:r>
              <a:rPr lang="en-US" altLang="ja-JP" dirty="0" smtClean="0"/>
              <a:t>Completed </a:t>
            </a:r>
            <a:r>
              <a:rPr lang="en-US" altLang="zh-CN" dirty="0" smtClean="0"/>
              <a:t>the first version</a:t>
            </a:r>
            <a:r>
              <a:rPr lang="en-US" altLang="ja-JP" dirty="0" smtClean="0"/>
              <a:t> and submitted to the President of RA II</a:t>
            </a:r>
          </a:p>
          <a:p>
            <a:pPr lvl="1"/>
            <a:r>
              <a:rPr lang="en-US" altLang="ja-JP" dirty="0" smtClean="0"/>
              <a:t>The first version of R2-WIS-IP was approved in Dec. 2013.  </a:t>
            </a:r>
            <a:r>
              <a:rPr lang="en-US" altLang="ja-JP" sz="2000" dirty="0" smtClean="0"/>
              <a:t>(available at: </a:t>
            </a:r>
            <a:r>
              <a:rPr lang="en-US" altLang="ja-JP" sz="2000" u="sng" dirty="0" smtClean="0">
                <a:hlinkClick r:id="rId3"/>
              </a:rPr>
              <a:t>http</a:t>
            </a:r>
            <a:r>
              <a:rPr lang="en-US" altLang="ja-JP" sz="2000" u="sng" dirty="0">
                <a:hlinkClick r:id="rId3"/>
              </a:rPr>
              <a:t>://wis.wmo.int/file=653</a:t>
            </a:r>
            <a:r>
              <a:rPr lang="en-US" altLang="ja-JP" sz="2000" dirty="0" smtClean="0"/>
              <a:t>)</a:t>
            </a:r>
          </a:p>
          <a:p>
            <a:pPr lvl="1"/>
            <a:endParaRPr lang="en-US" altLang="ja-JP" sz="3300" dirty="0" smtClean="0"/>
          </a:p>
          <a:p>
            <a:pPr lvl="1"/>
            <a:r>
              <a:rPr lang="en-US" altLang="ja-JP" dirty="0" smtClean="0"/>
              <a:t>Last Update </a:t>
            </a:r>
            <a:r>
              <a:rPr lang="en-US" altLang="ja-JP" sz="2200" dirty="0" smtClean="0"/>
              <a:t>(WIS </a:t>
            </a:r>
            <a:r>
              <a:rPr lang="en-US" altLang="ja-JP" sz="2200" dirty="0" err="1"/>
              <a:t>centres</a:t>
            </a:r>
            <a:r>
              <a:rPr lang="en-US" altLang="ja-JP" sz="2200" dirty="0"/>
              <a:t> implementation </a:t>
            </a:r>
            <a:r>
              <a:rPr lang="en-US" altLang="ja-JP" sz="2200" dirty="0" smtClean="0"/>
              <a:t>status) </a:t>
            </a:r>
            <a:r>
              <a:rPr lang="en-US" altLang="ja-JP" dirty="0" smtClean="0"/>
              <a:t>was</a:t>
            </a:r>
            <a:r>
              <a:rPr lang="en-US" altLang="ja-JP" dirty="0" smtClean="0"/>
              <a:t>  done in </a:t>
            </a:r>
            <a:r>
              <a:rPr lang="en-US" altLang="zh-CN" dirty="0" smtClean="0"/>
              <a:t>2016</a:t>
            </a:r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374428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en-US" altLang="ja-JP" dirty="0" smtClean="0"/>
              <a:t>RMTN status</a:t>
            </a:r>
            <a:br>
              <a:rPr lang="en-US" altLang="ja-JP" dirty="0" smtClean="0"/>
            </a:br>
            <a:r>
              <a:rPr lang="en-US" altLang="ja-JP" sz="2800" dirty="0">
                <a:solidFill>
                  <a:prstClr val="black"/>
                </a:solidFill>
              </a:rPr>
              <a:t> </a:t>
            </a:r>
            <a:r>
              <a:rPr lang="en-US" altLang="ja-JP" sz="2800" i="1" dirty="0" smtClean="0">
                <a:solidFill>
                  <a:prstClr val="black"/>
                </a:solidFill>
              </a:rPr>
              <a:t>Updates</a:t>
            </a:r>
            <a:endParaRPr kumimoji="1" lang="ja-JP" altLang="en-US" i="1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713387"/>
          </a:xfrm>
        </p:spPr>
        <p:txBody>
          <a:bodyPr anchor="ctr" anchorCtr="0">
            <a:normAutofit lnSpcReduction="10000"/>
          </a:bodyPr>
          <a:lstStyle/>
          <a:p>
            <a:r>
              <a:rPr lang="en-US" altLang="ja-JP" dirty="0" smtClean="0"/>
              <a:t>Bhutan</a:t>
            </a:r>
            <a:r>
              <a:rPr lang="en-US" altLang="ja-JP" dirty="0"/>
              <a:t>:</a:t>
            </a:r>
            <a:r>
              <a:rPr lang="en-US" altLang="ja-JP" dirty="0" smtClean="0"/>
              <a:t> Link </a:t>
            </a:r>
            <a:r>
              <a:rPr lang="en-US" altLang="ja-JP" dirty="0"/>
              <a:t>New Delhi-Thimphu </a:t>
            </a:r>
            <a:endParaRPr lang="en-US" altLang="ja-JP" dirty="0" smtClean="0"/>
          </a:p>
          <a:p>
            <a:pPr lvl="1"/>
            <a:r>
              <a:rPr lang="en-US" altLang="ja-JP" dirty="0" smtClean="0"/>
              <a:t>The link added in RMTN </a:t>
            </a:r>
            <a:r>
              <a:rPr lang="en-US" altLang="ja-JP" sz="2400" dirty="0" smtClean="0"/>
              <a:t>(Res-5 XIII-RA II)</a:t>
            </a:r>
            <a:endParaRPr lang="en-US" altLang="ja-JP" dirty="0" smtClean="0"/>
          </a:p>
          <a:p>
            <a:pPr lvl="1"/>
            <a:r>
              <a:rPr lang="en-US" altLang="ja-JP" dirty="0" smtClean="0"/>
              <a:t>Connected </a:t>
            </a:r>
            <a:r>
              <a:rPr lang="en-US" altLang="ja-JP" dirty="0"/>
              <a:t>to RTH New </a:t>
            </a:r>
            <a:r>
              <a:rPr lang="en-US" altLang="ja-JP" dirty="0" smtClean="0"/>
              <a:t>Delhi in June 2015</a:t>
            </a:r>
          </a:p>
          <a:p>
            <a:pPr lvl="1"/>
            <a:r>
              <a:rPr lang="en-US" altLang="ja-JP" dirty="0" smtClean="0"/>
              <a:t>Started </a:t>
            </a:r>
            <a:r>
              <a:rPr lang="en-US" altLang="ja-JP" dirty="0"/>
              <a:t>receiving </a:t>
            </a:r>
            <a:r>
              <a:rPr lang="en-US" altLang="ja-JP" dirty="0" smtClean="0"/>
              <a:t>data with </a:t>
            </a:r>
            <a:r>
              <a:rPr lang="en-US" altLang="ja-JP" dirty="0"/>
              <a:t>support from RTH New Delhi, UEMETSAT and JICA</a:t>
            </a:r>
            <a:r>
              <a:rPr lang="en-US" altLang="ja-JP" dirty="0" smtClean="0"/>
              <a:t>.</a:t>
            </a:r>
          </a:p>
          <a:p>
            <a:pPr lvl="1"/>
            <a:r>
              <a:rPr lang="en-US" altLang="ja-JP" dirty="0" smtClean="0"/>
              <a:t>Started distributing their obs. data in BUFR in July 2016</a:t>
            </a:r>
          </a:p>
          <a:p>
            <a:r>
              <a:rPr kumimoji="1" lang="en-US" altLang="ja-JP" dirty="0" smtClean="0"/>
              <a:t>New links </a:t>
            </a:r>
            <a:r>
              <a:rPr kumimoji="1" lang="en-US" altLang="ja-JP" sz="2000" dirty="0" smtClean="0"/>
              <a:t>(after 15</a:t>
            </a:r>
            <a:r>
              <a:rPr kumimoji="1" lang="en-US" altLang="ja-JP" sz="2000" baseline="30000" dirty="0" smtClean="0"/>
              <a:t>th</a:t>
            </a:r>
            <a:r>
              <a:rPr kumimoji="1" lang="en-US" altLang="ja-JP" sz="2000" dirty="0" smtClean="0"/>
              <a:t> RA II)</a:t>
            </a:r>
          </a:p>
          <a:p>
            <a:pPr lvl="1"/>
            <a:r>
              <a:rPr lang="en-US" altLang="ja-JP" dirty="0"/>
              <a:t>One </a:t>
            </a:r>
            <a:r>
              <a:rPr lang="en-US" altLang="ja-JP" dirty="0" smtClean="0"/>
              <a:t>supplementary </a:t>
            </a:r>
            <a:r>
              <a:rPr lang="en-US" altLang="ja-JP" dirty="0"/>
              <a:t>regional circuit </a:t>
            </a:r>
            <a:endParaRPr lang="en-US" altLang="ja-JP" dirty="0" smtClean="0"/>
          </a:p>
          <a:p>
            <a:pPr lvl="1"/>
            <a:r>
              <a:rPr kumimoji="1" lang="en-US" altLang="ja-JP" dirty="0" smtClean="0"/>
              <a:t>Seven </a:t>
            </a:r>
            <a:r>
              <a:rPr lang="en-US" altLang="ja-JP" dirty="0"/>
              <a:t>additional circuits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193674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コンテンツ プレースホルダー 28"/>
          <p:cNvSpPr>
            <a:spLocks noGrp="1"/>
          </p:cNvSpPr>
          <p:nvPr>
            <p:ph idx="1"/>
          </p:nvPr>
        </p:nvSpPr>
        <p:spPr>
          <a:xfrm>
            <a:off x="4931033" y="1394888"/>
            <a:ext cx="3961447" cy="4751040"/>
          </a:xfrm>
        </p:spPr>
        <p:txBody>
          <a:bodyPr/>
          <a:lstStyle/>
          <a:p>
            <a:r>
              <a:rPr lang="en-US" altLang="ja-JP" sz="2400" dirty="0"/>
              <a:t>Myanmar changed the location of NMC from Yangon to Nay </a:t>
            </a:r>
            <a:r>
              <a:rPr lang="en-US" altLang="ja-JP" sz="2400" dirty="0" err="1"/>
              <a:t>Pyi</a:t>
            </a:r>
            <a:r>
              <a:rPr lang="en-US" altLang="ja-JP" sz="2400" dirty="0"/>
              <a:t> Taw</a:t>
            </a:r>
          </a:p>
          <a:p>
            <a:r>
              <a:rPr lang="en-US" altLang="ja-JP" sz="2400" dirty="0"/>
              <a:t>Nay </a:t>
            </a:r>
            <a:r>
              <a:rPr lang="en-US" altLang="ja-JP" sz="2400" dirty="0" err="1"/>
              <a:t>Pyi</a:t>
            </a:r>
            <a:r>
              <a:rPr lang="en-US" altLang="ja-JP" sz="2400" dirty="0"/>
              <a:t> Taw started </a:t>
            </a:r>
            <a:r>
              <a:rPr lang="en-US" altLang="ja-JP" sz="2400" dirty="0" smtClean="0"/>
              <a:t>its GTS </a:t>
            </a:r>
            <a:r>
              <a:rPr lang="en-US" altLang="ja-JP" sz="2400" dirty="0"/>
              <a:t>operation in </a:t>
            </a:r>
            <a:r>
              <a:rPr lang="en-US" altLang="ja-JP" sz="2400" dirty="0" smtClean="0"/>
              <a:t>2013</a:t>
            </a:r>
          </a:p>
          <a:p>
            <a:r>
              <a:rPr lang="en-US" altLang="ja-JP" sz="2400" dirty="0" smtClean="0"/>
              <a:t>Reflected to RMTN</a:t>
            </a:r>
            <a:endParaRPr lang="en-US" altLang="ja-JP" sz="2400" dirty="0"/>
          </a:p>
          <a:p>
            <a:endParaRPr kumimoji="1" lang="ja-JP" altLang="en-US" sz="24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0117" y="1528617"/>
            <a:ext cx="3200916" cy="4572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円/楕円 3"/>
          <p:cNvSpPr/>
          <p:nvPr/>
        </p:nvSpPr>
        <p:spPr>
          <a:xfrm>
            <a:off x="3098269" y="4563240"/>
            <a:ext cx="144016" cy="14401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" name="円/楕円 5"/>
          <p:cNvSpPr/>
          <p:nvPr/>
        </p:nvSpPr>
        <p:spPr>
          <a:xfrm>
            <a:off x="3071374" y="3348069"/>
            <a:ext cx="144016" cy="14401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" name="テキスト ボックス 4"/>
          <p:cNvSpPr txBox="1"/>
          <p:nvPr/>
        </p:nvSpPr>
        <p:spPr>
          <a:xfrm>
            <a:off x="1975592" y="4779264"/>
            <a:ext cx="1266693" cy="400110"/>
          </a:xfrm>
          <a:prstGeom prst="rect">
            <a:avLst/>
          </a:prstGeom>
          <a:solidFill>
            <a:srgbClr val="FFFF00">
              <a:alpha val="40000"/>
            </a:srgbClr>
          </a:solidFill>
          <a:ln>
            <a:solidFill>
              <a:srgbClr val="FF3300"/>
            </a:solidFill>
          </a:ln>
        </p:spPr>
        <p:txBody>
          <a:bodyPr wrap="none" rtlCol="0">
            <a:spAutoFit/>
          </a:bodyPr>
          <a:lstStyle/>
          <a:p>
            <a:r>
              <a:rPr kumimoji="1" lang="en-US" altLang="ja-JP" sz="2000" b="1" i="1" dirty="0" smtClean="0"/>
              <a:t>Yangon</a:t>
            </a:r>
            <a:endParaRPr kumimoji="1" lang="ja-JP" altLang="en-US" sz="2000" b="1" i="1" dirty="0"/>
          </a:p>
        </p:txBody>
      </p:sp>
      <p:sp>
        <p:nvSpPr>
          <p:cNvPr id="10" name="テキスト ボックス 9"/>
          <p:cNvSpPr txBox="1"/>
          <p:nvPr/>
        </p:nvSpPr>
        <p:spPr>
          <a:xfrm>
            <a:off x="2326976" y="2907056"/>
            <a:ext cx="1955985" cy="400110"/>
          </a:xfrm>
          <a:prstGeom prst="rect">
            <a:avLst/>
          </a:prstGeom>
          <a:solidFill>
            <a:srgbClr val="FFFF00">
              <a:alpha val="40000"/>
            </a:srgbClr>
          </a:solidFill>
          <a:ln>
            <a:solidFill>
              <a:srgbClr val="FF3300"/>
            </a:solidFill>
          </a:ln>
        </p:spPr>
        <p:txBody>
          <a:bodyPr wrap="none" rtlCol="0">
            <a:spAutoFit/>
          </a:bodyPr>
          <a:lstStyle/>
          <a:p>
            <a:r>
              <a:rPr lang="en-US" altLang="ja-JP" sz="2000" b="1" i="1" dirty="0"/>
              <a:t>Nay </a:t>
            </a:r>
            <a:r>
              <a:rPr lang="en-US" altLang="ja-JP" sz="2000" b="1" i="1" dirty="0" err="1"/>
              <a:t>Pyi</a:t>
            </a:r>
            <a:r>
              <a:rPr lang="en-US" altLang="ja-JP" sz="2000" b="1" i="1" dirty="0"/>
              <a:t> </a:t>
            </a:r>
            <a:r>
              <a:rPr lang="en-US" altLang="ja-JP" sz="2000" b="1" i="1" dirty="0" smtClean="0"/>
              <a:t>Taw</a:t>
            </a:r>
            <a:endParaRPr lang="en-US" altLang="ja-JP" sz="2000" b="1" i="1" dirty="0"/>
          </a:p>
        </p:txBody>
      </p:sp>
      <p:pic>
        <p:nvPicPr>
          <p:cNvPr id="5123" name="Picture 3" descr="C:\Users\jma1e5b\Pictures\Microsoft クリップ オーガナイザ\MC90043156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610324" y="3656284"/>
            <a:ext cx="1066117" cy="737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テキスト ボックス 8"/>
          <p:cNvSpPr txBox="1"/>
          <p:nvPr/>
        </p:nvSpPr>
        <p:spPr>
          <a:xfrm>
            <a:off x="4211960" y="5799735"/>
            <a:ext cx="1922321" cy="369332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txBody>
          <a:bodyPr wrap="none" rtlCol="0">
            <a:spAutoFit/>
          </a:bodyPr>
          <a:lstStyle/>
          <a:p>
            <a:r>
              <a:rPr kumimoji="1" lang="en-US" altLang="ja-JP" b="1" dirty="0" smtClean="0"/>
              <a:t>RTH Bangkok</a:t>
            </a:r>
            <a:endParaRPr kumimoji="1" lang="ja-JP" altLang="en-US" b="1" dirty="0"/>
          </a:p>
        </p:txBody>
      </p:sp>
      <p:cxnSp>
        <p:nvCxnSpPr>
          <p:cNvPr id="12" name="曲線コネクタ 11"/>
          <p:cNvCxnSpPr>
            <a:stCxn id="6" idx="6"/>
            <a:endCxn id="9" idx="0"/>
          </p:cNvCxnSpPr>
          <p:nvPr/>
        </p:nvCxnSpPr>
        <p:spPr>
          <a:xfrm>
            <a:off x="3215390" y="3420077"/>
            <a:ext cx="1957731" cy="2379658"/>
          </a:xfrm>
          <a:prstGeom prst="curvedConnector2">
            <a:avLst/>
          </a:prstGeom>
          <a:ln w="57150" cap="rnd">
            <a:solidFill>
              <a:srgbClr val="0070C0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テキスト ボックス 15"/>
          <p:cNvSpPr txBox="1"/>
          <p:nvPr/>
        </p:nvSpPr>
        <p:spPr>
          <a:xfrm>
            <a:off x="106497" y="1889652"/>
            <a:ext cx="2117887" cy="369332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txBody>
          <a:bodyPr wrap="none" rtlCol="0">
            <a:spAutoFit/>
          </a:bodyPr>
          <a:lstStyle/>
          <a:p>
            <a:r>
              <a:rPr kumimoji="1" lang="en-US" altLang="ja-JP" b="1" dirty="0" smtClean="0"/>
              <a:t>RTH New Delhi</a:t>
            </a:r>
            <a:endParaRPr kumimoji="1" lang="ja-JP" altLang="en-US" b="1" dirty="0"/>
          </a:p>
        </p:txBody>
      </p:sp>
      <p:cxnSp>
        <p:nvCxnSpPr>
          <p:cNvPr id="17" name="曲線コネクタ 16"/>
          <p:cNvCxnSpPr>
            <a:stCxn id="6" idx="3"/>
            <a:endCxn id="16" idx="2"/>
          </p:cNvCxnSpPr>
          <p:nvPr/>
        </p:nvCxnSpPr>
        <p:spPr>
          <a:xfrm rot="5400000" flipH="1">
            <a:off x="1522948" y="1901477"/>
            <a:ext cx="1212010" cy="1927024"/>
          </a:xfrm>
          <a:prstGeom prst="curvedConnector3">
            <a:avLst>
              <a:gd name="adj1" fmla="val -20601"/>
            </a:avLst>
          </a:prstGeom>
          <a:ln w="57150" cap="rnd">
            <a:solidFill>
              <a:srgbClr val="0070C0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4595081"/>
            <a:ext cx="2650902" cy="185502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" name="円/楕円 29"/>
          <p:cNvSpPr/>
          <p:nvPr/>
        </p:nvSpPr>
        <p:spPr>
          <a:xfrm>
            <a:off x="7639580" y="5859383"/>
            <a:ext cx="474749" cy="372399"/>
          </a:xfrm>
          <a:prstGeom prst="ellipse">
            <a:avLst/>
          </a:prstGeom>
          <a:noFill/>
          <a:ln w="762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8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en-US" altLang="ja-JP" dirty="0" smtClean="0"/>
              <a:t>RMTN status</a:t>
            </a:r>
            <a:br>
              <a:rPr lang="en-US" altLang="ja-JP" dirty="0" smtClean="0"/>
            </a:br>
            <a:r>
              <a:rPr lang="en-US" altLang="ja-JP" sz="2800" i="1" dirty="0">
                <a:solidFill>
                  <a:prstClr val="black"/>
                </a:solidFill>
              </a:rPr>
              <a:t> </a:t>
            </a:r>
            <a:r>
              <a:rPr lang="en-US" altLang="ja-JP" sz="2800" i="1" dirty="0" smtClean="0">
                <a:solidFill>
                  <a:prstClr val="black"/>
                </a:solidFill>
              </a:rPr>
              <a:t>Updates</a:t>
            </a:r>
            <a:endParaRPr kumimoji="1" lang="ja-JP" altLang="en-US" i="1" dirty="0"/>
          </a:p>
        </p:txBody>
      </p:sp>
    </p:spTree>
    <p:extLst>
      <p:ext uri="{BB962C8B-B14F-4D97-AF65-F5344CB8AC3E}">
        <p14:creationId xmlns:p14="http://schemas.microsoft.com/office/powerpoint/2010/main" val="7437996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1" repeatCount="3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6" grpId="0" animBg="1"/>
      <p:bldP spid="3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344" y="1658284"/>
            <a:ext cx="5876925" cy="373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ja-JP" dirty="0" smtClean="0"/>
              <a:t>RMTN S</a:t>
            </a:r>
            <a:r>
              <a:rPr lang="en-US" altLang="zh-CN" dirty="0" smtClean="0"/>
              <a:t>tatus</a:t>
            </a:r>
            <a:r>
              <a:rPr lang="en-US" altLang="ja-JP" dirty="0"/>
              <a:t/>
            </a:r>
            <a:br>
              <a:rPr lang="en-US" altLang="ja-JP" dirty="0"/>
            </a:br>
            <a:r>
              <a:rPr lang="en-US" altLang="ja-JP" sz="2800" i="1" dirty="0"/>
              <a:t>   </a:t>
            </a:r>
            <a:r>
              <a:rPr lang="en-US" altLang="ja-JP" sz="2800" i="1" dirty="0" smtClean="0"/>
              <a:t>Service type of Network</a:t>
            </a:r>
            <a:endParaRPr kumimoji="1" lang="ja-JP" altLang="en-US" sz="2800" i="1" dirty="0"/>
          </a:p>
        </p:txBody>
      </p:sp>
      <p:sp>
        <p:nvSpPr>
          <p:cNvPr id="4" name="テキスト ボックス 3"/>
          <p:cNvSpPr txBox="1"/>
          <p:nvPr/>
        </p:nvSpPr>
        <p:spPr>
          <a:xfrm>
            <a:off x="7135334" y="2442607"/>
            <a:ext cx="12939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dirty="0" smtClean="0"/>
              <a:t>MPLS</a:t>
            </a:r>
            <a:r>
              <a:rPr kumimoji="1" lang="en-US" altLang="ja-JP" sz="2000" dirty="0" smtClean="0"/>
              <a:t>(29)</a:t>
            </a:r>
            <a:endParaRPr kumimoji="1" lang="ja-JP" altLang="en-US" sz="2000" dirty="0"/>
          </a:p>
        </p:txBody>
      </p:sp>
      <p:cxnSp>
        <p:nvCxnSpPr>
          <p:cNvPr id="6" name="直線矢印コネクタ 5"/>
          <p:cNvCxnSpPr/>
          <p:nvPr/>
        </p:nvCxnSpPr>
        <p:spPr>
          <a:xfrm flipH="1">
            <a:off x="6127222" y="2727828"/>
            <a:ext cx="1008112" cy="0"/>
          </a:xfrm>
          <a:prstGeom prst="straightConnector1">
            <a:avLst/>
          </a:prstGeom>
          <a:ln w="57150">
            <a:solidFill>
              <a:srgbClr val="3333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テキスト ボックス 7"/>
          <p:cNvSpPr txBox="1"/>
          <p:nvPr/>
        </p:nvSpPr>
        <p:spPr>
          <a:xfrm>
            <a:off x="7109998" y="3176721"/>
            <a:ext cx="16146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dirty="0" smtClean="0"/>
              <a:t>Internet</a:t>
            </a:r>
            <a:r>
              <a:rPr lang="en-US" altLang="ja-JP" sz="2000" dirty="0" smtClean="0"/>
              <a:t>(47)</a:t>
            </a:r>
            <a:endParaRPr lang="ja-JP" altLang="en-US" sz="2000" dirty="0"/>
          </a:p>
        </p:txBody>
      </p:sp>
      <p:cxnSp>
        <p:nvCxnSpPr>
          <p:cNvPr id="9" name="直線矢印コネクタ 8"/>
          <p:cNvCxnSpPr/>
          <p:nvPr/>
        </p:nvCxnSpPr>
        <p:spPr>
          <a:xfrm flipH="1">
            <a:off x="6155174" y="3426227"/>
            <a:ext cx="954824" cy="0"/>
          </a:xfrm>
          <a:prstGeom prst="straightConnector1">
            <a:avLst/>
          </a:prstGeom>
          <a:ln w="57150">
            <a:solidFill>
              <a:srgbClr val="3333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テキスト ボックス 11"/>
          <p:cNvSpPr txBox="1"/>
          <p:nvPr/>
        </p:nvSpPr>
        <p:spPr>
          <a:xfrm>
            <a:off x="6724603" y="4315326"/>
            <a:ext cx="20803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400" dirty="0" err="1" smtClean="0"/>
              <a:t>Leased+etc</a:t>
            </a:r>
            <a:r>
              <a:rPr lang="en-US" altLang="ja-JP" sz="2400" dirty="0" smtClean="0"/>
              <a:t>.</a:t>
            </a:r>
            <a:r>
              <a:rPr lang="en-US" altLang="ja-JP" sz="2000" dirty="0" smtClean="0"/>
              <a:t>(22)</a:t>
            </a:r>
          </a:p>
        </p:txBody>
      </p:sp>
      <p:cxnSp>
        <p:nvCxnSpPr>
          <p:cNvPr id="13" name="直線矢印コネクタ 12"/>
          <p:cNvCxnSpPr>
            <a:stCxn id="12" idx="1"/>
          </p:cNvCxnSpPr>
          <p:nvPr/>
        </p:nvCxnSpPr>
        <p:spPr>
          <a:xfrm flipH="1" flipV="1">
            <a:off x="6046322" y="4315326"/>
            <a:ext cx="678281" cy="230833"/>
          </a:xfrm>
          <a:prstGeom prst="straightConnector1">
            <a:avLst/>
          </a:prstGeom>
          <a:ln w="57150">
            <a:solidFill>
              <a:srgbClr val="3333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テキスト ボックス 14"/>
          <p:cNvSpPr txBox="1"/>
          <p:nvPr/>
        </p:nvSpPr>
        <p:spPr>
          <a:xfrm>
            <a:off x="6546880" y="4754119"/>
            <a:ext cx="23427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400" dirty="0" smtClean="0"/>
              <a:t>not-operation</a:t>
            </a:r>
            <a:r>
              <a:rPr lang="en-US" altLang="ja-JP" sz="2000" dirty="0" smtClean="0"/>
              <a:t>(10)</a:t>
            </a:r>
            <a:endParaRPr kumimoji="1" lang="ja-JP" altLang="en-US" sz="2000" dirty="0"/>
          </a:p>
        </p:txBody>
      </p:sp>
      <p:cxnSp>
        <p:nvCxnSpPr>
          <p:cNvPr id="37" name="直線矢印コネクタ 36"/>
          <p:cNvCxnSpPr>
            <a:stCxn id="15" idx="1"/>
          </p:cNvCxnSpPr>
          <p:nvPr/>
        </p:nvCxnSpPr>
        <p:spPr>
          <a:xfrm flipH="1" flipV="1">
            <a:off x="5983206" y="4754120"/>
            <a:ext cx="563674" cy="230832"/>
          </a:xfrm>
          <a:prstGeom prst="straightConnector1">
            <a:avLst/>
          </a:prstGeom>
          <a:ln w="57150">
            <a:solidFill>
              <a:srgbClr val="3333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7" name="テキスト ボックス 2056"/>
          <p:cNvSpPr txBox="1"/>
          <p:nvPr/>
        </p:nvSpPr>
        <p:spPr>
          <a:xfrm>
            <a:off x="6847302" y="1754755"/>
            <a:ext cx="16106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(October 2016)</a:t>
            </a:r>
            <a:endParaRPr kumimoji="1" lang="ja-JP" altLang="en-US" dirty="0"/>
          </a:p>
        </p:txBody>
      </p:sp>
      <p:sp>
        <p:nvSpPr>
          <p:cNvPr id="14" name="テキスト ボックス 7"/>
          <p:cNvSpPr txBox="1"/>
          <p:nvPr/>
        </p:nvSpPr>
        <p:spPr>
          <a:xfrm>
            <a:off x="7001146" y="3735513"/>
            <a:ext cx="8483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dirty="0" smtClean="0"/>
              <a:t>FR </a:t>
            </a:r>
            <a:r>
              <a:rPr lang="en-US" altLang="ja-JP" sz="2000" dirty="0" smtClean="0"/>
              <a:t>(0)</a:t>
            </a:r>
            <a:endParaRPr lang="ja-JP" altLang="en-US" sz="2000" dirty="0"/>
          </a:p>
        </p:txBody>
      </p:sp>
      <p:cxnSp>
        <p:nvCxnSpPr>
          <p:cNvPr id="16" name="直線矢印コネクタ 8"/>
          <p:cNvCxnSpPr/>
          <p:nvPr/>
        </p:nvCxnSpPr>
        <p:spPr>
          <a:xfrm flipH="1">
            <a:off x="6046322" y="3985019"/>
            <a:ext cx="954824" cy="0"/>
          </a:xfrm>
          <a:prstGeom prst="straightConnector1">
            <a:avLst/>
          </a:prstGeom>
          <a:ln w="57150">
            <a:solidFill>
              <a:srgbClr val="3333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52823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en-US" altLang="ja-JP" dirty="0" smtClean="0"/>
              <a:t>RMTN </a:t>
            </a:r>
            <a:r>
              <a:rPr lang="en-US" altLang="zh-CN" dirty="0" smtClean="0"/>
              <a:t>Status </a:t>
            </a:r>
            <a:r>
              <a:rPr lang="en-US" altLang="ja-JP" sz="2000" dirty="0" smtClean="0"/>
              <a:t>as of October 2016 </a:t>
            </a:r>
            <a:endParaRPr kumimoji="1" lang="ja-JP" altLang="en-US" sz="2000" dirty="0"/>
          </a:p>
        </p:txBody>
      </p:sp>
      <p:sp>
        <p:nvSpPr>
          <p:cNvPr id="13" name="角丸四角形 3"/>
          <p:cNvSpPr/>
          <p:nvPr/>
        </p:nvSpPr>
        <p:spPr>
          <a:xfrm rot="1912556">
            <a:off x="1005062" y="2800455"/>
            <a:ext cx="6052735" cy="3490978"/>
          </a:xfrm>
          <a:prstGeom prst="roundRect">
            <a:avLst>
              <a:gd name="adj" fmla="val 50000"/>
            </a:avLst>
          </a:prstGeom>
          <a:solidFill>
            <a:srgbClr val="FFFF00">
              <a:alpha val="47000"/>
            </a:srgbClr>
          </a:solidFill>
          <a:ln w="25400" cap="flat" cmpd="sng" algn="ctr">
            <a:solidFill>
              <a:srgbClr val="A3B2C1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kumimoji="1" lang="ja-JP" altLang="en-US" kern="0">
              <a:solidFill>
                <a:srgbClr val="FFFFFF"/>
              </a:solidFill>
              <a:latin typeface="Verdana"/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930" y="1052736"/>
            <a:ext cx="8123510" cy="52435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矩形 6"/>
          <p:cNvSpPr/>
          <p:nvPr/>
        </p:nvSpPr>
        <p:spPr>
          <a:xfrm>
            <a:off x="114201" y="5834644"/>
            <a:ext cx="8712968" cy="92333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US" altLang="zh-CN" dirty="0" smtClean="0">
                <a:solidFill>
                  <a:prstClr val="black"/>
                </a:solidFill>
              </a:rPr>
              <a:t>The </a:t>
            </a:r>
            <a:r>
              <a:rPr lang="en-US" altLang="zh-CN" dirty="0">
                <a:solidFill>
                  <a:prstClr val="black"/>
                </a:solidFill>
              </a:rPr>
              <a:t>NI circuit between </a:t>
            </a:r>
            <a:r>
              <a:rPr lang="en-US" altLang="zh-CN" b="1" dirty="0">
                <a:solidFill>
                  <a:srgbClr val="0000FF"/>
                </a:solidFill>
              </a:rPr>
              <a:t>Karachi and Tashkent </a:t>
            </a:r>
            <a:r>
              <a:rPr lang="en-US" altLang="zh-CN" dirty="0">
                <a:solidFill>
                  <a:prstClr val="black"/>
                </a:solidFill>
              </a:rPr>
              <a:t>has not been implemented </a:t>
            </a:r>
            <a:r>
              <a:rPr lang="en-US" altLang="zh-CN" dirty="0" smtClean="0">
                <a:solidFill>
                  <a:prstClr val="black"/>
                </a:solidFill>
              </a:rPr>
              <a:t>yet. Because </a:t>
            </a:r>
            <a:r>
              <a:rPr lang="en-US" altLang="zh-CN" dirty="0">
                <a:solidFill>
                  <a:prstClr val="black"/>
                </a:solidFill>
              </a:rPr>
              <a:t>there are difficulties to deploy telecommunication infrastructure for the </a:t>
            </a:r>
            <a:r>
              <a:rPr lang="en-US" altLang="zh-CN" dirty="0" smtClean="0">
                <a:solidFill>
                  <a:prstClr val="black"/>
                </a:solidFill>
              </a:rPr>
              <a:t>area, both </a:t>
            </a:r>
            <a:r>
              <a:rPr lang="en-US" altLang="zh-CN" dirty="0">
                <a:solidFill>
                  <a:prstClr val="black"/>
                </a:solidFill>
              </a:rPr>
              <a:t>RTHs requested to remove the link from RA II regional circuit plan. </a:t>
            </a:r>
            <a:r>
              <a:rPr lang="en-US" altLang="zh-CN" dirty="0" smtClean="0">
                <a:solidFill>
                  <a:prstClr val="black"/>
                </a:solidFill>
              </a:rPr>
              <a:t> </a:t>
            </a:r>
            <a:endParaRPr lang="zh-CN" altLang="zh-CN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70369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340768"/>
            <a:ext cx="8160081" cy="433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テキスト ボックス 2"/>
          <p:cNvSpPr txBox="1"/>
          <p:nvPr/>
        </p:nvSpPr>
        <p:spPr>
          <a:xfrm>
            <a:off x="107505" y="5733256"/>
            <a:ext cx="85201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38163" indent="-538163"/>
            <a:r>
              <a:rPr lang="en-US" altLang="ja-JP" sz="1400" i="1" kern="0" dirty="0" smtClean="0">
                <a:solidFill>
                  <a:sysClr val="windowText" lastClr="000000"/>
                </a:solidFill>
              </a:rPr>
              <a:t>Note: GISC </a:t>
            </a:r>
            <a:r>
              <a:rPr lang="en-US" altLang="ja-JP" sz="1400" i="1" kern="0" dirty="0">
                <a:solidFill>
                  <a:sysClr val="windowText" lastClr="000000"/>
                </a:solidFill>
              </a:rPr>
              <a:t>Moscow is geographically located in RA VI, but middle and east Russia is in RA II, and GISC Moscow provides services to DCPCs/NCs in RA II members. </a:t>
            </a:r>
            <a:endParaRPr kumimoji="1" lang="ja-JP" altLang="en-US" sz="1400" kern="0" dirty="0">
              <a:solidFill>
                <a:sysClr val="windowText" lastClr="000000"/>
              </a:solidFill>
            </a:endParaRPr>
          </a:p>
        </p:txBody>
      </p:sp>
      <p:sp>
        <p:nvSpPr>
          <p:cNvPr id="8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kumimoji="1" lang="en-US" altLang="ja-JP" dirty="0" smtClean="0"/>
              <a:t>WIS Implementation (GISC)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519611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表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3615824"/>
              </p:ext>
            </p:extLst>
          </p:nvPr>
        </p:nvGraphicFramePr>
        <p:xfrm>
          <a:off x="179512" y="1622988"/>
          <a:ext cx="8856984" cy="4830347"/>
        </p:xfrm>
        <a:graphic>
          <a:graphicData uri="http://schemas.openxmlformats.org/drawingml/2006/table">
            <a:tbl>
              <a:tblPr firstRow="1" firstCol="1" bandRow="1"/>
              <a:tblGrid>
                <a:gridCol w="659511"/>
                <a:gridCol w="770927"/>
                <a:gridCol w="1383117"/>
                <a:gridCol w="1326811"/>
                <a:gridCol w="1698198"/>
                <a:gridCol w="1823991"/>
                <a:gridCol w="1194429"/>
              </a:tblGrid>
              <a:tr h="18001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800" b="1" kern="100" dirty="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GISC</a:t>
                      </a:r>
                      <a:endParaRPr lang="ja-JP" sz="900" kern="100" dirty="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800" b="1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Operation</a:t>
                      </a:r>
                      <a:endParaRPr lang="ja-JP" sz="900" kern="10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800" b="1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AMDCN (AoR)</a:t>
                      </a:r>
                      <a:endParaRPr lang="ja-JP" sz="900" kern="10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800" b="1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AoR's Metadata</a:t>
                      </a:r>
                      <a:endParaRPr lang="ja-JP" sz="900" kern="10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800" b="1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GISC Backup</a:t>
                      </a:r>
                      <a:endParaRPr lang="ja-JP" sz="900" kern="10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800" b="1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Workshop/Training for AoR</a:t>
                      </a:r>
                      <a:endParaRPr lang="ja-JP" sz="900" kern="10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800" b="1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WIS Monitoring</a:t>
                      </a:r>
                      <a:endParaRPr lang="ja-JP" sz="900" kern="10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</a:tr>
              <a:tr h="360033"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Reference</a:t>
                      </a:r>
                      <a:endParaRPr lang="ja-JP" sz="900" kern="10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WIS-IP: Para. 6.1.4</a:t>
                      </a:r>
                      <a:endParaRPr lang="ja-JP" sz="900" kern="10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WIS-IP: Para. 6.1.2, 6.1.6,  6.1.7</a:t>
                      </a:r>
                      <a:endParaRPr lang="ja-JP" sz="900" kern="10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WIS-IP: Para. 6.1.2, CBS2014 Rec. 21: WIS Guide 6.3</a:t>
                      </a:r>
                      <a:endParaRPr lang="ja-JP" sz="900" kern="10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WIS-IP: Para. 3-b), Para. 7.3, 8.5</a:t>
                      </a:r>
                      <a:endParaRPr lang="ja-JP" sz="900" kern="10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CBS2014 Rec. 21: WIS Guide 6.2</a:t>
                      </a:r>
                      <a:endParaRPr lang="ja-JP" sz="900" kern="10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WIS-IP: Para. 8.7</a:t>
                      </a:r>
                      <a:endParaRPr lang="ja-JP" sz="900" kern="10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</a:tr>
              <a:tr h="958441">
                <a:tc>
                  <a:txBody>
                    <a:bodyPr/>
                    <a:lstStyle/>
                    <a:p>
                      <a:pPr algn="just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900" b="1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Beijing</a:t>
                      </a:r>
                      <a:endParaRPr lang="ja-JP" sz="900" kern="10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15 Aug 2011</a:t>
                      </a:r>
                      <a:endParaRPr lang="ja-JP" sz="900" kern="10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# Connected to all DCPCs/NCs through Dedicated line or Internet in AoR</a:t>
                      </a:r>
                      <a:endParaRPr lang="ja-JP" sz="900" kern="10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# Collecting/managing metadata from all DCPCs/NCs in AoR</a:t>
                      </a:r>
                      <a:endParaRPr lang="ja-JP" sz="900" kern="10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800" kern="100" dirty="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# In operation with Tokyo</a:t>
                      </a:r>
                      <a:br>
                        <a:rPr lang="en-US" sz="800" kern="100" dirty="0">
                          <a:effectLst/>
                          <a:latin typeface="Arial"/>
                          <a:ea typeface="ＭＳ 明朝"/>
                          <a:cs typeface="Times New Roman"/>
                        </a:rPr>
                      </a:br>
                      <a:r>
                        <a:rPr lang="en-US" sz="800" kern="100" dirty="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# Made agreements with Offenbach and Melbourne</a:t>
                      </a:r>
                      <a:br>
                        <a:rPr lang="en-US" sz="800" kern="100" dirty="0">
                          <a:effectLst/>
                          <a:latin typeface="Arial"/>
                          <a:ea typeface="ＭＳ 明朝"/>
                          <a:cs typeface="Times New Roman"/>
                        </a:rPr>
                      </a:br>
                      <a:r>
                        <a:rPr lang="en-US" altLang="zh-CN" sz="800" kern="100" dirty="0" smtClean="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# </a:t>
                      </a:r>
                      <a:r>
                        <a:rPr lang="en-US" sz="800" kern="100" dirty="0" smtClean="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Disaster </a:t>
                      </a:r>
                      <a:r>
                        <a:rPr lang="en-US" sz="800" kern="100" dirty="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recovery site </a:t>
                      </a:r>
                      <a:r>
                        <a:rPr lang="en-US" sz="800" kern="100" dirty="0" smtClean="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started </a:t>
                      </a:r>
                      <a:r>
                        <a:rPr lang="en-US" sz="800" kern="100" dirty="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operation in </a:t>
                      </a:r>
                      <a:r>
                        <a:rPr lang="en-US" sz="800" kern="100" dirty="0" smtClean="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May, 2016</a:t>
                      </a:r>
                      <a:endParaRPr lang="ja-JP" sz="900" kern="100" dirty="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800" kern="100" dirty="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# Held WIS workshop 2011</a:t>
                      </a:r>
                      <a:br>
                        <a:rPr lang="en-US" sz="800" kern="100" dirty="0">
                          <a:effectLst/>
                          <a:latin typeface="Arial"/>
                          <a:ea typeface="ＭＳ 明朝"/>
                          <a:cs typeface="Times New Roman"/>
                        </a:rPr>
                      </a:br>
                      <a:r>
                        <a:rPr lang="en-US" sz="800" kern="100" dirty="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# Holds face-to-face meeting/training for each NC in </a:t>
                      </a:r>
                      <a:r>
                        <a:rPr lang="en-US" sz="800" kern="100" dirty="0" err="1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AoR</a:t>
                      </a:r>
                      <a:r>
                        <a:rPr lang="en-US" sz="800" kern="100" dirty="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 every year</a:t>
                      </a:r>
                      <a:br>
                        <a:rPr lang="en-US" sz="800" kern="100" dirty="0">
                          <a:effectLst/>
                          <a:latin typeface="Arial"/>
                          <a:ea typeface="ＭＳ 明朝"/>
                          <a:cs typeface="Times New Roman"/>
                        </a:rPr>
                      </a:br>
                      <a:r>
                        <a:rPr lang="en-US" sz="800" kern="100" dirty="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# providing on-site training for neighing centers (</a:t>
                      </a:r>
                      <a:r>
                        <a:rPr lang="en-US" sz="800" kern="100" dirty="0" err="1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CMACast</a:t>
                      </a:r>
                      <a:r>
                        <a:rPr lang="en-US" sz="800" kern="100" dirty="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 users) every year</a:t>
                      </a:r>
                      <a:endParaRPr lang="ja-JP" sz="900" kern="100" dirty="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# Providing JSON file </a:t>
                      </a:r>
                      <a:b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</a:br>
                      <a: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/>
                      </a:r>
                      <a:b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</a:br>
                      <a: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# Providing WMO Common Dashboard</a:t>
                      </a:r>
                      <a:endParaRPr lang="ja-JP" sz="900" kern="10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</a:tr>
              <a:tr h="547680">
                <a:tc>
                  <a:txBody>
                    <a:bodyPr/>
                    <a:lstStyle/>
                    <a:p>
                      <a:pPr algn="just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900" b="1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Jeddah</a:t>
                      </a:r>
                      <a:endParaRPr lang="ja-JP" sz="900" kern="10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800" kern="100" dirty="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02 Oct 2014</a:t>
                      </a:r>
                      <a:endParaRPr lang="ja-JP" sz="900" kern="100" dirty="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# Connected to all DCPCs/NCs through Dedicated line or Internet in AoR</a:t>
                      </a:r>
                      <a:endParaRPr lang="ja-JP" sz="900" kern="10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# Collecting metadata from all DCPCs/NCs in AoR</a:t>
                      </a:r>
                      <a:endParaRPr lang="ja-JP" sz="900" kern="10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800" kern="100" dirty="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# Under discussion with Seoul (?)</a:t>
                      </a:r>
                      <a:endParaRPr lang="ja-JP" sz="900" kern="100" dirty="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800" kern="100" dirty="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# Holds staff training in Nov. 2015</a:t>
                      </a:r>
                      <a:br>
                        <a:rPr lang="en-US" sz="800" kern="100" dirty="0">
                          <a:effectLst/>
                          <a:latin typeface="Arial"/>
                          <a:ea typeface="ＭＳ 明朝"/>
                          <a:cs typeface="Times New Roman"/>
                        </a:rPr>
                      </a:br>
                      <a:r>
                        <a:rPr lang="en-US" sz="800" kern="100" dirty="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# Plan to hold workshop in Feb. 2016</a:t>
                      </a:r>
                      <a:endParaRPr lang="ja-JP" sz="900" kern="100" dirty="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# Plans to provide JSON file</a:t>
                      </a:r>
                      <a:endParaRPr lang="ja-JP" sz="900" kern="10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180016">
                <a:tc>
                  <a:txBody>
                    <a:bodyPr/>
                    <a:lstStyle/>
                    <a:p>
                      <a:pPr algn="just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900" b="1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Moscow</a:t>
                      </a:r>
                      <a:endParaRPr lang="ja-JP" sz="900" kern="10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ja-JP" sz="800" kern="100">
                          <a:effectLst/>
                          <a:latin typeface="Arial"/>
                          <a:ea typeface="ＭＳ 明朝"/>
                          <a:cs typeface="Arial"/>
                        </a:rPr>
                        <a:t>　</a:t>
                      </a:r>
                      <a:endParaRPr lang="ja-JP" sz="900" kern="10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ja-JP" sz="800" kern="100">
                          <a:effectLst/>
                          <a:latin typeface="Arial"/>
                          <a:ea typeface="ＭＳ 明朝"/>
                          <a:cs typeface="Arial"/>
                        </a:rPr>
                        <a:t>　</a:t>
                      </a:r>
                      <a:endParaRPr lang="ja-JP" sz="900" kern="10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ja-JP" sz="800" kern="100">
                          <a:effectLst/>
                          <a:latin typeface="Arial"/>
                          <a:ea typeface="ＭＳ 明朝"/>
                          <a:cs typeface="Arial"/>
                        </a:rPr>
                        <a:t>　</a:t>
                      </a:r>
                      <a:endParaRPr lang="ja-JP" sz="900" kern="10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# In operation with Offenbach</a:t>
                      </a:r>
                      <a:endParaRPr lang="ja-JP" sz="900" kern="10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ja-JP" sz="800" kern="100">
                          <a:effectLst/>
                          <a:latin typeface="Arial"/>
                          <a:ea typeface="ＭＳ 明朝"/>
                          <a:cs typeface="Arial"/>
                        </a:rPr>
                        <a:t>　</a:t>
                      </a:r>
                      <a:endParaRPr lang="ja-JP" sz="900" kern="10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# Providing JSON file</a:t>
                      </a:r>
                      <a:endParaRPr lang="ja-JP" sz="900" kern="10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3439">
                <a:tc>
                  <a:txBody>
                    <a:bodyPr/>
                    <a:lstStyle/>
                    <a:p>
                      <a:pPr algn="just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900" b="1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New Delhi</a:t>
                      </a:r>
                      <a:endParaRPr lang="ja-JP" sz="900" kern="10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800" kern="100" dirty="0" smtClean="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2016</a:t>
                      </a:r>
                      <a:endParaRPr lang="ja-JP" sz="900" kern="100" dirty="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800" kern="100" dirty="0" smtClean="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operation</a:t>
                      </a:r>
                      <a:endParaRPr lang="ja-JP" sz="900" kern="100" dirty="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800" kern="100" dirty="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pre-operation</a:t>
                      </a:r>
                      <a:endParaRPr lang="ja-JP" sz="900" kern="100" dirty="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# Plan to start coordination</a:t>
                      </a:r>
                      <a:b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</a:br>
                      <a: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(DRC in Pune was started operation in 2014)</a:t>
                      </a:r>
                      <a:endParaRPr lang="ja-JP" sz="900" kern="10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800" kern="100" dirty="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Plan to have on-site training </a:t>
                      </a:r>
                      <a:endParaRPr lang="ja-JP" sz="900" kern="100" dirty="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BDB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Plans to provide JSON file</a:t>
                      </a:r>
                      <a:endParaRPr lang="ja-JP" sz="900" kern="10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BDB"/>
                    </a:solidFill>
                  </a:tcPr>
                </a:tc>
              </a:tr>
              <a:tr h="821521">
                <a:tc>
                  <a:txBody>
                    <a:bodyPr/>
                    <a:lstStyle/>
                    <a:p>
                      <a:pPr algn="just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900" b="1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Seoul</a:t>
                      </a:r>
                      <a:endParaRPr lang="ja-JP" sz="900" kern="10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13 Jun 2013</a:t>
                      </a:r>
                      <a:endParaRPr lang="ja-JP" sz="900" kern="100" dirty="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# Connected to DCPCs/NCs in AoR</a:t>
                      </a:r>
                      <a:b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</a:br>
                      <a: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# Plan to connect remaining DCPC over VPN/Internet</a:t>
                      </a:r>
                      <a:endParaRPr lang="ja-JP" sz="900" kern="10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# Collecting metadata from DCPCs/NCs in AoR</a:t>
                      </a:r>
                      <a:b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</a:br>
                      <a: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# Plan to collect metadata from remaining DCPC</a:t>
                      </a:r>
                      <a:endParaRPr lang="ja-JP" sz="900" kern="10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800" kern="100" dirty="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#  Plan to start  discussion with Jeddah</a:t>
                      </a:r>
                      <a:br>
                        <a:rPr lang="en-US" sz="800" kern="100" dirty="0">
                          <a:effectLst/>
                          <a:latin typeface="Arial"/>
                          <a:ea typeface="ＭＳ 明朝"/>
                          <a:cs typeface="Times New Roman"/>
                        </a:rPr>
                      </a:br>
                      <a:r>
                        <a:rPr lang="en-US" sz="800" kern="100" dirty="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#  Arrangement with Moscow, and cooperation with Melbourne on GISC backup</a:t>
                      </a:r>
                      <a:endParaRPr lang="ja-JP" sz="900" kern="100" dirty="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# Held GISC Seoul workshops in '12, '13, '14</a:t>
                      </a:r>
                      <a:b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</a:br>
                      <a: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# Provided training to DCPC Tashkent in 2013 and DCPCs/NCs in AoR in 2015</a:t>
                      </a:r>
                      <a:endParaRPr lang="ja-JP" sz="900" kern="10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# Providing JSON file</a:t>
                      </a:r>
                      <a:endParaRPr lang="ja-JP" sz="900" kern="10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</a:tr>
              <a:tr h="547680">
                <a:tc>
                  <a:txBody>
                    <a:bodyPr/>
                    <a:lstStyle/>
                    <a:p>
                      <a:pPr algn="just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900" b="1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Tehran</a:t>
                      </a:r>
                      <a:endParaRPr lang="ja-JP" sz="900" kern="10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04 Aug 2014</a:t>
                      </a:r>
                      <a:endParaRPr lang="ja-JP" sz="900" kern="10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# Connected to DCPCs/NCs </a:t>
                      </a:r>
                      <a:b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</a:br>
                      <a: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# Plan to connect remaining DCPCs/NCs</a:t>
                      </a:r>
                      <a:endParaRPr lang="ja-JP" sz="900" kern="10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# Collecting metadata</a:t>
                      </a:r>
                      <a:b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</a:br>
                      <a: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# Plan to provide metadata service to remaining NCs</a:t>
                      </a:r>
                      <a:endParaRPr lang="ja-JP" sz="900" kern="10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# Plan to start arrangement</a:t>
                      </a:r>
                      <a:endParaRPr lang="ja-JP" sz="900" kern="10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# Held training workshop  in 2011 and  2014</a:t>
                      </a:r>
                      <a:endParaRPr lang="ja-JP" sz="900" kern="10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# Plans to provide JSON file</a:t>
                      </a:r>
                      <a:endParaRPr lang="ja-JP" sz="900" kern="10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821521">
                <a:tc>
                  <a:txBody>
                    <a:bodyPr/>
                    <a:lstStyle/>
                    <a:p>
                      <a:pPr algn="just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900" b="1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Tokyo</a:t>
                      </a:r>
                      <a:endParaRPr lang="ja-JP" sz="900" kern="10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01 Aug 2011</a:t>
                      </a:r>
                      <a:endParaRPr lang="ja-JP" sz="900" kern="10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800" kern="100" dirty="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# Connected to all DCPCs/NCs in its </a:t>
                      </a:r>
                      <a:r>
                        <a:rPr lang="en-US" sz="800" kern="100" dirty="0" err="1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AoR</a:t>
                      </a:r>
                      <a:r>
                        <a:rPr lang="en-US" sz="800" kern="100" dirty="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 over the MPLS. Some CNs are connected via DCPC/RTH Bangkok</a:t>
                      </a:r>
                      <a:endParaRPr lang="ja-JP" sz="900" kern="100" dirty="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# Collecting metadata from all DCPCs/NCs in AoR</a:t>
                      </a:r>
                      <a:endParaRPr lang="ja-JP" sz="900" kern="10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# In operation with Beijing and Offenbach</a:t>
                      </a:r>
                      <a:b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</a:br>
                      <a: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# Made an agreement with Melbourne</a:t>
                      </a:r>
                      <a:b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</a:br>
                      <a: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(DRS started operation in March 2015)</a:t>
                      </a:r>
                      <a:endParaRPr lang="ja-JP" sz="900" kern="10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# Holds WIS workshop every two year ('10, '12, '14)</a:t>
                      </a:r>
                      <a:b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</a:br>
                      <a:r>
                        <a:rPr lang="en-US" sz="800" kern="10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# Holds on-site-workshop at each DCPC/NC in AoR, at least once a two years</a:t>
                      </a:r>
                      <a:endParaRPr lang="ja-JP" sz="900" kern="10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800" kern="100" dirty="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# Providing JSON file including information of all NCs in </a:t>
                      </a:r>
                      <a:r>
                        <a:rPr lang="en-US" sz="800" kern="100" dirty="0" err="1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AoR</a:t>
                      </a:r>
                      <a:r>
                        <a:rPr lang="en-US" sz="800" kern="100" dirty="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/>
                      </a:r>
                      <a:br>
                        <a:rPr lang="en-US" sz="800" kern="100" dirty="0">
                          <a:effectLst/>
                          <a:latin typeface="Arial"/>
                          <a:ea typeface="ＭＳ 明朝"/>
                          <a:cs typeface="Times New Roman"/>
                        </a:rPr>
                      </a:br>
                      <a:r>
                        <a:rPr lang="en-US" sz="800" kern="100" dirty="0">
                          <a:effectLst/>
                          <a:latin typeface="Arial"/>
                          <a:ea typeface="ＭＳ 明朝"/>
                          <a:cs typeface="Times New Roman"/>
                        </a:rPr>
                        <a:t># Providing WMO Common Dashboard</a:t>
                      </a:r>
                      <a:endParaRPr lang="ja-JP" sz="900" kern="100" dirty="0">
                        <a:effectLst/>
                        <a:latin typeface="Century"/>
                        <a:ea typeface="ＭＳ 明朝"/>
                        <a:cs typeface="Times New Roman"/>
                      </a:endParaRPr>
                    </a:p>
                  </a:txBody>
                  <a:tcPr marL="60111" marR="6011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</a:tr>
            </a:tbl>
          </a:graphicData>
        </a:graphic>
      </p:graphicFrame>
      <p:sp>
        <p:nvSpPr>
          <p:cNvPr id="5" name="タイトル 1"/>
          <p:cNvSpPr>
            <a:spLocks noGrp="1"/>
          </p:cNvSpPr>
          <p:nvPr>
            <p:ph type="title"/>
          </p:nvPr>
        </p:nvSpPr>
        <p:spPr>
          <a:xfrm>
            <a:off x="457200" y="260124"/>
            <a:ext cx="8229600" cy="1143000"/>
          </a:xfrm>
        </p:spPr>
        <p:txBody>
          <a:bodyPr>
            <a:normAutofit fontScale="90000"/>
          </a:bodyPr>
          <a:lstStyle/>
          <a:p>
            <a:r>
              <a:rPr kumimoji="1" lang="en-US" altLang="ja-JP" dirty="0" smtClean="0"/>
              <a:t>WIS Implementation (GISC</a:t>
            </a:r>
            <a:r>
              <a:rPr lang="en-US" altLang="ja-JP" dirty="0"/>
              <a:t>)</a:t>
            </a:r>
            <a:br>
              <a:rPr lang="en-US" altLang="ja-JP" dirty="0"/>
            </a:br>
            <a:r>
              <a:rPr lang="en-US" altLang="ja-JP" sz="2700" i="1" dirty="0"/>
              <a:t>as of </a:t>
            </a:r>
            <a:r>
              <a:rPr lang="en-US" altLang="zh-CN" sz="2700" i="1" dirty="0" smtClean="0"/>
              <a:t>December</a:t>
            </a:r>
            <a:r>
              <a:rPr lang="en-US" altLang="ja-JP" sz="2700" i="1" dirty="0" smtClean="0"/>
              <a:t> 2016</a:t>
            </a:r>
            <a:endParaRPr kumimoji="1" lang="ja-JP" altLang="en-US" sz="2700" i="1" dirty="0"/>
          </a:p>
        </p:txBody>
      </p:sp>
    </p:spTree>
    <p:extLst>
      <p:ext uri="{BB962C8B-B14F-4D97-AF65-F5344CB8AC3E}">
        <p14:creationId xmlns:p14="http://schemas.microsoft.com/office/powerpoint/2010/main" val="815438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/>
              <a:t>WIS </a:t>
            </a:r>
            <a:r>
              <a:rPr lang="en-US" altLang="ja-JP" dirty="0" err="1" smtClean="0"/>
              <a:t>Centres</a:t>
            </a:r>
            <a:r>
              <a:rPr lang="en-US" altLang="ja-JP" dirty="0" smtClean="0"/>
              <a:t> in RA-II</a:t>
            </a:r>
            <a:r>
              <a:rPr lang="en-US" altLang="ja-JP" dirty="0"/>
              <a:t> </a:t>
            </a:r>
            <a:r>
              <a:rPr lang="en-US" altLang="ja-JP" sz="2400" dirty="0" smtClean="0"/>
              <a:t>Nov. 2016</a:t>
            </a:r>
            <a:endParaRPr kumimoji="1" lang="ja-JP" altLang="en-US" sz="2400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ja-JP" dirty="0"/>
              <a:t>NC: 37</a:t>
            </a:r>
          </a:p>
          <a:p>
            <a:pPr lvl="1"/>
            <a:r>
              <a:rPr lang="en-US" altLang="ja-JP" dirty="0" smtClean="0"/>
              <a:t>37: approved </a:t>
            </a:r>
            <a:r>
              <a:rPr lang="en-US" altLang="ja-JP" dirty="0"/>
              <a:t>by </a:t>
            </a:r>
            <a:r>
              <a:rPr lang="en-US" altLang="ja-JP" dirty="0" smtClean="0"/>
              <a:t>EC-64</a:t>
            </a:r>
            <a:endParaRPr lang="en-US" altLang="ja-JP" dirty="0"/>
          </a:p>
          <a:p>
            <a:r>
              <a:rPr lang="en-US" altLang="ja-JP" dirty="0" smtClean="0"/>
              <a:t>DCPC: 29</a:t>
            </a:r>
          </a:p>
          <a:p>
            <a:pPr lvl="1"/>
            <a:r>
              <a:rPr lang="en-US" altLang="ja-JP" dirty="0" smtClean="0"/>
              <a:t>26: endorsed/approved by CBS/Cg/EC</a:t>
            </a:r>
          </a:p>
          <a:p>
            <a:pPr lvl="1"/>
            <a:r>
              <a:rPr lang="en-US" altLang="ja-JP" dirty="0" smtClean="0">
                <a:solidFill>
                  <a:srgbClr val="FF0000"/>
                </a:solidFill>
              </a:rPr>
              <a:t>3: not submitted </a:t>
            </a:r>
          </a:p>
          <a:p>
            <a:r>
              <a:rPr lang="en-US" altLang="ja-JP" dirty="0"/>
              <a:t>GISC: </a:t>
            </a:r>
            <a:r>
              <a:rPr lang="en-US" altLang="ja-JP" sz="2400" dirty="0" smtClean="0"/>
              <a:t>7 (including GISC Moscow)</a:t>
            </a:r>
            <a:endParaRPr lang="en-US" altLang="ja-JP" sz="2400" dirty="0"/>
          </a:p>
          <a:p>
            <a:pPr lvl="1"/>
            <a:r>
              <a:rPr lang="en-US" altLang="ja-JP" dirty="0" smtClean="0"/>
              <a:t>7: </a:t>
            </a:r>
            <a:r>
              <a:rPr lang="en-US" altLang="ja-JP" dirty="0"/>
              <a:t>approved by Cg-16</a:t>
            </a:r>
          </a:p>
          <a:p>
            <a:pPr lvl="1"/>
            <a:r>
              <a:rPr lang="en-US" altLang="ja-JP" dirty="0"/>
              <a:t>7</a:t>
            </a:r>
            <a:r>
              <a:rPr lang="en-US" altLang="ja-JP" dirty="0" smtClean="0"/>
              <a:t>: </a:t>
            </a:r>
            <a:r>
              <a:rPr lang="en-US" altLang="ja-JP" dirty="0"/>
              <a:t>are in </a:t>
            </a:r>
            <a:r>
              <a:rPr lang="en-US" altLang="ja-JP" dirty="0" smtClean="0"/>
              <a:t>operation</a:t>
            </a:r>
            <a:endParaRPr lang="en-US" altLang="ja-JP" dirty="0"/>
          </a:p>
        </p:txBody>
      </p:sp>
    </p:spTree>
    <p:extLst>
      <p:ext uri="{BB962C8B-B14F-4D97-AF65-F5344CB8AC3E}">
        <p14:creationId xmlns:p14="http://schemas.microsoft.com/office/powerpoint/2010/main" val="1879061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/>
              <a:t>WIS </a:t>
            </a:r>
            <a:r>
              <a:rPr lang="en-US" altLang="ja-JP" dirty="0" err="1" smtClean="0"/>
              <a:t>Centres</a:t>
            </a:r>
            <a:r>
              <a:rPr lang="en-US" altLang="ja-JP" dirty="0" smtClean="0"/>
              <a:t> in RA-II</a:t>
            </a:r>
            <a:r>
              <a:rPr lang="en-US" altLang="ja-JP" dirty="0"/>
              <a:t> </a:t>
            </a:r>
            <a:r>
              <a:rPr lang="en-US" altLang="ja-JP" sz="2400" dirty="0" smtClean="0"/>
              <a:t>Nov. 2016</a:t>
            </a:r>
            <a:endParaRPr kumimoji="1" lang="ja-JP" altLang="en-US" sz="2400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ja-JP" dirty="0"/>
              <a:t>NC: 37</a:t>
            </a:r>
          </a:p>
          <a:p>
            <a:pPr lvl="1"/>
            <a:r>
              <a:rPr lang="en-US" altLang="ja-JP" dirty="0" smtClean="0"/>
              <a:t>37: approved </a:t>
            </a:r>
            <a:r>
              <a:rPr lang="en-US" altLang="ja-JP" dirty="0"/>
              <a:t>by </a:t>
            </a:r>
            <a:r>
              <a:rPr lang="en-US" altLang="ja-JP" dirty="0" smtClean="0"/>
              <a:t>EC-64</a:t>
            </a:r>
            <a:endParaRPr lang="en-US" altLang="ja-JP" dirty="0"/>
          </a:p>
          <a:p>
            <a:r>
              <a:rPr lang="en-US" altLang="ja-JP" dirty="0" smtClean="0"/>
              <a:t>DCPC: 29</a:t>
            </a:r>
          </a:p>
          <a:p>
            <a:pPr lvl="1"/>
            <a:r>
              <a:rPr lang="en-US" altLang="ja-JP" dirty="0" smtClean="0"/>
              <a:t>26: endorsed/approved by CBS/Cg/EC</a:t>
            </a:r>
          </a:p>
          <a:p>
            <a:pPr lvl="1"/>
            <a:r>
              <a:rPr lang="en-US" altLang="ja-JP" dirty="0" smtClean="0">
                <a:solidFill>
                  <a:srgbClr val="FF0000"/>
                </a:solidFill>
              </a:rPr>
              <a:t>3: not submitted </a:t>
            </a:r>
          </a:p>
          <a:p>
            <a:r>
              <a:rPr lang="en-US" altLang="ja-JP" dirty="0"/>
              <a:t>GISC: </a:t>
            </a:r>
            <a:r>
              <a:rPr lang="en-US" altLang="ja-JP" sz="2400" dirty="0" smtClean="0"/>
              <a:t>7 (including GISC Moscow)</a:t>
            </a:r>
            <a:endParaRPr lang="en-US" altLang="ja-JP" sz="2400" dirty="0"/>
          </a:p>
          <a:p>
            <a:pPr lvl="1"/>
            <a:r>
              <a:rPr lang="en-US" altLang="ja-JP" dirty="0" smtClean="0"/>
              <a:t>7: </a:t>
            </a:r>
            <a:r>
              <a:rPr lang="en-US" altLang="ja-JP" dirty="0"/>
              <a:t>approved by Cg-16</a:t>
            </a:r>
          </a:p>
          <a:p>
            <a:pPr lvl="1"/>
            <a:r>
              <a:rPr lang="en-US" altLang="ja-JP" dirty="0"/>
              <a:t>7</a:t>
            </a:r>
            <a:r>
              <a:rPr lang="en-US" altLang="ja-JP" dirty="0" smtClean="0"/>
              <a:t>: </a:t>
            </a:r>
            <a:r>
              <a:rPr lang="en-US" altLang="ja-JP" dirty="0"/>
              <a:t>are in </a:t>
            </a:r>
            <a:r>
              <a:rPr lang="en-US" altLang="ja-JP" dirty="0" smtClean="0"/>
              <a:t>operation</a:t>
            </a:r>
            <a:endParaRPr lang="en-US" altLang="ja-JP" dirty="0"/>
          </a:p>
        </p:txBody>
      </p:sp>
    </p:spTree>
    <p:extLst>
      <p:ext uri="{BB962C8B-B14F-4D97-AF65-F5344CB8AC3E}">
        <p14:creationId xmlns:p14="http://schemas.microsoft.com/office/powerpoint/2010/main" val="3230983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内容占位符 2"/>
          <p:cNvSpPr>
            <a:spLocks noGrp="1"/>
          </p:cNvSpPr>
          <p:nvPr>
            <p:ph idx="1"/>
          </p:nvPr>
        </p:nvSpPr>
        <p:spPr>
          <a:xfrm>
            <a:off x="135408" y="1311178"/>
            <a:ext cx="8892480" cy="5328592"/>
          </a:xfrm>
        </p:spPr>
        <p:txBody>
          <a:bodyPr>
            <a:noAutofit/>
          </a:bodyPr>
          <a:lstStyle/>
          <a:p>
            <a:r>
              <a:rPr lang="en-GB" altLang="zh-CN" sz="2800" dirty="0" smtClean="0"/>
              <a:t>AMDCN</a:t>
            </a:r>
          </a:p>
          <a:p>
            <a:r>
              <a:rPr lang="en-GB" altLang="zh-CN" sz="2800" dirty="0" smtClean="0"/>
              <a:t>National </a:t>
            </a:r>
            <a:r>
              <a:rPr lang="en-GB" altLang="zh-CN" sz="2800" dirty="0"/>
              <a:t>Focal </a:t>
            </a:r>
            <a:r>
              <a:rPr lang="en-GB" altLang="zh-CN" sz="2800" dirty="0" smtClean="0"/>
              <a:t>Points</a:t>
            </a:r>
          </a:p>
          <a:p>
            <a:pPr lvl="1"/>
            <a:r>
              <a:rPr lang="en-GB" altLang="zh-CN" sz="1800" dirty="0" smtClean="0"/>
              <a:t>Updated in August, 2017</a:t>
            </a:r>
          </a:p>
          <a:p>
            <a:r>
              <a:rPr lang="en-US" altLang="zh-CN" sz="2800" dirty="0" smtClean="0"/>
              <a:t>T</a:t>
            </a:r>
            <a:r>
              <a:rPr lang="en-GB" altLang="zh-CN" sz="2800" dirty="0" smtClean="0"/>
              <a:t>raining </a:t>
            </a:r>
            <a:r>
              <a:rPr lang="en-GB" altLang="zh-CN" sz="2800" dirty="0"/>
              <a:t>programme </a:t>
            </a:r>
            <a:r>
              <a:rPr lang="en-GB" altLang="zh-CN" sz="2800" dirty="0" smtClean="0"/>
              <a:t> </a:t>
            </a:r>
            <a:r>
              <a:rPr lang="en-GB" altLang="zh-CN" sz="2400" dirty="0"/>
              <a:t> </a:t>
            </a:r>
            <a:r>
              <a:rPr lang="zh-CN" altLang="zh-CN" sz="2400" dirty="0"/>
              <a:t> </a:t>
            </a:r>
            <a:r>
              <a:rPr lang="en-GB" altLang="zh-CN" sz="2400" dirty="0"/>
              <a:t> </a:t>
            </a:r>
            <a:endParaRPr lang="zh-CN" altLang="zh-CN" sz="2400" dirty="0"/>
          </a:p>
          <a:p>
            <a:pPr marL="971550" lvl="1" indent="-457200">
              <a:spcBef>
                <a:spcPts val="0"/>
              </a:spcBef>
              <a:buFont typeface="+mj-lt"/>
              <a:buAutoNum type="alphaLcParenR"/>
            </a:pPr>
            <a:r>
              <a:rPr lang="en-GB" altLang="zh-CN" sz="2000" dirty="0" smtClean="0"/>
              <a:t>RAII-16 </a:t>
            </a:r>
            <a:r>
              <a:rPr lang="en-GB" altLang="zh-CN" sz="2000" dirty="0"/>
              <a:t>invite RAII GISCs and RTCs provide a training plan to indicate their commitments to WIS training activities for 2017-2020.</a:t>
            </a:r>
          </a:p>
          <a:p>
            <a:pPr marL="971550" lvl="1" indent="-457200">
              <a:spcBef>
                <a:spcPts val="0"/>
              </a:spcBef>
              <a:buFont typeface="+mj-lt"/>
              <a:buAutoNum type="alphaLcParenR"/>
            </a:pPr>
            <a:r>
              <a:rPr lang="en-GB" altLang="zh-CN" sz="2000" dirty="0" smtClean="0"/>
              <a:t>GISC Beijing</a:t>
            </a:r>
            <a:r>
              <a:rPr lang="en-US" altLang="zh-CN" sz="2000" dirty="0" smtClean="0"/>
              <a:t>, </a:t>
            </a:r>
            <a:r>
              <a:rPr lang="en-GB" altLang="zh-CN" sz="2000" dirty="0" smtClean="0"/>
              <a:t>Moscow</a:t>
            </a:r>
            <a:r>
              <a:rPr lang="en-US" altLang="zh-CN" sz="2000" dirty="0" smtClean="0"/>
              <a:t>, </a:t>
            </a:r>
            <a:r>
              <a:rPr lang="en-GB" altLang="zh-CN" sz="2000" dirty="0" smtClean="0"/>
              <a:t>Seoul</a:t>
            </a:r>
            <a:r>
              <a:rPr lang="en-US" altLang="zh-CN" sz="2000" dirty="0" smtClean="0"/>
              <a:t>, </a:t>
            </a:r>
            <a:r>
              <a:rPr lang="en-GB" altLang="zh-CN" sz="2000" dirty="0" smtClean="0"/>
              <a:t>and Tokyo:  WIS </a:t>
            </a:r>
            <a:r>
              <a:rPr lang="en-GB" altLang="zh-CN" sz="2000" dirty="0"/>
              <a:t>training activities for 2017 to </a:t>
            </a:r>
            <a:r>
              <a:rPr lang="en-GB" altLang="zh-CN" sz="2000" dirty="0" smtClean="0"/>
              <a:t>2020</a:t>
            </a:r>
          </a:p>
          <a:p>
            <a:pPr marL="514350" lvl="1" indent="0">
              <a:spcBef>
                <a:spcPts val="0"/>
              </a:spcBef>
              <a:buNone/>
            </a:pPr>
            <a:endParaRPr lang="en-GB" altLang="zh-CN" sz="2000" dirty="0" smtClean="0">
              <a:solidFill>
                <a:srgbClr val="0000FF"/>
              </a:solidFill>
            </a:endParaRPr>
          </a:p>
          <a:p>
            <a:pPr marL="514350" lvl="1" indent="0">
              <a:spcBef>
                <a:spcPts val="0"/>
              </a:spcBef>
              <a:buNone/>
            </a:pPr>
            <a:endParaRPr lang="en-GB" altLang="zh-CN" sz="2000" dirty="0">
              <a:solidFill>
                <a:srgbClr val="0000FF"/>
              </a:solidFill>
            </a:endParaRPr>
          </a:p>
          <a:p>
            <a:pPr marL="514350" lvl="1" indent="0">
              <a:spcBef>
                <a:spcPts val="0"/>
              </a:spcBef>
              <a:buNone/>
            </a:pPr>
            <a:r>
              <a:rPr lang="en-GB" altLang="zh-CN" sz="2400" dirty="0" smtClean="0"/>
              <a:t>The update will </a:t>
            </a:r>
            <a:r>
              <a:rPr lang="en-GB" altLang="zh-CN" sz="2400" dirty="0"/>
              <a:t>be completed in December, 2017</a:t>
            </a:r>
            <a:endParaRPr lang="en-US" altLang="zh-CN" sz="2000" dirty="0">
              <a:solidFill>
                <a:srgbClr val="0000FF"/>
              </a:solidFill>
            </a:endParaRPr>
          </a:p>
        </p:txBody>
      </p:sp>
      <p:sp>
        <p:nvSpPr>
          <p:cNvPr id="6" name="タイトル 1"/>
          <p:cNvSpPr>
            <a:spLocks noGrp="1"/>
          </p:cNvSpPr>
          <p:nvPr>
            <p:ph type="title"/>
          </p:nvPr>
        </p:nvSpPr>
        <p:spPr>
          <a:xfrm>
            <a:off x="457200" y="144012"/>
            <a:ext cx="8229600" cy="1143000"/>
          </a:xfrm>
        </p:spPr>
        <p:txBody>
          <a:bodyPr>
            <a:normAutofit/>
          </a:bodyPr>
          <a:lstStyle/>
          <a:p>
            <a:r>
              <a:rPr lang="en-US" altLang="ja-JP" sz="3600" dirty="0"/>
              <a:t>2017 update to RA-II </a:t>
            </a:r>
            <a:r>
              <a:rPr lang="en-US" altLang="ja-JP" sz="3600" dirty="0" smtClean="0"/>
              <a:t>WISIP</a:t>
            </a:r>
            <a:endParaRPr kumimoji="1" lang="ja-JP" altLang="en-US" sz="2800" i="1" dirty="0"/>
          </a:p>
        </p:txBody>
      </p:sp>
    </p:spTree>
    <p:extLst>
      <p:ext uri="{BB962C8B-B14F-4D97-AF65-F5344CB8AC3E}">
        <p14:creationId xmlns:p14="http://schemas.microsoft.com/office/powerpoint/2010/main" val="1273572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 smtClean="0">
                <a:solidFill>
                  <a:srgbClr val="000090"/>
                </a:solidFill>
              </a:rPr>
              <a:t>Thank you</a:t>
            </a:r>
          </a:p>
          <a:p>
            <a:r>
              <a:rPr lang="en-US" sz="4800" dirty="0" smtClean="0">
                <a:solidFill>
                  <a:srgbClr val="000090"/>
                </a:solidFill>
              </a:rPr>
              <a:t>Merci</a:t>
            </a:r>
            <a:endParaRPr lang="en-US" sz="48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28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T-WISC2017-presentationXX-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ET-WISC2017-presentationXX-template</Template>
  <TotalTime>5</TotalTime>
  <Words>789</Words>
  <Application>Microsoft Office PowerPoint</Application>
  <PresentationFormat>全屏显示(4:3)</PresentationFormat>
  <Paragraphs>144</Paragraphs>
  <Slides>12</Slides>
  <Notes>3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13" baseType="lpstr">
      <vt:lpstr>ET-WISC2017-presentationXX-template</vt:lpstr>
      <vt:lpstr>PowerPoint 演示文稿</vt:lpstr>
      <vt:lpstr>R2-WIS-IP</vt:lpstr>
      <vt:lpstr>RMTN status  Updates</vt:lpstr>
      <vt:lpstr>RMTN status  Updates</vt:lpstr>
      <vt:lpstr>RMTN Status    Service type of Network</vt:lpstr>
      <vt:lpstr>RMTN Status as of October 2016 </vt:lpstr>
      <vt:lpstr>WIS Implementation (GISC)</vt:lpstr>
      <vt:lpstr>WIS Implementation (GISC) as of December 2016</vt:lpstr>
      <vt:lpstr>WIS Centres in RA-II Nov. 2016</vt:lpstr>
      <vt:lpstr>WIS Centres in RA-II Nov. 2016</vt:lpstr>
      <vt:lpstr>2017 update to RA-II WISIP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李湘</dc:creator>
  <cp:lastModifiedBy>李湘</cp:lastModifiedBy>
  <cp:revision>3</cp:revision>
  <dcterms:created xsi:type="dcterms:W3CDTF">2017-11-15T10:41:38Z</dcterms:created>
  <dcterms:modified xsi:type="dcterms:W3CDTF">2017-11-15T10:47:15Z</dcterms:modified>
</cp:coreProperties>
</file>