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281" r:id="rId4"/>
    <p:sldId id="309" r:id="rId5"/>
    <p:sldId id="306" r:id="rId6"/>
    <p:sldId id="307" r:id="rId7"/>
    <p:sldId id="267" r:id="rId8"/>
    <p:sldId id="314" r:id="rId9"/>
    <p:sldId id="310" r:id="rId10"/>
    <p:sldId id="323" r:id="rId11"/>
    <p:sldId id="312" r:id="rId12"/>
    <p:sldId id="332" r:id="rId13"/>
    <p:sldId id="331" r:id="rId14"/>
    <p:sldId id="279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662" autoAdjust="0"/>
  </p:normalViewPr>
  <p:slideViewPr>
    <p:cSldViewPr>
      <p:cViewPr>
        <p:scale>
          <a:sx n="66" d="100"/>
          <a:sy n="66" d="100"/>
        </p:scale>
        <p:origin x="-690" y="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76A41-916A-498D-974F-DC2C1BAA3403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32E86-E397-4439-8AF0-70FF9B86598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462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32E86-E397-4439-8AF0-70FF9B865987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763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ja-JP" dirty="0" smtClean="0"/>
              <a:t>3 DCPCs approved by Cg-17,</a:t>
            </a:r>
            <a:r>
              <a:rPr lang="en-US" altLang="ja-JP" baseline="0" dirty="0" smtClean="0"/>
              <a:t> </a:t>
            </a:r>
            <a:r>
              <a:rPr lang="en-US" altLang="ja-JP" dirty="0" smtClean="0"/>
              <a:t>DCPC GMC, Gulf Marine Centre (Qatar),</a:t>
            </a:r>
            <a:r>
              <a:rPr lang="en-US" altLang="ja-JP" baseline="0" dirty="0" smtClean="0"/>
              <a:t> </a:t>
            </a:r>
            <a:r>
              <a:rPr lang="en-US" altLang="ja-JP" dirty="0" smtClean="0"/>
              <a:t>DCPC Space weather (Japan), DCPC RTH (Thailand) </a:t>
            </a:r>
            <a:endParaRPr kumimoji="1" lang="ja-JP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32E86-E397-4439-8AF0-70FF9B865987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917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ja-JP" dirty="0" smtClean="0"/>
              <a:t>3 DCPCs approved by Cg-17,</a:t>
            </a:r>
            <a:r>
              <a:rPr lang="en-US" altLang="ja-JP" baseline="0" dirty="0" smtClean="0"/>
              <a:t> </a:t>
            </a:r>
            <a:r>
              <a:rPr lang="en-US" altLang="ja-JP" dirty="0" smtClean="0"/>
              <a:t>DCPC GMC, Gulf Marine Centre (Qatar),</a:t>
            </a:r>
            <a:r>
              <a:rPr lang="en-US" altLang="ja-JP" baseline="0" dirty="0" smtClean="0"/>
              <a:t> </a:t>
            </a:r>
            <a:r>
              <a:rPr lang="en-US" altLang="ja-JP" dirty="0" smtClean="0"/>
              <a:t>DCPC Space weather (Japan), DCPC RTH (Thailand) </a:t>
            </a:r>
            <a:endParaRPr kumimoji="1" lang="ja-JP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32E86-E397-4439-8AF0-70FF9B865987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917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552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625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692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905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489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803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4508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591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823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8294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2695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122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5674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8920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108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1819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13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3860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8560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5557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22159-3050-484E-9FA2-9D5A5D22B799}" type="datetimeFigureOut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1D9FD-168E-42E3-9663-7C5EB8677BED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95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01509-1548-4153-AF36-D745C1A4DA08}" type="datetimeFigureOut">
              <a:rPr lang="zh-CN" altLang="en-US" smtClean="0"/>
              <a:pPr/>
              <a:t>2017/11/15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862F0-AAAE-4635-9753-89F5129AE8A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6368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22159-3050-484E-9FA2-9D5A5D22B799}" type="datetimeFigureOut">
              <a:rPr kumimoji="1"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2017/11/15</a:t>
            </a:fld>
            <a:endParaRPr kumimoji="1"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1D9FD-168E-42E3-9663-7C5EB8677BED}" type="slidenum">
              <a:rPr kumimoji="1"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017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file=65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862403"/>
            <a:ext cx="7772400" cy="1470025"/>
          </a:xfrm>
        </p:spPr>
        <p:txBody>
          <a:bodyPr/>
          <a:lstStyle/>
          <a:p>
            <a:r>
              <a:rPr lang="en-US" altLang="ja-JP" b="1" dirty="0" smtClean="0"/>
              <a:t>Status of </a:t>
            </a:r>
            <a:r>
              <a:rPr lang="en-US" altLang="ja-JP" b="1" dirty="0"/>
              <a:t>RA II WIS </a:t>
            </a:r>
            <a:r>
              <a:rPr lang="en-US" altLang="ja-JP" b="1" dirty="0" smtClean="0"/>
              <a:t>Implementation Plan</a:t>
            </a:r>
            <a:endParaRPr kumimoji="1" lang="ja-JP" altLang="en-US" b="1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EG-WIS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08487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755575" y="1412776"/>
            <a:ext cx="8136905" cy="518457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r>
              <a:rPr kumimoji="1" lang="en-US" altLang="ja-JP" sz="2800" dirty="0" smtClean="0"/>
              <a:t>Review of progress </a:t>
            </a:r>
            <a:endParaRPr kumimoji="1" lang="en-US" altLang="ja-JP" sz="2800" dirty="0"/>
          </a:p>
          <a:p>
            <a:pPr lvl="1">
              <a:spcBef>
                <a:spcPts val="600"/>
              </a:spcBef>
            </a:pPr>
            <a:r>
              <a:rPr kumimoji="1" lang="en-US" altLang="zh-CN" sz="2400" dirty="0" smtClean="0"/>
              <a:t>R2-WIS-IP, RMTN, TDCF migration, the implementation status of DAR metadata, WIS </a:t>
            </a:r>
            <a:r>
              <a:rPr kumimoji="1" lang="en-US" altLang="zh-CN" sz="2400" dirty="0" err="1" smtClean="0"/>
              <a:t>centres</a:t>
            </a:r>
            <a:r>
              <a:rPr kumimoji="1" lang="en-US" altLang="zh-CN" sz="2400" dirty="0" smtClean="0"/>
              <a:t>, WIS projects, …</a:t>
            </a:r>
            <a:endParaRPr kumimoji="1" lang="en-US" altLang="ja-JP" sz="2400" dirty="0" smtClean="0"/>
          </a:p>
          <a:p>
            <a:pPr>
              <a:spcBef>
                <a:spcPts val="600"/>
              </a:spcBef>
            </a:pPr>
            <a:r>
              <a:rPr kumimoji="1" lang="en-US" altLang="ja-JP" sz="2800" dirty="0" smtClean="0"/>
              <a:t>Discussion of future structure and actions of EG-WIS</a:t>
            </a:r>
          </a:p>
          <a:p>
            <a:pPr>
              <a:spcBef>
                <a:spcPts val="600"/>
              </a:spcBef>
            </a:pPr>
            <a:r>
              <a:rPr kumimoji="1" lang="en-US" altLang="ja-JP" sz="2800" dirty="0" smtClean="0"/>
              <a:t>Main recommendations</a:t>
            </a:r>
          </a:p>
          <a:p>
            <a:pPr lvl="1">
              <a:spcBef>
                <a:spcPts val="600"/>
              </a:spcBef>
            </a:pPr>
            <a:r>
              <a:rPr kumimoji="1" lang="en-US" altLang="ja-JP" sz="2400" dirty="0"/>
              <a:t>Amendment of the Manual on </a:t>
            </a:r>
            <a:r>
              <a:rPr kumimoji="1" lang="en-US" altLang="ja-JP" sz="2400" dirty="0" smtClean="0"/>
              <a:t>WIS </a:t>
            </a:r>
            <a:r>
              <a:rPr kumimoji="1" lang="zh-CN" altLang="en-US" sz="2400" dirty="0"/>
              <a:t> </a:t>
            </a:r>
            <a:endParaRPr kumimoji="1" lang="en-US" altLang="zh-CN" sz="2400" dirty="0"/>
          </a:p>
          <a:p>
            <a:pPr lvl="2">
              <a:spcBef>
                <a:spcPts val="600"/>
              </a:spcBef>
            </a:pPr>
            <a:r>
              <a:rPr lang="en-US" altLang="zh-CN" sz="1600" dirty="0" smtClean="0"/>
              <a:t>update </a:t>
            </a:r>
            <a:r>
              <a:rPr lang="en-US" altLang="zh-CN" sz="1600" dirty="0"/>
              <a:t>the information of DPRK in table </a:t>
            </a:r>
            <a:r>
              <a:rPr lang="en-US" altLang="zh-CN" sz="1600" dirty="0" smtClean="0"/>
              <a:t>B.3 (National </a:t>
            </a:r>
            <a:r>
              <a:rPr lang="en-US" altLang="zh-CN" sz="1600" dirty="0" err="1" smtClean="0"/>
              <a:t>Centres</a:t>
            </a:r>
            <a:r>
              <a:rPr lang="en-US" altLang="zh-CN" sz="1600" dirty="0" smtClean="0"/>
              <a:t>)</a:t>
            </a:r>
            <a:endParaRPr kumimoji="1" lang="en-US" altLang="ja-JP" sz="1600" dirty="0" smtClean="0"/>
          </a:p>
          <a:p>
            <a:pPr lvl="1">
              <a:spcBef>
                <a:spcPts val="600"/>
              </a:spcBef>
            </a:pPr>
            <a:r>
              <a:rPr lang="en-US" altLang="zh-CN" sz="2400" dirty="0"/>
              <a:t>Future structure of EG-WIS in RA </a:t>
            </a:r>
            <a:r>
              <a:rPr lang="en-US" altLang="zh-CN" sz="2400" dirty="0" smtClean="0"/>
              <a:t>II </a:t>
            </a:r>
          </a:p>
          <a:p>
            <a:pPr lvl="2">
              <a:spcBef>
                <a:spcPts val="600"/>
              </a:spcBef>
            </a:pPr>
            <a:r>
              <a:rPr lang="en-US" altLang="zh-CN" sz="1600" dirty="0" smtClean="0"/>
              <a:t>the meeting requested EG-WIS consider </a:t>
            </a:r>
            <a:r>
              <a:rPr lang="en-US" altLang="zh-CN" sz="1600" dirty="0"/>
              <a:t>establishing ICG-WIS in RA </a:t>
            </a:r>
            <a:r>
              <a:rPr lang="en-US" altLang="zh-CN" sz="1600" dirty="0" smtClean="0"/>
              <a:t>II-16</a:t>
            </a:r>
          </a:p>
          <a:p>
            <a:pPr lvl="1">
              <a:spcBef>
                <a:spcPts val="600"/>
              </a:spcBef>
            </a:pPr>
            <a:r>
              <a:rPr lang="en-US" altLang="zh-CN" sz="2400" dirty="0"/>
              <a:t>Designation procedure for expert group EG-WIS in RA </a:t>
            </a:r>
            <a:r>
              <a:rPr lang="en-US" altLang="zh-CN" sz="2400" dirty="0" smtClean="0"/>
              <a:t>II </a:t>
            </a:r>
          </a:p>
          <a:p>
            <a:pPr lvl="2">
              <a:spcBef>
                <a:spcPts val="600"/>
              </a:spcBef>
            </a:pPr>
            <a:r>
              <a:rPr lang="en-US" altLang="zh-CN" sz="1600" dirty="0" smtClean="0"/>
              <a:t>the meeting requested RA II MG to consider designation procedure to </a:t>
            </a:r>
            <a:r>
              <a:rPr lang="en-US" altLang="zh-CN" sz="1600" dirty="0"/>
              <a:t>be approved within 6 months after RA II </a:t>
            </a:r>
            <a:r>
              <a:rPr lang="en-US" altLang="zh-CN" sz="1600" dirty="0" smtClean="0"/>
              <a:t>session</a:t>
            </a:r>
            <a:endParaRPr kumimoji="1" lang="en-US" altLang="ja-JP" sz="1600" dirty="0"/>
          </a:p>
        </p:txBody>
      </p:sp>
      <p:sp>
        <p:nvSpPr>
          <p:cNvPr id="8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en-US" altLang="ja-JP" dirty="0" smtClean="0"/>
              <a:t>EG-WIS-1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sz="2400" dirty="0" smtClean="0"/>
              <a:t>25-27 </a:t>
            </a:r>
            <a:r>
              <a:rPr lang="en-US" altLang="ja-JP" sz="2400" dirty="0"/>
              <a:t>November 2015 in Tokyo, </a:t>
            </a:r>
            <a:r>
              <a:rPr lang="en-US" altLang="ja-JP" sz="2400" dirty="0" smtClean="0"/>
              <a:t>Japan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6745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kumimoji="1" lang="en-US" altLang="ja-JP" dirty="0" smtClean="0"/>
              <a:t>R2-WIS-IP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ts val="600"/>
              </a:spcAft>
            </a:pPr>
            <a:r>
              <a:rPr lang="en-US" altLang="ja-JP" dirty="0" smtClean="0"/>
              <a:t>WIS </a:t>
            </a:r>
            <a:r>
              <a:rPr lang="en-US" altLang="ja-JP" dirty="0"/>
              <a:t>Implementation </a:t>
            </a:r>
            <a:r>
              <a:rPr lang="en-US" altLang="ja-JP" dirty="0" smtClean="0"/>
              <a:t>Plan</a:t>
            </a:r>
          </a:p>
          <a:p>
            <a:pPr lvl="1"/>
            <a:r>
              <a:rPr kumimoji="1" lang="en-US" altLang="ja-JP" dirty="0" smtClean="0"/>
              <a:t>Initial draft</a:t>
            </a:r>
            <a:r>
              <a:rPr lang="ja-JP" altLang="en-US" dirty="0" smtClean="0"/>
              <a:t> </a:t>
            </a:r>
            <a:r>
              <a:rPr lang="en-US" altLang="ja-JP" dirty="0" smtClean="0"/>
              <a:t>was reviewed by 15</a:t>
            </a:r>
            <a:r>
              <a:rPr lang="en-US" altLang="ja-JP" baseline="30000" dirty="0" smtClean="0"/>
              <a:t>th</a:t>
            </a:r>
            <a:r>
              <a:rPr lang="en-US" altLang="ja-JP" dirty="0" smtClean="0"/>
              <a:t> RA II</a:t>
            </a:r>
          </a:p>
          <a:p>
            <a:pPr lvl="1"/>
            <a:r>
              <a:rPr kumimoji="1" lang="en-US" altLang="ja-JP" dirty="0" smtClean="0"/>
              <a:t>15th RA II requested EG-WIS to finalize</a:t>
            </a:r>
          </a:p>
          <a:p>
            <a:pPr lvl="1"/>
            <a:r>
              <a:rPr lang="en-US" altLang="ja-JP" dirty="0" smtClean="0"/>
              <a:t>Established specialized TT with expert from six GISCs, one DCPC and two NCs</a:t>
            </a:r>
          </a:p>
          <a:p>
            <a:pPr lvl="1"/>
            <a:r>
              <a:rPr lang="en-US" altLang="ja-JP" dirty="0" smtClean="0"/>
              <a:t>Completed </a:t>
            </a:r>
            <a:r>
              <a:rPr lang="en-US" altLang="zh-CN" dirty="0" smtClean="0"/>
              <a:t>the first version</a:t>
            </a:r>
            <a:r>
              <a:rPr lang="en-US" altLang="ja-JP" dirty="0" smtClean="0"/>
              <a:t> and submitted to the President of RA II</a:t>
            </a:r>
          </a:p>
          <a:p>
            <a:pPr lvl="1"/>
            <a:r>
              <a:rPr lang="en-US" altLang="ja-JP" dirty="0" smtClean="0"/>
              <a:t>The first version of R2-WIS-IP was approved in Dec. 2013.  </a:t>
            </a:r>
            <a:r>
              <a:rPr lang="en-US" altLang="ja-JP" sz="2000" dirty="0" smtClean="0"/>
              <a:t>(available at: </a:t>
            </a:r>
            <a:r>
              <a:rPr lang="en-US" altLang="ja-JP" sz="2000" u="sng" dirty="0" smtClean="0">
                <a:hlinkClick r:id="rId3"/>
              </a:rPr>
              <a:t>http</a:t>
            </a:r>
            <a:r>
              <a:rPr lang="en-US" altLang="ja-JP" sz="2000" u="sng" dirty="0">
                <a:hlinkClick r:id="rId3"/>
              </a:rPr>
              <a:t>://wis.wmo.int/file=653</a:t>
            </a:r>
            <a:r>
              <a:rPr lang="en-US" altLang="ja-JP" sz="2000" dirty="0" smtClean="0"/>
              <a:t>)</a:t>
            </a:r>
          </a:p>
          <a:p>
            <a:pPr lvl="1"/>
            <a:endParaRPr lang="en-US" altLang="ja-JP" sz="3300" dirty="0" smtClean="0"/>
          </a:p>
          <a:p>
            <a:pPr lvl="1"/>
            <a:r>
              <a:rPr lang="en-US" altLang="zh-CN" dirty="0" smtClean="0"/>
              <a:t>Review of </a:t>
            </a:r>
            <a:r>
              <a:rPr kumimoji="1" lang="en-US" altLang="ja-JP" dirty="0" smtClean="0"/>
              <a:t>R2-WIS-IP is ongoing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Updates </a:t>
            </a:r>
            <a:r>
              <a:rPr lang="en-US" altLang="ja-JP" sz="1800" dirty="0" smtClean="0"/>
              <a:t>(WIS </a:t>
            </a:r>
            <a:r>
              <a:rPr lang="en-US" altLang="ja-JP" sz="1800" dirty="0" err="1"/>
              <a:t>centres</a:t>
            </a:r>
            <a:r>
              <a:rPr lang="en-US" altLang="ja-JP" sz="1800" dirty="0"/>
              <a:t> implementation </a:t>
            </a:r>
            <a:r>
              <a:rPr lang="en-US" altLang="ja-JP" sz="1800" dirty="0" smtClean="0"/>
              <a:t>status) </a:t>
            </a:r>
            <a:r>
              <a:rPr lang="en-US" altLang="ja-JP" dirty="0" smtClean="0"/>
              <a:t>will  be submitted to RA II </a:t>
            </a:r>
            <a:r>
              <a:rPr lang="en-US" altLang="zh-CN" dirty="0" smtClean="0"/>
              <a:t>and WMO secretariat by the end of 2016</a:t>
            </a:r>
            <a:endParaRPr lang="en-US" altLang="zh-CN" dirty="0"/>
          </a:p>
          <a:p>
            <a:pPr lvl="1"/>
            <a:r>
              <a:rPr lang="en-US" altLang="ja-JP" dirty="0" smtClean="0"/>
              <a:t>A new structure of </a:t>
            </a:r>
            <a:r>
              <a:rPr kumimoji="1" lang="en-US" altLang="ja-JP" dirty="0" smtClean="0"/>
              <a:t>R2-WIS-IP will be proposed to RA II-16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44312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ja-JP" dirty="0" smtClean="0"/>
              <a:t>RMTN status</a:t>
            </a:r>
            <a:br>
              <a:rPr lang="en-US" altLang="ja-JP" dirty="0" smtClean="0"/>
            </a:br>
            <a:r>
              <a:rPr lang="en-US" altLang="ja-JP" sz="2800" dirty="0">
                <a:solidFill>
                  <a:prstClr val="black"/>
                </a:solidFill>
              </a:rPr>
              <a:t> </a:t>
            </a:r>
            <a:r>
              <a:rPr lang="en-US" altLang="ja-JP" sz="2800" i="1" dirty="0" smtClean="0">
                <a:solidFill>
                  <a:prstClr val="black"/>
                </a:solidFill>
              </a:rPr>
              <a:t>Updates</a:t>
            </a:r>
            <a:endParaRPr kumimoji="1" lang="ja-JP" altLang="en-US" i="1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 anchor="ctr" anchorCtr="0">
            <a:normAutofit lnSpcReduction="10000"/>
          </a:bodyPr>
          <a:lstStyle/>
          <a:p>
            <a:r>
              <a:rPr lang="en-US" altLang="ja-JP" dirty="0" smtClean="0"/>
              <a:t>Bhutan</a:t>
            </a:r>
            <a:r>
              <a:rPr lang="en-US" altLang="ja-JP" dirty="0"/>
              <a:t>:</a:t>
            </a:r>
            <a:r>
              <a:rPr lang="en-US" altLang="ja-JP" dirty="0" smtClean="0"/>
              <a:t> Link </a:t>
            </a:r>
            <a:r>
              <a:rPr lang="en-US" altLang="ja-JP" dirty="0"/>
              <a:t>New Delhi-Thimphu 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The link added in RMTN </a:t>
            </a:r>
            <a:r>
              <a:rPr lang="en-US" altLang="ja-JP" sz="2400" dirty="0" smtClean="0"/>
              <a:t>(Res-5 XIII-RA II)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Connected </a:t>
            </a:r>
            <a:r>
              <a:rPr lang="en-US" altLang="ja-JP" dirty="0"/>
              <a:t>to RTH New </a:t>
            </a:r>
            <a:r>
              <a:rPr lang="en-US" altLang="ja-JP" dirty="0" smtClean="0"/>
              <a:t>Delhi in June 2015</a:t>
            </a:r>
          </a:p>
          <a:p>
            <a:pPr lvl="1"/>
            <a:r>
              <a:rPr lang="en-US" altLang="ja-JP" dirty="0" smtClean="0"/>
              <a:t>Started </a:t>
            </a:r>
            <a:r>
              <a:rPr lang="en-US" altLang="ja-JP" dirty="0"/>
              <a:t>receiving </a:t>
            </a:r>
            <a:r>
              <a:rPr lang="en-US" altLang="ja-JP" dirty="0" smtClean="0"/>
              <a:t>data with </a:t>
            </a:r>
            <a:r>
              <a:rPr lang="en-US" altLang="ja-JP" dirty="0"/>
              <a:t>support from RTH New Delhi, UEMETSAT and JICA</a:t>
            </a:r>
            <a:r>
              <a:rPr lang="en-US" altLang="ja-JP" dirty="0" smtClean="0"/>
              <a:t>.</a:t>
            </a:r>
          </a:p>
          <a:p>
            <a:pPr lvl="1"/>
            <a:r>
              <a:rPr lang="en-US" altLang="ja-JP" dirty="0" smtClean="0"/>
              <a:t>Started distributing their obs. data in BUFR in July 2016</a:t>
            </a:r>
          </a:p>
          <a:p>
            <a:r>
              <a:rPr kumimoji="1" lang="en-US" altLang="ja-JP" dirty="0" smtClean="0"/>
              <a:t>New links </a:t>
            </a:r>
            <a:r>
              <a:rPr kumimoji="1" lang="en-US" altLang="ja-JP" sz="2000" dirty="0" smtClean="0"/>
              <a:t>(after 15</a:t>
            </a:r>
            <a:r>
              <a:rPr kumimoji="1" lang="en-US" altLang="ja-JP" sz="2000" baseline="30000" dirty="0" smtClean="0"/>
              <a:t>th</a:t>
            </a:r>
            <a:r>
              <a:rPr kumimoji="1" lang="en-US" altLang="ja-JP" sz="2000" dirty="0" smtClean="0"/>
              <a:t> RA II)</a:t>
            </a:r>
          </a:p>
          <a:p>
            <a:pPr lvl="1"/>
            <a:r>
              <a:rPr lang="en-US" altLang="ja-JP" dirty="0"/>
              <a:t>One </a:t>
            </a:r>
            <a:r>
              <a:rPr lang="en-US" altLang="ja-JP" dirty="0" smtClean="0"/>
              <a:t>supplementary </a:t>
            </a:r>
            <a:r>
              <a:rPr lang="en-US" altLang="ja-JP" dirty="0"/>
              <a:t>regional circuit 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Seven </a:t>
            </a:r>
            <a:r>
              <a:rPr lang="en-US" altLang="ja-JP" dirty="0"/>
              <a:t>additional circuits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9577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コンテンツ プレースホルダー 28"/>
          <p:cNvSpPr>
            <a:spLocks noGrp="1"/>
          </p:cNvSpPr>
          <p:nvPr>
            <p:ph idx="1"/>
          </p:nvPr>
        </p:nvSpPr>
        <p:spPr>
          <a:xfrm>
            <a:off x="4931033" y="1394888"/>
            <a:ext cx="3961447" cy="4751040"/>
          </a:xfrm>
        </p:spPr>
        <p:txBody>
          <a:bodyPr/>
          <a:lstStyle/>
          <a:p>
            <a:r>
              <a:rPr lang="en-US" altLang="ja-JP" sz="2400" dirty="0"/>
              <a:t>Myanmar changed the location of NMC from Yangon to Nay </a:t>
            </a:r>
            <a:r>
              <a:rPr lang="en-US" altLang="ja-JP" sz="2400" dirty="0" err="1"/>
              <a:t>Pyi</a:t>
            </a:r>
            <a:r>
              <a:rPr lang="en-US" altLang="ja-JP" sz="2400" dirty="0"/>
              <a:t> Taw</a:t>
            </a:r>
          </a:p>
          <a:p>
            <a:r>
              <a:rPr lang="en-US" altLang="ja-JP" sz="2400" dirty="0"/>
              <a:t>Nay </a:t>
            </a:r>
            <a:r>
              <a:rPr lang="en-US" altLang="ja-JP" sz="2400" dirty="0" err="1"/>
              <a:t>Pyi</a:t>
            </a:r>
            <a:r>
              <a:rPr lang="en-US" altLang="ja-JP" sz="2400" dirty="0"/>
              <a:t> Taw started </a:t>
            </a:r>
            <a:r>
              <a:rPr lang="en-US" altLang="ja-JP" sz="2400" dirty="0" smtClean="0"/>
              <a:t>its GTS </a:t>
            </a:r>
            <a:r>
              <a:rPr lang="en-US" altLang="ja-JP" sz="2400" dirty="0"/>
              <a:t>operation in </a:t>
            </a:r>
            <a:r>
              <a:rPr lang="en-US" altLang="ja-JP" sz="2400" dirty="0" smtClean="0"/>
              <a:t>2013</a:t>
            </a:r>
          </a:p>
          <a:p>
            <a:r>
              <a:rPr lang="en-US" altLang="ja-JP" sz="2400" dirty="0" smtClean="0"/>
              <a:t>Reflected to RMTN</a:t>
            </a:r>
            <a:endParaRPr lang="en-US" altLang="ja-JP" sz="2400" dirty="0"/>
          </a:p>
          <a:p>
            <a:endParaRPr kumimoji="1" lang="ja-JP" altLang="en-US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117" y="1528617"/>
            <a:ext cx="3200916" cy="457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円/楕円 3"/>
          <p:cNvSpPr/>
          <p:nvPr/>
        </p:nvSpPr>
        <p:spPr>
          <a:xfrm>
            <a:off x="3098269" y="4563240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3071374" y="3348069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975592" y="4779264"/>
            <a:ext cx="1266693" cy="400110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2000" b="1" i="1" dirty="0" smtClean="0"/>
              <a:t>Yangon</a:t>
            </a:r>
            <a:endParaRPr kumimoji="1" lang="ja-JP" altLang="en-US" sz="2000" b="1" i="1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326976" y="2907056"/>
            <a:ext cx="1955985" cy="400110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2000" b="1" i="1" dirty="0"/>
              <a:t>Nay </a:t>
            </a:r>
            <a:r>
              <a:rPr lang="en-US" altLang="ja-JP" sz="2000" b="1" i="1" dirty="0" err="1"/>
              <a:t>Pyi</a:t>
            </a:r>
            <a:r>
              <a:rPr lang="en-US" altLang="ja-JP" sz="2000" b="1" i="1" dirty="0"/>
              <a:t> </a:t>
            </a:r>
            <a:r>
              <a:rPr lang="en-US" altLang="ja-JP" sz="2000" b="1" i="1" dirty="0" smtClean="0"/>
              <a:t>Taw</a:t>
            </a:r>
            <a:endParaRPr lang="en-US" altLang="ja-JP" sz="2000" b="1" i="1" dirty="0"/>
          </a:p>
        </p:txBody>
      </p:sp>
      <p:pic>
        <p:nvPicPr>
          <p:cNvPr id="5123" name="Picture 3" descr="C:\Users\jma1e5b\Pictures\Microsoft クリップ オーガナイザ\MC90043156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10324" y="3656284"/>
            <a:ext cx="1066117" cy="73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テキスト ボックス 8"/>
          <p:cNvSpPr txBox="1"/>
          <p:nvPr/>
        </p:nvSpPr>
        <p:spPr>
          <a:xfrm>
            <a:off x="4211960" y="5799735"/>
            <a:ext cx="1922321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/>
              <a:t>RTH Bangkok</a:t>
            </a:r>
            <a:endParaRPr kumimoji="1" lang="ja-JP" altLang="en-US" b="1" dirty="0"/>
          </a:p>
        </p:txBody>
      </p:sp>
      <p:cxnSp>
        <p:nvCxnSpPr>
          <p:cNvPr id="12" name="曲線コネクタ 11"/>
          <p:cNvCxnSpPr>
            <a:stCxn id="6" idx="6"/>
            <a:endCxn id="9" idx="0"/>
          </p:cNvCxnSpPr>
          <p:nvPr/>
        </p:nvCxnSpPr>
        <p:spPr>
          <a:xfrm>
            <a:off x="3215390" y="3420077"/>
            <a:ext cx="1957731" cy="2379658"/>
          </a:xfrm>
          <a:prstGeom prst="curvedConnector2">
            <a:avLst/>
          </a:prstGeom>
          <a:ln w="57150" cap="rnd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テキスト ボックス 15"/>
          <p:cNvSpPr txBox="1"/>
          <p:nvPr/>
        </p:nvSpPr>
        <p:spPr>
          <a:xfrm>
            <a:off x="106497" y="1889652"/>
            <a:ext cx="2117887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/>
              <a:t>RTH New Delhi</a:t>
            </a:r>
            <a:endParaRPr kumimoji="1" lang="ja-JP" altLang="en-US" b="1" dirty="0"/>
          </a:p>
        </p:txBody>
      </p:sp>
      <p:cxnSp>
        <p:nvCxnSpPr>
          <p:cNvPr id="17" name="曲線コネクタ 16"/>
          <p:cNvCxnSpPr>
            <a:stCxn id="6" idx="3"/>
            <a:endCxn id="16" idx="2"/>
          </p:cNvCxnSpPr>
          <p:nvPr/>
        </p:nvCxnSpPr>
        <p:spPr>
          <a:xfrm rot="5400000" flipH="1">
            <a:off x="1522948" y="1901477"/>
            <a:ext cx="1212010" cy="1927024"/>
          </a:xfrm>
          <a:prstGeom prst="curvedConnector3">
            <a:avLst>
              <a:gd name="adj1" fmla="val -20601"/>
            </a:avLst>
          </a:prstGeom>
          <a:ln w="57150" cap="rnd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595081"/>
            <a:ext cx="2650902" cy="18550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円/楕円 29"/>
          <p:cNvSpPr/>
          <p:nvPr/>
        </p:nvSpPr>
        <p:spPr>
          <a:xfrm>
            <a:off x="7639580" y="5859383"/>
            <a:ext cx="474749" cy="372399"/>
          </a:xfrm>
          <a:prstGeom prst="ellipse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ja-JP" dirty="0" smtClean="0"/>
              <a:t>RMTN status</a:t>
            </a:r>
            <a:br>
              <a:rPr lang="en-US" altLang="ja-JP" dirty="0" smtClean="0"/>
            </a:br>
            <a:r>
              <a:rPr lang="en-US" altLang="ja-JP" sz="2800" i="1" dirty="0">
                <a:solidFill>
                  <a:prstClr val="black"/>
                </a:solidFill>
              </a:rPr>
              <a:t> </a:t>
            </a:r>
            <a:r>
              <a:rPr lang="en-US" altLang="ja-JP" sz="2800" i="1" dirty="0" smtClean="0">
                <a:solidFill>
                  <a:prstClr val="black"/>
                </a:solidFill>
              </a:rPr>
              <a:t>Updates</a:t>
            </a:r>
            <a:endParaRPr kumimoji="1" lang="ja-JP" altLang="en-US" i="1" dirty="0"/>
          </a:p>
        </p:txBody>
      </p:sp>
    </p:spTree>
    <p:extLst>
      <p:ext uri="{BB962C8B-B14F-4D97-AF65-F5344CB8AC3E}">
        <p14:creationId xmlns:p14="http://schemas.microsoft.com/office/powerpoint/2010/main" val="286955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44" y="1658284"/>
            <a:ext cx="5876925" cy="373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RMTN S</a:t>
            </a:r>
            <a:r>
              <a:rPr lang="en-US" altLang="zh-CN" dirty="0" smtClean="0"/>
              <a:t>tatus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sz="2800" i="1" dirty="0"/>
              <a:t>   </a:t>
            </a:r>
            <a:r>
              <a:rPr lang="en-US" altLang="ja-JP" sz="2800" i="1" dirty="0" smtClean="0"/>
              <a:t>Service type of Network</a:t>
            </a:r>
            <a:endParaRPr kumimoji="1" lang="ja-JP" altLang="en-US" sz="2800" i="1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135334" y="2442607"/>
            <a:ext cx="1293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MPLS</a:t>
            </a:r>
            <a:r>
              <a:rPr kumimoji="1" lang="en-US" altLang="ja-JP" sz="2000" dirty="0" smtClean="0"/>
              <a:t>(29)</a:t>
            </a:r>
            <a:endParaRPr kumimoji="1" lang="ja-JP" altLang="en-US" sz="2000" dirty="0"/>
          </a:p>
        </p:txBody>
      </p:sp>
      <p:cxnSp>
        <p:nvCxnSpPr>
          <p:cNvPr id="6" name="直線矢印コネクタ 5"/>
          <p:cNvCxnSpPr/>
          <p:nvPr/>
        </p:nvCxnSpPr>
        <p:spPr>
          <a:xfrm flipH="1">
            <a:off x="6127222" y="2727828"/>
            <a:ext cx="1008112" cy="0"/>
          </a:xfrm>
          <a:prstGeom prst="straightConnector1">
            <a:avLst/>
          </a:prstGeom>
          <a:ln w="5715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/>
          <p:cNvSpPr txBox="1"/>
          <p:nvPr/>
        </p:nvSpPr>
        <p:spPr>
          <a:xfrm>
            <a:off x="7109998" y="3176721"/>
            <a:ext cx="16146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Internet</a:t>
            </a:r>
            <a:r>
              <a:rPr lang="en-US" altLang="ja-JP" sz="2000" dirty="0" smtClean="0"/>
              <a:t>(47)</a:t>
            </a:r>
            <a:endParaRPr lang="ja-JP" altLang="en-US" sz="2000" dirty="0"/>
          </a:p>
        </p:txBody>
      </p:sp>
      <p:cxnSp>
        <p:nvCxnSpPr>
          <p:cNvPr id="9" name="直線矢印コネクタ 8"/>
          <p:cNvCxnSpPr/>
          <p:nvPr/>
        </p:nvCxnSpPr>
        <p:spPr>
          <a:xfrm flipH="1">
            <a:off x="6155174" y="3426227"/>
            <a:ext cx="954824" cy="0"/>
          </a:xfrm>
          <a:prstGeom prst="straightConnector1">
            <a:avLst/>
          </a:prstGeom>
          <a:ln w="5715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6724603" y="4315326"/>
            <a:ext cx="2080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err="1" smtClean="0"/>
              <a:t>Leased+etc</a:t>
            </a:r>
            <a:r>
              <a:rPr lang="en-US" altLang="ja-JP" sz="2400" dirty="0" smtClean="0"/>
              <a:t>.</a:t>
            </a:r>
            <a:r>
              <a:rPr lang="en-US" altLang="ja-JP" sz="2000" dirty="0" smtClean="0"/>
              <a:t>(22)</a:t>
            </a:r>
          </a:p>
        </p:txBody>
      </p:sp>
      <p:cxnSp>
        <p:nvCxnSpPr>
          <p:cNvPr id="13" name="直線矢印コネクタ 12"/>
          <p:cNvCxnSpPr>
            <a:stCxn id="12" idx="1"/>
          </p:cNvCxnSpPr>
          <p:nvPr/>
        </p:nvCxnSpPr>
        <p:spPr>
          <a:xfrm flipH="1" flipV="1">
            <a:off x="6046322" y="4315326"/>
            <a:ext cx="678281" cy="230833"/>
          </a:xfrm>
          <a:prstGeom prst="straightConnector1">
            <a:avLst/>
          </a:prstGeom>
          <a:ln w="5715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6546880" y="4754119"/>
            <a:ext cx="23427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not-operation</a:t>
            </a:r>
            <a:r>
              <a:rPr lang="en-US" altLang="ja-JP" sz="2000" dirty="0" smtClean="0"/>
              <a:t>(10)</a:t>
            </a:r>
            <a:endParaRPr kumimoji="1" lang="ja-JP" altLang="en-US" sz="2000" dirty="0"/>
          </a:p>
        </p:txBody>
      </p:sp>
      <p:cxnSp>
        <p:nvCxnSpPr>
          <p:cNvPr id="37" name="直線矢印コネクタ 36"/>
          <p:cNvCxnSpPr>
            <a:stCxn id="15" idx="1"/>
          </p:cNvCxnSpPr>
          <p:nvPr/>
        </p:nvCxnSpPr>
        <p:spPr>
          <a:xfrm flipH="1" flipV="1">
            <a:off x="5983206" y="4754120"/>
            <a:ext cx="563674" cy="230832"/>
          </a:xfrm>
          <a:prstGeom prst="straightConnector1">
            <a:avLst/>
          </a:prstGeom>
          <a:ln w="5715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7" name="テキスト ボックス 2056"/>
          <p:cNvSpPr txBox="1"/>
          <p:nvPr/>
        </p:nvSpPr>
        <p:spPr>
          <a:xfrm>
            <a:off x="6847302" y="1754755"/>
            <a:ext cx="16106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(October </a:t>
            </a:r>
            <a:r>
              <a:rPr kumimoji="1" lang="en-US" altLang="ja-JP" dirty="0" smtClean="0"/>
              <a:t>2016)</a:t>
            </a:r>
            <a:endParaRPr kumimoji="1" lang="ja-JP" altLang="en-US" dirty="0"/>
          </a:p>
        </p:txBody>
      </p:sp>
      <p:sp>
        <p:nvSpPr>
          <p:cNvPr id="14" name="テキスト ボックス 7"/>
          <p:cNvSpPr txBox="1"/>
          <p:nvPr/>
        </p:nvSpPr>
        <p:spPr>
          <a:xfrm>
            <a:off x="7001146" y="3735513"/>
            <a:ext cx="8483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FR </a:t>
            </a:r>
            <a:r>
              <a:rPr lang="en-US" altLang="ja-JP" sz="2000" dirty="0" smtClean="0"/>
              <a:t>(0)</a:t>
            </a:r>
            <a:endParaRPr lang="ja-JP" altLang="en-US" sz="2000" dirty="0"/>
          </a:p>
        </p:txBody>
      </p:sp>
      <p:cxnSp>
        <p:nvCxnSpPr>
          <p:cNvPr id="16" name="直線矢印コネクタ 8"/>
          <p:cNvCxnSpPr/>
          <p:nvPr/>
        </p:nvCxnSpPr>
        <p:spPr>
          <a:xfrm flipH="1">
            <a:off x="6046322" y="3985019"/>
            <a:ext cx="954824" cy="0"/>
          </a:xfrm>
          <a:prstGeom prst="straightConnector1">
            <a:avLst/>
          </a:prstGeom>
          <a:ln w="5715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34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altLang="ja-JP" dirty="0" smtClean="0"/>
              <a:t>RMTN </a:t>
            </a:r>
            <a:r>
              <a:rPr lang="en-US" altLang="zh-CN" dirty="0" smtClean="0"/>
              <a:t>Status </a:t>
            </a:r>
            <a:r>
              <a:rPr lang="en-US" altLang="ja-JP" sz="2000" dirty="0" smtClean="0"/>
              <a:t>as of October 2016 </a:t>
            </a:r>
            <a:endParaRPr kumimoji="1" lang="ja-JP" altLang="en-US" sz="2000" dirty="0"/>
          </a:p>
        </p:txBody>
      </p:sp>
      <p:sp>
        <p:nvSpPr>
          <p:cNvPr id="13" name="角丸四角形 3"/>
          <p:cNvSpPr/>
          <p:nvPr/>
        </p:nvSpPr>
        <p:spPr>
          <a:xfrm rot="1912556">
            <a:off x="1005062" y="2800455"/>
            <a:ext cx="6052735" cy="3490978"/>
          </a:xfrm>
          <a:prstGeom prst="roundRect">
            <a:avLst>
              <a:gd name="adj" fmla="val 50000"/>
            </a:avLst>
          </a:prstGeom>
          <a:solidFill>
            <a:srgbClr val="FFFF00">
              <a:alpha val="47000"/>
            </a:srgbClr>
          </a:solidFill>
          <a:ln w="25400" cap="flat" cmpd="sng" algn="ctr">
            <a:solidFill>
              <a:srgbClr val="A3B2C1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kumimoji="1" lang="ja-JP" altLang="en-US" kern="0">
              <a:solidFill>
                <a:srgbClr val="FFFFFF"/>
              </a:solidFill>
              <a:latin typeface="Verdana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30" y="1052736"/>
            <a:ext cx="8123510" cy="5243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114201" y="5834644"/>
            <a:ext cx="8712968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prstClr val="black"/>
                </a:solidFill>
              </a:rPr>
              <a:t>The </a:t>
            </a:r>
            <a:r>
              <a:rPr lang="en-US" altLang="zh-CN" dirty="0">
                <a:solidFill>
                  <a:prstClr val="black"/>
                </a:solidFill>
              </a:rPr>
              <a:t>NI circuit between </a:t>
            </a:r>
            <a:r>
              <a:rPr lang="en-US" altLang="zh-CN" b="1" dirty="0">
                <a:solidFill>
                  <a:srgbClr val="0000FF"/>
                </a:solidFill>
              </a:rPr>
              <a:t>Karachi and Tashkent </a:t>
            </a:r>
            <a:r>
              <a:rPr lang="en-US" altLang="zh-CN" dirty="0">
                <a:solidFill>
                  <a:prstClr val="black"/>
                </a:solidFill>
              </a:rPr>
              <a:t>has not been implemented </a:t>
            </a:r>
            <a:r>
              <a:rPr lang="en-US" altLang="zh-CN" dirty="0" smtClean="0">
                <a:solidFill>
                  <a:prstClr val="black"/>
                </a:solidFill>
              </a:rPr>
              <a:t>yet. Because </a:t>
            </a:r>
            <a:r>
              <a:rPr lang="en-US" altLang="zh-CN" dirty="0">
                <a:solidFill>
                  <a:prstClr val="black"/>
                </a:solidFill>
              </a:rPr>
              <a:t>there are difficulties to deploy telecommunication infrastructure for the </a:t>
            </a:r>
            <a:r>
              <a:rPr lang="en-US" altLang="zh-CN" dirty="0" smtClean="0">
                <a:solidFill>
                  <a:prstClr val="black"/>
                </a:solidFill>
              </a:rPr>
              <a:t>area, both </a:t>
            </a:r>
            <a:r>
              <a:rPr lang="en-US" altLang="zh-CN" dirty="0">
                <a:solidFill>
                  <a:prstClr val="black"/>
                </a:solidFill>
              </a:rPr>
              <a:t>RTHs requested to remove the link from RA II regional circuit plan. </a:t>
            </a:r>
            <a:r>
              <a:rPr lang="en-US" altLang="zh-CN" dirty="0" smtClean="0">
                <a:solidFill>
                  <a:prstClr val="black"/>
                </a:solidFill>
              </a:rPr>
              <a:t> </a:t>
            </a:r>
            <a:endParaRPr lang="zh-CN" altLang="zh-CN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10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8160081" cy="433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テキスト ボックス 2"/>
          <p:cNvSpPr txBox="1"/>
          <p:nvPr/>
        </p:nvSpPr>
        <p:spPr>
          <a:xfrm>
            <a:off x="107505" y="5733256"/>
            <a:ext cx="852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8163" indent="-538163"/>
            <a:r>
              <a:rPr lang="en-US" altLang="ja-JP" sz="1400" i="1" kern="0" dirty="0" smtClean="0">
                <a:solidFill>
                  <a:sysClr val="windowText" lastClr="000000"/>
                </a:solidFill>
              </a:rPr>
              <a:t>Note: GISC </a:t>
            </a:r>
            <a:r>
              <a:rPr lang="en-US" altLang="ja-JP" sz="1400" i="1" kern="0" dirty="0">
                <a:solidFill>
                  <a:sysClr val="windowText" lastClr="000000"/>
                </a:solidFill>
              </a:rPr>
              <a:t>Moscow is geographically located in RA VI, but middle and east Russia is in RA II, and GISC Moscow provides services to DCPCs/NCs in RA II members. </a:t>
            </a:r>
            <a:endParaRPr kumimoji="1" lang="ja-JP" altLang="en-US" sz="1400" kern="0" dirty="0">
              <a:solidFill>
                <a:sysClr val="windowText" lastClr="000000"/>
              </a:solidFill>
            </a:endParaRPr>
          </a:p>
        </p:txBody>
      </p:sp>
      <p:sp>
        <p:nvSpPr>
          <p:cNvPr id="8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kumimoji="1" lang="en-US" altLang="ja-JP" dirty="0" smtClean="0"/>
              <a:t>WIS Implementation (GISC)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0703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756806"/>
              </p:ext>
            </p:extLst>
          </p:nvPr>
        </p:nvGraphicFramePr>
        <p:xfrm>
          <a:off x="179512" y="1622988"/>
          <a:ext cx="8856984" cy="4830347"/>
        </p:xfrm>
        <a:graphic>
          <a:graphicData uri="http://schemas.openxmlformats.org/drawingml/2006/table">
            <a:tbl>
              <a:tblPr firstRow="1" firstCol="1" bandRow="1"/>
              <a:tblGrid>
                <a:gridCol w="659511"/>
                <a:gridCol w="770927"/>
                <a:gridCol w="1383117"/>
                <a:gridCol w="1326811"/>
                <a:gridCol w="1698198"/>
                <a:gridCol w="1823991"/>
                <a:gridCol w="1194429"/>
              </a:tblGrid>
              <a:tr h="1800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GISC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Operation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AMDCN (AoR)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AoR's Metadata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GISC Backup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Workshop/Training for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 Monitoring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360033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Reference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WIS-IP: Para. 6.1.4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WIS-IP: Para. 6.1.2, 6.1.6,  6.1.7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WIS-IP: Para. 6.1.2, CBS2014 Rec. 21: WIS Guide 6.3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WIS-IP: Para. 3-b), Para. 7.3, 8.5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CBS2014 Rec. 21: WIS Guide 6.2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WIS-IP: Para. 8.7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958441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Beijing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15 Aug 2011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Connected to all DCPCs/NCs through Dedicated line or Internet in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Collecting/managing metadata from all DCPCs/NCs in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In operation with Tokyo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Made agreements with Offenbach and Melbourne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altLang="zh-CN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</a:t>
                      </a:r>
                      <a:r>
                        <a:rPr lang="en-US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Disaster 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recovery site </a:t>
                      </a:r>
                      <a:r>
                        <a:rPr lang="en-US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started 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operation in </a:t>
                      </a:r>
                      <a:r>
                        <a:rPr lang="en-US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May, 2016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Held WIS workshop 2011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Holds face-to-face meeting/training for each NC in </a:t>
                      </a:r>
                      <a:r>
                        <a:rPr lang="en-US" sz="800" kern="100" dirty="0" err="1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AoR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 every year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on-site training for neighing centers (</a:t>
                      </a:r>
                      <a:r>
                        <a:rPr lang="en-US" sz="800" kern="100" dirty="0" err="1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CMACast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 users) every year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JSON file 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/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WMO Common Dashboard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547680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Jeddah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02 Oct 2014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Connected to all DCPCs/NCs through Dedicated line or Internet in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Collecting metadata from all DCPCs/NCs in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Under discussion with Seoul (?)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Holds staff training in Nov. 2015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hold workshop in Feb. 2016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Plans to provide JSON file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0016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Moscow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ja-JP" sz="800" kern="100">
                          <a:effectLst/>
                          <a:latin typeface="Arial"/>
                          <a:ea typeface="ＭＳ 明朝"/>
                          <a:cs typeface="Arial"/>
                        </a:rPr>
                        <a:t>　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ja-JP" sz="800" kern="100">
                          <a:effectLst/>
                          <a:latin typeface="Arial"/>
                          <a:ea typeface="ＭＳ 明朝"/>
                          <a:cs typeface="Arial"/>
                        </a:rPr>
                        <a:t>　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ja-JP" sz="800" kern="100">
                          <a:effectLst/>
                          <a:latin typeface="Arial"/>
                          <a:ea typeface="ＭＳ 明朝"/>
                          <a:cs typeface="Arial"/>
                        </a:rPr>
                        <a:t>　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In operation with Offenbach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ja-JP" sz="800" kern="100">
                          <a:effectLst/>
                          <a:latin typeface="Arial"/>
                          <a:ea typeface="ＭＳ 明朝"/>
                          <a:cs typeface="Arial"/>
                        </a:rPr>
                        <a:t>　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JSON file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439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New Delhi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2016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operation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pre-operation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start coordination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(DRC in Pune was started operation in 2014)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Plan to have on-site training 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Plans to provide JSON file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821521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Seoul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13 Jun 2013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Connected to DCPCs/NCs in AoR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connect remaining DCPC over VPN/Internet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Collecting metadata from DCPCs/NCs in AoR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collect metadata from remaining DCPC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 Plan to start  discussion with Jeddah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 Arrangement with Moscow, and cooperation with Melbourne on GISC backup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Held GISC Seoul workshops in '12, '13, '14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Provided training to DCPC Tashkent in 2013 and DCPCs/NCs in AoR in 2015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JSON file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547680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Tehran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04 Aug 2014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Connected to DCPCs/NCs 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connect remaining DCPCs/NCs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Collecting metadata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provide metadata service to remaining NCs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start arrangement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Held training workshop  in 2011 and  2014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Plans to provide JSON file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21521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Tokyo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01 Aug 2011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Connected to all DCPCs/NCs in its </a:t>
                      </a:r>
                      <a:r>
                        <a:rPr lang="en-US" sz="800" kern="100" dirty="0" err="1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AoR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 over the MPLS. Some CNs are connected via DCPC/RTH Bangkok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Collecting metadata from all DCPCs/NCs in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In operation with Beijing and Offenbach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Made an agreement with Melbourne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(DRS started operation in March 2015)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Holds WIS workshop every two year ('10, '12, '14)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Holds on-site-workshop at each DCPC/NC in AoR, at least once a two years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JSON file including information of all NCs in </a:t>
                      </a:r>
                      <a:r>
                        <a:rPr lang="en-US" sz="800" kern="100" dirty="0" err="1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AoR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/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WMO Common Dashboard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</a:tbl>
          </a:graphicData>
        </a:graphic>
      </p:graphicFrame>
      <p:sp>
        <p:nvSpPr>
          <p:cNvPr id="5" name="タイトル 1"/>
          <p:cNvSpPr>
            <a:spLocks noGrp="1"/>
          </p:cNvSpPr>
          <p:nvPr>
            <p:ph type="title"/>
          </p:nvPr>
        </p:nvSpPr>
        <p:spPr>
          <a:xfrm>
            <a:off x="457200" y="260124"/>
            <a:ext cx="8229600" cy="114300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WIS Implementation (GISC</a:t>
            </a:r>
            <a:r>
              <a:rPr lang="en-US" altLang="ja-JP" dirty="0"/>
              <a:t>)</a:t>
            </a:r>
            <a:br>
              <a:rPr lang="en-US" altLang="ja-JP" dirty="0"/>
            </a:br>
            <a:r>
              <a:rPr lang="en-US" altLang="ja-JP" sz="2700" i="1" dirty="0"/>
              <a:t>as of </a:t>
            </a:r>
            <a:r>
              <a:rPr lang="en-US" altLang="zh-CN" sz="2700" i="1" dirty="0" smtClean="0"/>
              <a:t>December</a:t>
            </a:r>
            <a:r>
              <a:rPr lang="en-US" altLang="ja-JP" sz="2700" i="1" dirty="0" smtClean="0"/>
              <a:t> 2016</a:t>
            </a:r>
            <a:endParaRPr kumimoji="1" lang="ja-JP" altLang="en-US" sz="2700" i="1" dirty="0"/>
          </a:p>
        </p:txBody>
      </p:sp>
    </p:spTree>
    <p:extLst>
      <p:ext uri="{BB962C8B-B14F-4D97-AF65-F5344CB8AC3E}">
        <p14:creationId xmlns:p14="http://schemas.microsoft.com/office/powerpoint/2010/main" val="156819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WIS </a:t>
            </a:r>
            <a:r>
              <a:rPr lang="en-US" altLang="ja-JP" dirty="0" err="1" smtClean="0"/>
              <a:t>Centres</a:t>
            </a:r>
            <a:r>
              <a:rPr lang="en-US" altLang="ja-JP" dirty="0" smtClean="0"/>
              <a:t> in RA-II</a:t>
            </a:r>
            <a:r>
              <a:rPr lang="en-US" altLang="ja-JP" dirty="0"/>
              <a:t> </a:t>
            </a:r>
            <a:r>
              <a:rPr lang="en-US" altLang="ja-JP" sz="2400" dirty="0" smtClean="0"/>
              <a:t>Nov. 2016</a:t>
            </a:r>
            <a:endParaRPr kumimoji="1" lang="ja-JP" altLang="en-US" sz="24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NC: 37</a:t>
            </a:r>
          </a:p>
          <a:p>
            <a:pPr lvl="1"/>
            <a:r>
              <a:rPr lang="en-US" altLang="ja-JP" dirty="0" smtClean="0"/>
              <a:t>37: approved </a:t>
            </a:r>
            <a:r>
              <a:rPr lang="en-US" altLang="ja-JP" dirty="0"/>
              <a:t>by </a:t>
            </a:r>
            <a:r>
              <a:rPr lang="en-US" altLang="ja-JP" dirty="0" smtClean="0"/>
              <a:t>EC-64</a:t>
            </a:r>
            <a:endParaRPr lang="en-US" altLang="ja-JP" dirty="0"/>
          </a:p>
          <a:p>
            <a:r>
              <a:rPr lang="en-US" altLang="ja-JP" dirty="0" smtClean="0"/>
              <a:t>DCPC: 29</a:t>
            </a:r>
          </a:p>
          <a:p>
            <a:pPr lvl="1"/>
            <a:r>
              <a:rPr lang="en-US" altLang="ja-JP" dirty="0" smtClean="0"/>
              <a:t>26: endorsed/approved by CBS/Cg/EC</a:t>
            </a:r>
          </a:p>
          <a:p>
            <a:pPr lvl="1"/>
            <a:r>
              <a:rPr lang="en-US" altLang="ja-JP" dirty="0" smtClean="0">
                <a:solidFill>
                  <a:srgbClr val="FF0000"/>
                </a:solidFill>
              </a:rPr>
              <a:t>3: not submitted </a:t>
            </a:r>
          </a:p>
          <a:p>
            <a:r>
              <a:rPr lang="en-US" altLang="ja-JP" dirty="0"/>
              <a:t>GISC: </a:t>
            </a:r>
            <a:r>
              <a:rPr lang="en-US" altLang="ja-JP" sz="2400" dirty="0" smtClean="0"/>
              <a:t>7 (including GISC Moscow)</a:t>
            </a:r>
            <a:endParaRPr lang="en-US" altLang="ja-JP" sz="2400" dirty="0"/>
          </a:p>
          <a:p>
            <a:pPr lvl="1"/>
            <a:r>
              <a:rPr lang="en-US" altLang="ja-JP" dirty="0" smtClean="0"/>
              <a:t>7: </a:t>
            </a:r>
            <a:r>
              <a:rPr lang="en-US" altLang="ja-JP" dirty="0"/>
              <a:t>approved by Cg-16</a:t>
            </a:r>
          </a:p>
          <a:p>
            <a:pPr lvl="1"/>
            <a:r>
              <a:rPr lang="en-US" altLang="ja-JP" dirty="0"/>
              <a:t>7</a:t>
            </a:r>
            <a:r>
              <a:rPr lang="en-US" altLang="ja-JP" dirty="0" smtClean="0"/>
              <a:t>: </a:t>
            </a:r>
            <a:r>
              <a:rPr lang="en-US" altLang="ja-JP" dirty="0"/>
              <a:t>are in </a:t>
            </a:r>
            <a:r>
              <a:rPr lang="en-US" altLang="ja-JP" dirty="0" smtClean="0"/>
              <a:t>operation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76194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WIS </a:t>
            </a:r>
            <a:r>
              <a:rPr lang="en-US" altLang="ja-JP" dirty="0" err="1" smtClean="0"/>
              <a:t>Centres</a:t>
            </a:r>
            <a:r>
              <a:rPr lang="en-US" altLang="ja-JP" dirty="0" smtClean="0"/>
              <a:t> in RA-II</a:t>
            </a:r>
            <a:r>
              <a:rPr lang="en-US" altLang="ja-JP" dirty="0"/>
              <a:t> </a:t>
            </a:r>
            <a:r>
              <a:rPr lang="en-US" altLang="ja-JP" sz="2400" dirty="0" smtClean="0"/>
              <a:t>Nov. 2016</a:t>
            </a:r>
            <a:endParaRPr kumimoji="1" lang="ja-JP" altLang="en-US" sz="24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NC: 37</a:t>
            </a:r>
          </a:p>
          <a:p>
            <a:pPr lvl="1"/>
            <a:r>
              <a:rPr lang="en-US" altLang="ja-JP" dirty="0" smtClean="0"/>
              <a:t>37: approved </a:t>
            </a:r>
            <a:r>
              <a:rPr lang="en-US" altLang="ja-JP" dirty="0"/>
              <a:t>by </a:t>
            </a:r>
            <a:r>
              <a:rPr lang="en-US" altLang="ja-JP" dirty="0" smtClean="0"/>
              <a:t>EC-64</a:t>
            </a:r>
            <a:endParaRPr lang="en-US" altLang="ja-JP" dirty="0"/>
          </a:p>
          <a:p>
            <a:r>
              <a:rPr lang="en-US" altLang="ja-JP" dirty="0" smtClean="0"/>
              <a:t>DCPC: 29</a:t>
            </a:r>
          </a:p>
          <a:p>
            <a:pPr lvl="1"/>
            <a:r>
              <a:rPr lang="en-US" altLang="ja-JP" dirty="0" smtClean="0"/>
              <a:t>26: endorsed/approved by CBS/Cg/EC</a:t>
            </a:r>
          </a:p>
          <a:p>
            <a:pPr lvl="1"/>
            <a:r>
              <a:rPr lang="en-US" altLang="ja-JP" dirty="0" smtClean="0">
                <a:solidFill>
                  <a:srgbClr val="FF0000"/>
                </a:solidFill>
              </a:rPr>
              <a:t>3: not submitted </a:t>
            </a:r>
          </a:p>
          <a:p>
            <a:r>
              <a:rPr lang="en-US" altLang="ja-JP" dirty="0"/>
              <a:t>GISC: </a:t>
            </a:r>
            <a:r>
              <a:rPr lang="en-US" altLang="ja-JP" sz="2400" dirty="0" smtClean="0"/>
              <a:t>7 (including GISC Moscow)</a:t>
            </a:r>
            <a:endParaRPr lang="en-US" altLang="ja-JP" sz="2400" dirty="0"/>
          </a:p>
          <a:p>
            <a:pPr lvl="1"/>
            <a:r>
              <a:rPr lang="en-US" altLang="ja-JP" dirty="0" smtClean="0"/>
              <a:t>7: </a:t>
            </a:r>
            <a:r>
              <a:rPr lang="en-US" altLang="ja-JP" dirty="0"/>
              <a:t>approved by Cg-16</a:t>
            </a:r>
          </a:p>
          <a:p>
            <a:pPr lvl="1"/>
            <a:r>
              <a:rPr lang="en-US" altLang="ja-JP" dirty="0"/>
              <a:t>7</a:t>
            </a:r>
            <a:r>
              <a:rPr lang="en-US" altLang="ja-JP" dirty="0" smtClean="0"/>
              <a:t>: </a:t>
            </a:r>
            <a:r>
              <a:rPr lang="en-US" altLang="ja-JP" dirty="0"/>
              <a:t>are in </a:t>
            </a:r>
            <a:r>
              <a:rPr lang="en-US" altLang="ja-JP" dirty="0" smtClean="0"/>
              <a:t>operation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51958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135408" y="1311178"/>
            <a:ext cx="8892480" cy="5328592"/>
          </a:xfrm>
        </p:spPr>
        <p:txBody>
          <a:bodyPr>
            <a:noAutofit/>
          </a:bodyPr>
          <a:lstStyle/>
          <a:p>
            <a:r>
              <a:rPr lang="en-GB" altLang="zh-CN" sz="2800" dirty="0" smtClean="0"/>
              <a:t>AMDCN</a:t>
            </a:r>
          </a:p>
          <a:p>
            <a:r>
              <a:rPr lang="en-GB" altLang="zh-CN" sz="2800" dirty="0" smtClean="0"/>
              <a:t>National </a:t>
            </a:r>
            <a:r>
              <a:rPr lang="en-GB" altLang="zh-CN" sz="2800" dirty="0"/>
              <a:t>Focal </a:t>
            </a:r>
            <a:r>
              <a:rPr lang="en-GB" altLang="zh-CN" sz="2800" dirty="0" smtClean="0"/>
              <a:t>Points</a:t>
            </a:r>
          </a:p>
          <a:p>
            <a:pPr lvl="1"/>
            <a:r>
              <a:rPr lang="en-GB" altLang="zh-CN" sz="1800" dirty="0" smtClean="0"/>
              <a:t>Updated in August, 2017</a:t>
            </a:r>
          </a:p>
          <a:p>
            <a:r>
              <a:rPr lang="en-US" altLang="zh-CN" sz="2800" dirty="0" smtClean="0"/>
              <a:t>T</a:t>
            </a:r>
            <a:r>
              <a:rPr lang="en-GB" altLang="zh-CN" sz="2800" dirty="0" smtClean="0"/>
              <a:t>raining </a:t>
            </a:r>
            <a:r>
              <a:rPr lang="en-GB" altLang="zh-CN" sz="2800" dirty="0"/>
              <a:t>programme </a:t>
            </a:r>
            <a:r>
              <a:rPr lang="en-GB" altLang="zh-CN" sz="2800" dirty="0" smtClean="0"/>
              <a:t> </a:t>
            </a:r>
            <a:r>
              <a:rPr lang="en-GB" altLang="zh-CN" sz="2400" dirty="0"/>
              <a:t> </a:t>
            </a:r>
            <a:r>
              <a:rPr lang="zh-CN" altLang="zh-CN" sz="2400" dirty="0"/>
              <a:t> </a:t>
            </a:r>
            <a:r>
              <a:rPr lang="en-GB" altLang="zh-CN" sz="2400" dirty="0"/>
              <a:t> </a:t>
            </a:r>
            <a:endParaRPr lang="zh-CN" altLang="zh-CN" sz="2400" dirty="0"/>
          </a:p>
          <a:p>
            <a:pPr marL="971550" lvl="1" indent="-457200">
              <a:spcBef>
                <a:spcPts val="0"/>
              </a:spcBef>
              <a:buFont typeface="+mj-lt"/>
              <a:buAutoNum type="alphaLcParenR"/>
            </a:pPr>
            <a:r>
              <a:rPr lang="en-GB" altLang="zh-CN" sz="2000" dirty="0" smtClean="0"/>
              <a:t>RAII-16 </a:t>
            </a:r>
            <a:r>
              <a:rPr lang="en-GB" altLang="zh-CN" sz="2000" dirty="0"/>
              <a:t>invite RAII GISCs and RTCs provide a training plan to indicate their commitments to WIS training activities for 2017-2020.</a:t>
            </a:r>
            <a:endParaRPr lang="en-GB" altLang="zh-CN" sz="2000" dirty="0"/>
          </a:p>
          <a:p>
            <a:pPr marL="971550" lvl="1" indent="-457200">
              <a:spcBef>
                <a:spcPts val="0"/>
              </a:spcBef>
              <a:buFont typeface="+mj-lt"/>
              <a:buAutoNum type="alphaLcParenR"/>
            </a:pPr>
            <a:r>
              <a:rPr lang="en-GB" altLang="zh-CN" sz="2000" dirty="0" smtClean="0"/>
              <a:t>GISC Beijing</a:t>
            </a:r>
            <a:r>
              <a:rPr lang="en-US" altLang="zh-CN" sz="2000" dirty="0" smtClean="0"/>
              <a:t>, </a:t>
            </a:r>
            <a:r>
              <a:rPr lang="en-GB" altLang="zh-CN" sz="2000" dirty="0" smtClean="0"/>
              <a:t>Moscow</a:t>
            </a:r>
            <a:r>
              <a:rPr lang="en-US" altLang="zh-CN" sz="2000" dirty="0" smtClean="0"/>
              <a:t>, </a:t>
            </a:r>
            <a:r>
              <a:rPr lang="en-GB" altLang="zh-CN" sz="2000" dirty="0" smtClean="0"/>
              <a:t>Seoul</a:t>
            </a:r>
            <a:r>
              <a:rPr lang="en-US" altLang="zh-CN" sz="2000" dirty="0" smtClean="0"/>
              <a:t>, </a:t>
            </a:r>
            <a:r>
              <a:rPr lang="en-GB" altLang="zh-CN" sz="2000" dirty="0" smtClean="0"/>
              <a:t>and Tokyo:  WIS </a:t>
            </a:r>
            <a:r>
              <a:rPr lang="en-GB" altLang="zh-CN" sz="2000" dirty="0"/>
              <a:t>training activities for 2017 to </a:t>
            </a:r>
            <a:r>
              <a:rPr lang="en-GB" altLang="zh-CN" sz="2000" dirty="0" smtClean="0"/>
              <a:t>2020</a:t>
            </a:r>
          </a:p>
          <a:p>
            <a:pPr marL="514350" lvl="1" indent="0">
              <a:spcBef>
                <a:spcPts val="0"/>
              </a:spcBef>
              <a:buNone/>
            </a:pPr>
            <a:endParaRPr lang="en-GB" altLang="zh-CN" sz="2000" dirty="0" smtClean="0">
              <a:solidFill>
                <a:srgbClr val="0000FF"/>
              </a:solidFill>
            </a:endParaRPr>
          </a:p>
          <a:p>
            <a:pPr marL="514350" lvl="1" indent="0">
              <a:spcBef>
                <a:spcPts val="0"/>
              </a:spcBef>
              <a:buNone/>
            </a:pPr>
            <a:endParaRPr lang="en-GB" altLang="zh-CN" sz="2000" dirty="0">
              <a:solidFill>
                <a:srgbClr val="0000FF"/>
              </a:solidFill>
            </a:endParaRPr>
          </a:p>
          <a:p>
            <a:pPr marL="514350" lvl="1" indent="0">
              <a:spcBef>
                <a:spcPts val="0"/>
              </a:spcBef>
              <a:buNone/>
            </a:pPr>
            <a:r>
              <a:rPr lang="en-GB" altLang="zh-CN" sz="2400" dirty="0" smtClean="0"/>
              <a:t>The update will </a:t>
            </a:r>
            <a:r>
              <a:rPr lang="en-GB" altLang="zh-CN" sz="2400" dirty="0"/>
              <a:t>be completed in December, 2017</a:t>
            </a:r>
            <a:endParaRPr lang="en-US" altLang="zh-CN" sz="2000" dirty="0">
              <a:solidFill>
                <a:srgbClr val="0000FF"/>
              </a:solidFill>
            </a:endParaRPr>
          </a:p>
        </p:txBody>
      </p:sp>
      <p:sp>
        <p:nvSpPr>
          <p:cNvPr id="6" name="タイトル 1"/>
          <p:cNvSpPr>
            <a:spLocks noGrp="1"/>
          </p:cNvSpPr>
          <p:nvPr>
            <p:ph type="title"/>
          </p:nvPr>
        </p:nvSpPr>
        <p:spPr>
          <a:xfrm>
            <a:off x="457200" y="144012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2017 update to RA-II </a:t>
            </a:r>
            <a:r>
              <a:rPr lang="en-US" altLang="ja-JP" sz="3600" dirty="0" smtClean="0"/>
              <a:t>WISIP</a:t>
            </a:r>
            <a:endParaRPr kumimoji="1" lang="ja-JP" alt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311545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b="1" dirty="0" smtClean="0"/>
              <a:t>Thank </a:t>
            </a:r>
            <a:r>
              <a:rPr kumimoji="1" lang="en-US" altLang="ja-JP" b="1" dirty="0" smtClean="0"/>
              <a:t>you.</a:t>
            </a:r>
            <a:endParaRPr kumimoji="1" lang="ja-JP" altLang="en-US" b="1" dirty="0"/>
          </a:p>
        </p:txBody>
      </p:sp>
    </p:spTree>
    <p:extLst>
      <p:ext uri="{BB962C8B-B14F-4D97-AF65-F5344CB8AC3E}">
        <p14:creationId xmlns:p14="http://schemas.microsoft.com/office/powerpoint/2010/main" val="55704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7000</TotalTime>
  <Words>894</Words>
  <Application>Microsoft Office PowerPoint</Application>
  <PresentationFormat>全屏显示(4:3)</PresentationFormat>
  <Paragraphs>150</Paragraphs>
  <Slides>13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15" baseType="lpstr">
      <vt:lpstr>Office 主题​​</vt:lpstr>
      <vt:lpstr>Office ​​テーマ</vt:lpstr>
      <vt:lpstr>Status of RA II WIS Implementation Plan</vt:lpstr>
      <vt:lpstr>EG-WIS-1 25-27 November 2015 in Tokyo, Japan</vt:lpstr>
      <vt:lpstr>R2-WIS-IP</vt:lpstr>
      <vt:lpstr>RMTN status  Updates</vt:lpstr>
      <vt:lpstr>RMTN status  Updates</vt:lpstr>
      <vt:lpstr>RMTN Status    Service type of Network</vt:lpstr>
      <vt:lpstr>RMTN Status as of October 2016 </vt:lpstr>
      <vt:lpstr>WIS Implementation (GISC)</vt:lpstr>
      <vt:lpstr>WIS Implementation (GISC) as of December 2016</vt:lpstr>
      <vt:lpstr>WIS Centres in RA-II Nov. 2016</vt:lpstr>
      <vt:lpstr>WIS Centres in RA-II Nov. 2016</vt:lpstr>
      <vt:lpstr>2017 update to RA-II WISIP</vt:lpstr>
      <vt:lpstr>Thank you.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 on the WIGOS Implementation in RA II</dc:title>
  <dc:creator>微软用户</dc:creator>
  <cp:lastModifiedBy>李湘</cp:lastModifiedBy>
  <cp:revision>358</cp:revision>
  <dcterms:created xsi:type="dcterms:W3CDTF">2013-02-20T06:27:08Z</dcterms:created>
  <dcterms:modified xsi:type="dcterms:W3CDTF">2017-11-15T08:45:18Z</dcterms:modified>
</cp:coreProperties>
</file>