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64" r:id="rId3"/>
    <p:sldId id="265" r:id="rId4"/>
    <p:sldId id="266" r:id="rId5"/>
    <p:sldId id="267" r:id="rId6"/>
    <p:sldId id="279" r:id="rId7"/>
    <p:sldId id="268" r:id="rId8"/>
    <p:sldId id="269" r:id="rId9"/>
    <p:sldId id="280" r:id="rId10"/>
    <p:sldId id="270" r:id="rId11"/>
    <p:sldId id="277" r:id="rId12"/>
    <p:sldId id="271" r:id="rId13"/>
    <p:sldId id="274" r:id="rId14"/>
    <p:sldId id="272" r:id="rId15"/>
    <p:sldId id="273" r:id="rId16"/>
    <p:sldId id="276" r:id="rId17"/>
    <p:sldId id="275" r:id="rId18"/>
    <p:sldId id="278" r:id="rId19"/>
    <p:sldId id="281" r:id="rId20"/>
    <p:sldId id="282" r:id="rId21"/>
    <p:sldId id="25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930" y="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ET-CAC Report</a:t>
            </a:r>
          </a:p>
          <a:p>
            <a:r>
              <a:rPr lang="en-US" sz="3600" i="1" dirty="0">
                <a:solidFill>
                  <a:srgbClr val="000090"/>
                </a:solidFill>
              </a:rPr>
              <a:t>Kevin ALDER</a:t>
            </a:r>
          </a:p>
          <a:p>
            <a:r>
              <a:rPr lang="en-US" sz="3000" dirty="0">
                <a:solidFill>
                  <a:srgbClr val="000090"/>
                </a:solidFill>
              </a:rPr>
              <a:t>Agenda item 6-3 (1)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Expert Team on WIS </a:t>
            </a:r>
            <a:r>
              <a:rPr lang="en-US" sz="2400" dirty="0" err="1">
                <a:solidFill>
                  <a:srgbClr val="000090"/>
                </a:solidFill>
              </a:rPr>
              <a:t>Centres</a:t>
            </a:r>
            <a:endParaRPr lang="en-US" sz="24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13-17 </a:t>
            </a:r>
            <a:r>
              <a:rPr lang="fr-CH" sz="1600" dirty="0" err="1">
                <a:solidFill>
                  <a:srgbClr val="000090"/>
                </a:solidFill>
              </a:rPr>
              <a:t>November</a:t>
            </a:r>
            <a:r>
              <a:rPr lang="fr-CH" sz="1600" dirty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ET-CAC held its first meeting in Darmstadt, Germany from the 18-20 October 2017.</a:t>
            </a:r>
          </a:p>
          <a:p>
            <a:r>
              <a:rPr lang="en-US" dirty="0"/>
              <a:t>11 core and associate members in attendance.</a:t>
            </a:r>
          </a:p>
          <a:p>
            <a:r>
              <a:rPr lang="en-US" dirty="0"/>
              <a:t>Three of the team have previous WIS auditing experience (Kevin, Lothar, Weiqing).</a:t>
            </a:r>
          </a:p>
          <a:p>
            <a:r>
              <a:rPr lang="en-US" dirty="0"/>
              <a:t>Other members have general (mostly QMS) auditing experience.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986EE-D37B-44AA-9010-2363F5C35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Current </a:t>
            </a:r>
            <a:r>
              <a:rPr lang="en-NZ" dirty="0" err="1"/>
              <a:t>ToRs</a:t>
            </a:r>
            <a:endParaRPr lang="en-N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A178E-C7AB-4D98-B117-39609D395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Operate the procedures for technical endorsement of WIS Centres and advise CBS on </a:t>
            </a:r>
            <a:r>
              <a:rPr lang="en-US" dirty="0" err="1"/>
              <a:t>centres’</a:t>
            </a:r>
            <a:r>
              <a:rPr lang="en-US" dirty="0"/>
              <a:t> level of technical compliance with standards and procedures:</a:t>
            </a:r>
            <a:endParaRPr lang="en-NZ" dirty="0"/>
          </a:p>
          <a:p>
            <a:pPr lvl="1"/>
            <a:r>
              <a:rPr lang="en-GB" dirty="0"/>
              <a:t>Validate and monitor the conformance of WIS Centres’</a:t>
            </a:r>
            <a:r>
              <a:rPr lang="en-US" dirty="0"/>
              <a:t> interfaces to the agreed </a:t>
            </a:r>
            <a:r>
              <a:rPr lang="en-GB" dirty="0"/>
              <a:t>specifications and practices;</a:t>
            </a:r>
            <a:endParaRPr lang="en-NZ" dirty="0"/>
          </a:p>
          <a:p>
            <a:pPr lvl="1"/>
            <a:r>
              <a:rPr lang="en-GB" dirty="0"/>
              <a:t>Coordinate and organize demonstrations of </a:t>
            </a:r>
            <a:r>
              <a:rPr lang="en-GB" dirty="0" err="1"/>
              <a:t>capabilit</a:t>
            </a:r>
            <a:r>
              <a:rPr lang="en-US" dirty="0" err="1"/>
              <a:t>ies</a:t>
            </a:r>
            <a:r>
              <a:rPr lang="en-US" dirty="0"/>
              <a:t> of candidate WIS centres as </a:t>
            </a:r>
            <a:r>
              <a:rPr lang="en-GB" dirty="0"/>
              <a:t>required, including onsite audits of GISCs;</a:t>
            </a: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BDE83E-5C8D-459F-9688-B9E60B196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655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2247A-3F16-4C04-B7F9-0287BA8CA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err="1"/>
              <a:t>ToRs</a:t>
            </a:r>
            <a:r>
              <a:rPr lang="en-NZ" dirty="0"/>
              <a:t> 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DCBC6D-0D8F-4506-B744-6D81EEC2AC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Make recommendations to ICT-ISS regarding </a:t>
            </a:r>
            <a:r>
              <a:rPr lang="en-GB" dirty="0" err="1"/>
              <a:t>continuou</a:t>
            </a:r>
            <a:r>
              <a:rPr lang="en-US" dirty="0"/>
              <a:t>s improvement of the procedures </a:t>
            </a:r>
            <a:r>
              <a:rPr lang="en-GB" dirty="0"/>
              <a:t>for certification and periodic assessment of WIS centres;</a:t>
            </a:r>
            <a:endParaRPr lang="en-NZ" dirty="0"/>
          </a:p>
          <a:p>
            <a:pPr lvl="0"/>
            <a:r>
              <a:rPr lang="en-GB" dirty="0"/>
              <a:t>Advise ICT-ISS on systematic issues identified </a:t>
            </a:r>
            <a:r>
              <a:rPr lang="en-GB" dirty="0" err="1"/>
              <a:t>duri</a:t>
            </a:r>
            <a:r>
              <a:rPr lang="en-US" dirty="0"/>
              <a:t>ng certification and assessment </a:t>
            </a:r>
            <a:r>
              <a:rPr lang="en-GB" dirty="0"/>
              <a:t>activities.</a:t>
            </a: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79658A-E914-4ACA-83EF-5E68531C8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251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073F8-5E8B-4A61-BC92-34EB5A16D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</a:t>
            </a:r>
            <a:r>
              <a:rPr lang="en-NZ" dirty="0" err="1"/>
              <a:t>ToRs</a:t>
            </a:r>
            <a:endParaRPr lang="en-N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0B7365-28CC-4BE6-8140-64F8EB86F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US" dirty="0"/>
              <a:t>Develop and maintain an audit framework for the assessment of WMO Centres based on the WMO provisions for Quality Management (WMO-No. 49, Part VII) and ISO 9001:2015 - the WMO Framework for Audit and Evaluation of International Operational Facilities</a:t>
            </a:r>
          </a:p>
          <a:p>
            <a:pPr lvl="0"/>
            <a:endParaRPr lang="en-NZ" dirty="0"/>
          </a:p>
          <a:p>
            <a:pPr lvl="0"/>
            <a:r>
              <a:rPr lang="en-US" dirty="0"/>
              <a:t>Provide guidance to system and process owners regarding the specification of assessment criteria based on a risk-based approach for inclusion within the audit framework</a:t>
            </a:r>
          </a:p>
          <a:p>
            <a:pPr lvl="0"/>
            <a:endParaRPr lang="en-NZ" dirty="0"/>
          </a:p>
          <a:p>
            <a:pPr lvl="0"/>
            <a:r>
              <a:rPr lang="en-US" dirty="0"/>
              <a:t>Coordinate and schedule audits of operational centres in response to instructions from CBS, other relevant WMO bodies and other cooperating international organizations</a:t>
            </a: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21E32B-6A49-4A67-83A9-7EF5EA201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655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85DA7-5C41-4C81-9BF5-579D46F0F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</a:t>
            </a:r>
            <a:r>
              <a:rPr lang="en-NZ" dirty="0" err="1"/>
              <a:t>ToRs</a:t>
            </a:r>
            <a:endParaRPr lang="en-N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4F99A-9532-4C9F-8996-BBBF70C773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In collaboration with nominated subject matter experts, conduct audits of operational centres, in accordance with the audit framework.</a:t>
            </a:r>
            <a:endParaRPr lang="en-NZ" dirty="0"/>
          </a:p>
          <a:p>
            <a:pPr lvl="0"/>
            <a:r>
              <a:rPr lang="en-US" dirty="0"/>
              <a:t>Review audit activities to identify opportunities for improvement in audit procedures and their implementation, reporting to OPAG-ISS.</a:t>
            </a: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C450F7-E516-456E-93BA-998172891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417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D9AB0-0875-4613-B695-877074508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ET-CAC 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7AD98-888C-42C6-B386-936872897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The scope of ET-CAC activities has extended to cover all types of WMO Centres.</a:t>
            </a:r>
          </a:p>
          <a:p>
            <a:endParaRPr lang="en-GB" dirty="0"/>
          </a:p>
          <a:p>
            <a:r>
              <a:rPr lang="en-GB" dirty="0"/>
              <a:t>The authority for ET-CAC to conduct audits derives from Part VII Quality Management of WMO-No. 49 Volume I.</a:t>
            </a:r>
          </a:p>
          <a:p>
            <a:endParaRPr lang="en-GB" dirty="0"/>
          </a:p>
          <a:p>
            <a:r>
              <a:rPr lang="en-GB" dirty="0"/>
              <a:t>The audit team works to criteria set by the ‘system owner’ (ET-WISC </a:t>
            </a:r>
            <a:r>
              <a:rPr lang="en-GB" dirty="0" err="1"/>
              <a:t>ToRs</a:t>
            </a:r>
            <a:r>
              <a:rPr lang="en-GB" dirty="0"/>
              <a:t>, Manual and Guide on WIS).</a:t>
            </a:r>
          </a:p>
          <a:p>
            <a:endParaRPr lang="en-GB" dirty="0"/>
          </a:p>
          <a:p>
            <a:r>
              <a:rPr lang="en-NZ" dirty="0"/>
              <a:t>A </a:t>
            </a:r>
            <a:r>
              <a:rPr lang="en-GB" dirty="0"/>
              <a:t>risk-based approach is proposed in the new audit framework.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1973EB-64F3-4223-839A-9E71959E9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435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BE988-D1F7-4283-8AA5-02F592872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Relevant Information for ET-WISC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8DEBF-855F-46A3-9E67-F74440D14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ET-WISC defines the assessment criteria for WIS Centres.</a:t>
            </a:r>
          </a:p>
          <a:p>
            <a:endParaRPr lang="en-GB" dirty="0"/>
          </a:p>
          <a:p>
            <a:r>
              <a:rPr lang="en-GB" dirty="0"/>
              <a:t>Each </a:t>
            </a:r>
            <a:r>
              <a:rPr lang="en-GB" u="sng" dirty="0"/>
              <a:t>GISC Revalidation Audit </a:t>
            </a:r>
            <a:r>
              <a:rPr lang="en-GB" dirty="0"/>
              <a:t>will be based on these criteria using a risk-based approach.</a:t>
            </a:r>
          </a:p>
          <a:p>
            <a:endParaRPr lang="en-GB" dirty="0"/>
          </a:p>
          <a:p>
            <a:r>
              <a:rPr lang="en-GB" dirty="0"/>
              <a:t>The on site audit initiated by formal invitation from the GISC.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3E6A87-F41C-41CB-8FBA-6FB7BC7AB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23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CA4AE-9684-44FB-8B6D-2CC19FB82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Relevant Information for ET-WISC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0D613-CF7B-4BD3-8C5F-F05C0632C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expected that pre-audit information will be requested by the audit team.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Audits conducted over 2 days by a two member audit team.</a:t>
            </a:r>
          </a:p>
          <a:p>
            <a:endParaRPr lang="en-GB" dirty="0"/>
          </a:p>
          <a:p>
            <a:r>
              <a:rPr lang="en-GB" dirty="0"/>
              <a:t>GISC audits performed May 18 - April 19 (provisional).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A9998F-4EC2-4B4C-B8B8-28AC6D814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59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F109F-2A6E-4F4D-81E1-6E97A2F64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Relevant Information for ET-WISC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6D4BE-EB58-41FC-A6F4-AA55E080D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ET-CAC requests ET-WISC to review the current GISC Audit Criteria and update the ‘GISC Audit Check Sheet’.</a:t>
            </a:r>
          </a:p>
          <a:p>
            <a:endParaRPr lang="en-NZ" dirty="0"/>
          </a:p>
          <a:p>
            <a:r>
              <a:rPr lang="en-GB" u="sng" dirty="0"/>
              <a:t>Certification Audits </a:t>
            </a:r>
            <a:r>
              <a:rPr lang="en-GB" dirty="0"/>
              <a:t>for DCPCs will continue using the current criteria and the existing process.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78CFCA-7741-43CD-8E78-DE05469CF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93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D7760-E842-4BB3-99AA-CD9E3657F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What is a Risk-Based Approach?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B20EEF-6DDF-4806-87D3-FF12147EB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1026" name="Picture 2" descr="https://media.licdn.com/mpr/mpr/shrinknp_800_800/AAEAAQAAAAAAAAd1AAAAJGQ2NGViY2E0LTRkZWMtNDU3MC1hMmM1LTY5NjJhODUzNTU2OA.png">
            <a:extLst>
              <a:ext uri="{FF2B5EF4-FFF2-40B4-BE49-F238E27FC236}">
                <a16:creationId xmlns:a16="http://schemas.microsoft.com/office/drawing/2014/main" id="{0AA19E86-9E4D-458A-951E-122173023E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410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14BE3-7F7F-42DE-BF1D-15D39763F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ISO 9001 Basics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CFB29-FF49-4991-BC61-C66568705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ISO 9001:2015 focuses on six organisational management functions: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Clause 5 – Leadership</a:t>
            </a:r>
          </a:p>
          <a:p>
            <a:r>
              <a:rPr lang="en-GB" dirty="0"/>
              <a:t>Clause 6 – Planning </a:t>
            </a:r>
          </a:p>
          <a:p>
            <a:r>
              <a:rPr lang="en-GB" dirty="0"/>
              <a:t>Clause 7 – Support</a:t>
            </a:r>
          </a:p>
          <a:p>
            <a:r>
              <a:rPr lang="en-GB" dirty="0"/>
              <a:t>Clause 8 – Operation </a:t>
            </a:r>
          </a:p>
          <a:p>
            <a:r>
              <a:rPr lang="en-GB" dirty="0"/>
              <a:t>Clause 9 – Performance evaluation </a:t>
            </a:r>
          </a:p>
          <a:p>
            <a:r>
              <a:rPr lang="en-GB" dirty="0"/>
              <a:t>Clause 10 – Improvement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And then wraps these in risk-based thinking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389116-735A-4366-81DA-49E0A35B2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8318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DBC6D-CBA7-4F84-9061-DAE775ED4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What is a ‘Risk-based’ Approach?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6A2B4-65C4-42B0-BACF-8DADC1CC8E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NZ" dirty="0"/>
              <a:t>The concept of risk-based thinking has been implicit in previous editions ISO 9001:</a:t>
            </a:r>
          </a:p>
          <a:p>
            <a:pPr marL="0" indent="0">
              <a:buNone/>
            </a:pPr>
            <a:endParaRPr lang="en-NZ" dirty="0"/>
          </a:p>
          <a:p>
            <a:r>
              <a:rPr lang="en-NZ" dirty="0"/>
              <a:t>taking preventive action to eliminate potential nonconformities</a:t>
            </a:r>
          </a:p>
          <a:p>
            <a:r>
              <a:rPr lang="en-NZ" dirty="0"/>
              <a:t>analysing any nonconformities that do occur </a:t>
            </a:r>
          </a:p>
          <a:p>
            <a:r>
              <a:rPr lang="en-NZ" dirty="0"/>
              <a:t>taking appropriate corrective action to prevent recurrence</a:t>
            </a:r>
          </a:p>
          <a:p>
            <a:endParaRPr lang="en-NZ" dirty="0"/>
          </a:p>
          <a:p>
            <a:pPr marL="0" indent="0">
              <a:buNone/>
            </a:pPr>
            <a:r>
              <a:rPr lang="en-NZ" dirty="0"/>
              <a:t>In its 2015 revision,  ISO has incorporated risk-thinking explicitly across the six functions.</a:t>
            </a:r>
          </a:p>
          <a:p>
            <a:pPr marL="0" indent="0">
              <a:buNone/>
            </a:pP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571EF1-C1BF-4702-A602-6DA6376CC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639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2D585-FD21-469D-B7DE-EEBD6B982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ISO – Elements of a Process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A50887C-45B1-4956-B6EC-9960C204D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151695"/>
            <a:ext cx="8229600" cy="342297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C911F6-1709-4C28-AF69-3B0BDC817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9646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4CD18-EF51-496B-8516-EFCE54F95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Plan – Do – Check - Act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73977F-9988-4F9E-8583-034FFA6EC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0692" y="1600200"/>
            <a:ext cx="6002615" cy="452596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C02667-2BBD-4687-8F82-733A4DDC4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403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23F22-F222-457D-A793-B35D2C669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The ‘Risk-based’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D840F-7693-4B77-A5BC-E3A7BCAF8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NZ" dirty="0"/>
              <a:t>“A Risk-Based Approach requires an organization to plan and implement actions to address risks and opportunities”. </a:t>
            </a:r>
          </a:p>
          <a:p>
            <a:endParaRPr lang="en-NZ" dirty="0"/>
          </a:p>
          <a:p>
            <a:r>
              <a:rPr lang="en-NZ" dirty="0"/>
              <a:t>Knowing what the risks to its operations are</a:t>
            </a:r>
          </a:p>
          <a:p>
            <a:r>
              <a:rPr lang="en-NZ" dirty="0"/>
              <a:t>Putting effective controls in place to mitigate those risks</a:t>
            </a:r>
          </a:p>
          <a:p>
            <a:r>
              <a:rPr lang="en-NZ" dirty="0"/>
              <a:t>Regularly review the effectiveness of those controls, and introduce new controls as required.</a:t>
            </a:r>
          </a:p>
          <a:p>
            <a:pPr marL="0" indent="0">
              <a:buNone/>
            </a:pPr>
            <a:endParaRPr lang="en-NZ" dirty="0"/>
          </a:p>
          <a:p>
            <a:pPr marL="0" indent="0">
              <a:buNone/>
            </a:pPr>
            <a:r>
              <a:rPr lang="en-NZ" dirty="0"/>
              <a:t>“Addressing both risks and opportunities is the basis for achieving improved operations and reducing/preventing negative effects.”</a:t>
            </a:r>
          </a:p>
          <a:p>
            <a:pPr marL="0" indent="0">
              <a:buNone/>
            </a:pP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3F698-569F-4C7E-ACBD-8CF17D755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418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E18D9-9637-4F3B-8601-A05518D8F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From the Audit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0560E-CFB5-4D26-B0B4-E2BB64B8C4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NZ" dirty="0"/>
              <a:t>An auditor can learn a lot about an organisation from how it treats risk. Risk </a:t>
            </a:r>
            <a:r>
              <a:rPr lang="en-NZ" dirty="0" err="1"/>
              <a:t>Managment</a:t>
            </a:r>
            <a:r>
              <a:rPr lang="en-NZ" dirty="0"/>
              <a:t> provides insight into:</a:t>
            </a:r>
          </a:p>
          <a:p>
            <a:pPr marL="0" indent="0">
              <a:buNone/>
            </a:pPr>
            <a:endParaRPr lang="en-NZ" dirty="0"/>
          </a:p>
          <a:p>
            <a:r>
              <a:rPr lang="en-NZ" dirty="0"/>
              <a:t>Areas where the organisation sees what its greatest risks are </a:t>
            </a:r>
          </a:p>
          <a:p>
            <a:r>
              <a:rPr lang="en-NZ" dirty="0"/>
              <a:t>What the controls are and how are effective they are.</a:t>
            </a:r>
          </a:p>
          <a:p>
            <a:r>
              <a:rPr lang="en-NZ" dirty="0"/>
              <a:t>What activities are currently under way or are planned to manage risks.</a:t>
            </a:r>
          </a:p>
          <a:p>
            <a:endParaRPr lang="en-NZ" dirty="0"/>
          </a:p>
          <a:p>
            <a:pPr marL="0" indent="0">
              <a:buNone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5F8FD5-9AEB-4918-8F68-44D991C45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256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A4821-7F7C-4EA6-9DC9-729D3338C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From the Auditor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3DC1D-E502-4BDD-AEB7-C96017A912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NZ" dirty="0"/>
              <a:t>The auditor will be able to review a centre’s </a:t>
            </a:r>
          </a:p>
          <a:p>
            <a:r>
              <a:rPr lang="en-NZ" dirty="0"/>
              <a:t>operations</a:t>
            </a:r>
          </a:p>
          <a:p>
            <a:r>
              <a:rPr lang="en-NZ" dirty="0"/>
              <a:t>quality management activities and </a:t>
            </a:r>
          </a:p>
          <a:p>
            <a:r>
              <a:rPr lang="en-NZ" dirty="0"/>
              <a:t>risk information</a:t>
            </a:r>
          </a:p>
          <a:p>
            <a:pPr marL="0" indent="0">
              <a:buNone/>
            </a:pPr>
            <a:endParaRPr lang="en-NZ" dirty="0"/>
          </a:p>
          <a:p>
            <a:pPr marL="0" indent="0">
              <a:buNone/>
            </a:pPr>
            <a:r>
              <a:rPr lang="en-NZ" dirty="0"/>
              <a:t>and selectively test to see that the controls are in place and are effective.</a:t>
            </a:r>
          </a:p>
          <a:p>
            <a:pPr marL="0" indent="0">
              <a:buNone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8EC8A2-8873-4C73-A9B0-29017A0F8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6315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7E9A1-159C-47CF-BDFC-CBF0DF3CE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The Benefit to the Centre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05552-40FD-4E32-A4ED-A054168A0B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NZ" dirty="0"/>
              <a:t>The audit is more focussed and becomes a conversation about the 6 functional management activities.</a:t>
            </a:r>
          </a:p>
          <a:p>
            <a:r>
              <a:rPr lang="en-NZ" dirty="0"/>
              <a:t>The auditor doesn’t need to ask 1001 ‘pointless’ questions</a:t>
            </a:r>
          </a:p>
          <a:p>
            <a:r>
              <a:rPr lang="en-NZ" dirty="0"/>
              <a:t>The audit result will be less likely to be disputed.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FED4FD-99F9-4018-9AFA-41078BF98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531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7752C-A4E7-4E11-BCE2-212C9B2EC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The Benefit to the Centre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4ADEC-0B30-41EB-9232-C1FF61A90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/>
              <a:t>The auditor should be able to make an assessment of the maturity of aspects of the operation under audit.</a:t>
            </a:r>
          </a:p>
          <a:p>
            <a:r>
              <a:rPr lang="en-NZ" dirty="0"/>
              <a:t>An audit report can then provide support for ongoing improvement activities.</a:t>
            </a:r>
          </a:p>
          <a:p>
            <a:r>
              <a:rPr lang="en-NZ" dirty="0"/>
              <a:t>The audit adds value to the organisation.</a:t>
            </a:r>
          </a:p>
          <a:p>
            <a:pPr marL="0" indent="0">
              <a:buNone/>
            </a:pPr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CF2D93-6FFE-4CC8-9B6C-EA3505AAF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137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222</TotalTime>
  <Words>914</Words>
  <Application>Microsoft Office PowerPoint</Application>
  <PresentationFormat>On-screen Show (4:3)</PresentationFormat>
  <Paragraphs>125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ET-WISC2017-presentationXX-template</vt:lpstr>
      <vt:lpstr>PowerPoint Presentation</vt:lpstr>
      <vt:lpstr>General</vt:lpstr>
      <vt:lpstr>Current ToRs</vt:lpstr>
      <vt:lpstr>ToRs Cont’d</vt:lpstr>
      <vt:lpstr>Proposed ToRs</vt:lpstr>
      <vt:lpstr>Proposed ToRs</vt:lpstr>
      <vt:lpstr>ET-CAC Methodology</vt:lpstr>
      <vt:lpstr>Relevant Information for ET-WISC</vt:lpstr>
      <vt:lpstr>Relevant Information for ET-WISC</vt:lpstr>
      <vt:lpstr>Relevant Information for ET-WISC</vt:lpstr>
      <vt:lpstr>What is a Risk-Based Approach?</vt:lpstr>
      <vt:lpstr>ISO 9001 Basics</vt:lpstr>
      <vt:lpstr>What is a ‘Risk-based’ Approach?</vt:lpstr>
      <vt:lpstr>ISO – Elements of a Process</vt:lpstr>
      <vt:lpstr>Plan – Do – Check - Act</vt:lpstr>
      <vt:lpstr>The ‘Risk-based’ Approach</vt:lpstr>
      <vt:lpstr>From the Audit Perspective</vt:lpstr>
      <vt:lpstr>From the Auditor Perspective</vt:lpstr>
      <vt:lpstr>The Benefit to the Centre</vt:lpstr>
      <vt:lpstr>The Benefit to the Centre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Alder</dc:creator>
  <cp:lastModifiedBy>Kevin Alder</cp:lastModifiedBy>
  <cp:revision>23</cp:revision>
  <dcterms:created xsi:type="dcterms:W3CDTF">2017-11-14T03:35:57Z</dcterms:created>
  <dcterms:modified xsi:type="dcterms:W3CDTF">2017-11-14T10:45:13Z</dcterms:modified>
</cp:coreProperties>
</file>