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0"/>
  </p:notesMasterIdLst>
  <p:sldIdLst>
    <p:sldId id="256" r:id="rId2"/>
    <p:sldId id="264" r:id="rId3"/>
    <p:sldId id="265" r:id="rId4"/>
    <p:sldId id="266" r:id="rId5"/>
    <p:sldId id="268" r:id="rId6"/>
    <p:sldId id="269" r:id="rId7"/>
    <p:sldId id="267" r:id="rId8"/>
    <p:sldId id="258" r:id="rId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>
        <p:scale>
          <a:sx n="70" d="100"/>
          <a:sy n="70" d="100"/>
        </p:scale>
        <p:origin x="-1408" y="-68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interSettings" Target="printerSettings/printerSettings1.bin"/><Relationship Id="rId12" Type="http://schemas.openxmlformats.org/officeDocument/2006/relationships/presProps" Target="presProps.xml"/><Relationship Id="rId13" Type="http://schemas.openxmlformats.org/officeDocument/2006/relationships/viewProps" Target="viewProps.xml"/><Relationship Id="rId14" Type="http://schemas.openxmlformats.org/officeDocument/2006/relationships/theme" Target="theme/theme1.xml"/><Relationship Id="rId1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9A64BE-CACF-4CEE-A925-28596A754FAC}" type="datetimeFigureOut">
              <a:rPr lang="en-GB" smtClean="0"/>
              <a:t>14/11/17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116527-64FD-4ADC-8819-9BFA1E8A93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03523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-1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64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ET-CTS2017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931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 smtClean="0"/>
              <a:t>ET-CTS2017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833901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ET-CTS2017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87663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ET-CTS2017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036454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ET-CTS2017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723727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 smtClean="0"/>
              <a:t>ET-CTS2017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418312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ET-CTS2017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305509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 smtClean="0"/>
              <a:t>ET-CTS2017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83484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theme" Target="../theme/theme1.xml"/><Relationship Id="rId11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wmo2016_powerpoint_standard_v2-2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ET-CTS2017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05361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hdr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1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 smtClean="0">
                <a:solidFill>
                  <a:srgbClr val="000090"/>
                </a:solidFill>
              </a:rPr>
              <a:t>WIS IMPLEMENTATION STATUS RA1</a:t>
            </a:r>
          </a:p>
          <a:p>
            <a:r>
              <a:rPr lang="en-US" sz="4800" i="1" dirty="0" smtClean="0">
                <a:solidFill>
                  <a:srgbClr val="000090"/>
                </a:solidFill>
              </a:rPr>
              <a:t>Peter Mutai</a:t>
            </a:r>
          </a:p>
          <a:p>
            <a:r>
              <a:rPr lang="en-US" sz="3000" dirty="0" smtClean="0">
                <a:solidFill>
                  <a:srgbClr val="000090"/>
                </a:solidFill>
              </a:rPr>
              <a:t>Agenda item 7.2</a:t>
            </a:r>
            <a:endParaRPr lang="en-US" sz="3000" dirty="0">
              <a:solidFill>
                <a:srgbClr val="00009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</a:t>
            </a:fld>
            <a:endParaRPr lang="en-US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722125" y="4638662"/>
            <a:ext cx="4230806" cy="184081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2400" dirty="0" smtClean="0">
                <a:solidFill>
                  <a:srgbClr val="000090"/>
                </a:solidFill>
              </a:rPr>
              <a:t>Expert Team on Communication Techniques and Systems</a:t>
            </a:r>
          </a:p>
          <a:p>
            <a:pPr algn="r"/>
            <a:r>
              <a:rPr lang="fr-CH" sz="1600" dirty="0">
                <a:solidFill>
                  <a:srgbClr val="000090"/>
                </a:solidFill>
              </a:rPr>
              <a:t>ET-</a:t>
            </a:r>
            <a:r>
              <a:rPr lang="fr-CH" sz="1600" dirty="0" smtClean="0">
                <a:solidFill>
                  <a:srgbClr val="000090"/>
                </a:solidFill>
              </a:rPr>
              <a:t>WISC2017</a:t>
            </a:r>
          </a:p>
          <a:p>
            <a:pPr algn="r"/>
            <a:r>
              <a:rPr lang="fr-CH" sz="1600" dirty="0" smtClean="0">
                <a:solidFill>
                  <a:srgbClr val="000090"/>
                </a:solidFill>
              </a:rPr>
              <a:t>13</a:t>
            </a:r>
            <a:r>
              <a:rPr lang="fr-CH" sz="1600" dirty="0" smtClean="0">
                <a:solidFill>
                  <a:srgbClr val="000090"/>
                </a:solidFill>
              </a:rPr>
              <a:t>-17 November 2017, Geneva</a:t>
            </a:r>
            <a:endParaRPr lang="en-US" sz="1100" dirty="0">
              <a:solidFill>
                <a:srgbClr val="0000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926067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Summary of The Status of WIS implementation in RA1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RA 1 WIP has been developed and </a:t>
            </a:r>
            <a:r>
              <a:rPr lang="en-GB" dirty="0"/>
              <a:t>was approved at the sixteenth RA 1 association meeting held in Praia from 3 to 9 February 2015</a:t>
            </a:r>
            <a:r>
              <a:rPr lang="en-US" dirty="0"/>
              <a:t> </a:t>
            </a:r>
            <a:r>
              <a:rPr lang="en-US" dirty="0" smtClean="0"/>
              <a:t>;</a:t>
            </a:r>
          </a:p>
          <a:p>
            <a:r>
              <a:rPr lang="en-US" dirty="0" smtClean="0"/>
              <a:t>Part of implementation plan actions have been fulfilled with some actions still outstanding;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ET</a:t>
            </a:r>
            <a:r>
              <a:rPr lang="en-US" dirty="0" smtClean="0"/>
              <a:t>-</a:t>
            </a:r>
            <a:r>
              <a:rPr lang="en-US" dirty="0" smtClean="0"/>
              <a:t>WISC</a:t>
            </a:r>
            <a:r>
              <a:rPr lang="en-US" dirty="0" smtClean="0"/>
              <a:t>2017 </a:t>
            </a:r>
            <a:r>
              <a:rPr lang="en-US" dirty="0" err="1" smtClean="0"/>
              <a:t>pp</a:t>
            </a:r>
            <a:fld id="{9259AF2F-52C6-9B46-B8B2-0579234AE62E}" type="slidenum">
              <a:rPr lang="en-US" smtClean="0"/>
              <a:pPr/>
              <a:t>2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4219667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Some of the achievements </a:t>
            </a:r>
            <a:r>
              <a:rPr lang="mr-IN" dirty="0" smtClean="0"/>
              <a:t>–</a:t>
            </a:r>
            <a:r>
              <a:rPr lang="en-US" dirty="0" smtClean="0"/>
              <a:t>October  2017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Casablanca and Pretoria </a:t>
            </a:r>
            <a:r>
              <a:rPr lang="en-US" dirty="0" err="1" smtClean="0"/>
              <a:t>Giscs</a:t>
            </a:r>
            <a:r>
              <a:rPr lang="en-US" dirty="0" smtClean="0"/>
              <a:t> are operational</a:t>
            </a:r>
          </a:p>
          <a:p>
            <a:r>
              <a:rPr lang="en-US" dirty="0" smtClean="0"/>
              <a:t>Nairobi DCPC and Pretoria DCPC  have been certified and now operational  </a:t>
            </a:r>
            <a:r>
              <a:rPr lang="mr-IN" dirty="0" smtClean="0"/>
              <a:t>–</a:t>
            </a:r>
            <a:r>
              <a:rPr lang="en-US" dirty="0" smtClean="0"/>
              <a:t>approved by EC in June </a:t>
            </a:r>
            <a:r>
              <a:rPr lang="en-US" dirty="0" smtClean="0"/>
              <a:t>2016</a:t>
            </a:r>
          </a:p>
          <a:p>
            <a:r>
              <a:rPr lang="en-GB" dirty="0" smtClean="0"/>
              <a:t>RA </a:t>
            </a:r>
            <a:r>
              <a:rPr lang="en-GB" dirty="0"/>
              <a:t>1 Implementation Ad hoc meeting was held from 22 to 26 September 2014 in Pretoria. South Africa</a:t>
            </a:r>
            <a:r>
              <a:rPr lang="en-US" dirty="0"/>
              <a:t> </a:t>
            </a:r>
            <a:endParaRPr lang="en-US" dirty="0" smtClean="0"/>
          </a:p>
          <a:p>
            <a:r>
              <a:rPr lang="en-US" dirty="0" smtClean="0"/>
              <a:t>Two Regional workshops were held with the support of WMO in  Casablanca </a:t>
            </a:r>
            <a:r>
              <a:rPr lang="mr-IN" dirty="0" smtClean="0"/>
              <a:t>–</a:t>
            </a:r>
            <a:r>
              <a:rPr lang="en-US" dirty="0" smtClean="0"/>
              <a:t>September 2014,  Nairobi </a:t>
            </a:r>
            <a:r>
              <a:rPr lang="mr-IN" dirty="0" smtClean="0"/>
              <a:t>–</a:t>
            </a:r>
            <a:r>
              <a:rPr lang="en-US" dirty="0" smtClean="0"/>
              <a:t> November 2014</a:t>
            </a:r>
          </a:p>
          <a:p>
            <a:r>
              <a:rPr lang="en-US" dirty="0" smtClean="0"/>
              <a:t>NC have developed Implementation plans</a:t>
            </a:r>
          </a:p>
          <a:p>
            <a:r>
              <a:rPr lang="en-US" dirty="0" smtClean="0"/>
              <a:t>PRs have </a:t>
            </a:r>
            <a:r>
              <a:rPr lang="en-US" dirty="0" smtClean="0"/>
              <a:t>nominated NMHSs </a:t>
            </a:r>
            <a:r>
              <a:rPr lang="en-US" dirty="0" smtClean="0"/>
              <a:t>focal points</a:t>
            </a:r>
          </a:p>
          <a:p>
            <a:r>
              <a:rPr lang="en-US" dirty="0" smtClean="0"/>
              <a:t>Formation of RA1 WIS Task Team was approved and members </a:t>
            </a:r>
            <a:r>
              <a:rPr lang="en-US" dirty="0" smtClean="0"/>
              <a:t>nominated by the PRs has been initiated;</a:t>
            </a:r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ET</a:t>
            </a:r>
            <a:r>
              <a:rPr lang="en-US" dirty="0" smtClean="0"/>
              <a:t>-</a:t>
            </a:r>
            <a:r>
              <a:rPr lang="en-US" dirty="0" smtClean="0"/>
              <a:t>WISC</a:t>
            </a:r>
            <a:r>
              <a:rPr lang="en-US" dirty="0" smtClean="0"/>
              <a:t>2017 </a:t>
            </a:r>
            <a:r>
              <a:rPr lang="en-US" dirty="0" err="1" smtClean="0"/>
              <a:t>pp</a:t>
            </a:r>
            <a:fld id="{9259AF2F-52C6-9B46-B8B2-0579234AE62E}" type="slidenum">
              <a:rPr lang="en-US" smtClean="0"/>
              <a:pPr/>
              <a:t>3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40569365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Outstanding issues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dirty="0"/>
              <a:t>Most of the NCs </a:t>
            </a:r>
            <a:r>
              <a:rPr lang="en-GB" dirty="0" smtClean="0"/>
              <a:t>have not </a:t>
            </a:r>
            <a:r>
              <a:rPr lang="en-GB" dirty="0" smtClean="0"/>
              <a:t>submitted</a:t>
            </a:r>
            <a:r>
              <a:rPr lang="en-GB" dirty="0" smtClean="0"/>
              <a:t> </a:t>
            </a:r>
            <a:r>
              <a:rPr lang="en-GB" dirty="0" smtClean="0"/>
              <a:t>notification letters </a:t>
            </a:r>
            <a:r>
              <a:rPr lang="en-GB" dirty="0"/>
              <a:t>from PRs </a:t>
            </a:r>
            <a:r>
              <a:rPr lang="en-GB" dirty="0" smtClean="0"/>
              <a:t>to WMO of </a:t>
            </a:r>
            <a:r>
              <a:rPr lang="en-GB" dirty="0"/>
              <a:t>their </a:t>
            </a:r>
            <a:r>
              <a:rPr lang="en-GB" dirty="0" smtClean="0"/>
              <a:t>Principal </a:t>
            </a:r>
            <a:r>
              <a:rPr lang="en-GB" dirty="0"/>
              <a:t>GISC together with the agreement of that </a:t>
            </a:r>
            <a:r>
              <a:rPr lang="en-GB" dirty="0" smtClean="0"/>
              <a:t>GISC;</a:t>
            </a:r>
          </a:p>
          <a:p>
            <a:pPr lvl="0"/>
            <a:r>
              <a:rPr lang="en-GB" dirty="0" smtClean="0"/>
              <a:t>Most of the centres nominated for DCPCs have not </a:t>
            </a:r>
            <a:r>
              <a:rPr lang="en-US" dirty="0" smtClean="0"/>
              <a:t>notified TT-CAC for audit or provided targets </a:t>
            </a:r>
            <a:r>
              <a:rPr lang="en-US" dirty="0" smtClean="0"/>
              <a:t>dates as per WMO database </a:t>
            </a:r>
            <a:r>
              <a:rPr lang="en-US" dirty="0" smtClean="0"/>
              <a:t>- </a:t>
            </a:r>
            <a:r>
              <a:rPr lang="en-US" dirty="0"/>
              <a:t>ACMAD, Algeria, Congo, </a:t>
            </a:r>
            <a:r>
              <a:rPr lang="en-US" dirty="0" smtClean="0"/>
              <a:t>*Morocco </a:t>
            </a:r>
            <a:r>
              <a:rPr lang="en-US" dirty="0"/>
              <a:t>(RSMC &amp; RIC), Senegal (Dakar RTH, RSMC &amp; ASECNA Aviation Centre), Egypt (Cairo RTH, RSCM.RTC &amp;RIC</a:t>
            </a:r>
            <a:r>
              <a:rPr lang="en-US" dirty="0" smtClean="0"/>
              <a:t>). *However, Casablanca DCPC has reported that  its DCPC has been implemented are is the process of audit &amp; certification;</a:t>
            </a:r>
            <a:endParaRPr lang="en-US" dirty="0" smtClean="0"/>
          </a:p>
          <a:p>
            <a:pPr lvl="0"/>
            <a:r>
              <a:rPr lang="en-US" dirty="0" smtClean="0"/>
              <a:t>Training of trainers on Metadata management</a:t>
            </a:r>
          </a:p>
          <a:p>
            <a:r>
              <a:rPr lang="en-US" dirty="0" smtClean="0"/>
              <a:t> </a:t>
            </a:r>
            <a:r>
              <a:rPr lang="en-US" dirty="0"/>
              <a:t>Focal Points </a:t>
            </a:r>
            <a:r>
              <a:rPr lang="en-US" dirty="0" smtClean="0"/>
              <a:t>have not informed RA1 TT</a:t>
            </a:r>
            <a:r>
              <a:rPr lang="en-US" dirty="0"/>
              <a:t>-WIS of target operational </a:t>
            </a:r>
            <a:r>
              <a:rPr lang="en-US" dirty="0" smtClean="0"/>
              <a:t>national </a:t>
            </a:r>
            <a:r>
              <a:rPr lang="en-US" dirty="0" smtClean="0"/>
              <a:t>WIS </a:t>
            </a:r>
            <a:r>
              <a:rPr lang="en-US" dirty="0" err="1" smtClean="0"/>
              <a:t>centres</a:t>
            </a:r>
            <a:r>
              <a:rPr lang="en-US" dirty="0"/>
              <a:t>;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ET</a:t>
            </a:r>
            <a:r>
              <a:rPr lang="en-US" dirty="0" smtClean="0"/>
              <a:t>-</a:t>
            </a:r>
            <a:r>
              <a:rPr lang="en-US" dirty="0" smtClean="0"/>
              <a:t>WISC</a:t>
            </a:r>
            <a:r>
              <a:rPr lang="en-US" dirty="0" smtClean="0"/>
              <a:t>2017 </a:t>
            </a:r>
            <a:r>
              <a:rPr lang="en-US" dirty="0" err="1" smtClean="0"/>
              <a:t>pp</a:t>
            </a:r>
            <a:fld id="{9259AF2F-52C6-9B46-B8B2-0579234AE62E}" type="slidenum">
              <a:rPr lang="en-US" smtClean="0"/>
              <a:pPr/>
              <a:t>4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4659521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WIS DCPC Implementation in Nairobi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dirty="0" smtClean="0"/>
              <a:t>Primary GISC </a:t>
            </a:r>
            <a:r>
              <a:rPr lang="mr-IN" dirty="0" smtClean="0"/>
              <a:t>–</a:t>
            </a:r>
            <a:r>
              <a:rPr lang="en-GB" dirty="0" smtClean="0"/>
              <a:t> Offenbach  Backup: Moscow &amp; Tokyo</a:t>
            </a:r>
            <a:endParaRPr lang="en-GB" dirty="0"/>
          </a:p>
          <a:p>
            <a:r>
              <a:rPr lang="en-GB" dirty="0" smtClean="0"/>
              <a:t>WIS </a:t>
            </a:r>
            <a:r>
              <a:rPr lang="en-GB" dirty="0"/>
              <a:t>DCPC software is based on </a:t>
            </a:r>
            <a:r>
              <a:rPr lang="en-GB" dirty="0" err="1"/>
              <a:t>OpenWIS</a:t>
            </a:r>
            <a:r>
              <a:rPr lang="en-GB" dirty="0"/>
              <a:t> that was implemented through a contract with </a:t>
            </a:r>
            <a:r>
              <a:rPr lang="en-GB" dirty="0" err="1"/>
              <a:t>Meteo</a:t>
            </a:r>
            <a:r>
              <a:rPr lang="en-GB" dirty="0"/>
              <a:t> France International. </a:t>
            </a:r>
            <a:endParaRPr lang="en-GB" dirty="0"/>
          </a:p>
          <a:p>
            <a:pPr lvl="0"/>
            <a:r>
              <a:rPr lang="en-US" dirty="0" smtClean="0"/>
              <a:t>Also implemented  </a:t>
            </a:r>
            <a:r>
              <a:rPr lang="en-US" dirty="0"/>
              <a:t>Two new Automatic Message Switch systems for the RTH and National responsibilities;</a:t>
            </a:r>
          </a:p>
          <a:p>
            <a:pPr lvl="0"/>
            <a:r>
              <a:rPr lang="en-US" dirty="0"/>
              <a:t>10 Nodes (240 cores) Linux cluster for running Limited Area NWP </a:t>
            </a:r>
            <a:r>
              <a:rPr lang="en-US" dirty="0" smtClean="0"/>
              <a:t>models</a:t>
            </a:r>
            <a:r>
              <a:rPr lang="en-US" dirty="0"/>
              <a:t> </a:t>
            </a:r>
            <a:r>
              <a:rPr lang="en-US" dirty="0" smtClean="0"/>
              <a:t>&amp; Central </a:t>
            </a:r>
            <a:r>
              <a:rPr lang="en-US" dirty="0"/>
              <a:t>information Processing system</a:t>
            </a:r>
            <a:r>
              <a:rPr lang="en-US" dirty="0" smtClean="0"/>
              <a:t>;</a:t>
            </a:r>
          </a:p>
          <a:p>
            <a:pPr lvl="0"/>
            <a:r>
              <a:rPr lang="en-US" dirty="0" smtClean="0"/>
              <a:t>Upgrade of Internet Bandwidth to 20Mbps</a:t>
            </a:r>
          </a:p>
          <a:p>
            <a:r>
              <a:rPr lang="en-US" dirty="0"/>
              <a:t>Within the framework of WIS and WIGOS implementation, two stakeholders sensitization workshops were held in Kenya in the period 2016-2017. Kisumu Workshop – March 2017, Mombasa workshop- September 2016</a:t>
            </a:r>
          </a:p>
          <a:p>
            <a:pPr lvl="0"/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ET-WISC2017 </a:t>
            </a:r>
            <a:r>
              <a:rPr lang="en-US" dirty="0" err="1" smtClean="0"/>
              <a:t>pp</a:t>
            </a:r>
            <a:fld id="{9259AF2F-52C6-9B46-B8B2-0579234AE62E}" type="slidenum">
              <a:rPr lang="en-US" smtClean="0"/>
              <a:pPr/>
              <a:t>5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7109744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RTH GTS Implementation </a:t>
            </a:r>
            <a:r>
              <a:rPr lang="mr-IN" dirty="0" smtClean="0"/>
              <a:t>–</a:t>
            </a:r>
            <a:r>
              <a:rPr lang="en-US" dirty="0" smtClean="0"/>
              <a:t>New Issues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Uganda and Addis NMCs have now procured new MSS that are BUFR compliant;</a:t>
            </a:r>
          </a:p>
          <a:p>
            <a:r>
              <a:rPr lang="en-US" dirty="0" smtClean="0"/>
              <a:t>Somalia SYNOPS &amp; METARS are now received at RTH Nairobi;</a:t>
            </a:r>
          </a:p>
          <a:p>
            <a:r>
              <a:rPr lang="en-US" dirty="0" smtClean="0"/>
              <a:t>Bilateral Discussion/Tests  with Nigeria Met Service to exchange data through Nairobi RTH</a:t>
            </a:r>
          </a:p>
          <a:p>
            <a:r>
              <a:rPr lang="en-US" dirty="0" smtClean="0"/>
              <a:t>Burundi and Southern Sudan data exchange has deteriorated due to current security situation in those countries</a:t>
            </a:r>
          </a:p>
          <a:p>
            <a:r>
              <a:rPr lang="en-US" dirty="0" smtClean="0"/>
              <a:t>KMD currently implementing AMDAR project with Kenya Airways with support from WMO &amp; UK DFID under WISER project. Data will be available on GTS in Q4 2018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ET-WISC2017 </a:t>
            </a:r>
            <a:r>
              <a:rPr lang="en-US" dirty="0" err="1" smtClean="0"/>
              <a:t>pp</a:t>
            </a:r>
            <a:fld id="{9259AF2F-52C6-9B46-B8B2-0579234AE62E}" type="slidenum">
              <a:rPr lang="en-US" smtClean="0"/>
              <a:pPr/>
              <a:t>6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8124629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Challenges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lvl="0"/>
            <a:r>
              <a:rPr lang="en-US" dirty="0"/>
              <a:t>General WIS acceptance. Many of the NMHSs are still in the process  learning and understanding the WIS;</a:t>
            </a:r>
          </a:p>
          <a:p>
            <a:pPr lvl="0"/>
            <a:r>
              <a:rPr lang="en-US" dirty="0"/>
              <a:t>Lack of adequate skilled staff to manage operations at WIS </a:t>
            </a:r>
            <a:r>
              <a:rPr lang="en-US" dirty="0" err="1"/>
              <a:t>centres</a:t>
            </a:r>
            <a:r>
              <a:rPr lang="en-US" dirty="0" smtClean="0"/>
              <a:t>;</a:t>
            </a:r>
          </a:p>
          <a:p>
            <a:pPr lvl="0"/>
            <a:r>
              <a:rPr lang="en-US" dirty="0" smtClean="0"/>
              <a:t>Lack of relevant metadata </a:t>
            </a:r>
            <a:r>
              <a:rPr lang="en-US" dirty="0" smtClean="0"/>
              <a:t>knowledge in most NCs;</a:t>
            </a:r>
            <a:endParaRPr lang="en-US" dirty="0"/>
          </a:p>
          <a:p>
            <a:pPr lvl="0"/>
            <a:r>
              <a:rPr lang="en-US" dirty="0"/>
              <a:t>Slow adoption of new technologies at national level especially in the transmission of observational data due to financial and human resources constraints.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ET</a:t>
            </a:r>
            <a:r>
              <a:rPr lang="en-US" dirty="0" smtClean="0"/>
              <a:t>-</a:t>
            </a:r>
            <a:r>
              <a:rPr lang="en-US" dirty="0" smtClean="0"/>
              <a:t>WISC</a:t>
            </a:r>
            <a:r>
              <a:rPr lang="en-US" dirty="0" smtClean="0"/>
              <a:t>2017 </a:t>
            </a:r>
            <a:r>
              <a:rPr lang="en-US" dirty="0" err="1" smtClean="0"/>
              <a:t>pp</a:t>
            </a:r>
            <a:fld id="{9259AF2F-52C6-9B46-B8B2-0579234AE62E}" type="slidenum">
              <a:rPr lang="en-US" smtClean="0"/>
              <a:pPr/>
              <a:t>7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4101696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0000" lnSpcReduction="2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4800" dirty="0" smtClean="0">
              <a:solidFill>
                <a:srgbClr val="000090"/>
              </a:solidFill>
            </a:endParaRPr>
          </a:p>
          <a:p>
            <a:r>
              <a:rPr lang="en-US" sz="4800" dirty="0" smtClean="0">
                <a:solidFill>
                  <a:srgbClr val="000090"/>
                </a:solidFill>
              </a:rPr>
              <a:t>Thank you</a:t>
            </a:r>
          </a:p>
          <a:p>
            <a:r>
              <a:rPr lang="en-US" sz="4800" dirty="0" smtClean="0">
                <a:solidFill>
                  <a:srgbClr val="000090"/>
                </a:solidFill>
              </a:rPr>
              <a:t>Merci</a:t>
            </a:r>
          </a:p>
          <a:p>
            <a:r>
              <a:rPr lang="en-US" sz="4800" dirty="0" smtClean="0">
                <a:solidFill>
                  <a:srgbClr val="000090"/>
                </a:solidFill>
              </a:rPr>
              <a:t>Asante </a:t>
            </a:r>
            <a:r>
              <a:rPr lang="en-US" sz="4800" dirty="0" err="1" smtClean="0">
                <a:solidFill>
                  <a:srgbClr val="000090"/>
                </a:solidFill>
              </a:rPr>
              <a:t>sana</a:t>
            </a:r>
            <a:endParaRPr lang="en-US" sz="4800" dirty="0">
              <a:solidFill>
                <a:srgbClr val="00009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22845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blank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14721</TotalTime>
  <Words>598</Words>
  <Application>Microsoft Macintosh PowerPoint</Application>
  <PresentationFormat>On-screen Show (4:3)</PresentationFormat>
  <Paragraphs>52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blank</vt:lpstr>
      <vt:lpstr>PowerPoint Presentation</vt:lpstr>
      <vt:lpstr>Summary of The Status of WIS implementation in RA1</vt:lpstr>
      <vt:lpstr>Some of the achievements –October  2017</vt:lpstr>
      <vt:lpstr>Outstanding issues</vt:lpstr>
      <vt:lpstr>WIS DCPC Implementation in Nairobi</vt:lpstr>
      <vt:lpstr>RTH GTS Implementation –New Issues</vt:lpstr>
      <vt:lpstr>Challenges</vt:lpstr>
      <vt:lpstr>PowerPoint Presentation</vt:lpstr>
    </vt:vector>
  </TitlesOfParts>
  <Company>World Meteorological Organization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Steve Foreman</dc:creator>
  <cp:lastModifiedBy>Peter Mutai</cp:lastModifiedBy>
  <cp:revision>40</cp:revision>
  <dcterms:created xsi:type="dcterms:W3CDTF">2017-08-23T09:47:05Z</dcterms:created>
  <dcterms:modified xsi:type="dcterms:W3CDTF">2017-11-14T10:38:35Z</dcterms:modified>
</cp:coreProperties>
</file>