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489" r:id="rId3"/>
    <p:sldId id="450" r:id="rId4"/>
    <p:sldId id="451" r:id="rId5"/>
    <p:sldId id="460" r:id="rId6"/>
    <p:sldId id="501" r:id="rId7"/>
    <p:sldId id="502" r:id="rId8"/>
    <p:sldId id="453" r:id="rId9"/>
    <p:sldId id="479" r:id="rId10"/>
    <p:sldId id="480" r:id="rId11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990000"/>
    <a:srgbClr val="070189"/>
    <a:srgbClr val="FFFF00"/>
    <a:srgbClr val="008000"/>
    <a:srgbClr val="190882"/>
    <a:srgbClr val="009900"/>
    <a:srgbClr val="FFFF66"/>
    <a:srgbClr val="33CC33"/>
    <a:srgbClr val="C82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96" autoAdjust="0"/>
    <p:restoredTop sz="94764" autoAdjust="0"/>
  </p:normalViewPr>
  <p:slideViewPr>
    <p:cSldViewPr>
      <p:cViewPr>
        <p:scale>
          <a:sx n="69" d="100"/>
          <a:sy n="69" d="100"/>
        </p:scale>
        <p:origin x="-293" y="2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0" d="100"/>
          <a:sy n="100" d="100"/>
        </p:scale>
        <p:origin x="-2544" y="-84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3038475" cy="465138"/>
          </a:xfrm>
          <a:prstGeom prst="rect">
            <a:avLst/>
          </a:prstGeom>
        </p:spPr>
        <p:txBody>
          <a:bodyPr vert="horz" lIns="91077" tIns="45539" rIns="91077" bIns="45539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40" y="2"/>
            <a:ext cx="3038475" cy="465138"/>
          </a:xfrm>
          <a:prstGeom prst="rect">
            <a:avLst/>
          </a:prstGeom>
        </p:spPr>
        <p:txBody>
          <a:bodyPr vert="horz" lIns="91077" tIns="45539" rIns="91077" bIns="45539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260E5D9C-38A6-4CF9-86C2-A1819A5DA97F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676"/>
            <a:ext cx="3038475" cy="465138"/>
          </a:xfrm>
          <a:prstGeom prst="rect">
            <a:avLst/>
          </a:prstGeom>
        </p:spPr>
        <p:txBody>
          <a:bodyPr vert="horz" lIns="91077" tIns="45539" rIns="91077" bIns="45539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40" y="8829676"/>
            <a:ext cx="3038475" cy="465138"/>
          </a:xfrm>
          <a:prstGeom prst="rect">
            <a:avLst/>
          </a:prstGeom>
        </p:spPr>
        <p:txBody>
          <a:bodyPr vert="horz" lIns="91077" tIns="45539" rIns="91077" bIns="45539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93AF8B3-117D-47CF-A05B-A42CBD3E81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9187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807" tIns="46405" rIns="92807" bIns="46405" numCol="1" anchor="t" anchorCtr="0" compatLnSpc="1">
            <a:prstTxWarp prst="textNoShape">
              <a:avLst/>
            </a:prstTxWarp>
          </a:bodyPr>
          <a:lstStyle>
            <a:lvl1pPr defTabSz="92816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40" y="2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807" tIns="46405" rIns="92807" bIns="46405" numCol="1" anchor="t" anchorCtr="0" compatLnSpc="1">
            <a:prstTxWarp prst="textNoShape">
              <a:avLst/>
            </a:prstTxWarp>
          </a:bodyPr>
          <a:lstStyle>
            <a:lvl1pPr algn="r" defTabSz="92816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6"/>
            <a:ext cx="5607050" cy="41830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807" tIns="46405" rIns="92807" bIns="464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8829676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807" tIns="46405" rIns="92807" bIns="46405" numCol="1" anchor="b" anchorCtr="0" compatLnSpc="1">
            <a:prstTxWarp prst="textNoShape">
              <a:avLst/>
            </a:prstTxWarp>
          </a:bodyPr>
          <a:lstStyle>
            <a:lvl1pPr defTabSz="928163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40" y="8829676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807" tIns="46405" rIns="92807" bIns="46405" numCol="1" anchor="b" anchorCtr="0" compatLnSpc="1">
            <a:prstTxWarp prst="textNoShape">
              <a:avLst/>
            </a:prstTxWarp>
          </a:bodyPr>
          <a:lstStyle>
            <a:lvl1pPr algn="r" defTabSz="928163">
              <a:defRPr sz="1200">
                <a:latin typeface="Arial" charset="0"/>
              </a:defRPr>
            </a:lvl1pPr>
          </a:lstStyle>
          <a:p>
            <a:pPr>
              <a:defRPr/>
            </a:pPr>
            <a:fld id="{A0C41027-245E-4A00-A458-E076BAF00F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183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C41027-245E-4A00-A458-E076BAF00FD8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80DF7-6221-434E-A254-4AE79E4A2EB3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78676-4681-4E80-B1DF-941650D6A7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19E6A-CB41-4019-B947-36F23D918576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72BB8-0BDA-4837-AD84-24DB4E077EB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529F0-4986-4398-ABC9-3460B027C274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0F3AF-91E9-4EF7-9BF8-C71FC5832F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9586F-47E2-4B53-9EE7-477A1C79DAD3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59335-5831-448F-AA9E-7F92E3A7E23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9F551-E67A-4DD0-B8C9-472E619BC468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7E0DB-811D-479F-B311-1306C2E931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AAA36-EC8F-446A-8624-181ADB7C72C8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85787-5DD4-440A-B31B-F563438A58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ABC59-E8AC-43B5-89E2-C0C801099439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66584-9DD3-4F2C-9EBF-761B4D2E39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879D6-96F6-4DF2-9441-E0587BD02D44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6DE63-3F54-49A7-825E-2B6370DCEAB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11B02-D272-4017-90A4-61A127F25DE3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382A7-4A2B-45BD-B423-85C9B70DE0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E0AB6-7D86-4A9D-83F6-9036EB462316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0246A-1518-49AB-8258-D1D18624AC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ABE86-4167-442F-BB82-41AB2C6389EE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3B496-3E2D-4033-9D9F-439491E01B5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16A50-0619-46D0-9324-46DD5B98F7E2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2DE09-47C7-4EB9-8F7C-E8F38D32B7F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189A5-FFF2-4BEF-B38B-FEEAC3DDC379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A9FE4-D283-4424-B4BA-67EDF4033E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61D90-D083-4951-9727-125CC53B20F8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2DB5E-7570-45B3-A688-73850577FD9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274638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fld id="{26956004-4903-439E-93ED-418172ACEDD5}" type="datetime1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02DEB07A-6010-4A74-B94F-404B70D4268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1" name="Picture 7" descr="doc_logo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42875" y="222250"/>
            <a:ext cx="121920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786688" y="238125"/>
            <a:ext cx="1176337" cy="1177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033" name="Line 9"/>
          <p:cNvSpPr>
            <a:spLocks noChangeShapeType="1"/>
          </p:cNvSpPr>
          <p:nvPr userDrawn="1"/>
        </p:nvSpPr>
        <p:spPr bwMode="auto">
          <a:xfrm>
            <a:off x="228600" y="1524000"/>
            <a:ext cx="86868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50" r:id="rId13"/>
    <p:sldLayoutId id="2147483649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057400"/>
            <a:ext cx="7772400" cy="30480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altLang="en-US" sz="3200" dirty="0">
                <a:solidFill>
                  <a:srgbClr val="000090"/>
                </a:solidFill>
                <a:latin typeface="Calibri" pitchFamily="34" charset="0"/>
              </a:rPr>
              <a:t>GISC </a:t>
            </a:r>
            <a:r>
              <a:rPr lang="en-US" altLang="en-US" sz="3200" dirty="0">
                <a:solidFill>
                  <a:srgbClr val="000090"/>
                </a:solidFill>
                <a:latin typeface="Calibri" pitchFamily="34" charset="0"/>
              </a:rPr>
              <a:t>Washington status</a:t>
            </a:r>
            <a:r>
              <a:rPr lang="en-US" sz="3200" dirty="0">
                <a:solidFill>
                  <a:srgbClr val="000090"/>
                </a:solidFill>
                <a:latin typeface="Calibri" pitchFamily="34" charset="0"/>
              </a:rPr>
              <a:t/>
            </a:r>
            <a:br>
              <a:rPr lang="en-US" sz="3200" dirty="0">
                <a:solidFill>
                  <a:srgbClr val="000090"/>
                </a:solidFill>
                <a:latin typeface="Calibri" pitchFamily="34" charset="0"/>
              </a:rPr>
            </a:br>
            <a:r>
              <a:rPr lang="en-US" sz="3200" i="1" dirty="0">
                <a:solidFill>
                  <a:srgbClr val="000090"/>
                </a:solidFill>
                <a:latin typeface="Calibri" pitchFamily="34" charset="0"/>
              </a:rPr>
              <a:t>Kari Sheets</a:t>
            </a:r>
            <a:br>
              <a:rPr lang="en-US" sz="3200" i="1" dirty="0">
                <a:solidFill>
                  <a:srgbClr val="000090"/>
                </a:solidFill>
                <a:latin typeface="Calibri" pitchFamily="34" charset="0"/>
              </a:rPr>
            </a:br>
            <a:r>
              <a:rPr lang="en-US" sz="1800" dirty="0">
                <a:solidFill>
                  <a:srgbClr val="000090"/>
                </a:solidFill>
                <a:latin typeface="Calibri" pitchFamily="34" charset="0"/>
              </a:rPr>
              <a:t>Agenda item 4.1.13</a:t>
            </a:r>
            <a:br>
              <a:rPr lang="en-US" sz="1800" dirty="0">
                <a:solidFill>
                  <a:srgbClr val="000090"/>
                </a:solidFill>
                <a:latin typeface="Calibri" pitchFamily="34" charset="0"/>
              </a:rPr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2400" y="5510752"/>
            <a:ext cx="6400800" cy="1210723"/>
          </a:xfrm>
        </p:spPr>
        <p:txBody>
          <a:bodyPr/>
          <a:lstStyle/>
          <a:p>
            <a:pPr algn="l"/>
            <a:r>
              <a:rPr lang="en-US" sz="1800" dirty="0" smtClean="0"/>
              <a:t>Task Team – GISC</a:t>
            </a:r>
          </a:p>
          <a:p>
            <a:pPr algn="l"/>
            <a:r>
              <a:rPr lang="en-US" sz="1800" dirty="0" smtClean="0"/>
              <a:t>Geneva (via teleconference)</a:t>
            </a:r>
          </a:p>
          <a:p>
            <a:pPr algn="l"/>
            <a:r>
              <a:rPr lang="en-US" sz="1800" dirty="0" smtClean="0"/>
              <a:t>November 13, 2017</a:t>
            </a:r>
            <a:endParaRPr lang="en-US" sz="1800" dirty="0" smtClean="0"/>
          </a:p>
        </p:txBody>
      </p:sp>
      <p:sp>
        <p:nvSpPr>
          <p:cNvPr id="18433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1257041-35F1-4FB1-854E-3ADE46C6A4F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18434" name="Rectangle 6"/>
          <p:cNvSpPr txBox="1">
            <a:spLocks noGrp="1"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5C70C8BD-1F5A-4861-BA0C-4C38CCE371ED}" type="slidenum">
              <a:rPr lang="en-US" sz="1400"/>
              <a:pPr algn="r"/>
              <a:t>1</a:t>
            </a:fld>
            <a:endParaRPr lang="en-US" sz="1400" dirty="0"/>
          </a:p>
        </p:txBody>
      </p:sp>
      <p:sp>
        <p:nvSpPr>
          <p:cNvPr id="18435" name="Rectangle 6"/>
          <p:cNvSpPr txBox="1">
            <a:spLocks noGrp="1"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38A7105C-3209-4FFA-AE20-774A2D141B95}" type="slidenum">
              <a:rPr lang="en-US" sz="1400"/>
              <a:pPr algn="r"/>
              <a:t>1</a:t>
            </a:fld>
            <a:endParaRPr lang="en-US" sz="1400" dirty="0"/>
          </a:p>
        </p:txBody>
      </p:sp>
      <p:sp>
        <p:nvSpPr>
          <p:cNvPr id="18436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FA0E4A54-53E1-4887-986F-2975FAA5B6B2}" type="slidenum">
              <a:rPr lang="en-US" sz="1400"/>
              <a:pPr algn="r"/>
              <a:t>1</a:t>
            </a:fld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Area </a:t>
            </a:r>
            <a:r>
              <a:rPr lang="en-GB" sz="2800" dirty="0"/>
              <a:t>of Responsibility</a:t>
            </a:r>
            <a:endParaRPr lang="en-US" sz="2800" dirty="0"/>
          </a:p>
          <a:p>
            <a:r>
              <a:rPr lang="en-GB" sz="2400" dirty="0"/>
              <a:t>Training – Capacity building </a:t>
            </a:r>
            <a:r>
              <a:rPr lang="en-GB" sz="2400" dirty="0" smtClean="0"/>
              <a:t>activity</a:t>
            </a:r>
          </a:p>
          <a:p>
            <a:r>
              <a:rPr lang="en-GB" sz="2400" dirty="0"/>
              <a:t>Operational issues in last period</a:t>
            </a:r>
            <a:r>
              <a:rPr lang="en-US" sz="2400" dirty="0" smtClean="0"/>
              <a:t> </a:t>
            </a:r>
            <a:endParaRPr lang="en-US" sz="2400" dirty="0" smtClean="0"/>
          </a:p>
          <a:p>
            <a:r>
              <a:rPr lang="en-GB" sz="2800" dirty="0" smtClean="0"/>
              <a:t>GISC </a:t>
            </a:r>
            <a:r>
              <a:rPr lang="en-GB" sz="2800" dirty="0"/>
              <a:t>Back up and activities</a:t>
            </a:r>
            <a:endParaRPr lang="en-US" sz="2800" dirty="0"/>
          </a:p>
          <a:p>
            <a:r>
              <a:rPr lang="en-GB" sz="2800" dirty="0"/>
              <a:t>Monitoring Activity &amp; volume</a:t>
            </a:r>
            <a:endParaRPr lang="en-US" sz="2800" dirty="0"/>
          </a:p>
          <a:p>
            <a:r>
              <a:rPr lang="en-GB" sz="2800" dirty="0" smtClean="0"/>
              <a:t>Changes </a:t>
            </a:r>
            <a:r>
              <a:rPr lang="en-GB" sz="2800" dirty="0"/>
              <a:t>in GISC, including new features since last meeting</a:t>
            </a:r>
            <a:endParaRPr lang="en-US" sz="2800" dirty="0"/>
          </a:p>
          <a:p>
            <a:r>
              <a:rPr lang="en-GB" sz="2800" dirty="0" smtClean="0"/>
              <a:t>Outlook </a:t>
            </a:r>
            <a:r>
              <a:rPr lang="en-GB" sz="2800" dirty="0"/>
              <a:t>(planned changes/improvements)</a:t>
            </a:r>
            <a:endParaRPr lang="en-US" sz="2800" dirty="0"/>
          </a:p>
          <a:p>
            <a:r>
              <a:rPr lang="en-GB" sz="2800" dirty="0"/>
              <a:t>Any other issues of interest</a:t>
            </a:r>
            <a:endParaRPr lang="en-US" sz="2800" dirty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72BB8-0BDA-4837-AD84-24DB4E077EB1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28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85800"/>
            <a:ext cx="6096000" cy="762000"/>
          </a:xfrm>
        </p:spPr>
        <p:txBody>
          <a:bodyPr/>
          <a:lstStyle/>
          <a:p>
            <a:r>
              <a:rPr lang="en-GB" sz="2800" dirty="0"/>
              <a:t>Area of Responsibility</a:t>
            </a:r>
            <a:r>
              <a:rPr lang="en-US" sz="3200" dirty="0"/>
              <a:t/>
            </a:r>
            <a:br>
              <a:rPr lang="en-US" sz="3200" dirty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r>
              <a:rPr lang="en-US" sz="2000" dirty="0" smtClean="0"/>
              <a:t>WMO </a:t>
            </a:r>
            <a:r>
              <a:rPr lang="en-US" sz="2000" dirty="0" smtClean="0"/>
              <a:t>Region </a:t>
            </a:r>
            <a:r>
              <a:rPr lang="en-US" sz="2000" dirty="0" smtClean="0"/>
              <a:t>IV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72BB8-0BDA-4837-AD84-24DB4E077EB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315642" y="2282341"/>
            <a:ext cx="8066358" cy="4198939"/>
            <a:chOff x="272268" y="1573160"/>
            <a:chExt cx="8719332" cy="4918128"/>
          </a:xfrm>
        </p:grpSpPr>
        <p:sp>
          <p:nvSpPr>
            <p:cNvPr id="6" name="Oval 34"/>
            <p:cNvSpPr>
              <a:spLocks noChangeArrowheads="1"/>
            </p:cNvSpPr>
            <p:nvPr/>
          </p:nvSpPr>
          <p:spPr bwMode="auto">
            <a:xfrm>
              <a:off x="2351941" y="2292350"/>
              <a:ext cx="4931020" cy="4198938"/>
            </a:xfrm>
            <a:prstGeom prst="ellipse">
              <a:avLst/>
            </a:prstGeom>
            <a:solidFill>
              <a:srgbClr val="DDDDFF"/>
            </a:solidFill>
            <a:ln w="1270" algn="ctr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Oval 35"/>
            <p:cNvSpPr>
              <a:spLocks noChangeArrowheads="1"/>
            </p:cNvSpPr>
            <p:nvPr/>
          </p:nvSpPr>
          <p:spPr bwMode="auto">
            <a:xfrm>
              <a:off x="2894133" y="2809876"/>
              <a:ext cx="3840774" cy="3186113"/>
            </a:xfrm>
            <a:prstGeom prst="ellipse">
              <a:avLst/>
            </a:prstGeom>
            <a:solidFill>
              <a:srgbClr val="F3F3FF"/>
            </a:solidFill>
            <a:ln w="1270" algn="ctr">
              <a:solidFill>
                <a:srgbClr val="008000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6"/>
            <p:cNvSpPr>
              <a:spLocks noChangeArrowheads="1"/>
            </p:cNvSpPr>
            <p:nvPr/>
          </p:nvSpPr>
          <p:spPr bwMode="auto">
            <a:xfrm>
              <a:off x="3812930" y="3534896"/>
              <a:ext cx="1978270" cy="1799104"/>
            </a:xfrm>
            <a:prstGeom prst="ellipse">
              <a:avLst/>
            </a:prstGeom>
            <a:solidFill>
              <a:srgbClr val="D1E0FF"/>
            </a:solidFill>
            <a:ln w="127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9" name="AutoShape 37"/>
            <p:cNvCxnSpPr>
              <a:cxnSpLocks noChangeShapeType="1"/>
            </p:cNvCxnSpPr>
            <p:nvPr/>
          </p:nvCxnSpPr>
          <p:spPr bwMode="auto">
            <a:xfrm flipV="1">
              <a:off x="4196128" y="3733801"/>
              <a:ext cx="525341" cy="330199"/>
            </a:xfrm>
            <a:prstGeom prst="straightConnector1">
              <a:avLst/>
            </a:prstGeom>
            <a:noFill/>
            <a:ln w="190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" name="AutoShape 38"/>
            <p:cNvCxnSpPr>
              <a:cxnSpLocks noChangeShapeType="1"/>
            </p:cNvCxnSpPr>
            <p:nvPr/>
          </p:nvCxnSpPr>
          <p:spPr bwMode="auto">
            <a:xfrm>
              <a:off x="5032130" y="3790950"/>
              <a:ext cx="478888" cy="323850"/>
            </a:xfrm>
            <a:prstGeom prst="straightConnector1">
              <a:avLst/>
            </a:prstGeom>
            <a:noFill/>
            <a:ln w="190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" name="AutoShape 39"/>
            <p:cNvCxnSpPr>
              <a:cxnSpLocks noChangeShapeType="1"/>
            </p:cNvCxnSpPr>
            <p:nvPr/>
          </p:nvCxnSpPr>
          <p:spPr bwMode="auto">
            <a:xfrm>
              <a:off x="4196128" y="4464050"/>
              <a:ext cx="189767" cy="393700"/>
            </a:xfrm>
            <a:prstGeom prst="straightConnector1">
              <a:avLst/>
            </a:prstGeom>
            <a:noFill/>
            <a:ln w="190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2" name="AutoShape 40"/>
            <p:cNvCxnSpPr>
              <a:cxnSpLocks noChangeShapeType="1"/>
            </p:cNvCxnSpPr>
            <p:nvPr/>
          </p:nvCxnSpPr>
          <p:spPr bwMode="auto">
            <a:xfrm flipV="1">
              <a:off x="4675308" y="5057775"/>
              <a:ext cx="284285" cy="4763"/>
            </a:xfrm>
            <a:prstGeom prst="straightConnector1">
              <a:avLst/>
            </a:prstGeom>
            <a:noFill/>
            <a:ln w="190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AutoShape 41"/>
            <p:cNvCxnSpPr>
              <a:cxnSpLocks noChangeShapeType="1"/>
            </p:cNvCxnSpPr>
            <p:nvPr/>
          </p:nvCxnSpPr>
          <p:spPr bwMode="auto">
            <a:xfrm flipV="1">
              <a:off x="5289304" y="4533901"/>
              <a:ext cx="158995" cy="342900"/>
            </a:xfrm>
            <a:prstGeom prst="straightConnector1">
              <a:avLst/>
            </a:prstGeom>
            <a:noFill/>
            <a:ln w="190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4" name="Picture 42" descr="Satellite-left"/>
            <p:cNvPicPr>
              <a:picLocks noChangeAspect="1" noChangeArrowheads="1"/>
            </p:cNvPicPr>
            <p:nvPr/>
          </p:nvPicPr>
          <p:blipFill>
            <a:blip r:embed="rId2" cstate="print">
              <a:lum bright="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3800" y="5140325"/>
              <a:ext cx="439615" cy="42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">
                  <a:solidFill>
                    <a:srgbClr val="00008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3" descr="Satellite-left"/>
            <p:cNvPicPr>
              <a:picLocks noChangeAspect="1" noChangeArrowheads="1"/>
            </p:cNvPicPr>
            <p:nvPr/>
          </p:nvPicPr>
          <p:blipFill>
            <a:blip r:embed="rId3" cstate="print">
              <a:lum bright="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2115" y="5446712"/>
              <a:ext cx="436685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AutoShape 44"/>
            <p:cNvCxnSpPr>
              <a:cxnSpLocks noChangeShapeType="1"/>
            </p:cNvCxnSpPr>
            <p:nvPr/>
          </p:nvCxnSpPr>
          <p:spPr bwMode="auto">
            <a:xfrm>
              <a:off x="3752848" y="3133726"/>
              <a:ext cx="943708" cy="619125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7" name="AutoShape 45"/>
            <p:cNvCxnSpPr>
              <a:cxnSpLocks noChangeShapeType="1"/>
            </p:cNvCxnSpPr>
            <p:nvPr/>
          </p:nvCxnSpPr>
          <p:spPr bwMode="auto">
            <a:xfrm>
              <a:off x="4765430" y="2809875"/>
              <a:ext cx="70338" cy="884238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8" name="AutoShape 46"/>
            <p:cNvCxnSpPr>
              <a:cxnSpLocks noChangeShapeType="1"/>
            </p:cNvCxnSpPr>
            <p:nvPr/>
          </p:nvCxnSpPr>
          <p:spPr bwMode="auto">
            <a:xfrm flipH="1">
              <a:off x="5289304" y="3128048"/>
              <a:ext cx="494028" cy="597815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" name="AutoShape 47"/>
            <p:cNvCxnSpPr>
              <a:cxnSpLocks noChangeShapeType="1"/>
              <a:stCxn id="55" idx="5"/>
            </p:cNvCxnSpPr>
            <p:nvPr/>
          </p:nvCxnSpPr>
          <p:spPr bwMode="auto">
            <a:xfrm>
              <a:off x="3352799" y="3821113"/>
              <a:ext cx="725365" cy="473075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0" name="AutoShape 48"/>
            <p:cNvCxnSpPr>
              <a:cxnSpLocks noChangeShapeType="1"/>
              <a:stCxn id="62" idx="7"/>
            </p:cNvCxnSpPr>
            <p:nvPr/>
          </p:nvCxnSpPr>
          <p:spPr bwMode="auto">
            <a:xfrm>
              <a:off x="2988293" y="4172064"/>
              <a:ext cx="1070821" cy="45924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AutoShape 49"/>
            <p:cNvCxnSpPr>
              <a:cxnSpLocks noChangeShapeType="1"/>
              <a:endCxn id="61" idx="1"/>
            </p:cNvCxnSpPr>
            <p:nvPr/>
          </p:nvCxnSpPr>
          <p:spPr bwMode="auto">
            <a:xfrm flipV="1">
              <a:off x="3129328" y="5021104"/>
              <a:ext cx="849188" cy="39052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2" name="AutoShape 51"/>
            <p:cNvCxnSpPr>
              <a:cxnSpLocks noChangeShapeType="1"/>
              <a:stCxn id="58" idx="3"/>
              <a:endCxn id="56" idx="3"/>
            </p:cNvCxnSpPr>
            <p:nvPr/>
          </p:nvCxnSpPr>
          <p:spPr bwMode="auto">
            <a:xfrm flipH="1" flipV="1">
              <a:off x="4000886" y="3013687"/>
              <a:ext cx="1303803" cy="741545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AutoShape 52"/>
            <p:cNvCxnSpPr>
              <a:cxnSpLocks noChangeShapeType="1"/>
            </p:cNvCxnSpPr>
            <p:nvPr/>
          </p:nvCxnSpPr>
          <p:spPr bwMode="auto">
            <a:xfrm flipV="1">
              <a:off x="5590441" y="3906838"/>
              <a:ext cx="874835" cy="358775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4" name="AutoShape 53"/>
            <p:cNvCxnSpPr>
              <a:cxnSpLocks noChangeShapeType="1"/>
              <a:endCxn id="49" idx="1"/>
            </p:cNvCxnSpPr>
            <p:nvPr/>
          </p:nvCxnSpPr>
          <p:spPr bwMode="auto">
            <a:xfrm>
              <a:off x="5715000" y="4314825"/>
              <a:ext cx="829910" cy="98540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5" name="AutoShape 54"/>
            <p:cNvCxnSpPr>
              <a:cxnSpLocks noChangeShapeType="1"/>
              <a:endCxn id="41" idx="0"/>
            </p:cNvCxnSpPr>
            <p:nvPr/>
          </p:nvCxnSpPr>
          <p:spPr bwMode="auto">
            <a:xfrm>
              <a:off x="5520868" y="4478101"/>
              <a:ext cx="446943" cy="147639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" name="AutoShape 55"/>
            <p:cNvCxnSpPr>
              <a:cxnSpLocks noChangeShapeType="1"/>
              <a:stCxn id="52" idx="7"/>
              <a:endCxn id="14" idx="2"/>
            </p:cNvCxnSpPr>
            <p:nvPr/>
          </p:nvCxnSpPr>
          <p:spPr bwMode="auto">
            <a:xfrm flipV="1">
              <a:off x="3674252" y="5562600"/>
              <a:ext cx="279356" cy="160452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AutoShape 56"/>
            <p:cNvCxnSpPr>
              <a:cxnSpLocks noChangeShapeType="1"/>
              <a:stCxn id="14" idx="2"/>
              <a:endCxn id="51" idx="0"/>
            </p:cNvCxnSpPr>
            <p:nvPr/>
          </p:nvCxnSpPr>
          <p:spPr bwMode="auto">
            <a:xfrm>
              <a:off x="3953608" y="5562600"/>
              <a:ext cx="361948" cy="401639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8" name="AutoShape 57"/>
            <p:cNvCxnSpPr>
              <a:cxnSpLocks noChangeShapeType="1"/>
              <a:endCxn id="14" idx="1"/>
            </p:cNvCxnSpPr>
            <p:nvPr/>
          </p:nvCxnSpPr>
          <p:spPr bwMode="auto">
            <a:xfrm>
              <a:off x="3547696" y="5129214"/>
              <a:ext cx="186104" cy="222249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" name="AutoShape 58"/>
            <p:cNvCxnSpPr>
              <a:cxnSpLocks noChangeShapeType="1"/>
              <a:stCxn id="15" idx="2"/>
              <a:endCxn id="50" idx="0"/>
            </p:cNvCxnSpPr>
            <p:nvPr/>
          </p:nvCxnSpPr>
          <p:spPr bwMode="auto">
            <a:xfrm flipH="1">
              <a:off x="5001356" y="5867400"/>
              <a:ext cx="419102" cy="161925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0" name="AutoShape 59"/>
            <p:cNvCxnSpPr>
              <a:cxnSpLocks noChangeShapeType="1"/>
              <a:stCxn id="15" idx="2"/>
              <a:endCxn id="53" idx="0"/>
            </p:cNvCxnSpPr>
            <p:nvPr/>
          </p:nvCxnSpPr>
          <p:spPr bwMode="auto">
            <a:xfrm>
              <a:off x="5420458" y="5867400"/>
              <a:ext cx="163390" cy="55563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1" name="AutoShape 60"/>
            <p:cNvCxnSpPr>
              <a:cxnSpLocks noChangeShapeType="1"/>
            </p:cNvCxnSpPr>
            <p:nvPr/>
          </p:nvCxnSpPr>
          <p:spPr bwMode="auto">
            <a:xfrm flipV="1">
              <a:off x="6230062" y="4649411"/>
              <a:ext cx="493876" cy="108328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2" name="Text Box 61"/>
            <p:cNvSpPr txBox="1">
              <a:spLocks noChangeArrowheads="1"/>
            </p:cNvSpPr>
            <p:nvPr/>
          </p:nvSpPr>
          <p:spPr bwMode="auto">
            <a:xfrm>
              <a:off x="5370634" y="4953000"/>
              <a:ext cx="1040423" cy="6924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271463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538163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811213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1079500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15367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19939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24511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29083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ja-JP" sz="900" b="1" dirty="0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  <a:t>Satellite Dissemination</a:t>
              </a:r>
              <a:br>
                <a:rPr lang="en-GB" altLang="ja-JP" sz="900" b="1" dirty="0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</a:br>
              <a:r>
                <a:rPr lang="en-GB" altLang="ja-JP" sz="900" b="1" dirty="0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  <a:t>IGDDS, </a:t>
              </a:r>
              <a:br>
                <a:rPr lang="en-GB" altLang="ja-JP" sz="900" b="1" dirty="0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</a:br>
              <a:r>
                <a:rPr lang="en-GB" altLang="ja-JP" sz="900" b="1" dirty="0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  <a:t>EUMETSAT, </a:t>
              </a:r>
              <a:br>
                <a:rPr lang="en-GB" altLang="ja-JP" sz="900" b="1" dirty="0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</a:br>
              <a:r>
                <a:rPr lang="en-GB" altLang="ja-JP" sz="900" b="1" dirty="0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  <a:t>etc.</a:t>
              </a:r>
            </a:p>
          </p:txBody>
        </p:sp>
        <p:sp>
          <p:nvSpPr>
            <p:cNvPr id="33" name="Text Box 62"/>
            <p:cNvSpPr txBox="1">
              <a:spLocks noChangeArrowheads="1"/>
            </p:cNvSpPr>
            <p:nvPr/>
          </p:nvSpPr>
          <p:spPr bwMode="auto">
            <a:xfrm>
              <a:off x="400964" y="1573195"/>
              <a:ext cx="1556239" cy="2473360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36000" tIns="36000" rIns="36000" bIns="36000">
              <a:spAutoFit/>
            </a:bodyPr>
            <a:lstStyle>
              <a:lvl1pPr marL="85725" indent="-85725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001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marL="0" indent="0" algn="just">
                <a:buNone/>
              </a:pPr>
              <a:r>
                <a:rPr lang="en-US" sz="1200" b="1" dirty="0"/>
                <a:t>Antigua &amp; Barbuda</a:t>
              </a:r>
            </a:p>
            <a:p>
              <a:pPr marL="0" indent="0" algn="just">
                <a:buNone/>
              </a:pPr>
              <a:r>
                <a:rPr lang="en-US" sz="1200" b="1" dirty="0"/>
                <a:t>Bahamas</a:t>
              </a:r>
            </a:p>
            <a:p>
              <a:pPr marL="0" indent="0" algn="just">
                <a:buNone/>
              </a:pPr>
              <a:r>
                <a:rPr lang="en-US" sz="1200" b="1" dirty="0"/>
                <a:t>Barbados</a:t>
              </a:r>
            </a:p>
            <a:p>
              <a:pPr marL="0" indent="0" algn="just">
                <a:buNone/>
              </a:pPr>
              <a:r>
                <a:rPr lang="en-US" sz="1200" b="1" dirty="0"/>
                <a:t>Belize</a:t>
              </a:r>
            </a:p>
            <a:p>
              <a:pPr marL="0" indent="0" algn="just">
                <a:buNone/>
              </a:pPr>
              <a:r>
                <a:rPr lang="en-US" sz="1200" b="1" dirty="0"/>
                <a:t>Canada</a:t>
              </a:r>
            </a:p>
            <a:p>
              <a:pPr marL="0" indent="0" algn="just">
                <a:buNone/>
              </a:pPr>
              <a:r>
                <a:rPr lang="en-US" sz="1200" b="1" dirty="0"/>
                <a:t>Cayman Islands</a:t>
              </a:r>
            </a:p>
            <a:p>
              <a:pPr marL="0" indent="0" algn="just">
                <a:buNone/>
              </a:pPr>
              <a:r>
                <a:rPr lang="en-US" sz="1200" b="1" dirty="0"/>
                <a:t>Costa Rica</a:t>
              </a:r>
            </a:p>
            <a:p>
              <a:pPr marL="0" indent="0" algn="just">
                <a:buNone/>
              </a:pPr>
              <a:r>
                <a:rPr lang="en-US" sz="1200" b="1" dirty="0"/>
                <a:t>Cuba</a:t>
              </a:r>
            </a:p>
            <a:p>
              <a:pPr marL="0" indent="0" algn="just">
                <a:buNone/>
              </a:pPr>
              <a:r>
                <a:rPr lang="en-US" sz="1200" b="1" dirty="0"/>
                <a:t>Dominica</a:t>
              </a:r>
            </a:p>
            <a:p>
              <a:pPr marL="0" indent="0" algn="just">
                <a:buNone/>
              </a:pPr>
              <a:r>
                <a:rPr lang="en-US" sz="1200" b="1" dirty="0"/>
                <a:t>Dominican Republic</a:t>
              </a:r>
            </a:p>
            <a:p>
              <a:pPr marL="0" indent="0" algn="just">
                <a:buNone/>
              </a:pPr>
              <a:r>
                <a:rPr lang="en-US" sz="1200" b="1" dirty="0"/>
                <a:t>Ecuador</a:t>
              </a:r>
            </a:p>
            <a:p>
              <a:pPr marL="0" indent="0" algn="just">
                <a:buNone/>
              </a:pPr>
              <a:r>
                <a:rPr lang="en-US" sz="1200" b="1" dirty="0"/>
                <a:t>El Salvador </a:t>
              </a:r>
            </a:p>
            <a:p>
              <a:pPr marL="0" indent="0" algn="just">
                <a:buNone/>
              </a:pPr>
              <a:r>
                <a:rPr lang="en-US" sz="1200" b="1" dirty="0"/>
                <a:t>Grenada</a:t>
              </a:r>
            </a:p>
          </p:txBody>
        </p:sp>
        <p:sp>
          <p:nvSpPr>
            <p:cNvPr id="34" name="Line 74"/>
            <p:cNvSpPr>
              <a:spLocks noChangeShapeType="1"/>
            </p:cNvSpPr>
            <p:nvPr/>
          </p:nvSpPr>
          <p:spPr bwMode="auto">
            <a:xfrm flipH="1" flipV="1">
              <a:off x="1966915" y="2802118"/>
              <a:ext cx="1506414" cy="164704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35" name="AutoShape 75"/>
            <p:cNvCxnSpPr>
              <a:cxnSpLocks noChangeShapeType="1"/>
            </p:cNvCxnSpPr>
            <p:nvPr/>
          </p:nvCxnSpPr>
          <p:spPr bwMode="auto">
            <a:xfrm flipV="1">
              <a:off x="5139835" y="3482340"/>
              <a:ext cx="1040459" cy="301626"/>
            </a:xfrm>
            <a:prstGeom prst="straightConnector1">
              <a:avLst/>
            </a:prstGeom>
            <a:noFill/>
            <a:ln w="19050">
              <a:solidFill>
                <a:srgbClr val="80008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6" name="Text Box 77"/>
            <p:cNvSpPr txBox="1">
              <a:spLocks noChangeArrowheads="1"/>
            </p:cNvSpPr>
            <p:nvPr/>
          </p:nvSpPr>
          <p:spPr bwMode="auto">
            <a:xfrm rot="2338989">
              <a:off x="2516064" y="5360989"/>
              <a:ext cx="973015" cy="2746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1" tIns="45715" rIns="91431" bIns="45715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001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 eaLnBrk="1" hangingPunct="1"/>
              <a:r>
                <a:rPr lang="fr-CH" sz="1200" b="1" i="1">
                  <a:latin typeface="Verdana" pitchFamily="34" charset="0"/>
                  <a:cs typeface="Arial" pitchFamily="34" charset="0"/>
                </a:rPr>
                <a:t>Internet</a:t>
              </a:r>
              <a:endParaRPr lang="en-US" sz="1200" b="1" i="1">
                <a:latin typeface="Verdana" pitchFamily="34" charset="0"/>
                <a:cs typeface="Arial" pitchFamily="34" charset="0"/>
              </a:endParaRPr>
            </a:p>
          </p:txBody>
        </p:sp>
        <p:sp>
          <p:nvSpPr>
            <p:cNvPr id="37" name="Oval 78"/>
            <p:cNvSpPr>
              <a:spLocks noChangeArrowheads="1"/>
            </p:cNvSpPr>
            <p:nvPr/>
          </p:nvSpPr>
          <p:spPr bwMode="auto">
            <a:xfrm>
              <a:off x="4283318" y="2941638"/>
              <a:ext cx="1182566" cy="569912"/>
            </a:xfrm>
            <a:prstGeom prst="ellipse">
              <a:avLst/>
            </a:prstGeom>
            <a:solidFill>
              <a:srgbClr val="ABC7FF"/>
            </a:solidFill>
            <a:ln w="1270" algn="ctr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/>
            <a:lstStyle/>
            <a:p>
              <a:pPr algn="ctr" eaLnBrk="1" hangingPunct="1"/>
              <a:r>
                <a:rPr lang="fr-CH" sz="800" b="1" dirty="0" smtClean="0">
                  <a:solidFill>
                    <a:srgbClr val="3333FF"/>
                  </a:solidFill>
                  <a:latin typeface="Verdana" pitchFamily="34" charset="0"/>
                  <a:cs typeface="Arial" pitchFamily="34" charset="0"/>
                </a:rPr>
                <a:t>GTS/</a:t>
              </a:r>
              <a:endParaRPr lang="fr-CH" sz="800" b="1" dirty="0">
                <a:solidFill>
                  <a:srgbClr val="3333FF"/>
                </a:solidFill>
                <a:latin typeface="Verdana" pitchFamily="34" charset="0"/>
                <a:cs typeface="Arial" pitchFamily="34" charset="0"/>
              </a:endParaRPr>
            </a:p>
            <a:p>
              <a:pPr algn="ctr" eaLnBrk="1" hangingPunct="1"/>
              <a:r>
                <a:rPr lang="fr-CH" sz="800" b="1" dirty="0" smtClean="0">
                  <a:solidFill>
                    <a:srgbClr val="3333FF"/>
                  </a:solidFill>
                  <a:latin typeface="Verdana" pitchFamily="34" charset="0"/>
                  <a:cs typeface="Arial" pitchFamily="34" charset="0"/>
                </a:rPr>
                <a:t>RMDCN</a:t>
              </a:r>
              <a:endParaRPr lang="en-US" sz="800" b="1" dirty="0">
                <a:solidFill>
                  <a:srgbClr val="3333FF"/>
                </a:solidFill>
                <a:latin typeface="Verdana" pitchFamily="34" charset="0"/>
                <a:cs typeface="Arial" pitchFamily="34" charset="0"/>
              </a:endParaRPr>
            </a:p>
          </p:txBody>
        </p:sp>
        <p:sp>
          <p:nvSpPr>
            <p:cNvPr id="38" name="Text Box 79"/>
            <p:cNvSpPr txBox="1">
              <a:spLocks noChangeArrowheads="1"/>
            </p:cNvSpPr>
            <p:nvPr/>
          </p:nvSpPr>
          <p:spPr bwMode="auto">
            <a:xfrm>
              <a:off x="4192464" y="5335043"/>
              <a:ext cx="1055077" cy="6085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54032" tIns="27016" rIns="54032" bIns="27016">
              <a:spAutoFit/>
            </a:bodyPr>
            <a:lstStyle>
              <a:lvl1pPr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271463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538163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811213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1079500" defTabSz="53816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15367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19939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24511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2908300" defTabSz="5381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ja-JP" sz="1200" b="1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  <a:t>Satellite</a:t>
              </a:r>
              <a:br>
                <a:rPr lang="en-GB" altLang="ja-JP" sz="1200" b="1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</a:br>
              <a:r>
                <a:rPr lang="en-GB" altLang="ja-JP" sz="1200" b="1">
                  <a:solidFill>
                    <a:srgbClr val="3333FF"/>
                  </a:solidFill>
                  <a:latin typeface="Verdana" pitchFamily="34" charset="0"/>
                  <a:ea typeface="ＭＳ Ｐゴシック" pitchFamily="34" charset="-128"/>
                  <a:cs typeface="Times New Roman" pitchFamily="18" charset="0"/>
                </a:rPr>
                <a:t>Two-Way System</a:t>
              </a:r>
            </a:p>
          </p:txBody>
        </p:sp>
        <p:sp>
          <p:nvSpPr>
            <p:cNvPr id="39" name="Oval 80"/>
            <p:cNvSpPr>
              <a:spLocks noChangeArrowheads="1"/>
            </p:cNvSpPr>
            <p:nvPr/>
          </p:nvSpPr>
          <p:spPr bwMode="auto">
            <a:xfrm>
              <a:off x="4416669" y="3948114"/>
              <a:ext cx="827942" cy="784225"/>
            </a:xfrm>
            <a:prstGeom prst="ellipse">
              <a:avLst/>
            </a:prstGeom>
            <a:solidFill>
              <a:srgbClr val="ABC7FF"/>
            </a:solidFill>
            <a:ln w="1270" algn="ctr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/>
            <a:lstStyle/>
            <a:p>
              <a:pPr algn="ctr" eaLnBrk="1" hangingPunct="1"/>
              <a:r>
                <a:rPr lang="fr-CH" sz="900" b="1">
                  <a:solidFill>
                    <a:srgbClr val="3333FF"/>
                  </a:solidFill>
                  <a:latin typeface="Verdana" pitchFamily="34" charset="0"/>
                  <a:cs typeface="Arial" pitchFamily="34" charset="0"/>
                </a:rPr>
                <a:t>WIS</a:t>
              </a:r>
            </a:p>
            <a:p>
              <a:pPr algn="ctr" eaLnBrk="1" hangingPunct="1"/>
              <a:r>
                <a:rPr lang="fr-CH" sz="900" b="1">
                  <a:solidFill>
                    <a:srgbClr val="3333FF"/>
                  </a:solidFill>
                  <a:latin typeface="Verdana" pitchFamily="34" charset="0"/>
                  <a:cs typeface="Arial" pitchFamily="34" charset="0"/>
                </a:rPr>
                <a:t>core </a:t>
              </a:r>
              <a:br>
                <a:rPr lang="fr-CH" sz="900" b="1">
                  <a:solidFill>
                    <a:srgbClr val="3333FF"/>
                  </a:solidFill>
                  <a:latin typeface="Verdana" pitchFamily="34" charset="0"/>
                  <a:cs typeface="Arial" pitchFamily="34" charset="0"/>
                </a:rPr>
              </a:br>
              <a:r>
                <a:rPr lang="fr-CH" sz="900" b="1">
                  <a:solidFill>
                    <a:srgbClr val="3333FF"/>
                  </a:solidFill>
                  <a:latin typeface="Verdana" pitchFamily="34" charset="0"/>
                  <a:cs typeface="Arial" pitchFamily="34" charset="0"/>
                </a:rPr>
                <a:t>network</a:t>
              </a:r>
              <a:endParaRPr lang="en-US" sz="900" b="1">
                <a:solidFill>
                  <a:srgbClr val="3333FF"/>
                </a:solidFill>
                <a:latin typeface="Verdana" pitchFamily="34" charset="0"/>
                <a:cs typeface="Arial" pitchFamily="34" charset="0"/>
              </a:endParaRPr>
            </a:p>
          </p:txBody>
        </p:sp>
        <p:sp>
          <p:nvSpPr>
            <p:cNvPr id="40" name="Oval 82"/>
            <p:cNvSpPr>
              <a:spLocks noChangeArrowheads="1"/>
            </p:cNvSpPr>
            <p:nvPr/>
          </p:nvSpPr>
          <p:spPr bwMode="auto">
            <a:xfrm>
              <a:off x="2878600" y="4878388"/>
              <a:ext cx="376603" cy="34607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41" name="Oval 83"/>
            <p:cNvSpPr>
              <a:spLocks noChangeArrowheads="1"/>
            </p:cNvSpPr>
            <p:nvPr/>
          </p:nvSpPr>
          <p:spPr bwMode="auto">
            <a:xfrm>
              <a:off x="5652753" y="4625740"/>
              <a:ext cx="630115" cy="295275"/>
            </a:xfrm>
            <a:prstGeom prst="ellipse">
              <a:avLst/>
            </a:prstGeom>
            <a:solidFill>
              <a:srgbClr val="FFC1C1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DCPC</a:t>
              </a:r>
            </a:p>
          </p:txBody>
        </p:sp>
        <p:sp>
          <p:nvSpPr>
            <p:cNvPr id="42" name="Text Box 84"/>
            <p:cNvSpPr txBox="1">
              <a:spLocks noChangeArrowheads="1"/>
            </p:cNvSpPr>
            <p:nvPr/>
          </p:nvSpPr>
          <p:spPr bwMode="auto">
            <a:xfrm rot="-2306817">
              <a:off x="5972907" y="5422900"/>
              <a:ext cx="1022838" cy="2746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1" tIns="45715" rIns="91431" bIns="45715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001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fr-CH" sz="1200" b="1" i="1">
                  <a:latin typeface="Verdana" pitchFamily="34" charset="0"/>
                  <a:cs typeface="Arial" pitchFamily="34" charset="0"/>
                </a:rPr>
                <a:t>Internet</a:t>
              </a:r>
              <a:endParaRPr lang="en-US" sz="1200" b="1" i="1">
                <a:latin typeface="Verdana" pitchFamily="34" charset="0"/>
                <a:cs typeface="Arial" pitchFamily="34" charset="0"/>
              </a:endParaRPr>
            </a:p>
          </p:txBody>
        </p:sp>
        <p:sp>
          <p:nvSpPr>
            <p:cNvPr id="43" name="Text Box 85"/>
            <p:cNvSpPr txBox="1">
              <a:spLocks noChangeArrowheads="1"/>
            </p:cNvSpPr>
            <p:nvPr/>
          </p:nvSpPr>
          <p:spPr bwMode="auto">
            <a:xfrm rot="1557521">
              <a:off x="5673968" y="2767013"/>
              <a:ext cx="971550" cy="2286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1" tIns="45715" rIns="91431" bIns="45715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001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fr-CH" sz="900" b="1" i="1">
                  <a:latin typeface="Verdana" pitchFamily="34" charset="0"/>
                  <a:cs typeface="Arial" pitchFamily="34" charset="0"/>
                </a:rPr>
                <a:t>Internet</a:t>
              </a:r>
              <a:endParaRPr lang="en-US" sz="900" b="1" i="1">
                <a:latin typeface="Verdana" pitchFamily="34" charset="0"/>
                <a:cs typeface="Arial" pitchFamily="34" charset="0"/>
              </a:endParaRPr>
            </a:p>
          </p:txBody>
        </p:sp>
        <p:sp>
          <p:nvSpPr>
            <p:cNvPr id="44" name="Text Box 86"/>
            <p:cNvSpPr txBox="1">
              <a:spLocks noChangeArrowheads="1"/>
            </p:cNvSpPr>
            <p:nvPr/>
          </p:nvSpPr>
          <p:spPr bwMode="auto">
            <a:xfrm rot="-1163819">
              <a:off x="3359445" y="2490255"/>
              <a:ext cx="1103435" cy="2286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1" tIns="45715" rIns="91431" bIns="45715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001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fr-CH" sz="900" b="1" i="1" dirty="0">
                  <a:latin typeface="Verdana" pitchFamily="34" charset="0"/>
                  <a:cs typeface="Arial" pitchFamily="34" charset="0"/>
                </a:rPr>
                <a:t>Internet</a:t>
              </a:r>
              <a:endParaRPr lang="en-US" sz="900" b="1" i="1" dirty="0">
                <a:latin typeface="Verdana" pitchFamily="34" charset="0"/>
                <a:cs typeface="Arial" pitchFamily="34" charset="0"/>
              </a:endParaRPr>
            </a:p>
          </p:txBody>
        </p:sp>
        <p:sp>
          <p:nvSpPr>
            <p:cNvPr id="45" name="Oval 87"/>
            <p:cNvSpPr>
              <a:spLocks noChangeArrowheads="1"/>
            </p:cNvSpPr>
            <p:nvPr/>
          </p:nvSpPr>
          <p:spPr bwMode="auto">
            <a:xfrm>
              <a:off x="2659672" y="3915886"/>
              <a:ext cx="373674" cy="347663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46" name="Oval 89"/>
            <p:cNvSpPr>
              <a:spLocks noChangeArrowheads="1"/>
            </p:cNvSpPr>
            <p:nvPr/>
          </p:nvSpPr>
          <p:spPr bwMode="auto">
            <a:xfrm>
              <a:off x="4923691" y="4843462"/>
              <a:ext cx="432288" cy="40163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175">
              <a:solidFill>
                <a:srgbClr val="000080"/>
              </a:solidFill>
              <a:prstDash val="dashDot"/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chemeClr val="bg1">
                      <a:lumMod val="85000"/>
                    </a:schemeClr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GISC</a:t>
              </a:r>
            </a:p>
          </p:txBody>
        </p:sp>
        <p:sp>
          <p:nvSpPr>
            <p:cNvPr id="47" name="Oval 93"/>
            <p:cNvSpPr>
              <a:spLocks noChangeArrowheads="1"/>
            </p:cNvSpPr>
            <p:nvPr/>
          </p:nvSpPr>
          <p:spPr bwMode="auto">
            <a:xfrm>
              <a:off x="3487615" y="2854326"/>
              <a:ext cx="375138" cy="34607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48" name="Oval 94"/>
            <p:cNvSpPr>
              <a:spLocks noChangeArrowheads="1"/>
            </p:cNvSpPr>
            <p:nvPr/>
          </p:nvSpPr>
          <p:spPr bwMode="auto">
            <a:xfrm>
              <a:off x="6362699" y="3725863"/>
              <a:ext cx="373673" cy="34925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49" name="Oval 95"/>
            <p:cNvSpPr>
              <a:spLocks noChangeArrowheads="1"/>
            </p:cNvSpPr>
            <p:nvPr/>
          </p:nvSpPr>
          <p:spPr bwMode="auto">
            <a:xfrm>
              <a:off x="6490187" y="4362451"/>
              <a:ext cx="373674" cy="347663"/>
            </a:xfrm>
            <a:prstGeom prst="ellipse">
              <a:avLst/>
            </a:prstGeom>
            <a:solidFill>
              <a:srgbClr val="FFC1C1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50" name="Oval 96"/>
            <p:cNvSpPr>
              <a:spLocks noChangeArrowheads="1"/>
            </p:cNvSpPr>
            <p:nvPr/>
          </p:nvSpPr>
          <p:spPr bwMode="auto">
            <a:xfrm>
              <a:off x="4813787" y="6029325"/>
              <a:ext cx="375138" cy="349250"/>
            </a:xfrm>
            <a:prstGeom prst="ellipse">
              <a:avLst/>
            </a:prstGeom>
            <a:solidFill>
              <a:srgbClr val="FFC1C1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51" name="Oval 97"/>
            <p:cNvSpPr>
              <a:spLocks noChangeArrowheads="1"/>
            </p:cNvSpPr>
            <p:nvPr/>
          </p:nvSpPr>
          <p:spPr bwMode="auto">
            <a:xfrm>
              <a:off x="4127987" y="5964239"/>
              <a:ext cx="375138" cy="346075"/>
            </a:xfrm>
            <a:prstGeom prst="ellipse">
              <a:avLst/>
            </a:prstGeom>
            <a:solidFill>
              <a:srgbClr val="FFC1C1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52" name="Oval 98"/>
            <p:cNvSpPr>
              <a:spLocks noChangeArrowheads="1"/>
            </p:cNvSpPr>
            <p:nvPr/>
          </p:nvSpPr>
          <p:spPr bwMode="auto">
            <a:xfrm>
              <a:off x="3352800" y="5672138"/>
              <a:ext cx="376604" cy="347662"/>
            </a:xfrm>
            <a:prstGeom prst="ellipse">
              <a:avLst/>
            </a:prstGeom>
            <a:solidFill>
              <a:srgbClr val="FFC1C1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53" name="Oval 99"/>
            <p:cNvSpPr>
              <a:spLocks noChangeArrowheads="1"/>
            </p:cNvSpPr>
            <p:nvPr/>
          </p:nvSpPr>
          <p:spPr bwMode="auto">
            <a:xfrm>
              <a:off x="5395546" y="5922963"/>
              <a:ext cx="376603" cy="347662"/>
            </a:xfrm>
            <a:prstGeom prst="ellipse">
              <a:avLst/>
            </a:prstGeom>
            <a:solidFill>
              <a:srgbClr val="FFC1C1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54" name="Oval 101"/>
            <p:cNvSpPr>
              <a:spLocks noChangeArrowheads="1"/>
            </p:cNvSpPr>
            <p:nvPr/>
          </p:nvSpPr>
          <p:spPr bwMode="auto">
            <a:xfrm>
              <a:off x="4474600" y="2508251"/>
              <a:ext cx="631581" cy="347663"/>
            </a:xfrm>
            <a:prstGeom prst="ellipse">
              <a:avLst/>
            </a:prstGeom>
            <a:solidFill>
              <a:srgbClr val="FFFF00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 smtClean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NODC</a:t>
              </a:r>
            </a:p>
            <a:p>
              <a:pPr algn="ctr" defTabSz="538163" eaLnBrk="1" hangingPunct="1"/>
              <a:r>
                <a:rPr lang="en-GB" altLang="ja-JP" sz="900" b="1" dirty="0" smtClean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DCPC</a:t>
              </a:r>
              <a:endParaRPr lang="en-GB" altLang="ja-JP" sz="900" b="1" dirty="0">
                <a:solidFill>
                  <a:srgbClr val="FF5757"/>
                </a:solidFill>
                <a:latin typeface="Verdana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55" name="Oval 102"/>
            <p:cNvSpPr>
              <a:spLocks noChangeArrowheads="1"/>
            </p:cNvSpPr>
            <p:nvPr/>
          </p:nvSpPr>
          <p:spPr bwMode="auto">
            <a:xfrm>
              <a:off x="2813538" y="3435350"/>
              <a:ext cx="631580" cy="452438"/>
            </a:xfrm>
            <a:prstGeom prst="ellipse">
              <a:avLst/>
            </a:prstGeom>
            <a:solidFill>
              <a:srgbClr val="FFC1C1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NC/</a:t>
              </a:r>
              <a:br>
                <a:rPr lang="en-GB" altLang="ja-JP" sz="900" b="1" dirty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</a:br>
              <a:r>
                <a:rPr lang="en-GB" altLang="ja-JP" sz="900" b="1" dirty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DCPC</a:t>
              </a:r>
            </a:p>
          </p:txBody>
        </p:sp>
        <p:sp>
          <p:nvSpPr>
            <p:cNvPr id="56" name="Oval 103"/>
            <p:cNvSpPr>
              <a:spLocks noChangeArrowheads="1"/>
            </p:cNvSpPr>
            <p:nvPr/>
          </p:nvSpPr>
          <p:spPr bwMode="auto">
            <a:xfrm>
              <a:off x="3908179" y="2627508"/>
              <a:ext cx="633046" cy="452437"/>
            </a:xfrm>
            <a:prstGeom prst="ellipse">
              <a:avLst/>
            </a:prstGeom>
            <a:solidFill>
              <a:srgbClr val="FFFF00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 smtClean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NCAR</a:t>
              </a:r>
              <a:r>
                <a:rPr lang="en-GB" altLang="ja-JP" sz="900" b="1" dirty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/>
              </a:r>
              <a:br>
                <a:rPr lang="en-GB" altLang="ja-JP" sz="900" b="1" dirty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</a:br>
              <a:r>
                <a:rPr lang="en-GB" altLang="ja-JP" sz="900" b="1" dirty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DCPC</a:t>
              </a:r>
            </a:p>
          </p:txBody>
        </p:sp>
        <p:sp>
          <p:nvSpPr>
            <p:cNvPr id="57" name="Line 119"/>
            <p:cNvSpPr>
              <a:spLocks noChangeShapeType="1"/>
            </p:cNvSpPr>
            <p:nvPr/>
          </p:nvSpPr>
          <p:spPr bwMode="auto">
            <a:xfrm flipH="1">
              <a:off x="1491816" y="4413365"/>
              <a:ext cx="900294" cy="15132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4308960" y="3552825"/>
              <a:ext cx="995729" cy="404813"/>
            </a:xfrm>
            <a:prstGeom prst="roundRect">
              <a:avLst/>
            </a:prstGeom>
            <a:solidFill>
              <a:srgbClr val="99CCFF"/>
            </a:solidFill>
            <a:ln>
              <a:solidFill>
                <a:srgbClr val="99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b="1" dirty="0" smtClean="0">
                  <a:solidFill>
                    <a:srgbClr val="0070C0"/>
                  </a:solidFill>
                </a:rPr>
                <a:t>GISC Washington</a:t>
              </a:r>
              <a:endParaRPr lang="en-US" sz="1000" b="1" dirty="0">
                <a:solidFill>
                  <a:srgbClr val="0070C0"/>
                </a:solidFill>
              </a:endParaRPr>
            </a:p>
          </p:txBody>
        </p:sp>
        <p:sp>
          <p:nvSpPr>
            <p:cNvPr id="59" name="Rounded Rectangle 58"/>
            <p:cNvSpPr/>
            <p:nvPr/>
          </p:nvSpPr>
          <p:spPr>
            <a:xfrm>
              <a:off x="5326672" y="4091781"/>
              <a:ext cx="835271" cy="404813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99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b="1" dirty="0" smtClean="0">
                  <a:solidFill>
                    <a:srgbClr val="0070C0"/>
                  </a:solidFill>
                </a:rPr>
                <a:t>GISC</a:t>
              </a:r>
            </a:p>
            <a:p>
              <a:pPr algn="ctr"/>
              <a:r>
                <a:rPr lang="en-US" sz="1000" b="1" dirty="0" smtClean="0">
                  <a:solidFill>
                    <a:srgbClr val="0070C0"/>
                  </a:solidFill>
                </a:rPr>
                <a:t>BRASILIA</a:t>
              </a:r>
              <a:endParaRPr lang="en-US" sz="1000" b="1" dirty="0">
                <a:solidFill>
                  <a:srgbClr val="0070C0"/>
                </a:solidFill>
              </a:endParaRPr>
            </a:p>
          </p:txBody>
        </p:sp>
        <p:sp>
          <p:nvSpPr>
            <p:cNvPr id="60" name="Rounded Rectangle 59"/>
            <p:cNvSpPr/>
            <p:nvPr/>
          </p:nvSpPr>
          <p:spPr>
            <a:xfrm>
              <a:off x="3367453" y="4061143"/>
              <a:ext cx="990600" cy="404813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99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</a:rPr>
                <a:t>GISC</a:t>
              </a:r>
            </a:p>
            <a:p>
              <a:pPr algn="ctr"/>
              <a:r>
                <a:rPr lang="en-US" sz="1000" b="1" dirty="0" smtClean="0">
                  <a:solidFill>
                    <a:schemeClr val="bg1"/>
                  </a:solidFill>
                </a:rPr>
                <a:t>TOULOUSE</a:t>
              </a:r>
              <a:endParaRPr lang="en-US" sz="1000" b="1" dirty="0">
                <a:solidFill>
                  <a:schemeClr val="bg1"/>
                </a:solidFill>
              </a:endParaRP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3978516" y="4818697"/>
              <a:ext cx="835271" cy="404813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99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b="1" dirty="0" smtClean="0">
                  <a:solidFill>
                    <a:schemeClr val="bg1"/>
                  </a:solidFill>
                </a:rPr>
                <a:t>GISC</a:t>
              </a:r>
            </a:p>
            <a:p>
              <a:pPr algn="ctr"/>
              <a:r>
                <a:rPr lang="en-US" sz="1000" b="1" dirty="0" smtClean="0">
                  <a:solidFill>
                    <a:schemeClr val="bg1"/>
                  </a:solidFill>
                </a:rPr>
                <a:t>EXETER</a:t>
              </a:r>
              <a:endParaRPr lang="en-US" sz="1000" b="1" dirty="0">
                <a:solidFill>
                  <a:schemeClr val="bg1"/>
                </a:solidFill>
              </a:endParaRPr>
            </a:p>
          </p:txBody>
        </p:sp>
        <p:sp>
          <p:nvSpPr>
            <p:cNvPr id="62" name="Oval 87"/>
            <p:cNvSpPr>
              <a:spLocks noChangeArrowheads="1"/>
            </p:cNvSpPr>
            <p:nvPr/>
          </p:nvSpPr>
          <p:spPr bwMode="auto">
            <a:xfrm>
              <a:off x="2669342" y="4121150"/>
              <a:ext cx="373674" cy="347663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63" name="Oval 87"/>
            <p:cNvSpPr>
              <a:spLocks noChangeArrowheads="1"/>
            </p:cNvSpPr>
            <p:nvPr/>
          </p:nvSpPr>
          <p:spPr bwMode="auto">
            <a:xfrm>
              <a:off x="2423157" y="4188618"/>
              <a:ext cx="373674" cy="347663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64" name="Oval 87"/>
            <p:cNvSpPr>
              <a:spLocks noChangeArrowheads="1"/>
            </p:cNvSpPr>
            <p:nvPr/>
          </p:nvSpPr>
          <p:spPr bwMode="auto">
            <a:xfrm>
              <a:off x="2423157" y="3967162"/>
              <a:ext cx="373674" cy="347663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65" name="Text Box 62"/>
            <p:cNvSpPr txBox="1">
              <a:spLocks noChangeArrowheads="1"/>
            </p:cNvSpPr>
            <p:nvPr/>
          </p:nvSpPr>
          <p:spPr bwMode="auto">
            <a:xfrm>
              <a:off x="272268" y="4500370"/>
              <a:ext cx="1210407" cy="257369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36000" tIns="36000" rIns="36000" bIns="36000">
              <a:spAutoFit/>
            </a:bodyPr>
            <a:lstStyle>
              <a:lvl1pPr marL="85725" indent="-85725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001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marL="0" indent="0" eaLnBrk="1" hangingPunct="1"/>
              <a:r>
                <a:rPr lang="en-GB" altLang="ja-JP" sz="1200" b="1" dirty="0" smtClean="0">
                  <a:solidFill>
                    <a:srgbClr val="000000"/>
                  </a:solidFill>
                  <a:ea typeface="ＭＳ Ｐゴシック" pitchFamily="34" charset="-128"/>
                  <a:cs typeface="Times New Roman" pitchFamily="18" charset="0"/>
                </a:rPr>
                <a:t>Region IV NCs</a:t>
              </a:r>
              <a:endParaRPr lang="en-GB" altLang="ja-JP" sz="1200" b="1" dirty="0">
                <a:solidFill>
                  <a:srgbClr val="000000"/>
                </a:solidFill>
                <a:ea typeface="ＭＳ Ｐゴシック" pitchFamily="34" charset="-128"/>
                <a:cs typeface="Times New Roman" pitchFamily="18" charset="0"/>
              </a:endParaRPr>
            </a:p>
          </p:txBody>
        </p:sp>
        <p:sp>
          <p:nvSpPr>
            <p:cNvPr id="66" name="Oval 101"/>
            <p:cNvSpPr>
              <a:spLocks noChangeArrowheads="1"/>
            </p:cNvSpPr>
            <p:nvPr/>
          </p:nvSpPr>
          <p:spPr bwMode="auto">
            <a:xfrm>
              <a:off x="5104128" y="2583101"/>
              <a:ext cx="631581" cy="347663"/>
            </a:xfrm>
            <a:prstGeom prst="ellipse">
              <a:avLst/>
            </a:prstGeom>
            <a:solidFill>
              <a:srgbClr val="FFFF00"/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 smtClean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NCDC</a:t>
              </a:r>
            </a:p>
            <a:p>
              <a:pPr algn="ctr" defTabSz="538163" eaLnBrk="1" hangingPunct="1"/>
              <a:r>
                <a:rPr lang="en-GB" altLang="ja-JP" sz="900" b="1" dirty="0" smtClean="0">
                  <a:solidFill>
                    <a:srgbClr val="FF5757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DCPC</a:t>
              </a:r>
              <a:endParaRPr lang="en-GB" altLang="ja-JP" sz="900" b="1" dirty="0">
                <a:solidFill>
                  <a:srgbClr val="FF5757"/>
                </a:solidFill>
                <a:latin typeface="Verdana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67" name="Oval 94"/>
            <p:cNvSpPr>
              <a:spLocks noChangeArrowheads="1"/>
            </p:cNvSpPr>
            <p:nvPr/>
          </p:nvSpPr>
          <p:spPr bwMode="auto">
            <a:xfrm>
              <a:off x="6089110" y="3344863"/>
              <a:ext cx="373673" cy="34925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68" name="Oval 93"/>
            <p:cNvSpPr>
              <a:spLocks noChangeArrowheads="1"/>
            </p:cNvSpPr>
            <p:nvPr/>
          </p:nvSpPr>
          <p:spPr bwMode="auto">
            <a:xfrm>
              <a:off x="3457279" y="2921636"/>
              <a:ext cx="375138" cy="34607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69" name="Oval 93"/>
            <p:cNvSpPr>
              <a:spLocks noChangeArrowheads="1"/>
            </p:cNvSpPr>
            <p:nvPr/>
          </p:nvSpPr>
          <p:spPr bwMode="auto">
            <a:xfrm>
              <a:off x="3417277" y="2960688"/>
              <a:ext cx="375138" cy="34607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70" name="Oval 93"/>
            <p:cNvSpPr>
              <a:spLocks noChangeArrowheads="1"/>
            </p:cNvSpPr>
            <p:nvPr/>
          </p:nvSpPr>
          <p:spPr bwMode="auto">
            <a:xfrm>
              <a:off x="3336134" y="3014211"/>
              <a:ext cx="375138" cy="34607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71" name="Oval 94"/>
            <p:cNvSpPr>
              <a:spLocks noChangeArrowheads="1"/>
            </p:cNvSpPr>
            <p:nvPr/>
          </p:nvSpPr>
          <p:spPr bwMode="auto">
            <a:xfrm>
              <a:off x="5697609" y="2872741"/>
              <a:ext cx="373673" cy="34925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72" name="Oval 94"/>
            <p:cNvSpPr>
              <a:spLocks noChangeArrowheads="1"/>
            </p:cNvSpPr>
            <p:nvPr/>
          </p:nvSpPr>
          <p:spPr bwMode="auto">
            <a:xfrm>
              <a:off x="5772734" y="2909572"/>
              <a:ext cx="373673" cy="34925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73" name="Oval 92"/>
            <p:cNvSpPr>
              <a:spLocks noChangeArrowheads="1"/>
            </p:cNvSpPr>
            <p:nvPr/>
          </p:nvSpPr>
          <p:spPr bwMode="auto">
            <a:xfrm>
              <a:off x="5828015" y="2954217"/>
              <a:ext cx="375138" cy="347662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74" name="Oval 92"/>
            <p:cNvSpPr>
              <a:spLocks noChangeArrowheads="1"/>
            </p:cNvSpPr>
            <p:nvPr/>
          </p:nvSpPr>
          <p:spPr bwMode="auto">
            <a:xfrm>
              <a:off x="5942386" y="2997201"/>
              <a:ext cx="375138" cy="347662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rgbClr val="FF5757"/>
              </a:solidFill>
              <a:round/>
              <a:headEnd/>
              <a:tailEnd/>
            </a:ln>
            <a:effectLst/>
          </p:spPr>
          <p:txBody>
            <a:bodyPr wrap="none" lIns="54032" tIns="27016" rIns="54032" bIns="27016" anchor="ctr"/>
            <a:lstStyle/>
            <a:p>
              <a:pPr algn="ctr" defTabSz="538163" eaLnBrk="1" hangingPunct="1"/>
              <a:r>
                <a:rPr lang="en-GB" altLang="ja-JP" sz="900" b="1" dirty="0">
                  <a:solidFill>
                    <a:srgbClr val="070189"/>
                  </a:solidFill>
                  <a:latin typeface="Verdana" pitchFamily="34" charset="0"/>
                  <a:ea typeface="Arial Unicode MS" pitchFamily="34" charset="-128"/>
                  <a:cs typeface="Arial Unicode MS" pitchFamily="34" charset="-128"/>
                </a:rPr>
                <a:t>NC</a:t>
              </a:r>
            </a:p>
          </p:txBody>
        </p:sp>
        <p:sp>
          <p:nvSpPr>
            <p:cNvPr id="75" name="Line 74"/>
            <p:cNvSpPr>
              <a:spLocks noChangeShapeType="1"/>
            </p:cNvSpPr>
            <p:nvPr/>
          </p:nvSpPr>
          <p:spPr bwMode="auto">
            <a:xfrm flipH="1" flipV="1">
              <a:off x="1458940" y="4661426"/>
              <a:ext cx="1354598" cy="424081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Text Box 62"/>
            <p:cNvSpPr txBox="1">
              <a:spLocks noChangeArrowheads="1"/>
            </p:cNvSpPr>
            <p:nvPr/>
          </p:nvSpPr>
          <p:spPr bwMode="auto">
            <a:xfrm>
              <a:off x="7282960" y="1573160"/>
              <a:ext cx="1708640" cy="2288694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36000" tIns="36000" rIns="36000" bIns="36000">
              <a:spAutoFit/>
            </a:bodyPr>
            <a:lstStyle>
              <a:lvl1pPr marL="85725" indent="-85725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0013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marL="0" indent="0">
                <a:buNone/>
              </a:pPr>
              <a:r>
                <a:rPr lang="en-US" sz="1200" b="1" dirty="0"/>
                <a:t>Guadeloupe</a:t>
              </a:r>
            </a:p>
            <a:p>
              <a:pPr marL="0" indent="0">
                <a:buNone/>
              </a:pPr>
              <a:r>
                <a:rPr lang="en-US" sz="1200" b="1" dirty="0"/>
                <a:t>Guatemala</a:t>
              </a:r>
            </a:p>
            <a:p>
              <a:pPr marL="0" indent="0">
                <a:buNone/>
              </a:pPr>
              <a:r>
                <a:rPr lang="en-US" sz="1200" b="1" dirty="0"/>
                <a:t>Haiti</a:t>
              </a:r>
            </a:p>
            <a:p>
              <a:pPr marL="0" indent="0">
                <a:buNone/>
              </a:pPr>
              <a:r>
                <a:rPr lang="en-US" sz="1200" b="1" dirty="0"/>
                <a:t>Honduras</a:t>
              </a:r>
            </a:p>
            <a:p>
              <a:pPr marL="0" indent="0">
                <a:buNone/>
              </a:pPr>
              <a:r>
                <a:rPr lang="en-US" sz="1200" b="1" dirty="0"/>
                <a:t>Jamaica</a:t>
              </a:r>
            </a:p>
            <a:p>
              <a:pPr marL="0" indent="0">
                <a:buNone/>
              </a:pPr>
              <a:r>
                <a:rPr lang="en-US" sz="1200" b="1" dirty="0"/>
                <a:t>Mexico</a:t>
              </a:r>
            </a:p>
            <a:p>
              <a:pPr marL="0" indent="0">
                <a:buNone/>
              </a:pPr>
              <a:r>
                <a:rPr lang="en-US" sz="1200" b="1" dirty="0"/>
                <a:t>Montserrat</a:t>
              </a:r>
            </a:p>
            <a:p>
              <a:pPr marL="0" indent="0">
                <a:buNone/>
              </a:pPr>
              <a:r>
                <a:rPr lang="en-US" sz="1200" b="1" dirty="0"/>
                <a:t>Nicaragua</a:t>
              </a:r>
            </a:p>
            <a:p>
              <a:pPr marL="0" indent="0">
                <a:buNone/>
              </a:pPr>
              <a:r>
                <a:rPr lang="en-US" sz="1200" b="1" dirty="0"/>
                <a:t>Panama</a:t>
              </a:r>
            </a:p>
            <a:p>
              <a:pPr marL="0" indent="0">
                <a:buNone/>
              </a:pPr>
              <a:r>
                <a:rPr lang="en-US" sz="1200" b="1" dirty="0"/>
                <a:t>Saint Lucia</a:t>
              </a:r>
            </a:p>
            <a:p>
              <a:pPr marL="0" indent="0">
                <a:buNone/>
              </a:pPr>
              <a:r>
                <a:rPr lang="en-US" sz="1200" b="1" dirty="0" smtClean="0"/>
                <a:t>Trinidad and </a:t>
              </a:r>
              <a:r>
                <a:rPr lang="en-US" sz="1200" b="1" dirty="0"/>
                <a:t>Tobago</a:t>
              </a:r>
            </a:p>
            <a:p>
              <a:pPr marL="0" indent="0">
                <a:buNone/>
              </a:pPr>
              <a:r>
                <a:rPr lang="en-US" sz="1200" b="1" dirty="0"/>
                <a:t>Turks &amp; Caicos </a:t>
              </a:r>
              <a:r>
                <a:rPr lang="en-US" sz="1200" b="1" dirty="0" smtClean="0"/>
                <a:t>Islands</a:t>
              </a:r>
              <a:r>
                <a:rPr lang="en-US" sz="1200" b="1" dirty="0" smtClean="0">
                  <a:solidFill>
                    <a:srgbClr val="FF0000"/>
                  </a:solidFill>
                </a:rPr>
                <a:t> 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7" name="Line 74"/>
            <p:cNvSpPr>
              <a:spLocks noChangeShapeType="1"/>
            </p:cNvSpPr>
            <p:nvPr/>
          </p:nvSpPr>
          <p:spPr bwMode="auto">
            <a:xfrm flipH="1">
              <a:off x="6317523" y="2292349"/>
              <a:ext cx="965437" cy="735013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752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533400"/>
            <a:ext cx="6096000" cy="884238"/>
          </a:xfrm>
        </p:spPr>
        <p:txBody>
          <a:bodyPr/>
          <a:lstStyle/>
          <a:p>
            <a:r>
              <a:rPr lang="en-GB" sz="2800" dirty="0"/>
              <a:t>Training – Capacity building </a:t>
            </a:r>
            <a:r>
              <a:rPr lang="en-GB" sz="2800" dirty="0" smtClean="0"/>
              <a:t>activity</a:t>
            </a:r>
            <a:r>
              <a:rPr lang="en-US" sz="3200" dirty="0"/>
              <a:t/>
            </a:r>
            <a:br>
              <a:rPr lang="en-US" sz="3200" dirty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000" dirty="0" smtClean="0"/>
          </a:p>
          <a:p>
            <a:r>
              <a:rPr lang="en-US" sz="2000" dirty="0" err="1" smtClean="0"/>
              <a:t>Connectino</a:t>
            </a:r>
            <a:r>
              <a:rPr lang="en-US" sz="2000" dirty="0" smtClean="0"/>
              <a:t> to WIS-</a:t>
            </a:r>
            <a:r>
              <a:rPr lang="en-US" sz="2000" dirty="0" err="1" smtClean="0"/>
              <a:t>MetED</a:t>
            </a:r>
            <a:r>
              <a:rPr lang="en-US" sz="2000" dirty="0" smtClean="0"/>
              <a:t> – COMET</a:t>
            </a:r>
          </a:p>
          <a:p>
            <a:pPr lvl="1"/>
            <a:r>
              <a:rPr lang="en-US" sz="1600" dirty="0"/>
              <a:t>Designed to make the COMET materials available to support the development of the KMA prototype for the WMO Global Campus Searchable Training Calendar of events and Catalogue of Resources"</a:t>
            </a:r>
            <a:endParaRPr lang="en-US" sz="1600" dirty="0" smtClean="0"/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72BB8-0BDA-4837-AD84-24DB4E077EB1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4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04800"/>
            <a:ext cx="6096000" cy="1066800"/>
          </a:xfrm>
        </p:spPr>
        <p:txBody>
          <a:bodyPr/>
          <a:lstStyle/>
          <a:p>
            <a:r>
              <a:rPr lang="en-GB" sz="2800" dirty="0"/>
              <a:t>Operational issues in last period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1"/>
            <a:ext cx="8229600" cy="3505200"/>
          </a:xfrm>
        </p:spPr>
        <p:txBody>
          <a:bodyPr/>
          <a:lstStyle/>
          <a:p>
            <a:r>
              <a:rPr lang="en-US" sz="2400" dirty="0" smtClean="0"/>
              <a:t>Mid-February 2017- March 20, 2017</a:t>
            </a:r>
          </a:p>
          <a:p>
            <a:pPr lvl="1"/>
            <a:r>
              <a:rPr lang="en-US" sz="2000" dirty="0" smtClean="0"/>
              <a:t>Registered Users were unable to login into GISC Washington due to an </a:t>
            </a:r>
            <a:r>
              <a:rPr lang="en-US" sz="2000" dirty="0" err="1" smtClean="0"/>
              <a:t>incompatiable</a:t>
            </a:r>
            <a:r>
              <a:rPr lang="en-US" sz="2000" dirty="0" smtClean="0"/>
              <a:t> software update on the infrastructure</a:t>
            </a:r>
          </a:p>
          <a:p>
            <a:pPr lvl="1"/>
            <a:r>
              <a:rPr lang="en-US" sz="2000" dirty="0" smtClean="0"/>
              <a:t>Search capabilities remained operational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72BB8-0BDA-4837-AD84-24DB4E077EB1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01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04800"/>
            <a:ext cx="6096000" cy="1066800"/>
          </a:xfrm>
        </p:spPr>
        <p:txBody>
          <a:bodyPr/>
          <a:lstStyle/>
          <a:p>
            <a:r>
              <a:rPr lang="en-GB" sz="2800" dirty="0"/>
              <a:t>GISC Back up and activities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1"/>
            <a:ext cx="8229600" cy="3505200"/>
          </a:xfrm>
        </p:spPr>
        <p:txBody>
          <a:bodyPr/>
          <a:lstStyle/>
          <a:p>
            <a:r>
              <a:rPr lang="en-US" sz="2400" dirty="0" smtClean="0"/>
              <a:t>Brasilia is Back-up – connectivity tested and confirmed in self-audit processes December 2016</a:t>
            </a:r>
            <a:endParaRPr lang="en-US" sz="2000" dirty="0" smtClean="0"/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72BB8-0BDA-4837-AD84-24DB4E077EB1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44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04800"/>
            <a:ext cx="6096000" cy="1066800"/>
          </a:xfrm>
        </p:spPr>
        <p:txBody>
          <a:bodyPr/>
          <a:lstStyle/>
          <a:p>
            <a:r>
              <a:rPr lang="en-GB" sz="2800" dirty="0"/>
              <a:t>Monitoring Activity &amp; volume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1"/>
            <a:ext cx="8229600" cy="3505200"/>
          </a:xfrm>
        </p:spPr>
        <p:txBody>
          <a:bodyPr/>
          <a:lstStyle/>
          <a:p>
            <a:r>
              <a:rPr lang="en-US" sz="2400" dirty="0" smtClean="0"/>
              <a:t>2017 official annual report is in process</a:t>
            </a:r>
          </a:p>
          <a:p>
            <a:r>
              <a:rPr lang="en-US" sz="2400" dirty="0" smtClean="0"/>
              <a:t>December 2016 Latency reports on primary and back-up </a:t>
            </a:r>
            <a:r>
              <a:rPr lang="en-US" sz="2400" dirty="0" smtClean="0"/>
              <a:t>NWS infrastructure</a:t>
            </a:r>
            <a:endParaRPr lang="en-US" sz="2400" dirty="0" smtClean="0"/>
          </a:p>
          <a:p>
            <a:endParaRPr lang="en-US" sz="2000" dirty="0" smtClean="0"/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72BB8-0BDA-4837-AD84-24DB4E077EB1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24200"/>
            <a:ext cx="5517157" cy="331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17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6096000" cy="868362"/>
          </a:xfrm>
        </p:spPr>
        <p:txBody>
          <a:bodyPr/>
          <a:lstStyle/>
          <a:p>
            <a:r>
              <a:rPr lang="en-GB" sz="2800" dirty="0"/>
              <a:t>Changes in GISC, including new features since last meeting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81000" y="1524000"/>
            <a:ext cx="8458200" cy="510540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Upgraded software (</a:t>
            </a:r>
            <a:r>
              <a:rPr lang="en-US" sz="1800" dirty="0" err="1" smtClean="0"/>
              <a:t>OpenWIS</a:t>
            </a:r>
            <a:r>
              <a:rPr lang="en-US" sz="1800" dirty="0" smtClean="0"/>
              <a:t>) and infrastructure hosting GISC Washington</a:t>
            </a:r>
            <a:endParaRPr lang="en-US" sz="18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NWS telecommunications gate was was sunset in early 2017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400" dirty="0" smtClean="0"/>
              <a:t>All systems running on the NWSTG were migrated in 2015 and 2016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400" dirty="0" smtClean="0"/>
              <a:t>Replaced by Integrated Dissemination Program Infrastructure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400" dirty="0" smtClean="0"/>
              <a:t>Redundant Systems located in College Park, MD &amp; Boulder, CO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GISC-Washington became operational on the new hardware December 19, 2016 </a:t>
            </a:r>
            <a:endParaRPr lang="en-US" sz="18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6 Audit Tests (self-audit) were performed prior to official migration to the new hardware</a:t>
            </a:r>
            <a:endParaRPr lang="en-US" sz="18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All registered user actions were also verified</a:t>
            </a:r>
            <a:endParaRPr lang="en-US" sz="18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472BB8-0BDA-4837-AD84-24DB4E077EB1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20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059335-5831-448F-AA9E-7F92E3A7E23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1000" y="1848682"/>
            <a:ext cx="8305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Complete testing of direct connection with Toulouse and Offenbach</a:t>
            </a: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Re-establish direct connection to Melbourne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Encourage more US metadata registrations in GISC-Washington</a:t>
            </a: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Continue to participate in technical and steering committee for the </a:t>
            </a:r>
            <a:r>
              <a:rPr lang="en-US" sz="2000" dirty="0" err="1" smtClean="0"/>
              <a:t>OpenWIS</a:t>
            </a:r>
            <a:r>
              <a:rPr lang="en-US" sz="2000" dirty="0" smtClean="0"/>
              <a:t> association with a focus on keeping in step with developing WIS 2.0 requirements and keeping GISC-Washington up to date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371600" y="381000"/>
            <a:ext cx="6172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Outlook </a:t>
            </a:r>
            <a:endParaRPr lang="en-GB" sz="2800" dirty="0" smtClean="0"/>
          </a:p>
          <a:p>
            <a:pPr algn="ctr"/>
            <a:r>
              <a:rPr lang="en-GB" sz="2800" dirty="0" smtClean="0"/>
              <a:t>(</a:t>
            </a:r>
            <a:r>
              <a:rPr lang="en-GB" sz="2800" dirty="0"/>
              <a:t>planned changes/improvements)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902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66584-9DD3-4F2C-9EBF-761B4D2E392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314450" y="457200"/>
            <a:ext cx="6781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Any other issues of interest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1737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45203</TotalTime>
  <Words>408</Words>
  <Application>Microsoft Office PowerPoint</Application>
  <PresentationFormat>On-screen Show (4:3)</PresentationFormat>
  <Paragraphs>136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Default Design</vt:lpstr>
      <vt:lpstr>GISC Washington status Kari Sheets Agenda item 4.1.13   </vt:lpstr>
      <vt:lpstr>Contents </vt:lpstr>
      <vt:lpstr>Area of Responsibility </vt:lpstr>
      <vt:lpstr>Training – Capacity building activity </vt:lpstr>
      <vt:lpstr>Operational issues in last period</vt:lpstr>
      <vt:lpstr>GISC Back up and activities</vt:lpstr>
      <vt:lpstr>Monitoring Activity &amp; volume</vt:lpstr>
      <vt:lpstr>Changes in GISC, including new features since last meeting</vt:lpstr>
      <vt:lpstr>PowerPoint Presentation</vt:lpstr>
      <vt:lpstr>PowerPoint Presentation</vt:lpstr>
    </vt:vector>
  </TitlesOfParts>
  <Company>NWS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Office of Operational Systems  FY2011   Base Budget</dc:title>
  <dc:creator>Authorized User</dc:creator>
  <cp:lastModifiedBy>Kari Sheets (DWH)</cp:lastModifiedBy>
  <cp:revision>1635</cp:revision>
  <cp:lastPrinted>2013-04-12T18:16:58Z</cp:lastPrinted>
  <dcterms:created xsi:type="dcterms:W3CDTF">2010-09-14T12:49:58Z</dcterms:created>
  <dcterms:modified xsi:type="dcterms:W3CDTF">2017-11-13T12:28:03Z</dcterms:modified>
</cp:coreProperties>
</file>