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228600" algn="ctr">
              <a:spcBef>
                <a:spcPts val="0"/>
              </a:spcBef>
              <a:buSzTx/>
              <a:buNone/>
              <a:defRPr sz="5400"/>
            </a:lvl2pPr>
            <a:lvl3pPr marL="0" indent="457200" algn="ctr">
              <a:spcBef>
                <a:spcPts val="0"/>
              </a:spcBef>
              <a:buSzTx/>
              <a:buNone/>
              <a:defRPr sz="5400"/>
            </a:lvl3pPr>
            <a:lvl4pPr marL="0" indent="685800" algn="ctr">
              <a:spcBef>
                <a:spcPts val="0"/>
              </a:spcBef>
              <a:buSzTx/>
              <a:buNone/>
              <a:defRPr sz="5400"/>
            </a:lvl4pPr>
            <a:lvl5pPr marL="0" indent="91440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3125968" y="673100"/>
            <a:ext cx="18135601" cy="8737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228600" algn="ctr">
              <a:spcBef>
                <a:spcPts val="0"/>
              </a:spcBef>
              <a:buSzTx/>
              <a:buNone/>
              <a:defRPr sz="5400"/>
            </a:lvl2pPr>
            <a:lvl3pPr marL="0" indent="457200" algn="ctr">
              <a:spcBef>
                <a:spcPts val="0"/>
              </a:spcBef>
              <a:buSzTx/>
              <a:buNone/>
              <a:defRPr sz="5400"/>
            </a:lvl3pPr>
            <a:lvl4pPr marL="0" indent="685800" algn="ctr">
              <a:spcBef>
                <a:spcPts val="0"/>
              </a:spcBef>
              <a:buSzTx/>
              <a:buNone/>
              <a:defRPr sz="5400"/>
            </a:lvl4pPr>
            <a:lvl5pPr marL="0" indent="91440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13165980" y="952500"/>
            <a:ext cx="9525001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228600" algn="ctr">
              <a:spcBef>
                <a:spcPts val="0"/>
              </a:spcBef>
              <a:buSzTx/>
              <a:buNone/>
              <a:defRPr sz="5400"/>
            </a:lvl2pPr>
            <a:lvl3pPr marL="0" indent="457200" algn="ctr">
              <a:spcBef>
                <a:spcPts val="0"/>
              </a:spcBef>
              <a:buSzTx/>
              <a:buNone/>
              <a:defRPr sz="5400"/>
            </a:lvl3pPr>
            <a:lvl4pPr marL="0" indent="685800" algn="ctr">
              <a:spcBef>
                <a:spcPts val="0"/>
              </a:spcBef>
              <a:buSzTx/>
              <a:buNone/>
              <a:defRPr sz="5400"/>
            </a:lvl4pPr>
            <a:lvl5pPr marL="0" indent="91440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13169900" y="3149600"/>
            <a:ext cx="95250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15760700" y="70485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15760700" y="11303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idx="15"/>
          </p:nvPr>
        </p:nvSpPr>
        <p:spPr>
          <a:xfrm>
            <a:off x="1206500" y="1130300"/>
            <a:ext cx="141732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32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24384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1959031" y="13081000"/>
            <a:ext cx="453238" cy="46106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24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ISC JEDDAH STATUS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GISC JEDDAH STATUS</a:t>
            </a:r>
          </a:p>
        </p:txBody>
      </p:sp>
      <p:sp>
        <p:nvSpPr>
          <p:cNvPr id="120" name="Talal Alowaibd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Talal Alowaibd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Area of Resposibilit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Area of Resposibility</a:t>
            </a:r>
          </a:p>
        </p:txBody>
      </p:sp>
      <p:sp>
        <p:nvSpPr>
          <p:cNvPr id="123" name="Arab Gulf Countries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527050" indent="-527050" defTabSz="685165">
              <a:spcBef>
                <a:spcPts val="4800"/>
              </a:spcBef>
              <a:defRPr sz="3984"/>
            </a:pPr>
            <a:r>
              <a:t>Arab Gulf Countries</a:t>
            </a:r>
          </a:p>
          <a:p>
            <a:pPr marL="527050" indent="-527050" defTabSz="685165">
              <a:spcBef>
                <a:spcPts val="4800"/>
              </a:spcBef>
              <a:defRPr sz="3984"/>
            </a:pPr>
            <a:r>
              <a:t>Kowait</a:t>
            </a:r>
          </a:p>
          <a:p>
            <a:pPr marL="527050" indent="-527050" defTabSz="685165">
              <a:spcBef>
                <a:spcPts val="4800"/>
              </a:spcBef>
              <a:defRPr sz="3984"/>
            </a:pPr>
            <a:r>
              <a:t>Bahrain</a:t>
            </a:r>
          </a:p>
          <a:p>
            <a:pPr marL="527050" indent="-527050" defTabSz="685165">
              <a:spcBef>
                <a:spcPts val="4800"/>
              </a:spcBef>
              <a:defRPr sz="3984"/>
            </a:pPr>
            <a:r>
              <a:t>Qatar</a:t>
            </a:r>
          </a:p>
          <a:p>
            <a:pPr marL="527050" indent="-527050" defTabSz="685165">
              <a:spcBef>
                <a:spcPts val="4800"/>
              </a:spcBef>
              <a:defRPr sz="3984"/>
            </a:pPr>
            <a:r>
              <a:t>UAE</a:t>
            </a:r>
          </a:p>
          <a:p>
            <a:pPr marL="527050" indent="-527050" defTabSz="685165">
              <a:spcBef>
                <a:spcPts val="4800"/>
              </a:spcBef>
              <a:defRPr sz="3984"/>
            </a:pPr>
            <a:r>
              <a:t>Oman</a:t>
            </a:r>
          </a:p>
          <a:p>
            <a:pPr marL="527050" indent="-527050" defTabSz="685165">
              <a:spcBef>
                <a:spcPts val="4800"/>
              </a:spcBef>
              <a:defRPr sz="3984"/>
            </a:pPr>
            <a:r>
              <a:t>Yemen</a:t>
            </a:r>
          </a:p>
          <a:p>
            <a:pPr marL="527050" indent="-527050" defTabSz="685165">
              <a:spcBef>
                <a:spcPts val="4800"/>
              </a:spcBef>
              <a:defRPr sz="3984"/>
            </a:pPr>
            <a:r>
              <a:t>Saudi Arabia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Dcs WIS Complainc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Dcs WIS Complaince</a:t>
            </a:r>
          </a:p>
        </p:txBody>
      </p:sp>
      <p:sp>
        <p:nvSpPr>
          <p:cNvPr id="126" name="DCPC JEDDAH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DCPC JEDDAH</a:t>
            </a:r>
          </a:p>
          <a:p>
            <a:pPr/>
            <a:r>
              <a:t>RSMC JEDDAH</a:t>
            </a:r>
          </a:p>
          <a:p>
            <a:pPr/>
            <a:r>
              <a:t>RDMEC JEDDAH</a:t>
            </a:r>
          </a:p>
          <a:p>
            <a:pPr/>
            <a:r>
              <a:t>RCC JEDDAH</a:t>
            </a:r>
          </a:p>
          <a:p>
            <a:pPr/>
            <a:r>
              <a:t>DCPC GATAR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Connectivitie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Connectivities</a:t>
            </a:r>
          </a:p>
        </p:txBody>
      </p:sp>
      <p:sp>
        <p:nvSpPr>
          <p:cNvPr id="129" name="For public we have 100 Mb connection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 public we have 100 Mb connection</a:t>
            </a:r>
          </a:p>
          <a:p>
            <a:pPr/>
            <a:r>
              <a:t>For managed network we have 2 Mb with RMDCN</a:t>
            </a:r>
          </a:p>
          <a:p>
            <a:pPr/>
            <a:r>
              <a:t>We connected with Moscow bu RMDCN</a:t>
            </a:r>
          </a:p>
          <a:p>
            <a:pPr/>
            <a:r>
              <a:t>We have Negotiation With Seoul and Tokyo to make a connection by RMDCn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For training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 training</a:t>
            </a:r>
          </a:p>
        </p:txBody>
      </p:sp>
      <p:sp>
        <p:nvSpPr>
          <p:cNvPr id="132" name="We don’t have a training centr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We don’t have a training centre</a:t>
            </a:r>
          </a:p>
          <a:p>
            <a:pPr/>
            <a:r>
              <a:t>We have a contact with Corobor to tarin our emplyees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Monitoring and Volum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Monitoring and Volume</a:t>
            </a:r>
          </a:p>
        </p:txBody>
      </p:sp>
      <p:sp>
        <p:nvSpPr>
          <p:cNvPr id="135" name="19 users regisrers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19 users regisrers</a:t>
            </a:r>
          </a:p>
          <a:p>
            <a:pPr/>
            <a:r>
              <a:t>Database of metadata have 141,000 records</a:t>
            </a:r>
          </a:p>
          <a:p>
            <a:pPr/>
            <a:r>
              <a:t>Cache 50152 bulletins</a:t>
            </a:r>
          </a:p>
          <a:p>
            <a:pPr/>
            <a:r>
              <a:t>Ingesting 5.4 GB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For Backup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 Backup</a:t>
            </a:r>
          </a:p>
        </p:txBody>
      </p:sp>
      <p:sp>
        <p:nvSpPr>
          <p:cNvPr id="138" name="We don’t have any backup until now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We don’t have any backup until now</a:t>
            </a:r>
          </a:p>
          <a:p>
            <a:pPr/>
            <a:r>
              <a:t>We are planing to make a backup as soon as possible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hank you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Thank you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