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8" r:id="rId2"/>
  </p:sldMasterIdLst>
  <p:notesMasterIdLst>
    <p:notesMasterId r:id="rId17"/>
  </p:notesMasterIdLst>
  <p:sldIdLst>
    <p:sldId id="256" r:id="rId3"/>
    <p:sldId id="265" r:id="rId4"/>
    <p:sldId id="264" r:id="rId5"/>
    <p:sldId id="266" r:id="rId6"/>
    <p:sldId id="267" r:id="rId7"/>
    <p:sldId id="268" r:id="rId8"/>
    <p:sldId id="269" r:id="rId9"/>
    <p:sldId id="270" r:id="rId10"/>
    <p:sldId id="274" r:id="rId11"/>
    <p:sldId id="275" r:id="rId12"/>
    <p:sldId id="271" r:id="rId13"/>
    <p:sldId id="272" r:id="rId14"/>
    <p:sldId id="273" r:id="rId15"/>
    <p:sldId id="258"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01" d="100"/>
          <a:sy n="101" d="100"/>
        </p:scale>
        <p:origin x="684" y="-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12/11/2017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latest state of the climate report shows we are on track …</a:t>
            </a:r>
          </a:p>
          <a:p>
            <a:r>
              <a:rPr lang="en-AU" dirty="0"/>
              <a:t>More extreme events affecting many parts of our lives and well being …</a:t>
            </a:r>
          </a:p>
        </p:txBody>
      </p:sp>
      <p:sp>
        <p:nvSpPr>
          <p:cNvPr id="4" name="Slide Number Placeholder 3"/>
          <p:cNvSpPr>
            <a:spLocks noGrp="1"/>
          </p:cNvSpPr>
          <p:nvPr>
            <p:ph type="sldNum" sz="quarter" idx="10"/>
          </p:nvPr>
        </p:nvSpPr>
        <p:spPr/>
        <p:txBody>
          <a:bodyPr/>
          <a:lstStyle/>
          <a:p>
            <a:fld id="{A7116527-64FD-4ADC-8819-9BFA1E8A93FB}" type="slidenum">
              <a:rPr lang="en-GB" smtClean="0"/>
              <a:t>3</a:t>
            </a:fld>
            <a:endParaRPr lang="en-GB"/>
          </a:p>
        </p:txBody>
      </p:sp>
    </p:spTree>
    <p:extLst>
      <p:ext uri="{BB962C8B-B14F-4D97-AF65-F5344CB8AC3E}">
        <p14:creationId xmlns:p14="http://schemas.microsoft.com/office/powerpoint/2010/main" val="3568524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WEF identified that extreme </a:t>
            </a:r>
            <a:r>
              <a:rPr lang="en-AU" dirty="0" err="1"/>
              <a:t>wx</a:t>
            </a:r>
            <a:r>
              <a:rPr lang="en-AU" dirty="0"/>
              <a:t> events, nature </a:t>
            </a:r>
            <a:r>
              <a:rPr lang="en-AU" dirty="0" err="1"/>
              <a:t>dissasters</a:t>
            </a:r>
            <a:r>
              <a:rPr lang="en-AU" dirty="0"/>
              <a:t> water &amp; food </a:t>
            </a:r>
            <a:r>
              <a:rPr lang="en-AU" dirty="0" err="1"/>
              <a:t>crisiss</a:t>
            </a:r>
            <a:r>
              <a:rPr lang="en-AU" dirty="0"/>
              <a:t> and failure to mitigate or adapt to climate changes are among the greatest risks. This is evident in the UN Sustainable development goals</a:t>
            </a:r>
          </a:p>
        </p:txBody>
      </p:sp>
      <p:sp>
        <p:nvSpPr>
          <p:cNvPr id="4" name="Slide Number Placeholder 3"/>
          <p:cNvSpPr>
            <a:spLocks noGrp="1"/>
          </p:cNvSpPr>
          <p:nvPr>
            <p:ph type="sldNum" sz="quarter" idx="10"/>
          </p:nvPr>
        </p:nvSpPr>
        <p:spPr/>
        <p:txBody>
          <a:bodyPr/>
          <a:lstStyle/>
          <a:p>
            <a:fld id="{A7116527-64FD-4ADC-8819-9BFA1E8A93FB}" type="slidenum">
              <a:rPr lang="en-GB" smtClean="0"/>
              <a:t>4</a:t>
            </a:fld>
            <a:endParaRPr lang="en-GB"/>
          </a:p>
        </p:txBody>
      </p:sp>
    </p:spTree>
    <p:extLst>
      <p:ext uri="{BB962C8B-B14F-4D97-AF65-F5344CB8AC3E}">
        <p14:creationId xmlns:p14="http://schemas.microsoft.com/office/powerpoint/2010/main" val="12351062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57238"/>
            <a:ext cx="4962525" cy="3722687"/>
          </a:xfrm>
        </p:spPr>
      </p:sp>
      <p:sp>
        <p:nvSpPr>
          <p:cNvPr id="3" name="Notes Placeholder 2"/>
          <p:cNvSpPr>
            <a:spLocks noGrp="1"/>
          </p:cNvSpPr>
          <p:nvPr>
            <p:ph type="body" idx="1"/>
          </p:nvPr>
        </p:nvSpPr>
        <p:spPr/>
        <p:txBody>
          <a:bodyPr/>
          <a:lstStyle/>
          <a:p>
            <a:r>
              <a:rPr lang="en-US" dirty="0"/>
              <a:t>WMO has a </a:t>
            </a:r>
            <a:r>
              <a:rPr lang="en-US" dirty="0" err="1"/>
              <a:t>a</a:t>
            </a:r>
            <a:r>
              <a:rPr lang="en-US" dirty="0"/>
              <a:t> role I many of the sustainable development goads as indicated here.</a:t>
            </a:r>
          </a:p>
        </p:txBody>
      </p:sp>
      <p:sp>
        <p:nvSpPr>
          <p:cNvPr id="4" name="Slide Number Placeholder 3"/>
          <p:cNvSpPr>
            <a:spLocks noGrp="1"/>
          </p:cNvSpPr>
          <p:nvPr>
            <p:ph type="sldNum" sz="quarter" idx="10"/>
          </p:nvPr>
        </p:nvSpPr>
        <p:spPr/>
        <p:txBody>
          <a:bodyPr/>
          <a:lstStyle/>
          <a:p>
            <a:fld id="{52373FAA-1FB3-4805-BB5F-655D3827DBAA}" type="slidenum">
              <a:rPr lang="en-US" altLang="en-US" smtClean="0"/>
              <a:pPr/>
              <a:t>5</a:t>
            </a:fld>
            <a:endParaRPr lang="en-US" altLang="en-US"/>
          </a:p>
        </p:txBody>
      </p:sp>
      <p:sp>
        <p:nvSpPr>
          <p:cNvPr id="5" name="Slide Image Placeholder 1"/>
          <p:cNvSpPr txBox="1">
            <a:spLocks noRot="1" noChangeAspect="1"/>
          </p:cNvSpPr>
          <p:nvPr/>
        </p:nvSpPr>
        <p:spPr bwMode="auto">
          <a:xfrm>
            <a:off x="917576" y="753539"/>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extLst>
      <p:ext uri="{BB962C8B-B14F-4D97-AF65-F5344CB8AC3E}">
        <p14:creationId xmlns:p14="http://schemas.microsoft.com/office/powerpoint/2010/main" val="25984947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WIS and WIGOS monitoring is feeding in to the CPDB</a:t>
            </a:r>
          </a:p>
        </p:txBody>
      </p:sp>
      <p:sp>
        <p:nvSpPr>
          <p:cNvPr id="4" name="Slide Number Placeholder 3"/>
          <p:cNvSpPr>
            <a:spLocks noGrp="1"/>
          </p:cNvSpPr>
          <p:nvPr>
            <p:ph type="sldNum" sz="quarter" idx="10"/>
          </p:nvPr>
        </p:nvSpPr>
        <p:spPr/>
        <p:txBody>
          <a:bodyPr/>
          <a:lstStyle/>
          <a:p>
            <a:fld id="{A7116527-64FD-4ADC-8819-9BFA1E8A93FB}" type="slidenum">
              <a:rPr lang="en-GB" smtClean="0"/>
              <a:t>6</a:t>
            </a:fld>
            <a:endParaRPr lang="en-GB"/>
          </a:p>
        </p:txBody>
      </p:sp>
    </p:spTree>
    <p:extLst>
      <p:ext uri="{BB962C8B-B14F-4D97-AF65-F5344CB8AC3E}">
        <p14:creationId xmlns:p14="http://schemas.microsoft.com/office/powerpoint/2010/main" val="39602810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At the moment, Members can see the GTS details as we have them and in next versions will see all WIS details and be able to update them directly</a:t>
            </a:r>
          </a:p>
        </p:txBody>
      </p:sp>
      <p:sp>
        <p:nvSpPr>
          <p:cNvPr id="4" name="Slide Number Placeholder 3"/>
          <p:cNvSpPr>
            <a:spLocks noGrp="1"/>
          </p:cNvSpPr>
          <p:nvPr>
            <p:ph type="sldNum" sz="quarter" idx="10"/>
          </p:nvPr>
        </p:nvSpPr>
        <p:spPr/>
        <p:txBody>
          <a:bodyPr/>
          <a:lstStyle/>
          <a:p>
            <a:fld id="{A7116527-64FD-4ADC-8819-9BFA1E8A93FB}" type="slidenum">
              <a:rPr lang="en-GB" smtClean="0"/>
              <a:t>7</a:t>
            </a:fld>
            <a:endParaRPr lang="en-GB"/>
          </a:p>
        </p:txBody>
      </p:sp>
    </p:spTree>
    <p:extLst>
      <p:ext uri="{BB962C8B-B14F-4D97-AF65-F5344CB8AC3E}">
        <p14:creationId xmlns:p14="http://schemas.microsoft.com/office/powerpoint/2010/main" val="2902337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Based on CAP, and now developing</a:t>
            </a:r>
          </a:p>
        </p:txBody>
      </p:sp>
      <p:sp>
        <p:nvSpPr>
          <p:cNvPr id="4" name="Slide Number Placeholder 3"/>
          <p:cNvSpPr>
            <a:spLocks noGrp="1"/>
          </p:cNvSpPr>
          <p:nvPr>
            <p:ph type="sldNum" sz="quarter" idx="10"/>
          </p:nvPr>
        </p:nvSpPr>
        <p:spPr/>
        <p:txBody>
          <a:bodyPr/>
          <a:lstStyle/>
          <a:p>
            <a:fld id="{A7116527-64FD-4ADC-8819-9BFA1E8A93FB}" type="slidenum">
              <a:rPr lang="en-GB" smtClean="0"/>
              <a:t>10</a:t>
            </a:fld>
            <a:endParaRPr lang="en-GB"/>
          </a:p>
        </p:txBody>
      </p:sp>
    </p:spTree>
    <p:extLst>
      <p:ext uri="{BB962C8B-B14F-4D97-AF65-F5344CB8AC3E}">
        <p14:creationId xmlns:p14="http://schemas.microsoft.com/office/powerpoint/2010/main" val="17963222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r>
              <a:rPr lang="en-US" dirty="0"/>
              <a:t>pp</a:t>
            </a:r>
            <a:fld id="{9259AF2F-52C6-9B46-B8B2-0579234AE62E}" type="slidenum">
              <a:rPr lang="en-US" smtClean="0"/>
              <a:pPr/>
              <a:t>‹#›</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r>
              <a:rPr lang="en-US" dirty="0"/>
              <a:t>ET-WISC2017 pp</a:t>
            </a:r>
            <a:fld id="{9259AF2F-52C6-9B46-B8B2-0579234AE62E}" type="slidenum">
              <a:rPr lang="en-US" smtClean="0"/>
              <a:pPr/>
              <a:t>‹#›</a:t>
            </a:fld>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ET-WISC2017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r>
              <a:rPr lang="en-US" dirty="0"/>
              <a:t>ET-WISC2017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r>
              <a:rPr lang="en-US" dirty="0"/>
              <a:t>ET-WISC2017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r>
              <a:rPr lang="en-US" dirty="0"/>
              <a:t>ET-WISC2017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ET-WISC2017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r>
              <a:rPr lang="en-US" dirty="0"/>
              <a:t>ET-WISC2017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ET-WISC2017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799775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40603177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0800449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9541116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359178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3103294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0077754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4377354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1742337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ET-WISC2017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910405579"/>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google.fi/url?sa=i&amp;rct=j&amp;q=&amp;esrc=s&amp;source=images&amp;cd=&amp;cad=rja&amp;uact=8&amp;ved=0ahUKEwjL1_ea6tbMAhUDKywKHal4Cs8QjRwIBw&amp;url=http://www.triangle.eu.com/events/world-mail-express-europe-2012/attachment/wmo-2/&amp;psig=AFQjCNEdccmmHV6tyWw9ivNfB-XYPSAGpQ&amp;ust=1463221266853188"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www.un.org/sustainabledevelopment/climate-change-2/" TargetMode="External"/><Relationship Id="rId13" Type="http://schemas.openxmlformats.org/officeDocument/2006/relationships/image" Target="../media/image14.jpeg"/><Relationship Id="rId18" Type="http://schemas.openxmlformats.org/officeDocument/2006/relationships/hyperlink" Target="http://www.un.org/sustainabledevelopment/infrastructure-industrialization/" TargetMode="External"/><Relationship Id="rId26" Type="http://schemas.openxmlformats.org/officeDocument/2006/relationships/hyperlink" Target="http://www.un.org/sustainabledevelopment/peace-justice/" TargetMode="External"/><Relationship Id="rId39" Type="http://schemas.openxmlformats.org/officeDocument/2006/relationships/image" Target="../media/image27.png"/><Relationship Id="rId3" Type="http://schemas.openxmlformats.org/officeDocument/2006/relationships/image" Target="../media/image9.png"/><Relationship Id="rId21" Type="http://schemas.openxmlformats.org/officeDocument/2006/relationships/image" Target="../media/image18.jpeg"/><Relationship Id="rId34" Type="http://schemas.openxmlformats.org/officeDocument/2006/relationships/hyperlink" Target="http://www.un.org/sustainabledevelopment/water-and-sanitation/" TargetMode="External"/><Relationship Id="rId7" Type="http://schemas.openxmlformats.org/officeDocument/2006/relationships/image" Target="../media/image11.jpeg"/><Relationship Id="rId12" Type="http://schemas.openxmlformats.org/officeDocument/2006/relationships/hyperlink" Target="http://www.un.org/sustainabledevelopment/economic-growth/" TargetMode="External"/><Relationship Id="rId17" Type="http://schemas.openxmlformats.org/officeDocument/2006/relationships/image" Target="../media/image16.jpeg"/><Relationship Id="rId25" Type="http://schemas.openxmlformats.org/officeDocument/2006/relationships/image" Target="../media/image20.jpeg"/><Relationship Id="rId33" Type="http://schemas.openxmlformats.org/officeDocument/2006/relationships/image" Target="../media/image24.jpeg"/><Relationship Id="rId38" Type="http://schemas.openxmlformats.org/officeDocument/2006/relationships/hyperlink" Target="http://www.un.org/apps/news/rss/rss_environment.asp" TargetMode="External"/><Relationship Id="rId2" Type="http://schemas.openxmlformats.org/officeDocument/2006/relationships/notesSlide" Target="../notesSlides/notesSlide3.xml"/><Relationship Id="rId16" Type="http://schemas.openxmlformats.org/officeDocument/2006/relationships/hyperlink" Target="http://www.un.org/sustainabledevelopment/health/" TargetMode="External"/><Relationship Id="rId20" Type="http://schemas.openxmlformats.org/officeDocument/2006/relationships/hyperlink" Target="http://www.un.org/sustainabledevelopment/biodiversity/" TargetMode="External"/><Relationship Id="rId29"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hyperlink" Target="http://www.un.org/sustainabledevelopment/energy/" TargetMode="External"/><Relationship Id="rId11" Type="http://schemas.openxmlformats.org/officeDocument/2006/relationships/image" Target="../media/image13.jpeg"/><Relationship Id="rId24" Type="http://schemas.openxmlformats.org/officeDocument/2006/relationships/hyperlink" Target="http://www.un.org/sustainabledevelopment/inequality/" TargetMode="External"/><Relationship Id="rId32" Type="http://schemas.openxmlformats.org/officeDocument/2006/relationships/hyperlink" Target="http://www.un.org/sustainabledevelopment/globalpartnerships/" TargetMode="External"/><Relationship Id="rId37" Type="http://schemas.openxmlformats.org/officeDocument/2006/relationships/image" Target="../media/image26.jpeg"/><Relationship Id="rId40" Type="http://schemas.openxmlformats.org/officeDocument/2006/relationships/image" Target="../media/image28.gif"/><Relationship Id="rId5" Type="http://schemas.openxmlformats.org/officeDocument/2006/relationships/image" Target="../media/image10.jpeg"/><Relationship Id="rId15" Type="http://schemas.openxmlformats.org/officeDocument/2006/relationships/image" Target="../media/image15.jpeg"/><Relationship Id="rId23" Type="http://schemas.openxmlformats.org/officeDocument/2006/relationships/image" Target="../media/image19.jpeg"/><Relationship Id="rId28" Type="http://schemas.openxmlformats.org/officeDocument/2006/relationships/hyperlink" Target="http://www.un.org/sustainabledevelopment/gender-equality/" TargetMode="External"/><Relationship Id="rId36" Type="http://schemas.openxmlformats.org/officeDocument/2006/relationships/hyperlink" Target="http://www.un.org/sustainabledevelopment/sustainable-consumption-production/" TargetMode="External"/><Relationship Id="rId10" Type="http://schemas.openxmlformats.org/officeDocument/2006/relationships/hyperlink" Target="http://www.un.org/sustainabledevelopment/hunger/" TargetMode="External"/><Relationship Id="rId19" Type="http://schemas.openxmlformats.org/officeDocument/2006/relationships/image" Target="../media/image17.jpeg"/><Relationship Id="rId31" Type="http://schemas.openxmlformats.org/officeDocument/2006/relationships/image" Target="../media/image23.jpeg"/><Relationship Id="rId4" Type="http://schemas.openxmlformats.org/officeDocument/2006/relationships/hyperlink" Target="http://www.un.org/sustainabledevelopment/poverty/" TargetMode="External"/><Relationship Id="rId9" Type="http://schemas.openxmlformats.org/officeDocument/2006/relationships/image" Target="../media/image12.jpeg"/><Relationship Id="rId14" Type="http://schemas.openxmlformats.org/officeDocument/2006/relationships/hyperlink" Target="http://www.un.org/sustainabledevelopment/oceans/" TargetMode="External"/><Relationship Id="rId22" Type="http://schemas.openxmlformats.org/officeDocument/2006/relationships/hyperlink" Target="http://www.un.org/sustainabledevelopment/education/" TargetMode="External"/><Relationship Id="rId27" Type="http://schemas.openxmlformats.org/officeDocument/2006/relationships/image" Target="../media/image21.jpeg"/><Relationship Id="rId30" Type="http://schemas.openxmlformats.org/officeDocument/2006/relationships/hyperlink" Target="http://www.un.org/sustainabledevelopment/cities/" TargetMode="External"/><Relationship Id="rId35" Type="http://schemas.openxmlformats.org/officeDocument/2006/relationships/image" Target="../media/image25.jpeg"/></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fontScale="925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WMO Priorities</a:t>
            </a:r>
          </a:p>
          <a:p>
            <a:r>
              <a:rPr lang="en-US" sz="4800" i="1" dirty="0">
                <a:solidFill>
                  <a:srgbClr val="000090"/>
                </a:solidFill>
              </a:rPr>
              <a:t>Secretariat</a:t>
            </a:r>
          </a:p>
          <a:p>
            <a:r>
              <a:rPr lang="en-US" sz="3000" dirty="0">
                <a:solidFill>
                  <a:srgbClr val="000090"/>
                </a:solidFill>
              </a:rPr>
              <a:t>Plenary 2.0</a:t>
            </a: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2400" dirty="0">
                <a:solidFill>
                  <a:srgbClr val="000090"/>
                </a:solidFill>
              </a:rPr>
              <a:t>Opening Plenary  </a:t>
            </a:r>
          </a:p>
          <a:p>
            <a:pPr algn="r"/>
            <a:r>
              <a:rPr lang="en-US" sz="2400" dirty="0">
                <a:solidFill>
                  <a:srgbClr val="000090"/>
                </a:solidFill>
              </a:rPr>
              <a:t>Joint Meeting</a:t>
            </a:r>
          </a:p>
          <a:p>
            <a:pPr algn="r"/>
            <a:r>
              <a:rPr lang="fr-CH" sz="1600" dirty="0">
                <a:solidFill>
                  <a:srgbClr val="000090"/>
                </a:solidFill>
              </a:rPr>
              <a:t>ET-WISC/CTS&amp; TT-GISC 2017</a:t>
            </a:r>
          </a:p>
          <a:p>
            <a:pPr algn="r"/>
            <a:r>
              <a:rPr lang="fr-CH" sz="1600" dirty="0">
                <a:solidFill>
                  <a:srgbClr val="000090"/>
                </a:solidFill>
              </a:rPr>
              <a:t>13-17 </a:t>
            </a:r>
            <a:r>
              <a:rPr lang="fr-CH" sz="1600" dirty="0" err="1">
                <a:solidFill>
                  <a:srgbClr val="000090"/>
                </a:solidFill>
              </a:rPr>
              <a:t>November</a:t>
            </a:r>
            <a:r>
              <a:rPr lang="fr-CH" sz="1600" dirty="0">
                <a:solidFill>
                  <a:srgbClr val="000090"/>
                </a:solidFill>
              </a:rPr>
              <a:t> 2017, Geneva</a:t>
            </a:r>
            <a:endParaRPr lang="en-US" sz="1100" dirty="0">
              <a:solidFill>
                <a:srgbClr val="000090"/>
              </a:solidFill>
            </a:endParaRPr>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31734"/>
            <a:ext cx="8229600" cy="1143000"/>
          </a:xfrm>
        </p:spPr>
        <p:txBody>
          <a:bodyPr>
            <a:normAutofit/>
          </a:bodyPr>
          <a:lstStyle/>
          <a:p>
            <a:r>
              <a:rPr lang="en-GB" sz="3200" b="1"/>
              <a:t>Current WMO “climate”</a:t>
            </a:r>
          </a:p>
        </p:txBody>
      </p:sp>
      <p:sp>
        <p:nvSpPr>
          <p:cNvPr id="5" name="Content Placeholder 4"/>
          <p:cNvSpPr>
            <a:spLocks noGrp="1"/>
          </p:cNvSpPr>
          <p:nvPr>
            <p:ph idx="1"/>
          </p:nvPr>
        </p:nvSpPr>
        <p:spPr>
          <a:xfrm>
            <a:off x="137160" y="769620"/>
            <a:ext cx="9067800" cy="5302726"/>
          </a:xfrm>
        </p:spPr>
        <p:txBody>
          <a:bodyPr>
            <a:normAutofit fontScale="92500" lnSpcReduction="10000"/>
          </a:bodyPr>
          <a:lstStyle/>
          <a:p>
            <a:pPr lvl="0"/>
            <a:r>
              <a:rPr lang="en-GB" sz="2000" dirty="0"/>
              <a:t>Growing amount of disasters &amp; economic losses. Contribution to humanitarian, refugee &amp; even military crisis growing. Political weight of weather, climate and water growing.</a:t>
            </a:r>
          </a:p>
          <a:p>
            <a:pPr marL="0" lvl="0" indent="0">
              <a:buNone/>
            </a:pPr>
            <a:endParaRPr lang="en-GB" sz="2000" dirty="0"/>
          </a:p>
          <a:p>
            <a:pPr lvl="0"/>
            <a:r>
              <a:rPr lang="en-GB" sz="2000" dirty="0"/>
              <a:t>Gap between developed and less developed Members growing. Need and readiness for collaboration exists, financial resources by development partners &amp; recipient country governments expected.</a:t>
            </a:r>
          </a:p>
          <a:p>
            <a:pPr lvl="0"/>
            <a:endParaRPr lang="en-GB" sz="2000" dirty="0"/>
          </a:p>
          <a:p>
            <a:pPr lvl="0"/>
            <a:r>
              <a:rPr lang="en-GB" sz="2000" dirty="0"/>
              <a:t>Delivery of observations for global use not optimal</a:t>
            </a:r>
          </a:p>
          <a:p>
            <a:pPr lvl="0"/>
            <a:endParaRPr lang="en-GB" sz="2000" dirty="0"/>
          </a:p>
          <a:p>
            <a:pPr lvl="0"/>
            <a:r>
              <a:rPr lang="en-GB" sz="2000" dirty="0"/>
              <a:t>Urbanization is a new challenge for WMO</a:t>
            </a:r>
          </a:p>
          <a:p>
            <a:pPr lvl="0"/>
            <a:endParaRPr lang="en-GB" sz="2000" dirty="0"/>
          </a:p>
          <a:p>
            <a:pPr lvl="0"/>
            <a:r>
              <a:rPr lang="en-GB" sz="2000" dirty="0"/>
              <a:t>Members are expecting more modern, dynamic and streamlined WMO activities, e.g. meetings, concrete action &amp; constituent body structures</a:t>
            </a:r>
          </a:p>
          <a:p>
            <a:pPr lvl="0"/>
            <a:endParaRPr lang="en-GB" sz="2000" dirty="0"/>
          </a:p>
          <a:p>
            <a:pPr lvl="0"/>
            <a:r>
              <a:rPr lang="en-GB" sz="2000" dirty="0"/>
              <a:t>Growing private sector engagement</a:t>
            </a:r>
          </a:p>
          <a:p>
            <a:pPr lvl="0"/>
            <a:endParaRPr lang="en-GB" sz="2000" dirty="0"/>
          </a:p>
          <a:p>
            <a:pPr lvl="0"/>
            <a:r>
              <a:rPr lang="en-GB" sz="2000" dirty="0"/>
              <a:t>UN needs WMO services and expertise</a:t>
            </a:r>
          </a:p>
        </p:txBody>
      </p:sp>
      <p:pic>
        <p:nvPicPr>
          <p:cNvPr id="7" name="Picture 2" descr="http://www.triangle.eu.com/wp-content/uploads/2011/06/WMO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2414" y="5158854"/>
            <a:ext cx="1434569" cy="1709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366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07376"/>
            <a:ext cx="8229600" cy="1143000"/>
          </a:xfrm>
        </p:spPr>
        <p:txBody>
          <a:bodyPr/>
          <a:lstStyle/>
          <a:p>
            <a:r>
              <a:rPr lang="en-US" dirty="0"/>
              <a:t>State of the climate (COP-23)</a:t>
            </a:r>
          </a:p>
        </p:txBody>
      </p:sp>
      <p:sp>
        <p:nvSpPr>
          <p:cNvPr id="3" name="Content Placeholder 2"/>
          <p:cNvSpPr>
            <a:spLocks noGrp="1"/>
          </p:cNvSpPr>
          <p:nvPr>
            <p:ph idx="1"/>
          </p:nvPr>
        </p:nvSpPr>
        <p:spPr>
          <a:xfrm>
            <a:off x="457200" y="1417638"/>
            <a:ext cx="5358958" cy="4938712"/>
          </a:xfrm>
        </p:spPr>
        <p:txBody>
          <a:bodyPr>
            <a:normAutofit fontScale="70000" lnSpcReduction="20000"/>
          </a:bodyPr>
          <a:lstStyle/>
          <a:p>
            <a:r>
              <a:rPr lang="en-AU" sz="2400" dirty="0"/>
              <a:t>GHG report showed emissions are levelling out, but concentrations – because CO2 remains in the atmosphere – increased at a record pace from 2015 to 2016.</a:t>
            </a:r>
          </a:p>
          <a:p>
            <a:r>
              <a:rPr lang="en-AU" sz="2400" dirty="0"/>
              <a:t>The year 2016 was the warmest on record – 1.1 °C above the preindustrial period, partly due to a strong El Niño event. 2017 is expected to be one of the three warmest years on record, and the warmest not influenced by El Niño.</a:t>
            </a:r>
          </a:p>
          <a:p>
            <a:r>
              <a:rPr lang="en-AU" sz="2400" dirty="0"/>
              <a:t>Sea surface and ocean temperatures are among warmest on record, sea levels continue to rise, so far by 26 cm. Arctic and more recently Antarctic sea-ice extent continues shrinking. Ocean acidification threatens marine ecosystems and fisheries and coral reefs are bleaching.</a:t>
            </a:r>
          </a:p>
          <a:p>
            <a:r>
              <a:rPr lang="en-AU" sz="2400" dirty="0"/>
              <a:t>The North Atlantic hurricane season broke records and led to massive loss and damage in the Caribbean and U.S.A. There were major monsoon floods in South Asia and continuing severe drought in east Africa. The drought has been boosting crisis in fragile countries, like Somalia.</a:t>
            </a:r>
            <a:endParaRPr lang="en-US" sz="2400" dirty="0"/>
          </a:p>
        </p:txBody>
      </p:sp>
      <p:sp>
        <p:nvSpPr>
          <p:cNvPr id="4" name="Slide Number Placeholder 3"/>
          <p:cNvSpPr>
            <a:spLocks noGrp="1"/>
          </p:cNvSpPr>
          <p:nvPr>
            <p:ph type="sldNum" sz="quarter" idx="12"/>
          </p:nvPr>
        </p:nvSpPr>
        <p:spPr/>
        <p:txBody>
          <a:bodyPr/>
          <a:lstStyle/>
          <a:p>
            <a:r>
              <a:rPr lang="en-US"/>
              <a:t>ET-WISC2017 pp</a:t>
            </a:r>
            <a:fld id="{9259AF2F-52C6-9B46-B8B2-0579234AE62E}" type="slidenum">
              <a:rPr lang="en-US" smtClean="0"/>
              <a:pPr/>
              <a:t>3</a:t>
            </a:fld>
            <a:endParaRPr lang="en-US" dirty="0"/>
          </a:p>
        </p:txBody>
      </p:sp>
      <p:pic>
        <p:nvPicPr>
          <p:cNvPr id="6" name="Picture 5">
            <a:extLst>
              <a:ext uri="{FF2B5EF4-FFF2-40B4-BE49-F238E27FC236}">
                <a16:creationId xmlns:a16="http://schemas.microsoft.com/office/drawing/2014/main" id="{3CAAE62F-2BB4-482F-8FB3-F41E85D22E7C}"/>
              </a:ext>
            </a:extLst>
          </p:cNvPr>
          <p:cNvPicPr>
            <a:picLocks noChangeAspect="1"/>
          </p:cNvPicPr>
          <p:nvPr/>
        </p:nvPicPr>
        <p:blipFill>
          <a:blip r:embed="rId3"/>
          <a:stretch>
            <a:fillRect/>
          </a:stretch>
        </p:blipFill>
        <p:spPr>
          <a:xfrm>
            <a:off x="69368" y="98875"/>
            <a:ext cx="1627002" cy="1085557"/>
          </a:xfrm>
          <a:prstGeom prst="rect">
            <a:avLst/>
          </a:prstGeom>
        </p:spPr>
      </p:pic>
      <p:pic>
        <p:nvPicPr>
          <p:cNvPr id="7" name="Picture 6">
            <a:extLst>
              <a:ext uri="{FF2B5EF4-FFF2-40B4-BE49-F238E27FC236}">
                <a16:creationId xmlns:a16="http://schemas.microsoft.com/office/drawing/2014/main" id="{7DDB3E98-F916-4700-A0E6-9BBE83A64029}"/>
              </a:ext>
            </a:extLst>
          </p:cNvPr>
          <p:cNvPicPr>
            <a:picLocks noChangeAspect="1"/>
          </p:cNvPicPr>
          <p:nvPr/>
        </p:nvPicPr>
        <p:blipFill>
          <a:blip r:embed="rId4"/>
          <a:stretch>
            <a:fillRect/>
          </a:stretch>
        </p:blipFill>
        <p:spPr>
          <a:xfrm>
            <a:off x="5728938" y="1708203"/>
            <a:ext cx="3094279" cy="1573988"/>
          </a:xfrm>
          <a:prstGeom prst="rect">
            <a:avLst/>
          </a:prstGeom>
        </p:spPr>
      </p:pic>
      <p:pic>
        <p:nvPicPr>
          <p:cNvPr id="9" name="Picture 8">
            <a:extLst>
              <a:ext uri="{FF2B5EF4-FFF2-40B4-BE49-F238E27FC236}">
                <a16:creationId xmlns:a16="http://schemas.microsoft.com/office/drawing/2014/main" id="{6427EB97-CD59-4244-A4DD-74999DA1F604}"/>
              </a:ext>
            </a:extLst>
          </p:cNvPr>
          <p:cNvPicPr>
            <a:picLocks noChangeAspect="1"/>
          </p:cNvPicPr>
          <p:nvPr/>
        </p:nvPicPr>
        <p:blipFill>
          <a:blip r:embed="rId5"/>
          <a:stretch>
            <a:fillRect/>
          </a:stretch>
        </p:blipFill>
        <p:spPr>
          <a:xfrm>
            <a:off x="5667125" y="3236933"/>
            <a:ext cx="3305126" cy="1300121"/>
          </a:xfrm>
          <a:prstGeom prst="rect">
            <a:avLst/>
          </a:prstGeom>
        </p:spPr>
      </p:pic>
      <p:pic>
        <p:nvPicPr>
          <p:cNvPr id="10" name="Picture 9">
            <a:extLst>
              <a:ext uri="{FF2B5EF4-FFF2-40B4-BE49-F238E27FC236}">
                <a16:creationId xmlns:a16="http://schemas.microsoft.com/office/drawing/2014/main" id="{C0A11AC1-F5F8-4936-B1C4-57D7875EFB68}"/>
              </a:ext>
            </a:extLst>
          </p:cNvPr>
          <p:cNvPicPr>
            <a:picLocks noChangeAspect="1"/>
          </p:cNvPicPr>
          <p:nvPr/>
        </p:nvPicPr>
        <p:blipFill>
          <a:blip r:embed="rId6"/>
          <a:stretch>
            <a:fillRect/>
          </a:stretch>
        </p:blipFill>
        <p:spPr>
          <a:xfrm>
            <a:off x="6039213" y="4746767"/>
            <a:ext cx="1993185" cy="1974708"/>
          </a:xfrm>
          <a:prstGeom prst="rect">
            <a:avLst/>
          </a:prstGeom>
        </p:spPr>
      </p:pic>
    </p:spTree>
    <p:extLst>
      <p:ext uri="{BB962C8B-B14F-4D97-AF65-F5344CB8AC3E}">
        <p14:creationId xmlns:p14="http://schemas.microsoft.com/office/powerpoint/2010/main" val="328728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76" y="929738"/>
            <a:ext cx="2351314" cy="622007"/>
          </a:xfrm>
        </p:spPr>
        <p:txBody>
          <a:bodyPr>
            <a:noAutofit/>
          </a:bodyPr>
          <a:lstStyle/>
          <a:p>
            <a:pPr algn="l"/>
            <a:r>
              <a:rPr lang="en-US" sz="3200" b="1" dirty="0"/>
              <a:t>Global risks landscape 2017</a:t>
            </a:r>
            <a:br>
              <a:rPr lang="en-US" sz="3200" b="1" dirty="0"/>
            </a:br>
            <a:br>
              <a:rPr lang="en-US" sz="3200" b="1" dirty="0"/>
            </a:br>
            <a:r>
              <a:rPr lang="en-US" sz="1800" b="1" dirty="0"/>
              <a:t>World Economic Forum</a:t>
            </a:r>
          </a:p>
        </p:txBody>
      </p:sp>
      <p:sp>
        <p:nvSpPr>
          <p:cNvPr id="3" name="Slide Number Placeholder 2"/>
          <p:cNvSpPr>
            <a:spLocks noGrp="1"/>
          </p:cNvSpPr>
          <p:nvPr>
            <p:ph type="sldNum" sz="quarter" idx="12"/>
          </p:nvPr>
        </p:nvSpPr>
        <p:spPr/>
        <p:txBody>
          <a:bodyPr/>
          <a:lstStyle/>
          <a:p>
            <a:fld id="{9259AF2F-52C6-9B46-B8B2-0579234AE62E}" type="slidenum">
              <a:rPr lang="en-US" smtClean="0"/>
              <a:t>4</a:t>
            </a:fld>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1828" y="-64559"/>
            <a:ext cx="7032171" cy="68989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7826829" y="6215743"/>
            <a:ext cx="1447800" cy="646331"/>
          </a:xfrm>
          <a:prstGeom prst="rect">
            <a:avLst/>
          </a:prstGeom>
          <a:solidFill>
            <a:schemeClr val="bg1"/>
          </a:solidFill>
          <a:ln>
            <a:solidFill>
              <a:schemeClr val="bg1"/>
            </a:solidFill>
          </a:ln>
        </p:spPr>
        <p:txBody>
          <a:bodyPr wrap="square" rtlCol="0">
            <a:spAutoFit/>
          </a:bodyPr>
          <a:lstStyle/>
          <a:p>
            <a:endParaRPr lang="en-GB" dirty="0"/>
          </a:p>
          <a:p>
            <a:endParaRPr lang="en-GB" dirty="0"/>
          </a:p>
        </p:txBody>
      </p:sp>
      <p:sp>
        <p:nvSpPr>
          <p:cNvPr id="4" name="Oval 3"/>
          <p:cNvSpPr/>
          <p:nvPr/>
        </p:nvSpPr>
        <p:spPr>
          <a:xfrm rot="20168067">
            <a:off x="4995904" y="788711"/>
            <a:ext cx="4150039" cy="1349100"/>
          </a:xfrm>
          <a:prstGeom prst="ellipse">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25909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3124200" y="6247168"/>
            <a:ext cx="2895600" cy="365125"/>
          </a:xfrm>
          <a:prstGeom prst="rect">
            <a:avLst/>
          </a:prstGeom>
        </p:spPr>
        <p:txBody>
          <a:bodyPr/>
          <a:lstStyle/>
          <a:p>
            <a:fld id="{C06B6142-C4AC-42D9-AC05-600A53630494}" type="slidenum">
              <a:rPr lang="en-US" altLang="en-US" smtClean="0"/>
              <a:pPr/>
              <a:t>5</a:t>
            </a:fld>
            <a:endParaRPr lang="en-US" altLang="en-US"/>
          </a:p>
        </p:txBody>
      </p:sp>
      <p:pic>
        <p:nvPicPr>
          <p:cNvPr id="8" name="Content Placeholder 7"/>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85800" y="-337784"/>
            <a:ext cx="8086346" cy="1576285"/>
          </a:xfrm>
        </p:spPr>
      </p:pic>
      <p:pic>
        <p:nvPicPr>
          <p:cNvPr id="1032" name="Picture 8" descr="No Poverty">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4174" y="881416"/>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Affordable and clean energy">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4173" y="2557819"/>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limate Action">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04174" y="4310417"/>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Zero Hunger">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804349" y="881417"/>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Decent work and economic growth">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804348" y="2557818"/>
            <a:ext cx="1219200" cy="1219201"/>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Life below water">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804347" y="4310417"/>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Good Health and Well-Being">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204524" y="881418"/>
            <a:ext cx="1219200" cy="1219201"/>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Industry, innovation and infrastructure">
            <a:hlinkClick r:id="rId18"/>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204524" y="2557819"/>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Life on land">
            <a:hlinkClick r:id="rId20"/>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3190874" y="4310418"/>
            <a:ext cx="1219200" cy="1219201"/>
          </a:xfrm>
          <a:prstGeom prst="rect">
            <a:avLst/>
          </a:prstGeom>
          <a:noFill/>
          <a:extLst>
            <a:ext uri="{909E8E84-426E-40DD-AFC4-6F175D3DCCD1}">
              <a14:hiddenFill xmlns:a14="http://schemas.microsoft.com/office/drawing/2010/main">
                <a:solidFill>
                  <a:srgbClr val="FFFFFF"/>
                </a:solidFill>
              </a14:hiddenFill>
            </a:ext>
          </a:extLst>
        </p:spPr>
      </p:pic>
      <p:pic>
        <p:nvPicPr>
          <p:cNvPr id="1041" name="Picture 17" descr="Quality education">
            <a:hlinkClick r:id="rId22"/>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4595173" y="881419"/>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Reduced inequalities">
            <a:hlinkClick r:id="rId24"/>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4591050" y="2557819"/>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43" name="Picture 19" descr="Peace, justice and strong institutions">
            <a:hlinkClick r:id="rId26"/>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4570577" y="4310419"/>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Gender Equality">
            <a:hlinkClick r:id="rId28"/>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5966773" y="889167"/>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descr="Sustainable cities and communities">
            <a:hlinkClick r:id="rId30"/>
          </p:cNvPr>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5991225" y="2557817"/>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Partnerships for the goals">
            <a:hlinkClick r:id="rId32"/>
          </p:cNvPr>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a:off x="5970752" y="4310416"/>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47" name="Picture 23" descr="Clean water and sanitation">
            <a:hlinkClick r:id="rId34"/>
          </p:cNvPr>
          <p:cNvPicPr>
            <a:picLocks noChangeAspect="1" noChangeArrowheads="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7338373" y="889167"/>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Responsible consumption and production">
            <a:hlinkClick r:id="rId36"/>
          </p:cNvPr>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7391400" y="2557816"/>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RSS">
            <a:hlinkClick r:id="rId38"/>
          </p:cNvPr>
          <p:cNvPicPr>
            <a:picLocks noChangeAspect="1" noChangeArrowheads="1"/>
          </p:cNvPicPr>
          <p:nvPr/>
        </p:nvPicPr>
        <p:blipFill>
          <a:blip r:embed="rId39">
            <a:extLst>
              <a:ext uri="{28A0092B-C50C-407E-A947-70E740481C1C}">
                <a14:useLocalDpi xmlns:a14="http://schemas.microsoft.com/office/drawing/2010/main" val="0"/>
              </a:ext>
            </a:extLst>
          </a:blip>
          <a:srcRect/>
          <a:stretch>
            <a:fillRect/>
          </a:stretch>
        </p:blipFill>
        <p:spPr bwMode="auto">
          <a:xfrm>
            <a:off x="4205171" y="4415157"/>
            <a:ext cx="116114" cy="116115"/>
          </a:xfrm>
          <a:prstGeom prst="rect">
            <a:avLst/>
          </a:prstGeom>
          <a:noFill/>
          <a:extLst>
            <a:ext uri="{909E8E84-426E-40DD-AFC4-6F175D3DCCD1}">
              <a14:hiddenFill xmlns:a14="http://schemas.microsoft.com/office/drawing/2010/main">
                <a:solidFill>
                  <a:srgbClr val="FFFFFF"/>
                </a:solidFill>
              </a14:hiddenFill>
            </a:ext>
          </a:extLst>
        </p:spPr>
      </p:pic>
      <p:pic>
        <p:nvPicPr>
          <p:cNvPr id="1051" name="Picture 27" descr="http://pixel.wp.com/g.gif?v=ext&amp;j=1%3A3.3.3&amp;blog=85372048&amp;post=4884&amp;tz=0&amp;host=www.un.org&amp;ref=http%3A%2F%2Fwww.google.fi%2Furl%3Fsa%3Dt%26rct%3Dj%26q%3D%26esrc%3Ds%26source%3Dweb%26cd%3D1%26ved%3D0ahUKEwiRnvy_pYPLAhWGaxQKHTIQDDgQFggtMAA%26url%3Dhttp%253A%252F%252Fwww.un.org%252Fsustainabledevelopment%252Fsustainable-development-goals%252F%26usg%3DAFQjCNECESUopYh1xRqvCcsw2lmV-SGOuQ&amp;rand=0.354612140470198"/>
          <p:cNvPicPr>
            <a:picLocks noChangeAspect="1" noChangeArrowheads="1"/>
          </p:cNvPicPr>
          <p:nvPr/>
        </p:nvPicPr>
        <p:blipFill>
          <a:blip r:embed="rId40">
            <a:extLst>
              <a:ext uri="{28A0092B-C50C-407E-A947-70E740481C1C}">
                <a14:useLocalDpi xmlns:a14="http://schemas.microsoft.com/office/drawing/2010/main" val="0"/>
              </a:ext>
            </a:extLst>
          </a:blip>
          <a:srcRect/>
          <a:stretch>
            <a:fillRect/>
          </a:stretch>
        </p:blipFill>
        <p:spPr bwMode="auto">
          <a:xfrm>
            <a:off x="4205173" y="4979266"/>
            <a:ext cx="54863" cy="4571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6423975" y="-202207"/>
            <a:ext cx="2948627" cy="1185552"/>
          </a:xfrm>
          <a:prstGeom prst="rect">
            <a:avLst/>
          </a:prstGeom>
          <a:noFill/>
        </p:spPr>
        <p:txBody>
          <a:bodyPr wrap="square" lIns="107287" tIns="53643" rIns="107287" bIns="53643" rtlCol="0">
            <a:spAutoFit/>
          </a:bodyPr>
          <a:lstStyle/>
          <a:p>
            <a:r>
              <a:rPr lang="en-GB" sz="7000" b="1" dirty="0"/>
              <a:t>/WMO</a:t>
            </a:r>
          </a:p>
        </p:txBody>
      </p:sp>
      <p:sp>
        <p:nvSpPr>
          <p:cNvPr id="39" name="TextBox 38"/>
          <p:cNvSpPr txBox="1"/>
          <p:nvPr/>
        </p:nvSpPr>
        <p:spPr>
          <a:xfrm>
            <a:off x="1698167" y="2015753"/>
            <a:ext cx="1730829" cy="539221"/>
          </a:xfrm>
          <a:prstGeom prst="rect">
            <a:avLst/>
          </a:prstGeom>
          <a:noFill/>
        </p:spPr>
        <p:txBody>
          <a:bodyPr wrap="square" lIns="107287" tIns="53643" rIns="107287" bIns="53643" rtlCol="0">
            <a:spAutoFit/>
          </a:bodyPr>
          <a:lstStyle/>
          <a:p>
            <a:r>
              <a:rPr lang="en-GB" sz="1400" b="1" dirty="0">
                <a:latin typeface="+mj-lt"/>
              </a:rPr>
              <a:t>Climate change services</a:t>
            </a:r>
          </a:p>
        </p:txBody>
      </p:sp>
      <p:sp>
        <p:nvSpPr>
          <p:cNvPr id="40" name="TextBox 39"/>
          <p:cNvSpPr txBox="1"/>
          <p:nvPr/>
        </p:nvSpPr>
        <p:spPr>
          <a:xfrm>
            <a:off x="7315200" y="2037482"/>
            <a:ext cx="1828800" cy="539221"/>
          </a:xfrm>
          <a:prstGeom prst="rect">
            <a:avLst/>
          </a:prstGeom>
          <a:noFill/>
        </p:spPr>
        <p:txBody>
          <a:bodyPr wrap="square" lIns="107287" tIns="53643" rIns="107287" bIns="53643" rtlCol="0">
            <a:spAutoFit/>
          </a:bodyPr>
          <a:lstStyle/>
          <a:p>
            <a:r>
              <a:rPr lang="en-GB" sz="1400" b="1" dirty="0">
                <a:latin typeface="+mj-lt"/>
              </a:rPr>
              <a:t>Water resource management</a:t>
            </a:r>
          </a:p>
        </p:txBody>
      </p:sp>
      <p:sp>
        <p:nvSpPr>
          <p:cNvPr id="41" name="TextBox 40"/>
          <p:cNvSpPr txBox="1"/>
          <p:nvPr/>
        </p:nvSpPr>
        <p:spPr>
          <a:xfrm>
            <a:off x="304800" y="3758436"/>
            <a:ext cx="1295400" cy="539221"/>
          </a:xfrm>
          <a:prstGeom prst="rect">
            <a:avLst/>
          </a:prstGeom>
          <a:noFill/>
        </p:spPr>
        <p:txBody>
          <a:bodyPr wrap="square" lIns="107287" tIns="53643" rIns="107287" bIns="53643" rtlCol="0">
            <a:spAutoFit/>
          </a:bodyPr>
          <a:lstStyle/>
          <a:p>
            <a:r>
              <a:rPr lang="en-GB" sz="1400" b="1" dirty="0">
                <a:latin typeface="+mj-lt"/>
              </a:rPr>
              <a:t>Solar, wind &amp; hydro use</a:t>
            </a:r>
          </a:p>
        </p:txBody>
      </p:sp>
      <p:sp>
        <p:nvSpPr>
          <p:cNvPr id="42" name="TextBox 41"/>
          <p:cNvSpPr txBox="1"/>
          <p:nvPr/>
        </p:nvSpPr>
        <p:spPr>
          <a:xfrm>
            <a:off x="1752600" y="3748257"/>
            <a:ext cx="1295400" cy="539221"/>
          </a:xfrm>
          <a:prstGeom prst="rect">
            <a:avLst/>
          </a:prstGeom>
          <a:noFill/>
        </p:spPr>
        <p:txBody>
          <a:bodyPr wrap="square" lIns="107287" tIns="53643" rIns="107287" bIns="53643" rtlCol="0">
            <a:spAutoFit/>
          </a:bodyPr>
          <a:lstStyle/>
          <a:p>
            <a:r>
              <a:rPr lang="en-GB" sz="1400" b="1" dirty="0">
                <a:latin typeface="+mj-lt"/>
              </a:rPr>
              <a:t>Climate resilience</a:t>
            </a:r>
          </a:p>
        </p:txBody>
      </p:sp>
      <p:sp>
        <p:nvSpPr>
          <p:cNvPr id="43" name="TextBox 42"/>
          <p:cNvSpPr txBox="1"/>
          <p:nvPr/>
        </p:nvSpPr>
        <p:spPr>
          <a:xfrm>
            <a:off x="3124200" y="3748257"/>
            <a:ext cx="1295400" cy="539221"/>
          </a:xfrm>
          <a:prstGeom prst="rect">
            <a:avLst/>
          </a:prstGeom>
          <a:noFill/>
        </p:spPr>
        <p:txBody>
          <a:bodyPr wrap="square" lIns="107287" tIns="53643" rIns="107287" bIns="53643" rtlCol="0">
            <a:spAutoFit/>
          </a:bodyPr>
          <a:lstStyle/>
          <a:p>
            <a:r>
              <a:rPr lang="en-GB" sz="1400" b="1" dirty="0">
                <a:latin typeface="+mj-lt"/>
              </a:rPr>
              <a:t>Big data, innovations</a:t>
            </a:r>
          </a:p>
        </p:txBody>
      </p:sp>
      <p:sp>
        <p:nvSpPr>
          <p:cNvPr id="45" name="TextBox 44"/>
          <p:cNvSpPr txBox="1"/>
          <p:nvPr/>
        </p:nvSpPr>
        <p:spPr>
          <a:xfrm>
            <a:off x="304800" y="5525154"/>
            <a:ext cx="1524000" cy="754664"/>
          </a:xfrm>
          <a:prstGeom prst="rect">
            <a:avLst/>
          </a:prstGeom>
          <a:noFill/>
        </p:spPr>
        <p:txBody>
          <a:bodyPr wrap="square" lIns="107287" tIns="53643" rIns="107287" bIns="53643" rtlCol="0">
            <a:spAutoFit/>
          </a:bodyPr>
          <a:lstStyle/>
          <a:p>
            <a:r>
              <a:rPr lang="en-GB" sz="1400" b="1" dirty="0">
                <a:latin typeface="+mj-lt"/>
              </a:rPr>
              <a:t>DRR, Adaptation, carbon &amp; climate monitoring</a:t>
            </a:r>
          </a:p>
        </p:txBody>
      </p:sp>
      <p:sp>
        <p:nvSpPr>
          <p:cNvPr id="46" name="TextBox 45"/>
          <p:cNvSpPr txBox="1"/>
          <p:nvPr/>
        </p:nvSpPr>
        <p:spPr>
          <a:xfrm>
            <a:off x="1752599" y="5529618"/>
            <a:ext cx="1545771" cy="539221"/>
          </a:xfrm>
          <a:prstGeom prst="rect">
            <a:avLst/>
          </a:prstGeom>
          <a:noFill/>
        </p:spPr>
        <p:txBody>
          <a:bodyPr wrap="square" lIns="107287" tIns="53643" rIns="107287" bIns="53643" rtlCol="0">
            <a:spAutoFit/>
          </a:bodyPr>
          <a:lstStyle/>
          <a:p>
            <a:r>
              <a:rPr lang="en-GB" sz="1400" b="1" dirty="0">
                <a:latin typeface="+mj-lt"/>
              </a:rPr>
              <a:t>Sea level rise, climate&lt;-&gt;oceans</a:t>
            </a:r>
          </a:p>
        </p:txBody>
      </p:sp>
      <p:sp>
        <p:nvSpPr>
          <p:cNvPr id="47" name="TextBox 46"/>
          <p:cNvSpPr txBox="1"/>
          <p:nvPr/>
        </p:nvSpPr>
        <p:spPr>
          <a:xfrm>
            <a:off x="3200400" y="5529618"/>
            <a:ext cx="1371600" cy="539221"/>
          </a:xfrm>
          <a:prstGeom prst="rect">
            <a:avLst/>
          </a:prstGeom>
          <a:noFill/>
        </p:spPr>
        <p:txBody>
          <a:bodyPr wrap="square" lIns="107287" tIns="53643" rIns="107287" bIns="53643" rtlCol="0">
            <a:spAutoFit/>
          </a:bodyPr>
          <a:lstStyle/>
          <a:p>
            <a:r>
              <a:rPr lang="en-GB" sz="1400" b="1" dirty="0">
                <a:latin typeface="+mj-lt"/>
              </a:rPr>
              <a:t>Climate change   &lt;-&gt;ecosystems</a:t>
            </a:r>
          </a:p>
        </p:txBody>
      </p:sp>
      <p:sp>
        <p:nvSpPr>
          <p:cNvPr id="48" name="TextBox 47"/>
          <p:cNvSpPr txBox="1"/>
          <p:nvPr/>
        </p:nvSpPr>
        <p:spPr>
          <a:xfrm>
            <a:off x="4572000" y="5529618"/>
            <a:ext cx="1295400" cy="539221"/>
          </a:xfrm>
          <a:prstGeom prst="rect">
            <a:avLst/>
          </a:prstGeom>
          <a:noFill/>
        </p:spPr>
        <p:txBody>
          <a:bodyPr wrap="square" lIns="107287" tIns="53643" rIns="107287" bIns="53643" rtlCol="0">
            <a:spAutoFit/>
          </a:bodyPr>
          <a:lstStyle/>
          <a:p>
            <a:r>
              <a:rPr lang="en-GB" sz="1400" b="1" dirty="0">
                <a:latin typeface="+mj-lt"/>
              </a:rPr>
              <a:t>Climate driven conflicts</a:t>
            </a:r>
          </a:p>
        </p:txBody>
      </p:sp>
      <p:sp>
        <p:nvSpPr>
          <p:cNvPr id="49" name="TextBox 48"/>
          <p:cNvSpPr txBox="1"/>
          <p:nvPr/>
        </p:nvSpPr>
        <p:spPr>
          <a:xfrm>
            <a:off x="5834740" y="5529618"/>
            <a:ext cx="1954688" cy="539221"/>
          </a:xfrm>
          <a:prstGeom prst="rect">
            <a:avLst/>
          </a:prstGeom>
          <a:noFill/>
        </p:spPr>
        <p:txBody>
          <a:bodyPr wrap="square" lIns="107287" tIns="53643" rIns="107287" bIns="53643" rtlCol="0">
            <a:spAutoFit/>
          </a:bodyPr>
          <a:lstStyle/>
          <a:p>
            <a:r>
              <a:rPr lang="en-GB" sz="1400" b="1" dirty="0">
                <a:latin typeface="+mj-lt"/>
              </a:rPr>
              <a:t>Resources for climate adaptation &amp; DRR</a:t>
            </a:r>
          </a:p>
        </p:txBody>
      </p:sp>
      <p:sp>
        <p:nvSpPr>
          <p:cNvPr id="50" name="TextBox 49"/>
          <p:cNvSpPr txBox="1"/>
          <p:nvPr/>
        </p:nvSpPr>
        <p:spPr>
          <a:xfrm>
            <a:off x="5889170" y="3707238"/>
            <a:ext cx="1456946" cy="539221"/>
          </a:xfrm>
          <a:prstGeom prst="rect">
            <a:avLst/>
          </a:prstGeom>
          <a:noFill/>
        </p:spPr>
        <p:txBody>
          <a:bodyPr wrap="square" lIns="107287" tIns="53643" rIns="107287" bIns="53643" rtlCol="0">
            <a:spAutoFit/>
          </a:bodyPr>
          <a:lstStyle/>
          <a:p>
            <a:r>
              <a:rPr lang="en-GB" sz="1400" b="1" dirty="0">
                <a:latin typeface="+mj-lt"/>
              </a:rPr>
              <a:t>Air quality, heat waves, flooding</a:t>
            </a:r>
          </a:p>
        </p:txBody>
      </p:sp>
      <p:sp>
        <p:nvSpPr>
          <p:cNvPr id="51" name="TextBox 50"/>
          <p:cNvSpPr txBox="1"/>
          <p:nvPr/>
        </p:nvSpPr>
        <p:spPr>
          <a:xfrm>
            <a:off x="381000" y="2009687"/>
            <a:ext cx="1295400" cy="539221"/>
          </a:xfrm>
          <a:prstGeom prst="rect">
            <a:avLst/>
          </a:prstGeom>
          <a:noFill/>
        </p:spPr>
        <p:txBody>
          <a:bodyPr wrap="square" lIns="107287" tIns="53643" rIns="107287" bIns="53643" rtlCol="0">
            <a:spAutoFit/>
          </a:bodyPr>
          <a:lstStyle/>
          <a:p>
            <a:r>
              <a:rPr lang="en-GB" sz="1400" b="1" dirty="0">
                <a:latin typeface="+mj-lt"/>
              </a:rPr>
              <a:t>Weather resilience</a:t>
            </a:r>
          </a:p>
        </p:txBody>
      </p:sp>
    </p:spTree>
    <p:extLst>
      <p:ext uri="{BB962C8B-B14F-4D97-AF65-F5344CB8AC3E}">
        <p14:creationId xmlns:p14="http://schemas.microsoft.com/office/powerpoint/2010/main" val="31317087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FA947-A5E0-4AF6-84CF-1CFCC1365CA4}"/>
              </a:ext>
            </a:extLst>
          </p:cNvPr>
          <p:cNvSpPr>
            <a:spLocks noGrp="1"/>
          </p:cNvSpPr>
          <p:nvPr>
            <p:ph type="title"/>
          </p:nvPr>
        </p:nvSpPr>
        <p:spPr>
          <a:xfrm>
            <a:off x="141889" y="312470"/>
            <a:ext cx="6656201" cy="1143000"/>
          </a:xfrm>
        </p:spPr>
        <p:txBody>
          <a:bodyPr>
            <a:normAutofit fontScale="90000"/>
          </a:bodyPr>
          <a:lstStyle/>
          <a:p>
            <a:r>
              <a:rPr lang="en-AU" dirty="0"/>
              <a:t>CPDB – Monitoring</a:t>
            </a:r>
            <a:br>
              <a:rPr lang="en-AU" dirty="0"/>
            </a:br>
            <a:r>
              <a:rPr lang="en-AU" dirty="0"/>
              <a:t>Members can see their status</a:t>
            </a:r>
          </a:p>
        </p:txBody>
      </p:sp>
      <p:sp>
        <p:nvSpPr>
          <p:cNvPr id="3" name="Content Placeholder 2">
            <a:extLst>
              <a:ext uri="{FF2B5EF4-FFF2-40B4-BE49-F238E27FC236}">
                <a16:creationId xmlns:a16="http://schemas.microsoft.com/office/drawing/2014/main" id="{873C77A6-163B-4EDF-946A-4A6B31E93ED7}"/>
              </a:ext>
            </a:extLst>
          </p:cNvPr>
          <p:cNvSpPr>
            <a:spLocks noGrp="1"/>
          </p:cNvSpPr>
          <p:nvPr>
            <p:ph idx="1"/>
          </p:nvPr>
        </p:nvSpPr>
        <p:spPr/>
        <p:txBody>
          <a:bodyPr/>
          <a:lstStyle/>
          <a:p>
            <a:endParaRPr lang="en-AU" dirty="0"/>
          </a:p>
        </p:txBody>
      </p:sp>
      <p:sp>
        <p:nvSpPr>
          <p:cNvPr id="4" name="Slide Number Placeholder 3">
            <a:extLst>
              <a:ext uri="{FF2B5EF4-FFF2-40B4-BE49-F238E27FC236}">
                <a16:creationId xmlns:a16="http://schemas.microsoft.com/office/drawing/2014/main" id="{40F5DB1D-AFAC-41F2-9573-E7AB8A9FB465}"/>
              </a:ext>
            </a:extLst>
          </p:cNvPr>
          <p:cNvSpPr>
            <a:spLocks noGrp="1"/>
          </p:cNvSpPr>
          <p:nvPr>
            <p:ph type="sldNum" sz="quarter" idx="12"/>
          </p:nvPr>
        </p:nvSpPr>
        <p:spPr/>
        <p:txBody>
          <a:bodyPr/>
          <a:lstStyle/>
          <a:p>
            <a:r>
              <a:rPr lang="en-US"/>
              <a:t>ET-WISC2017 pp</a:t>
            </a:r>
            <a:fld id="{9259AF2F-52C6-9B46-B8B2-0579234AE62E}" type="slidenum">
              <a:rPr lang="en-US" smtClean="0"/>
              <a:pPr/>
              <a:t>6</a:t>
            </a:fld>
            <a:endParaRPr lang="en-US" dirty="0"/>
          </a:p>
        </p:txBody>
      </p:sp>
      <p:pic>
        <p:nvPicPr>
          <p:cNvPr id="5" name="Picture 4">
            <a:extLst>
              <a:ext uri="{FF2B5EF4-FFF2-40B4-BE49-F238E27FC236}">
                <a16:creationId xmlns:a16="http://schemas.microsoft.com/office/drawing/2014/main" id="{6DBD16E1-1CC9-4054-8924-A6342B036EDF}"/>
              </a:ext>
            </a:extLst>
          </p:cNvPr>
          <p:cNvPicPr>
            <a:picLocks noChangeAspect="1"/>
          </p:cNvPicPr>
          <p:nvPr/>
        </p:nvPicPr>
        <p:blipFill>
          <a:blip r:embed="rId3"/>
          <a:stretch>
            <a:fillRect/>
          </a:stretch>
        </p:blipFill>
        <p:spPr>
          <a:xfrm>
            <a:off x="6553200" y="503227"/>
            <a:ext cx="2489838" cy="3619456"/>
          </a:xfrm>
          <a:prstGeom prst="rect">
            <a:avLst/>
          </a:prstGeom>
        </p:spPr>
      </p:pic>
      <p:pic>
        <p:nvPicPr>
          <p:cNvPr id="6" name="Picture 5">
            <a:extLst>
              <a:ext uri="{FF2B5EF4-FFF2-40B4-BE49-F238E27FC236}">
                <a16:creationId xmlns:a16="http://schemas.microsoft.com/office/drawing/2014/main" id="{F83BD808-F673-4A3B-9950-6198E058C0CC}"/>
              </a:ext>
            </a:extLst>
          </p:cNvPr>
          <p:cNvPicPr>
            <a:picLocks noChangeAspect="1"/>
          </p:cNvPicPr>
          <p:nvPr/>
        </p:nvPicPr>
        <p:blipFill>
          <a:blip r:embed="rId4"/>
          <a:stretch>
            <a:fillRect/>
          </a:stretch>
        </p:blipFill>
        <p:spPr>
          <a:xfrm>
            <a:off x="141889" y="1503713"/>
            <a:ext cx="5913216" cy="4525963"/>
          </a:xfrm>
          <a:prstGeom prst="rect">
            <a:avLst/>
          </a:prstGeom>
        </p:spPr>
      </p:pic>
      <p:pic>
        <p:nvPicPr>
          <p:cNvPr id="7" name="Picture 6">
            <a:extLst>
              <a:ext uri="{FF2B5EF4-FFF2-40B4-BE49-F238E27FC236}">
                <a16:creationId xmlns:a16="http://schemas.microsoft.com/office/drawing/2014/main" id="{B9598745-BAE1-46A3-9C36-38D099645FE2}"/>
              </a:ext>
            </a:extLst>
          </p:cNvPr>
          <p:cNvPicPr>
            <a:picLocks noChangeAspect="1"/>
          </p:cNvPicPr>
          <p:nvPr/>
        </p:nvPicPr>
        <p:blipFill>
          <a:blip r:embed="rId5"/>
          <a:stretch>
            <a:fillRect/>
          </a:stretch>
        </p:blipFill>
        <p:spPr>
          <a:xfrm>
            <a:off x="6271489" y="4267413"/>
            <a:ext cx="2933181" cy="2115470"/>
          </a:xfrm>
          <a:prstGeom prst="rect">
            <a:avLst/>
          </a:prstGeom>
        </p:spPr>
      </p:pic>
    </p:spTree>
    <p:extLst>
      <p:ext uri="{BB962C8B-B14F-4D97-AF65-F5344CB8AC3E}">
        <p14:creationId xmlns:p14="http://schemas.microsoft.com/office/powerpoint/2010/main" val="4282456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47AEE-C952-40DE-B611-522B22610944}"/>
              </a:ext>
            </a:extLst>
          </p:cNvPr>
          <p:cNvSpPr>
            <a:spLocks noGrp="1"/>
          </p:cNvSpPr>
          <p:nvPr>
            <p:ph type="title"/>
          </p:nvPr>
        </p:nvSpPr>
        <p:spPr/>
        <p:txBody>
          <a:bodyPr>
            <a:normAutofit fontScale="90000"/>
          </a:bodyPr>
          <a:lstStyle/>
          <a:p>
            <a:r>
              <a:rPr lang="en-AU" dirty="0"/>
              <a:t>Members will see and update their WIS data</a:t>
            </a:r>
          </a:p>
        </p:txBody>
      </p:sp>
      <p:sp>
        <p:nvSpPr>
          <p:cNvPr id="3" name="Content Placeholder 2">
            <a:extLst>
              <a:ext uri="{FF2B5EF4-FFF2-40B4-BE49-F238E27FC236}">
                <a16:creationId xmlns:a16="http://schemas.microsoft.com/office/drawing/2014/main" id="{97B48F63-D351-4B6C-80D5-AAD5B89A2FCA}"/>
              </a:ext>
            </a:extLst>
          </p:cNvPr>
          <p:cNvSpPr>
            <a:spLocks noGrp="1"/>
          </p:cNvSpPr>
          <p:nvPr>
            <p:ph idx="1"/>
          </p:nvPr>
        </p:nvSpPr>
        <p:spPr/>
        <p:txBody>
          <a:bodyPr/>
          <a:lstStyle/>
          <a:p>
            <a:endParaRPr lang="en-AU"/>
          </a:p>
        </p:txBody>
      </p:sp>
      <p:sp>
        <p:nvSpPr>
          <p:cNvPr id="4" name="Slide Number Placeholder 3">
            <a:extLst>
              <a:ext uri="{FF2B5EF4-FFF2-40B4-BE49-F238E27FC236}">
                <a16:creationId xmlns:a16="http://schemas.microsoft.com/office/drawing/2014/main" id="{154A21F6-487D-4214-AB68-EF9EB69F05B8}"/>
              </a:ext>
            </a:extLst>
          </p:cNvPr>
          <p:cNvSpPr>
            <a:spLocks noGrp="1"/>
          </p:cNvSpPr>
          <p:nvPr>
            <p:ph type="sldNum" sz="quarter" idx="12"/>
          </p:nvPr>
        </p:nvSpPr>
        <p:spPr/>
        <p:txBody>
          <a:bodyPr/>
          <a:lstStyle/>
          <a:p>
            <a:r>
              <a:rPr lang="en-US"/>
              <a:t>ET-WISC2017 pp</a:t>
            </a:r>
            <a:fld id="{9259AF2F-52C6-9B46-B8B2-0579234AE62E}" type="slidenum">
              <a:rPr lang="en-US" smtClean="0"/>
              <a:pPr/>
              <a:t>7</a:t>
            </a:fld>
            <a:endParaRPr lang="en-US" dirty="0"/>
          </a:p>
        </p:txBody>
      </p:sp>
      <p:pic>
        <p:nvPicPr>
          <p:cNvPr id="5" name="Picture 4">
            <a:extLst>
              <a:ext uri="{FF2B5EF4-FFF2-40B4-BE49-F238E27FC236}">
                <a16:creationId xmlns:a16="http://schemas.microsoft.com/office/drawing/2014/main" id="{C0A935C4-2AAC-4AC4-B626-895071DD9223}"/>
              </a:ext>
            </a:extLst>
          </p:cNvPr>
          <p:cNvPicPr>
            <a:picLocks noChangeAspect="1"/>
          </p:cNvPicPr>
          <p:nvPr/>
        </p:nvPicPr>
        <p:blipFill>
          <a:blip r:embed="rId3"/>
          <a:stretch>
            <a:fillRect/>
          </a:stretch>
        </p:blipFill>
        <p:spPr>
          <a:xfrm>
            <a:off x="1607811" y="1396343"/>
            <a:ext cx="6155130" cy="5117173"/>
          </a:xfrm>
          <a:prstGeom prst="rect">
            <a:avLst/>
          </a:prstGeom>
        </p:spPr>
      </p:pic>
    </p:spTree>
    <p:extLst>
      <p:ext uri="{BB962C8B-B14F-4D97-AF65-F5344CB8AC3E}">
        <p14:creationId xmlns:p14="http://schemas.microsoft.com/office/powerpoint/2010/main" val="2572840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9E966-0CE7-4B35-A754-F3FCFB7E1E9A}"/>
              </a:ext>
            </a:extLst>
          </p:cNvPr>
          <p:cNvSpPr>
            <a:spLocks noGrp="1"/>
          </p:cNvSpPr>
          <p:nvPr>
            <p:ph type="title"/>
          </p:nvPr>
        </p:nvSpPr>
        <p:spPr/>
        <p:txBody>
          <a:bodyPr/>
          <a:lstStyle/>
          <a:p>
            <a:r>
              <a:rPr lang="en-AU" dirty="0"/>
              <a:t>Partnership with Industry</a:t>
            </a:r>
          </a:p>
        </p:txBody>
      </p:sp>
      <p:sp>
        <p:nvSpPr>
          <p:cNvPr id="3" name="Content Placeholder 2">
            <a:extLst>
              <a:ext uri="{FF2B5EF4-FFF2-40B4-BE49-F238E27FC236}">
                <a16:creationId xmlns:a16="http://schemas.microsoft.com/office/drawing/2014/main" id="{9713032B-0593-4300-B5C6-42077083430B}"/>
              </a:ext>
            </a:extLst>
          </p:cNvPr>
          <p:cNvSpPr>
            <a:spLocks noGrp="1"/>
          </p:cNvSpPr>
          <p:nvPr>
            <p:ph idx="1"/>
          </p:nvPr>
        </p:nvSpPr>
        <p:spPr/>
        <p:txBody>
          <a:bodyPr>
            <a:normAutofit fontScale="92500" lnSpcReduction="10000"/>
          </a:bodyPr>
          <a:lstStyle/>
          <a:p>
            <a:r>
              <a:rPr lang="en-AU" dirty="0"/>
              <a:t>Industry has close contact with NMHS</a:t>
            </a:r>
          </a:p>
          <a:p>
            <a:r>
              <a:rPr lang="en-AU" dirty="0"/>
              <a:t>Train industry so Members get better solutions</a:t>
            </a:r>
          </a:p>
          <a:p>
            <a:r>
              <a:rPr lang="en-AU" dirty="0"/>
              <a:t>Partnerships through participation in expert teams</a:t>
            </a:r>
          </a:p>
          <a:p>
            <a:r>
              <a:rPr lang="en-AU" dirty="0"/>
              <a:t>New directions with systems as a service</a:t>
            </a:r>
          </a:p>
          <a:p>
            <a:r>
              <a:rPr lang="en-AU" dirty="0"/>
              <a:t>NMHS may need to refocus their energies to where they add most value</a:t>
            </a:r>
          </a:p>
          <a:p>
            <a:r>
              <a:rPr lang="en-AU" dirty="0"/>
              <a:t>Consider a model like ITU which has sector and academic membership</a:t>
            </a:r>
          </a:p>
        </p:txBody>
      </p:sp>
      <p:sp>
        <p:nvSpPr>
          <p:cNvPr id="4" name="Slide Number Placeholder 3">
            <a:extLst>
              <a:ext uri="{FF2B5EF4-FFF2-40B4-BE49-F238E27FC236}">
                <a16:creationId xmlns:a16="http://schemas.microsoft.com/office/drawing/2014/main" id="{C87641F7-6DDD-4757-AE26-C144E7FC4FF2}"/>
              </a:ext>
            </a:extLst>
          </p:cNvPr>
          <p:cNvSpPr>
            <a:spLocks noGrp="1"/>
          </p:cNvSpPr>
          <p:nvPr>
            <p:ph type="sldNum" sz="quarter" idx="12"/>
          </p:nvPr>
        </p:nvSpPr>
        <p:spPr/>
        <p:txBody>
          <a:bodyPr/>
          <a:lstStyle/>
          <a:p>
            <a:r>
              <a:rPr lang="en-US"/>
              <a:t>ET-WISC2017 pp</a:t>
            </a:r>
            <a:fld id="{9259AF2F-52C6-9B46-B8B2-0579234AE62E}" type="slidenum">
              <a:rPr lang="en-US" smtClean="0"/>
              <a:pPr/>
              <a:t>8</a:t>
            </a:fld>
            <a:endParaRPr lang="en-US" dirty="0"/>
          </a:p>
        </p:txBody>
      </p:sp>
    </p:spTree>
    <p:extLst>
      <p:ext uri="{BB962C8B-B14F-4D97-AF65-F5344CB8AC3E}">
        <p14:creationId xmlns:p14="http://schemas.microsoft.com/office/powerpoint/2010/main" val="2669113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0E70C-610B-447D-B8AE-3775646407AF}"/>
              </a:ext>
            </a:extLst>
          </p:cNvPr>
          <p:cNvSpPr>
            <a:spLocks noGrp="1"/>
          </p:cNvSpPr>
          <p:nvPr>
            <p:ph type="title"/>
          </p:nvPr>
        </p:nvSpPr>
        <p:spPr/>
        <p:txBody>
          <a:bodyPr/>
          <a:lstStyle/>
          <a:p>
            <a:endParaRPr lang="en-AU"/>
          </a:p>
        </p:txBody>
      </p:sp>
      <p:pic>
        <p:nvPicPr>
          <p:cNvPr id="3" name="Picture 2">
            <a:extLst>
              <a:ext uri="{FF2B5EF4-FFF2-40B4-BE49-F238E27FC236}">
                <a16:creationId xmlns:a16="http://schemas.microsoft.com/office/drawing/2014/main" id="{7F795EE5-9F02-48C3-9728-105123602DD6}"/>
              </a:ext>
            </a:extLst>
          </p:cNvPr>
          <p:cNvPicPr>
            <a:picLocks noChangeAspect="1"/>
          </p:cNvPicPr>
          <p:nvPr/>
        </p:nvPicPr>
        <p:blipFill>
          <a:blip r:embed="rId2"/>
          <a:stretch>
            <a:fillRect/>
          </a:stretch>
        </p:blipFill>
        <p:spPr>
          <a:xfrm>
            <a:off x="0" y="19373"/>
            <a:ext cx="9144000" cy="6819254"/>
          </a:xfrm>
          <a:prstGeom prst="rect">
            <a:avLst/>
          </a:prstGeom>
        </p:spPr>
      </p:pic>
    </p:spTree>
    <p:extLst>
      <p:ext uri="{BB962C8B-B14F-4D97-AF65-F5344CB8AC3E}">
        <p14:creationId xmlns:p14="http://schemas.microsoft.com/office/powerpoint/2010/main" val="3894446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F6823-C65D-45EA-9199-DAA924088DEF}"/>
              </a:ext>
            </a:extLst>
          </p:cNvPr>
          <p:cNvSpPr>
            <a:spLocks noGrp="1"/>
          </p:cNvSpPr>
          <p:nvPr>
            <p:ph type="title"/>
          </p:nvPr>
        </p:nvSpPr>
        <p:spPr/>
        <p:txBody>
          <a:bodyPr/>
          <a:lstStyle/>
          <a:p>
            <a:r>
              <a:rPr lang="en-AU" dirty="0"/>
              <a:t>GMAS</a:t>
            </a:r>
          </a:p>
        </p:txBody>
      </p:sp>
      <p:pic>
        <p:nvPicPr>
          <p:cNvPr id="3" name="Picture 2">
            <a:extLst>
              <a:ext uri="{FF2B5EF4-FFF2-40B4-BE49-F238E27FC236}">
                <a16:creationId xmlns:a16="http://schemas.microsoft.com/office/drawing/2014/main" id="{44C3E65A-FEDA-4802-9546-09F8E01D1161}"/>
              </a:ext>
            </a:extLst>
          </p:cNvPr>
          <p:cNvPicPr>
            <a:picLocks noChangeAspect="1"/>
          </p:cNvPicPr>
          <p:nvPr/>
        </p:nvPicPr>
        <p:blipFill>
          <a:blip r:embed="rId3"/>
          <a:stretch>
            <a:fillRect/>
          </a:stretch>
        </p:blipFill>
        <p:spPr>
          <a:xfrm>
            <a:off x="0" y="573723"/>
            <a:ext cx="9144000" cy="5710553"/>
          </a:xfrm>
          <a:prstGeom prst="rect">
            <a:avLst/>
          </a:prstGeom>
        </p:spPr>
      </p:pic>
      <p:pic>
        <p:nvPicPr>
          <p:cNvPr id="4" name="Picture 3">
            <a:extLst>
              <a:ext uri="{FF2B5EF4-FFF2-40B4-BE49-F238E27FC236}">
                <a16:creationId xmlns:a16="http://schemas.microsoft.com/office/drawing/2014/main" id="{FD1CE60C-6BC6-4E1A-9B87-752FD05C9320}"/>
              </a:ext>
            </a:extLst>
          </p:cNvPr>
          <p:cNvPicPr>
            <a:picLocks noChangeAspect="1"/>
          </p:cNvPicPr>
          <p:nvPr/>
        </p:nvPicPr>
        <p:blipFill>
          <a:blip r:embed="rId4"/>
          <a:stretch>
            <a:fillRect/>
          </a:stretch>
        </p:blipFill>
        <p:spPr>
          <a:xfrm>
            <a:off x="2000907" y="5441920"/>
            <a:ext cx="6386348" cy="1292812"/>
          </a:xfrm>
          <a:prstGeom prst="rect">
            <a:avLst/>
          </a:prstGeom>
        </p:spPr>
      </p:pic>
      <p:pic>
        <p:nvPicPr>
          <p:cNvPr id="5" name="Picture 4">
            <a:extLst>
              <a:ext uri="{FF2B5EF4-FFF2-40B4-BE49-F238E27FC236}">
                <a16:creationId xmlns:a16="http://schemas.microsoft.com/office/drawing/2014/main" id="{2A544275-02B1-4B95-8F44-2F5D4535F9B0}"/>
              </a:ext>
            </a:extLst>
          </p:cNvPr>
          <p:cNvPicPr>
            <a:picLocks noChangeAspect="1"/>
          </p:cNvPicPr>
          <p:nvPr/>
        </p:nvPicPr>
        <p:blipFill>
          <a:blip r:embed="rId5"/>
          <a:stretch>
            <a:fillRect/>
          </a:stretch>
        </p:blipFill>
        <p:spPr>
          <a:xfrm>
            <a:off x="1488265" y="1382021"/>
            <a:ext cx="6255985" cy="4093955"/>
          </a:xfrm>
          <a:prstGeom prst="rect">
            <a:avLst/>
          </a:prstGeom>
        </p:spPr>
      </p:pic>
    </p:spTree>
    <p:extLst>
      <p:ext uri="{BB962C8B-B14F-4D97-AF65-F5344CB8AC3E}">
        <p14:creationId xmlns:p14="http://schemas.microsoft.com/office/powerpoint/2010/main" val="710433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nline images 2"/>
          <p:cNvSpPr>
            <a:spLocks noChangeAspect="1" noChangeArrowheads="1"/>
          </p:cNvSpPr>
          <p:nvPr/>
        </p:nvSpPr>
        <p:spPr bwMode="auto">
          <a:xfrm>
            <a:off x="155575" y="-1189038"/>
            <a:ext cx="5181600" cy="2476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86126"/>
            <a:ext cx="9144000" cy="4085747"/>
          </a:xfrm>
          <a:prstGeom prst="rect">
            <a:avLst/>
          </a:prstGeom>
        </p:spPr>
      </p:pic>
      <p:sp>
        <p:nvSpPr>
          <p:cNvPr id="6" name="Title 5"/>
          <p:cNvSpPr>
            <a:spLocks noGrp="1"/>
          </p:cNvSpPr>
          <p:nvPr>
            <p:ph type="title"/>
          </p:nvPr>
        </p:nvSpPr>
        <p:spPr>
          <a:xfrm>
            <a:off x="457200" y="8128"/>
            <a:ext cx="8229600" cy="1143000"/>
          </a:xfrm>
        </p:spPr>
        <p:txBody>
          <a:bodyPr>
            <a:normAutofit/>
          </a:bodyPr>
          <a:lstStyle/>
          <a:p>
            <a:r>
              <a:rPr lang="en-US" sz="3200" b="1" dirty="0">
                <a:solidFill>
                  <a:srgbClr val="0070C0"/>
                </a:solidFill>
              </a:rPr>
              <a:t>Current structure</a:t>
            </a:r>
          </a:p>
        </p:txBody>
      </p:sp>
    </p:spTree>
    <p:extLst>
      <p:ext uri="{BB962C8B-B14F-4D97-AF65-F5344CB8AC3E}">
        <p14:creationId xmlns:p14="http://schemas.microsoft.com/office/powerpoint/2010/main" val="965063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41699"/>
            <a:ext cx="9144000" cy="4374602"/>
          </a:xfrm>
          <a:prstGeom prst="rect">
            <a:avLst/>
          </a:prstGeom>
        </p:spPr>
      </p:pic>
      <p:sp>
        <p:nvSpPr>
          <p:cNvPr id="3" name="Title 2"/>
          <p:cNvSpPr>
            <a:spLocks noGrp="1"/>
          </p:cNvSpPr>
          <p:nvPr>
            <p:ph type="title"/>
          </p:nvPr>
        </p:nvSpPr>
        <p:spPr>
          <a:xfrm>
            <a:off x="457200" y="234"/>
            <a:ext cx="8229600" cy="1143000"/>
          </a:xfrm>
        </p:spPr>
        <p:txBody>
          <a:bodyPr>
            <a:normAutofit/>
          </a:bodyPr>
          <a:lstStyle/>
          <a:p>
            <a:r>
              <a:rPr lang="en-US" sz="3200" b="1" dirty="0">
                <a:solidFill>
                  <a:srgbClr val="00B050"/>
                </a:solidFill>
              </a:rPr>
              <a:t>Proposed structure</a:t>
            </a:r>
          </a:p>
        </p:txBody>
      </p:sp>
    </p:spTree>
    <p:extLst>
      <p:ext uri="{BB962C8B-B14F-4D97-AF65-F5344CB8AC3E}">
        <p14:creationId xmlns:p14="http://schemas.microsoft.com/office/powerpoint/2010/main" val="1898034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5A19C-70E0-4A6C-BF3C-D467FE48E33C}"/>
              </a:ext>
            </a:extLst>
          </p:cNvPr>
          <p:cNvSpPr>
            <a:spLocks noGrp="1"/>
          </p:cNvSpPr>
          <p:nvPr>
            <p:ph type="title"/>
          </p:nvPr>
        </p:nvSpPr>
        <p:spPr/>
        <p:txBody>
          <a:bodyPr/>
          <a:lstStyle/>
          <a:p>
            <a:r>
              <a:rPr lang="en-AU" dirty="0"/>
              <a:t>Impact on ICT-ISS</a:t>
            </a:r>
          </a:p>
        </p:txBody>
      </p:sp>
      <p:sp>
        <p:nvSpPr>
          <p:cNvPr id="3" name="Content Placeholder 2">
            <a:extLst>
              <a:ext uri="{FF2B5EF4-FFF2-40B4-BE49-F238E27FC236}">
                <a16:creationId xmlns:a16="http://schemas.microsoft.com/office/drawing/2014/main" id="{9764B3BC-FF1D-4A6E-9907-4114B755687F}"/>
              </a:ext>
            </a:extLst>
          </p:cNvPr>
          <p:cNvSpPr>
            <a:spLocks noGrp="1"/>
          </p:cNvSpPr>
          <p:nvPr>
            <p:ph idx="1"/>
          </p:nvPr>
        </p:nvSpPr>
        <p:spPr/>
        <p:txBody>
          <a:bodyPr>
            <a:normAutofit lnSpcReduction="10000"/>
          </a:bodyPr>
          <a:lstStyle/>
          <a:p>
            <a:r>
              <a:rPr lang="en-AU" dirty="0"/>
              <a:t>WIS 2.0 an enabler for future WMO</a:t>
            </a:r>
          </a:p>
          <a:p>
            <a:r>
              <a:rPr lang="en-AU" dirty="0"/>
              <a:t>Information management </a:t>
            </a:r>
          </a:p>
          <a:p>
            <a:r>
              <a:rPr lang="en-AU" dirty="0"/>
              <a:t>Competencies and practices for all ICT aspects</a:t>
            </a:r>
          </a:p>
          <a:p>
            <a:r>
              <a:rPr lang="en-AU" dirty="0"/>
              <a:t>Security &amp; Quality assurance</a:t>
            </a:r>
          </a:p>
          <a:p>
            <a:r>
              <a:rPr lang="en-AU" dirty="0"/>
              <a:t>Monitoring and Member system status</a:t>
            </a:r>
          </a:p>
          <a:p>
            <a:r>
              <a:rPr lang="en-AU" dirty="0"/>
              <a:t>New structure of Technical Commissions</a:t>
            </a:r>
          </a:p>
          <a:p>
            <a:r>
              <a:rPr lang="en-AU" dirty="0"/>
              <a:t>Support WMP Programmes’ new directions</a:t>
            </a:r>
          </a:p>
          <a:p>
            <a:r>
              <a:rPr lang="en-AU" dirty="0"/>
              <a:t>Partnership with industry</a:t>
            </a:r>
          </a:p>
        </p:txBody>
      </p:sp>
    </p:spTree>
    <p:extLst>
      <p:ext uri="{BB962C8B-B14F-4D97-AF65-F5344CB8AC3E}">
        <p14:creationId xmlns:p14="http://schemas.microsoft.com/office/powerpoint/2010/main" val="25711309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2" name="Slide Number Placeholder 1"/>
          <p:cNvSpPr>
            <a:spLocks noGrp="1"/>
          </p:cNvSpPr>
          <p:nvPr>
            <p:ph type="sldNum" sz="quarter" idx="12"/>
          </p:nvPr>
        </p:nvSpPr>
        <p:spPr/>
        <p:txBody>
          <a:bodyPr/>
          <a:lstStyle/>
          <a:p>
            <a:fld id="{9259AF2F-52C6-9B46-B8B2-0579234AE62E}" type="slidenum">
              <a:rPr lang="en-US" smtClean="0"/>
              <a:t>14</a:t>
            </a:fld>
            <a:endParaRPr lang="en-US"/>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ET-WISC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ET-WISC2017-PlenaryDoc2.0-Prioties</Template>
  <TotalTime>196</TotalTime>
  <Words>632</Words>
  <Application>Microsoft Office PowerPoint</Application>
  <PresentationFormat>On-screen Show (4:3)</PresentationFormat>
  <Paragraphs>84</Paragraphs>
  <Slides>14</Slides>
  <Notes>6</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14</vt:i4>
      </vt:variant>
    </vt:vector>
  </HeadingPairs>
  <TitlesOfParts>
    <vt:vector size="18" baseType="lpstr">
      <vt:lpstr>Arial</vt:lpstr>
      <vt:lpstr>Calibri</vt:lpstr>
      <vt:lpstr>ET-WISC2017-presentationXX-template</vt:lpstr>
      <vt:lpstr>WMO_BLUE_Powerpoint_en_fr</vt:lpstr>
      <vt:lpstr>PowerPoint Presentation</vt:lpstr>
      <vt:lpstr>Current WMO “climate”</vt:lpstr>
      <vt:lpstr>State of the climate (COP-23)</vt:lpstr>
      <vt:lpstr>Global risks landscape 2017  World Economic Forum</vt:lpstr>
      <vt:lpstr>PowerPoint Presentation</vt:lpstr>
      <vt:lpstr>CPDB – Monitoring Members can see their status</vt:lpstr>
      <vt:lpstr>Members will see and update their WIS data</vt:lpstr>
      <vt:lpstr>Partnership with Industry</vt:lpstr>
      <vt:lpstr>PowerPoint Presentation</vt:lpstr>
      <vt:lpstr>GMAS</vt:lpstr>
      <vt:lpstr>Current structure</vt:lpstr>
      <vt:lpstr>Proposed structure</vt:lpstr>
      <vt:lpstr>Impact on ICT-ISS</vt:lpstr>
      <vt:lpstr>PowerPoint Presentation</vt:lpstr>
    </vt:vector>
  </TitlesOfParts>
  <Company>World Meteorological Organization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Joint ET-WISC/CTS meeting</dc:title>
  <dc:subject>WMO Priority Areas</dc:subject>
  <dc:creator>David Thomas</dc:creator>
  <cp:lastModifiedBy>David Thomas</cp:lastModifiedBy>
  <cp:revision>15</cp:revision>
  <dcterms:created xsi:type="dcterms:W3CDTF">2017-11-12T15:28:25Z</dcterms:created>
  <dcterms:modified xsi:type="dcterms:W3CDTF">2017-11-12T18:45:21Z</dcterms:modified>
</cp:coreProperties>
</file>