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73" r:id="rId3"/>
    <p:sldId id="266" r:id="rId4"/>
    <p:sldId id="267" r:id="rId5"/>
    <p:sldId id="268" r:id="rId6"/>
    <p:sldId id="269" r:id="rId7"/>
    <p:sldId id="274" r:id="rId8"/>
    <p:sldId id="272" r:id="rId9"/>
    <p:sldId id="258" r:id="rId10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D1152E0-48DD-4B29-B53D-4843E96095F1}" type="datetimeFigureOut">
              <a:rPr lang="en-GB"/>
              <a:pPr>
                <a:defRPr/>
              </a:pPr>
              <a:t>11/11/2017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3674708-4910-4CE8-9E15-75334E96BF77}" type="slidenum">
              <a:rPr lang="en-GB"/>
              <a:pPr>
                <a:defRPr/>
              </a:pPr>
              <a:t>‹N°›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wmo2016_powerpoint_standard_v2-1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pp</a:t>
            </a:r>
            <a:fld id="{CA99C891-A059-4715-8865-0773AEAD00F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wmo2016_powerpoint_standard_v2-2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273D314C-E208-4870-B037-E2913D13E80D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A9507B16-0209-448A-9702-01E426FB56F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A1A16A72-DA85-4FCF-B17A-A9EB863BEFF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036A7016-D80B-45A7-9B44-42EFF95DFD18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2B246CB4-59E1-44F9-8073-3D5E4996214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8C24E064-6703-4768-BF13-195FA75E400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FF49DA07-ADC8-4378-B149-B1EAFCBEC65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TT-GISC2017 pp</a:t>
            </a:r>
            <a:fld id="{318CCF53-3198-4509-ACEB-1C424C32AC0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wmo2016_powerpoint_standard_v2-2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5151438"/>
            <a:ext cx="19891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TT-GISC2017 pp</a:t>
            </a:r>
            <a:fld id="{7ACBEE6D-3346-4BD7-95B9-5A2B9C15107F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</p:sldLayoutIdLst>
  <p:hf hdr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eteo-cameroon.net/" TargetMode="External"/><Relationship Id="rId13" Type="http://schemas.openxmlformats.org/officeDocument/2006/relationships/hyperlink" Target="http://meteo.gov.gh/" TargetMode="External"/><Relationship Id="rId18" Type="http://schemas.openxmlformats.org/officeDocument/2006/relationships/hyperlink" Target="http://www.onm.mr/" TargetMode="External"/><Relationship Id="rId3" Type="http://schemas.openxmlformats.org/officeDocument/2006/relationships/image" Target="../media/image3.png"/><Relationship Id="rId21" Type="http://schemas.openxmlformats.org/officeDocument/2006/relationships/hyperlink" Target="http://www.nimetng.org/nimet/" TargetMode="External"/><Relationship Id="rId7" Type="http://schemas.openxmlformats.org/officeDocument/2006/relationships/hyperlink" Target="http://www.meteo.cv/" TargetMode="External"/><Relationship Id="rId12" Type="http://schemas.openxmlformats.org/officeDocument/2006/relationships/hyperlink" Target="http://www.ethiomet.gov.et/" TargetMode="External"/><Relationship Id="rId17" Type="http://schemas.openxmlformats.org/officeDocument/2006/relationships/hyperlink" Target="http://www.meteo-madagascar.net/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www.lnmc.ly/" TargetMode="External"/><Relationship Id="rId20" Type="http://schemas.openxmlformats.org/officeDocument/2006/relationships/hyperlink" Target="http://www.meteo-niger.net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eteo-burkina.net/" TargetMode="External"/><Relationship Id="rId11" Type="http://schemas.openxmlformats.org/officeDocument/2006/relationships/hyperlink" Target="http://www.nwp.gov.eg/" TargetMode="External"/><Relationship Id="rId24" Type="http://schemas.openxmlformats.org/officeDocument/2006/relationships/hyperlink" Target="http://www.pps.gov.sc/meteo" TargetMode="External"/><Relationship Id="rId5" Type="http://schemas.openxmlformats.org/officeDocument/2006/relationships/hyperlink" Target="http://www.meteo-benin.net/" TargetMode="External"/><Relationship Id="rId15" Type="http://schemas.openxmlformats.org/officeDocument/2006/relationships/hyperlink" Target="http://www.meteo-guinee-bissau.net/" TargetMode="External"/><Relationship Id="rId23" Type="http://schemas.openxmlformats.org/officeDocument/2006/relationships/hyperlink" Target="http://www.meteo-senegal.net/" TargetMode="External"/><Relationship Id="rId10" Type="http://schemas.openxmlformats.org/officeDocument/2006/relationships/hyperlink" Target="http://www.meteo-congo-kinshasa.net/" TargetMode="External"/><Relationship Id="rId19" Type="http://schemas.openxmlformats.org/officeDocument/2006/relationships/hyperlink" Target="http://metservice.intnet.mu/" TargetMode="External"/><Relationship Id="rId4" Type="http://schemas.openxmlformats.org/officeDocument/2006/relationships/hyperlink" Target="http://www.meteo-uganda.net/" TargetMode="External"/><Relationship Id="rId9" Type="http://schemas.openxmlformats.org/officeDocument/2006/relationships/hyperlink" Target="http://www.meteo-congo-brazza.net/" TargetMode="External"/><Relationship Id="rId14" Type="http://schemas.openxmlformats.org/officeDocument/2006/relationships/hyperlink" Target="http://www.meteo-guinee-conakry.net/" TargetMode="External"/><Relationship Id="rId22" Type="http://schemas.openxmlformats.org/officeDocument/2006/relationships/hyperlink" Target="http://www.mininfra.gov.rw/page_en.php?subaction=showfull&amp;id=1129416311&amp;archive=1129472269&amp;ucat=2&amp;lang=en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itle 1"/>
          <p:cNvSpPr txBox="1">
            <a:spLocks/>
          </p:cNvSpPr>
          <p:nvPr/>
        </p:nvSpPr>
        <p:spPr bwMode="auto">
          <a:xfrm>
            <a:off x="457200" y="2001838"/>
            <a:ext cx="8229600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en-GB" altLang="en-US" sz="4400" dirty="0">
                <a:solidFill>
                  <a:srgbClr val="000090"/>
                </a:solidFill>
                <a:latin typeface="Calibri" pitchFamily="34" charset="0"/>
              </a:rPr>
              <a:t>GISC </a:t>
            </a:r>
            <a:r>
              <a:rPr lang="fr-FR" altLang="en-US" sz="4400" dirty="0">
                <a:solidFill>
                  <a:srgbClr val="000090"/>
                </a:solidFill>
                <a:latin typeface="Calibri" pitchFamily="34" charset="0"/>
              </a:rPr>
              <a:t>Casablanca </a:t>
            </a:r>
            <a:r>
              <a:rPr lang="en-US" altLang="en-US" sz="4400" dirty="0">
                <a:solidFill>
                  <a:srgbClr val="000090"/>
                </a:solidFill>
                <a:latin typeface="Calibri" pitchFamily="34" charset="0"/>
              </a:rPr>
              <a:t>status</a:t>
            </a:r>
            <a:endParaRPr lang="en-US" sz="4400" dirty="0">
              <a:solidFill>
                <a:srgbClr val="000090"/>
              </a:solidFill>
              <a:latin typeface="Calibri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US" sz="2800" i="1" dirty="0">
                <a:latin typeface="Calibri" pitchFamily="34" charset="0"/>
              </a:rPr>
              <a:t>Hassan </a:t>
            </a:r>
            <a:r>
              <a:rPr lang="en-US" sz="2800" i="1" dirty="0" err="1">
                <a:latin typeface="Calibri" pitchFamily="34" charset="0"/>
              </a:rPr>
              <a:t>Haddouch</a:t>
            </a:r>
            <a:endParaRPr lang="en-US" sz="2800" i="1" dirty="0">
              <a:latin typeface="Calibri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DA7A91-AC35-44DA-A08C-04FD1F8E5A85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12291" name="Title 1"/>
          <p:cNvSpPr txBox="1">
            <a:spLocks/>
          </p:cNvSpPr>
          <p:nvPr/>
        </p:nvSpPr>
        <p:spPr bwMode="auto">
          <a:xfrm>
            <a:off x="4722813" y="4638675"/>
            <a:ext cx="4230687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r>
              <a:rPr lang="en-US" sz="2400">
                <a:solidFill>
                  <a:srgbClr val="000090"/>
                </a:solidFill>
                <a:latin typeface="Calibri" pitchFamily="34" charset="0"/>
              </a:rPr>
              <a:t>Task Team GISC</a:t>
            </a:r>
          </a:p>
          <a:p>
            <a:pPr algn="r"/>
            <a:r>
              <a:rPr lang="fr-CH" sz="1600">
                <a:solidFill>
                  <a:srgbClr val="000090"/>
                </a:solidFill>
                <a:latin typeface="Calibri" pitchFamily="34" charset="0"/>
              </a:rPr>
              <a:t>TT-GISC2017</a:t>
            </a:r>
          </a:p>
          <a:p>
            <a:pPr algn="r"/>
            <a:r>
              <a:rPr lang="fr-CH" sz="1600">
                <a:solidFill>
                  <a:srgbClr val="000090"/>
                </a:solidFill>
                <a:latin typeface="Calibri" pitchFamily="34" charset="0"/>
              </a:rPr>
              <a:t>13-17 November 2017, Geneva</a:t>
            </a:r>
            <a:endParaRPr lang="en-US" sz="1100">
              <a:solidFill>
                <a:srgbClr val="000090"/>
              </a:solidFill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Title 10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551980"/>
          </a:xfrm>
        </p:spPr>
        <p:txBody>
          <a:bodyPr/>
          <a:lstStyle/>
          <a:p>
            <a:pPr eaLnBrk="1" hangingPunct="1"/>
            <a:r>
              <a:rPr lang="fr-FR" dirty="0"/>
              <a:t>Area of </a:t>
            </a:r>
            <a:r>
              <a:rPr lang="fr-FR" dirty="0" err="1"/>
              <a:t>responsability</a:t>
            </a:r>
            <a:endParaRPr lang="en-GB" dirty="0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903253DF-A3D6-4D74-AB1A-ECFB85043387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929" y="1510171"/>
            <a:ext cx="4989537" cy="4609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7A5EE73F-9C2C-49D3-BCE6-F22954F1F9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3157871"/>
              </p:ext>
            </p:extLst>
          </p:nvPr>
        </p:nvGraphicFramePr>
        <p:xfrm>
          <a:off x="7318326" y="1369255"/>
          <a:ext cx="1625600" cy="47501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1794348019"/>
                    </a:ext>
                  </a:extLst>
                </a:gridCol>
              </a:tblGrid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 dirty="0">
                          <a:effectLst/>
                        </a:rPr>
                        <a:t>Togo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56816165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 dirty="0">
                          <a:effectLst/>
                          <a:hlinkClick r:id="rId4" tooltip="Department of Meteorology"/>
                        </a:rPr>
                        <a:t>Uganda</a:t>
                      </a:r>
                      <a:endParaRPr lang="fr-FR" sz="12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7844146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 dirty="0">
                          <a:effectLst/>
                          <a:hlinkClick r:id="rId5" tooltip="Service M"/>
                        </a:rPr>
                        <a:t>Benin</a:t>
                      </a:r>
                      <a:endParaRPr lang="fr-FR" sz="12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87573094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 dirty="0">
                          <a:effectLst/>
                          <a:hlinkClick r:id="rId6" tooltip="Direction de la M"/>
                        </a:rPr>
                        <a:t>Burkina Faso</a:t>
                      </a:r>
                      <a:endParaRPr lang="fr-FR" sz="12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3775475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 dirty="0">
                          <a:effectLst/>
                        </a:rPr>
                        <a:t>Burundi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2981074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7" tooltip="Instituto Nacional de Meteorologia e Geoph"/>
                        </a:rPr>
                        <a:t>Cabo Verde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38300275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8" tooltip="Direction de la M"/>
                        </a:rPr>
                        <a:t>Cameroon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12876592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Central African Republic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92044216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Chad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5104583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Comoros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44885870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9" tooltip="Direction de la M"/>
                        </a:rPr>
                        <a:t>Congo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66431232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Côte d'Ivoire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24951884"/>
                  </a:ext>
                </a:extLst>
              </a:tr>
              <a:tr h="42794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1" u="sng" strike="noStrike">
                          <a:effectLst/>
                          <a:hlinkClick r:id="rId10" tooltip="Agence Nationale de M"/>
                        </a:rPr>
                        <a:t>Democratic Republic of the Congo</a:t>
                      </a:r>
                      <a:endParaRPr lang="en-US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57121774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Djibouti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40787996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11" tooltip="The Egyptian Meteorological Authority"/>
                        </a:rPr>
                        <a:t>Egypt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34857086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Equatorial Guinea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99716182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Eritrea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21983882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12" tooltip="National Meteorological Services Agency"/>
                        </a:rPr>
                        <a:t>Ethiopia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34183652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Gabon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99888384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Gambia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64313959"/>
                  </a:ext>
                </a:extLst>
              </a:tr>
              <a:tr h="21611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 dirty="0">
                          <a:effectLst/>
                          <a:hlinkClick r:id="rId13" tooltip="Ghana Meteorological Services Department"/>
                        </a:rPr>
                        <a:t>Ghana</a:t>
                      </a:r>
                      <a:endParaRPr lang="fr-FR" sz="12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46809255"/>
                  </a:ext>
                </a:extLst>
              </a:tr>
            </a:tbl>
          </a:graphicData>
        </a:graphic>
      </p:graphicFrame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92090CC9-BF4D-484E-815C-C228AE6245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396860"/>
              </p:ext>
            </p:extLst>
          </p:nvPr>
        </p:nvGraphicFramePr>
        <p:xfrm>
          <a:off x="5387935" y="1392996"/>
          <a:ext cx="1625600" cy="472644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007436102"/>
                    </a:ext>
                  </a:extLst>
                </a:gridCol>
              </a:tblGrid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14" tooltip="Direction Nationale de la M"/>
                        </a:rPr>
                        <a:t>Guinea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1466473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15" tooltip="M"/>
                        </a:rPr>
                        <a:t>Guinea Bissau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30026769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Liberia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42143375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16" tooltip="Libyan National Meteorological Centre"/>
                        </a:rPr>
                        <a:t>Libya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20439190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17" tooltip="Direction de la M"/>
                        </a:rPr>
                        <a:t>Madagascar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04444278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Mali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32668717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18" tooltip="Office National de M"/>
                        </a:rPr>
                        <a:t>Mauritania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68247068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19" tooltip="Mauritius Meteorological Services"/>
                        </a:rPr>
                        <a:t>Mauritius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26246888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 dirty="0">
                          <a:effectLst/>
                          <a:hlinkClick r:id="rId20" tooltip="Direction de la M"/>
                        </a:rPr>
                        <a:t>Niger</a:t>
                      </a:r>
                      <a:endParaRPr lang="fr-FR" sz="12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86250485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 dirty="0">
                          <a:effectLst/>
                          <a:hlinkClick r:id="rId21" tooltip="Nigerian Meteorological Agency"/>
                        </a:rPr>
                        <a:t>Nigeria</a:t>
                      </a:r>
                      <a:endParaRPr lang="fr-FR" sz="1200" b="1" i="0" u="sng" strike="noStrike" dirty="0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77890650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22" tooltip="Rwanda Meteorological Service"/>
                        </a:rPr>
                        <a:t>Rwanda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46722870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Sao Tome and Principe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009196594"/>
                  </a:ext>
                </a:extLst>
              </a:tr>
              <a:tr h="55605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23" tooltip="Direction de la M"/>
                        </a:rPr>
                        <a:t>Senegal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20918554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sng" strike="noStrike">
                          <a:effectLst/>
                          <a:hlinkClick r:id="rId24" tooltip="National Meteorological Services"/>
                        </a:rPr>
                        <a:t>Seychelles</a:t>
                      </a:r>
                      <a:endParaRPr lang="fr-FR" sz="1200" b="1" i="0" u="sng" strike="noStrike">
                        <a:solidFill>
                          <a:srgbClr val="0563C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95338819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>
                          <a:effectLst/>
                        </a:rPr>
                        <a:t>Sierra Leone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67713261"/>
                  </a:ext>
                </a:extLst>
              </a:tr>
              <a:tr h="27802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 dirty="0" err="1">
                          <a:effectLst/>
                        </a:rPr>
                        <a:t>Somalia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0463482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4" name="Title 10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551980"/>
          </a:xfrm>
        </p:spPr>
        <p:txBody>
          <a:bodyPr/>
          <a:lstStyle/>
          <a:p>
            <a:pPr eaLnBrk="1" hangingPunct="1"/>
            <a:r>
              <a:rPr lang="fr-FR" dirty="0"/>
              <a:t>Area of </a:t>
            </a:r>
            <a:r>
              <a:rPr lang="fr-FR" dirty="0" err="1"/>
              <a:t>responsability</a:t>
            </a:r>
            <a:r>
              <a:rPr lang="fr-FR" dirty="0"/>
              <a:t> </a:t>
            </a:r>
            <a:r>
              <a:rPr lang="fr-FR" dirty="0" err="1"/>
              <a:t>connectivity</a:t>
            </a:r>
            <a:endParaRPr lang="en-GB" dirty="0"/>
          </a:p>
        </p:txBody>
      </p:sp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603250" y="1228725"/>
          <a:ext cx="7937500" cy="4868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8" name="Worksheet" r:id="rId4" imgW="6877044" imgH="4219643" progId="Excel.Sheet.8">
                  <p:embed/>
                </p:oleObj>
              </mc:Choice>
              <mc:Fallback>
                <p:oleObj name="Worksheet" r:id="rId4" imgW="6877044" imgH="4219643" progId="Excel.Sheet.8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250" y="1228725"/>
                        <a:ext cx="7937500" cy="4868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903253DF-A3D6-4D74-AB1A-ECFB85043387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0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/>
              <a:t>Capacity building</a:t>
            </a:r>
          </a:p>
        </p:txBody>
      </p:sp>
      <p:sp>
        <p:nvSpPr>
          <p:cNvPr id="24579" name="Text Box 6"/>
          <p:cNvSpPr txBox="1">
            <a:spLocks noChangeArrowheads="1"/>
          </p:cNvSpPr>
          <p:nvPr/>
        </p:nvSpPr>
        <p:spPr bwMode="auto">
          <a:xfrm>
            <a:off x="519113" y="15033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fr-FR" sz="2400"/>
          </a:p>
        </p:txBody>
      </p:sp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250825" y="1628775"/>
            <a:ext cx="8713788" cy="865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fr-FR" sz="2400" dirty="0"/>
              <a:t>WIS/WIGOS Workshop </a:t>
            </a:r>
            <a:r>
              <a:rPr lang="fr-FR" sz="2400" dirty="0" err="1"/>
              <a:t>held</a:t>
            </a:r>
            <a:r>
              <a:rPr lang="fr-FR" sz="2400" dirty="0"/>
              <a:t> in Casablanca in </a:t>
            </a:r>
            <a:r>
              <a:rPr lang="en-US" altLang="ja-JP" sz="2400" dirty="0"/>
              <a:t>November 2013</a:t>
            </a:r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en-ZA" altLang="fr-FR" sz="2400" dirty="0"/>
              <a:t>Regional GISC training workshop was held in Casablanca from 26 to  30 October 2015,</a:t>
            </a:r>
            <a:endParaRPr lang="fr-FR" sz="2400" dirty="0"/>
          </a:p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</a:pPr>
            <a:endParaRPr lang="fr-FR" sz="2400" dirty="0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B42BE7DF-C6FB-4C2B-883D-5814C2F3A9DF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9" name="Picture 2" descr="D:\Disque-D\CNRMSI\GISC\WIS-Oct2015\DSC0059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0300" y="3429000"/>
            <a:ext cx="34417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D:\Disque-D\CNRMSI\GISC\WIS-Oct2015\David\DSC0055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0900" y="3429000"/>
            <a:ext cx="335915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0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/>
              <a:t>GISC Backup</a:t>
            </a:r>
          </a:p>
        </p:txBody>
      </p:sp>
      <p:sp>
        <p:nvSpPr>
          <p:cNvPr id="26626" name="Text Box 6"/>
          <p:cNvSpPr txBox="1">
            <a:spLocks noChangeArrowheads="1"/>
          </p:cNvSpPr>
          <p:nvPr/>
        </p:nvSpPr>
        <p:spPr bwMode="auto">
          <a:xfrm>
            <a:off x="519113" y="150336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endParaRPr lang="fr-FR" sz="2400"/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250825" y="1824038"/>
            <a:ext cx="8713788" cy="1387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533400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en-US" sz="2400" dirty="0"/>
              <a:t>GISC Toulouse</a:t>
            </a: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en-US" sz="2000" dirty="0"/>
              <a:t>In progress: planed for December 2017</a:t>
            </a:r>
          </a:p>
          <a:p>
            <a:pPr marL="990600" lvl="1" indent="-533400" defTabSz="91440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</a:pPr>
            <a:r>
              <a:rPr lang="en-US" sz="2000" dirty="0"/>
              <a:t>GISC 2 GISC : RMDCN and  internet backup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F8BAE182-1C8F-47ED-80CE-872BA13DB66E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/>
              <a:t>Monitoring Activity &amp; volume</a:t>
            </a:r>
            <a:endParaRPr lang="fr-FR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C1155468-AAB7-4E92-9FC3-40439E6EFD6F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F0F3E80-4617-4E42-B139-539129E4DA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0148" y="1419109"/>
            <a:ext cx="5947307" cy="2838095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89EC4B1-90C1-4C60-8C47-9881A7A840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4541" y="4352333"/>
            <a:ext cx="4087983" cy="2368435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2709355-C7A9-4547-86E8-82E45C40F3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888" y="4600168"/>
            <a:ext cx="3788898" cy="203399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4F7A8D0-20C9-45EA-A094-EB398E1100F3}"/>
              </a:ext>
            </a:extLst>
          </p:cNvPr>
          <p:cNvSpPr txBox="1"/>
          <p:nvPr/>
        </p:nvSpPr>
        <p:spPr>
          <a:xfrm>
            <a:off x="457200" y="2011680"/>
            <a:ext cx="23422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Daily and monthly monitoring system for production and data reception at national level to be extended to AoR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GB"/>
              <a:t>Monitoring Activity &amp; volume</a:t>
            </a:r>
            <a:endParaRPr lang="fr-FR"/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C1155468-AAB7-4E92-9FC3-40439E6EFD6F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855" y="1417638"/>
            <a:ext cx="6064944" cy="5197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3151777-383B-4580-A6C8-047FE979D68F}"/>
              </a:ext>
            </a:extLst>
          </p:cNvPr>
          <p:cNvSpPr/>
          <p:nvPr/>
        </p:nvSpPr>
        <p:spPr>
          <a:xfrm>
            <a:off x="6400799" y="1417638"/>
            <a:ext cx="26288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58 users registered in GISC Casablanca</a:t>
            </a:r>
          </a:p>
          <a:p>
            <a:pPr marL="0" indent="0">
              <a:buNone/>
            </a:pPr>
            <a:endParaRPr lang="en-US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chemeClr val="accent4">
                    <a:lumMod val="75000"/>
                  </a:schemeClr>
                </a:solidFill>
              </a:rPr>
              <a:t>Daily Size of the cache = 245 </a:t>
            </a: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Mbs</a:t>
            </a:r>
            <a:endParaRPr lang="en-US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430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fr-FR"/>
              <a:t>Changes in GISC</a:t>
            </a:r>
          </a:p>
        </p:txBody>
      </p:sp>
      <p:sp>
        <p:nvSpPr>
          <p:cNvPr id="4301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defTabSz="914400" eaLnBrk="1" hangingPunct="1">
              <a:buClr>
                <a:srgbClr val="FF9900"/>
              </a:buClr>
              <a:buFont typeface="Wingdings" panose="05000000000000000000" pitchFamily="2" charset="2"/>
              <a:buChar char="q"/>
            </a:pP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New </a:t>
            </a:r>
            <a:r>
              <a:rPr lang="fr-FR" dirty="0" err="1">
                <a:solidFill>
                  <a:schemeClr val="accent5">
                    <a:lumMod val="50000"/>
                  </a:schemeClr>
                </a:solidFill>
              </a:rPr>
              <a:t>DCPCs</a:t>
            </a:r>
            <a:r>
              <a:rPr lang="fr-FR" dirty="0">
                <a:solidFill>
                  <a:schemeClr val="accent5">
                    <a:lumMod val="50000"/>
                  </a:schemeClr>
                </a:solidFill>
              </a:rPr>
              <a:t>:</a:t>
            </a:r>
          </a:p>
          <a:p>
            <a:pPr lvl="1" defTabSz="914400" eaLnBrk="1" hangingPunct="1"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DCPC Prévision Numérique : </a:t>
            </a:r>
            <a:r>
              <a:rPr lang="fr-FR" sz="2400" dirty="0" err="1">
                <a:solidFill>
                  <a:schemeClr val="accent5">
                    <a:lumMod val="50000"/>
                  </a:schemeClr>
                </a:solidFill>
              </a:rPr>
              <a:t>OpenWIS</a:t>
            </a: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 solution </a:t>
            </a:r>
            <a:r>
              <a:rPr lang="fr-FR" sz="2400" dirty="0" err="1">
                <a:solidFill>
                  <a:schemeClr val="accent5">
                    <a:lumMod val="50000"/>
                  </a:schemeClr>
                </a:solidFill>
              </a:rPr>
              <a:t>was</a:t>
            </a: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fr-FR" sz="2400" dirty="0" err="1">
                <a:solidFill>
                  <a:schemeClr val="accent5">
                    <a:lumMod val="50000"/>
                  </a:schemeClr>
                </a:solidFill>
              </a:rPr>
              <a:t>established</a:t>
            </a: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 for DCPC NWP Casablanca and </a:t>
            </a:r>
            <a:r>
              <a:rPr lang="fr-FR" sz="2400" dirty="0" err="1">
                <a:solidFill>
                  <a:schemeClr val="accent5">
                    <a:lumMod val="50000"/>
                  </a:schemeClr>
                </a:solidFill>
              </a:rPr>
              <a:t>metadata</a:t>
            </a: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fr-FR" sz="2400" dirty="0" err="1">
                <a:solidFill>
                  <a:schemeClr val="accent5">
                    <a:lumMod val="50000"/>
                  </a:schemeClr>
                </a:solidFill>
              </a:rPr>
              <a:t>generation</a:t>
            </a: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fr-FR" sz="2400" dirty="0" err="1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 in </a:t>
            </a:r>
            <a:r>
              <a:rPr lang="fr-FR" sz="2400" dirty="0" err="1">
                <a:solidFill>
                  <a:schemeClr val="accent5">
                    <a:lumMod val="50000"/>
                  </a:schemeClr>
                </a:solidFill>
              </a:rPr>
              <a:t>progress</a:t>
            </a:r>
            <a:endParaRPr lang="fr-FR" sz="2400" dirty="0">
              <a:solidFill>
                <a:schemeClr val="accent5">
                  <a:lumMod val="50000"/>
                </a:schemeClr>
              </a:solidFill>
            </a:endParaRPr>
          </a:p>
          <a:p>
            <a:pPr lvl="1" defTabSz="914400" eaLnBrk="1" hangingPunct="1">
              <a:buClr>
                <a:schemeClr val="accent2"/>
              </a:buClr>
              <a:buFont typeface="Wingdings" panose="05000000000000000000" pitchFamily="2" charset="2"/>
              <a:buChar char="Ø"/>
            </a:pP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DCPC Marine </a:t>
            </a:r>
            <a:r>
              <a:rPr lang="fr-FR" sz="2400" dirty="0" err="1">
                <a:solidFill>
                  <a:schemeClr val="accent5">
                    <a:lumMod val="50000"/>
                  </a:schemeClr>
                </a:solidFill>
              </a:rPr>
              <a:t>meteorological</a:t>
            </a: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 services for West </a:t>
            </a:r>
            <a:r>
              <a:rPr lang="fr-FR" sz="2400" dirty="0" err="1">
                <a:solidFill>
                  <a:schemeClr val="accent5">
                    <a:lumMod val="50000"/>
                  </a:schemeClr>
                </a:solidFill>
              </a:rPr>
              <a:t>African</a:t>
            </a: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 Countries </a:t>
            </a:r>
            <a:r>
              <a:rPr lang="fr-FR" sz="2400" dirty="0" err="1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fr-FR" sz="2400" dirty="0" err="1">
                <a:solidFill>
                  <a:schemeClr val="accent5">
                    <a:lumMod val="50000"/>
                  </a:schemeClr>
                </a:solidFill>
              </a:rPr>
              <a:t>also</a:t>
            </a: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fr-FR" sz="2400" dirty="0" err="1">
                <a:solidFill>
                  <a:schemeClr val="accent5">
                    <a:lumMod val="50000"/>
                  </a:schemeClr>
                </a:solidFill>
              </a:rPr>
              <a:t>planned</a:t>
            </a:r>
            <a:r>
              <a:rPr lang="fr-FR" sz="2400" dirty="0">
                <a:solidFill>
                  <a:schemeClr val="accent5">
                    <a:lumMod val="50000"/>
                  </a:schemeClr>
                </a:solidFill>
              </a:rPr>
              <a:t> for 2018</a:t>
            </a:r>
          </a:p>
          <a:p>
            <a:pPr defTabSz="914400" eaLnBrk="1" hangingPunct="1">
              <a:buClr>
                <a:srgbClr val="FF9900"/>
              </a:buClr>
              <a:buFont typeface="Wingdings" panose="05000000000000000000" pitchFamily="2" charset="2"/>
              <a:buChar char="q"/>
            </a:pP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A </a:t>
            </a:r>
            <a:r>
              <a:rPr lang="fr-FR" sz="2800" dirty="0" err="1">
                <a:solidFill>
                  <a:schemeClr val="accent5">
                    <a:lumMod val="50000"/>
                  </a:schemeClr>
                </a:solidFill>
              </a:rPr>
              <a:t>letter</a:t>
            </a: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to </a:t>
            </a:r>
            <a:r>
              <a:rPr lang="fr-FR" sz="2800" dirty="0" err="1">
                <a:solidFill>
                  <a:schemeClr val="accent5">
                    <a:lumMod val="50000"/>
                  </a:schemeClr>
                </a:solidFill>
              </a:rPr>
              <a:t>be</a:t>
            </a: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sent to </a:t>
            </a:r>
            <a:r>
              <a:rPr lang="fr-FR" sz="2800" dirty="0" err="1">
                <a:solidFill>
                  <a:schemeClr val="accent5">
                    <a:lumMod val="50000"/>
                  </a:schemeClr>
                </a:solidFill>
              </a:rPr>
              <a:t>PRs</a:t>
            </a: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of </a:t>
            </a:r>
            <a:r>
              <a:rPr lang="fr-FR" sz="2800" dirty="0" err="1">
                <a:solidFill>
                  <a:schemeClr val="accent5">
                    <a:lumMod val="50000"/>
                  </a:schemeClr>
                </a:solidFill>
              </a:rPr>
              <a:t>AoR</a:t>
            </a: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fr-FR" sz="2800" dirty="0" err="1">
                <a:solidFill>
                  <a:schemeClr val="accent5">
                    <a:lumMod val="50000"/>
                  </a:schemeClr>
                </a:solidFill>
              </a:rPr>
              <a:t>is</a:t>
            </a: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fr-FR" sz="2800" dirty="0" err="1">
                <a:solidFill>
                  <a:schemeClr val="accent5">
                    <a:lumMod val="50000"/>
                  </a:schemeClr>
                </a:solidFill>
              </a:rPr>
              <a:t>under</a:t>
            </a: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signature to </a:t>
            </a:r>
            <a:r>
              <a:rPr lang="fr-FR" sz="2800" dirty="0" err="1">
                <a:solidFill>
                  <a:schemeClr val="accent5">
                    <a:lumMod val="50000"/>
                  </a:schemeClr>
                </a:solidFill>
              </a:rPr>
              <a:t>promote</a:t>
            </a: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the use of the </a:t>
            </a:r>
            <a:r>
              <a:rPr lang="fr-FR" sz="2800" b="1" dirty="0">
                <a:solidFill>
                  <a:schemeClr val="accent5">
                    <a:lumMod val="50000"/>
                  </a:schemeClr>
                </a:solidFill>
              </a:rPr>
              <a:t>Excel2wis </a:t>
            </a:r>
            <a:r>
              <a:rPr lang="fr-FR" sz="2800" b="1" dirty="0" err="1">
                <a:solidFill>
                  <a:schemeClr val="accent5">
                    <a:lumMod val="50000"/>
                  </a:schemeClr>
                </a:solidFill>
              </a:rPr>
              <a:t>metadata</a:t>
            </a:r>
            <a:r>
              <a:rPr lang="fr-FR" sz="28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fr-FR" sz="2800" b="1" dirty="0" err="1">
                <a:solidFill>
                  <a:schemeClr val="accent5">
                    <a:lumMod val="50000"/>
                  </a:schemeClr>
                </a:solidFill>
              </a:rPr>
              <a:t>tool</a:t>
            </a:r>
            <a:r>
              <a:rPr lang="fr-FR" sz="28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to </a:t>
            </a:r>
            <a:r>
              <a:rPr lang="fr-FR" sz="2800" dirty="0" err="1">
                <a:solidFill>
                  <a:schemeClr val="accent5">
                    <a:lumMod val="50000"/>
                  </a:schemeClr>
                </a:solidFill>
              </a:rPr>
              <a:t>generate</a:t>
            </a: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 NC and DCPC </a:t>
            </a:r>
            <a:r>
              <a:rPr lang="fr-FR" sz="2800" dirty="0" err="1">
                <a:solidFill>
                  <a:schemeClr val="accent5">
                    <a:lumMod val="50000"/>
                  </a:schemeClr>
                </a:solidFill>
              </a:rPr>
              <a:t>metadata</a:t>
            </a:r>
            <a:r>
              <a:rPr lang="fr-FR" sz="2800" dirty="0">
                <a:solidFill>
                  <a:schemeClr val="accent5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TT-GISC2017 pp</a:t>
            </a:r>
            <a:fld id="{4EF8C77B-15FC-4FA6-93AD-F85F0AC11484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en-US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4" descr="wmo2016_powerpoint_standard_v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Title 1"/>
          <p:cNvSpPr txBox="1">
            <a:spLocks/>
          </p:cNvSpPr>
          <p:nvPr/>
        </p:nvSpPr>
        <p:spPr bwMode="auto">
          <a:xfrm>
            <a:off x="457200" y="2001838"/>
            <a:ext cx="8229600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sz="4800">
                <a:solidFill>
                  <a:srgbClr val="000090"/>
                </a:solidFill>
                <a:latin typeface="Calibri" pitchFamily="34" charset="0"/>
              </a:rPr>
              <a:t>Thank you</a:t>
            </a:r>
          </a:p>
          <a:p>
            <a:pPr algn="ctr"/>
            <a:r>
              <a:rPr lang="en-US" sz="4800">
                <a:solidFill>
                  <a:srgbClr val="000090"/>
                </a:solidFill>
                <a:latin typeface="Calibri" pitchFamily="34" charset="0"/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EDE5F6E-0CD5-4A91-B6E4-67E111DAC181}" type="slidenum">
              <a:rPr lang="en-US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500</TotalTime>
  <Words>243</Words>
  <Application>Microsoft Office PowerPoint</Application>
  <PresentationFormat>Affichage à l'écran (4:3)</PresentationFormat>
  <Paragraphs>74</Paragraphs>
  <Slides>9</Slides>
  <Notes>4</Notes>
  <HiddenSlides>0</HiddenSlides>
  <MMClips>0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5" baseType="lpstr">
      <vt:lpstr>ＭＳ Ｐゴシック</vt:lpstr>
      <vt:lpstr>Arial</vt:lpstr>
      <vt:lpstr>Calibri</vt:lpstr>
      <vt:lpstr>Wingdings</vt:lpstr>
      <vt:lpstr>TT-GISC2017-presentationXX-template</vt:lpstr>
      <vt:lpstr>Worksheet</vt:lpstr>
      <vt:lpstr>Présentation PowerPoint</vt:lpstr>
      <vt:lpstr>Area of responsability</vt:lpstr>
      <vt:lpstr>Area of responsability connectivity</vt:lpstr>
      <vt:lpstr>Capacity building</vt:lpstr>
      <vt:lpstr>GISC Backup</vt:lpstr>
      <vt:lpstr>Monitoring Activity &amp; volume</vt:lpstr>
      <vt:lpstr>Monitoring Activity &amp; volume</vt:lpstr>
      <vt:lpstr>Changes in GISC</vt:lpstr>
      <vt:lpstr>Présentation PowerPoint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Jeremy Tandy</dc:creator>
  <cp:lastModifiedBy>user</cp:lastModifiedBy>
  <cp:revision>18</cp:revision>
  <dcterms:created xsi:type="dcterms:W3CDTF">2017-11-01T08:42:08Z</dcterms:created>
  <dcterms:modified xsi:type="dcterms:W3CDTF">2017-11-11T12:05:42Z</dcterms:modified>
</cp:coreProperties>
</file>