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67" r:id="rId3"/>
    <p:sldId id="282" r:id="rId4"/>
    <p:sldId id="283" r:id="rId5"/>
    <p:sldId id="284" r:id="rId6"/>
    <p:sldId id="288" r:id="rId7"/>
    <p:sldId id="269" r:id="rId8"/>
    <p:sldId id="281" r:id="rId9"/>
    <p:sldId id="272" r:id="rId10"/>
    <p:sldId id="276" r:id="rId11"/>
    <p:sldId id="270" r:id="rId12"/>
    <p:sldId id="277" r:id="rId13"/>
    <p:sldId id="297" r:id="rId14"/>
    <p:sldId id="289" r:id="rId15"/>
    <p:sldId id="271" r:id="rId16"/>
    <p:sldId id="278" r:id="rId17"/>
    <p:sldId id="298" r:id="rId18"/>
    <p:sldId id="290" r:id="rId19"/>
    <p:sldId id="274" r:id="rId20"/>
    <p:sldId id="279" r:id="rId21"/>
    <p:sldId id="299" r:id="rId22"/>
    <p:sldId id="291" r:id="rId23"/>
    <p:sldId id="275" r:id="rId24"/>
    <p:sldId id="258"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348"/>
    <p:restoredTop sz="57856"/>
  </p:normalViewPr>
  <p:slideViewPr>
    <p:cSldViewPr snapToGrid="0" snapToObjects="1">
      <p:cViewPr>
        <p:scale>
          <a:sx n="70" d="100"/>
          <a:sy n="70" d="100"/>
        </p:scale>
        <p:origin x="2376"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11/11/2017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is.wmo.int/file=1113" TargetMode="External"/><Relationship Id="rId4" Type="http://schemas.openxmlformats.org/officeDocument/2006/relationships/hyperlink" Target="http://wis.wmo.int/file=1109" TargetMode="External"/><Relationship Id="rId5" Type="http://schemas.openxmlformats.org/officeDocument/2006/relationships/hyperlink" Target="http://wis.wmo.int/file=1107" TargetMode="External"/><Relationship Id="rId6" Type="http://schemas.openxmlformats.org/officeDocument/2006/relationships/hyperlink" Target="http://wis.wmo.int/file=1111" TargetMode="External"/><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7116527-64FD-4ADC-8819-9BFA1E8A93FB}" type="slidenum">
              <a:rPr lang="en-GB" smtClean="0"/>
              <a:t>1</a:t>
            </a:fld>
            <a:endParaRPr lang="en-GB"/>
          </a:p>
        </p:txBody>
      </p:sp>
    </p:spTree>
    <p:extLst>
      <p:ext uri="{BB962C8B-B14F-4D97-AF65-F5344CB8AC3E}">
        <p14:creationId xmlns:p14="http://schemas.microsoft.com/office/powerpoint/2010/main" val="483965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Area Meteorological Data Communication Network (AMDCN)</a:t>
            </a:r>
            <a:endParaRPr lang="en-US" sz="1200" kern="1200" dirty="0">
              <a:solidFill>
                <a:schemeClr val="tx1"/>
              </a:solidFill>
              <a:effectLst/>
              <a:latin typeface="+mn-lt"/>
              <a:ea typeface="+mn-ea"/>
              <a:cs typeface="+mn-cs"/>
            </a:endParaRP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Push versus pull reporting is an</a:t>
            </a:r>
            <a:r>
              <a:rPr lang="en-US" baseline="0" dirty="0" smtClean="0"/>
              <a:t> important concept. </a:t>
            </a:r>
            <a:r>
              <a:rPr lang="en-US" b="0" dirty="0" smtClean="0"/>
              <a:t>Pull reports can be easier to implement than</a:t>
            </a:r>
            <a:r>
              <a:rPr lang="en-US" b="0" baseline="0" dirty="0" smtClean="0"/>
              <a:t> push report. For example, </a:t>
            </a:r>
            <a:r>
              <a:rPr lang="en-US" b="0" dirty="0" smtClean="0"/>
              <a:t>if a GISC commits to polling a DCPC’s services, the DCPC does not have to do anything. If a DCPC or NC is requested to provide summaries on all data</a:t>
            </a:r>
            <a:r>
              <a:rPr lang="en-US" b="0" baseline="0" dirty="0" smtClean="0"/>
              <a:t> and network traffic and either a) the appropriate logging data is not being collected, or b) is being collected in a format that required scripting on the part of the </a:t>
            </a:r>
            <a:r>
              <a:rPr lang="en-US" b="0" baseline="0" dirty="0" err="1" smtClean="0"/>
              <a:t>centre</a:t>
            </a:r>
            <a:r>
              <a:rPr lang="en-US" b="0" baseline="0" dirty="0" smtClean="0"/>
              <a:t>, it may take some time for the task to be completed, tested, promoted to production.</a:t>
            </a:r>
            <a:endParaRPr lang="en-US" b="0" dirty="0" smtClean="0"/>
          </a:p>
          <a:p>
            <a:endParaRPr lang="en-US" b="0" dirty="0"/>
          </a:p>
        </p:txBody>
      </p:sp>
      <p:sp>
        <p:nvSpPr>
          <p:cNvPr id="4" name="Slide Number Placeholder 3"/>
          <p:cNvSpPr>
            <a:spLocks noGrp="1"/>
          </p:cNvSpPr>
          <p:nvPr>
            <p:ph type="sldNum" sz="quarter" idx="10"/>
          </p:nvPr>
        </p:nvSpPr>
        <p:spPr/>
        <p:txBody>
          <a:bodyPr/>
          <a:lstStyle/>
          <a:p>
            <a:fld id="{A7116527-64FD-4ADC-8819-9BFA1E8A93FB}" type="slidenum">
              <a:rPr lang="en-GB" smtClean="0"/>
              <a:t>4</a:t>
            </a:fld>
            <a:endParaRPr lang="en-GB"/>
          </a:p>
        </p:txBody>
      </p:sp>
    </p:spTree>
    <p:extLst>
      <p:ext uri="{BB962C8B-B14F-4D97-AF65-F5344CB8AC3E}">
        <p14:creationId xmlns:p14="http://schemas.microsoft.com/office/powerpoint/2010/main" val="13956923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Interim monitoring</a:t>
            </a:r>
            <a:r>
              <a:rPr lang="en-US" baseline="0" dirty="0"/>
              <a:t> guides:</a:t>
            </a:r>
          </a:p>
          <a:p>
            <a:r>
              <a:rPr lang="en-US" sz="1200" b="0" i="0" u="none" strike="noStrike" kern="1200" dirty="0">
                <a:solidFill>
                  <a:schemeClr val="tx1"/>
                </a:solidFill>
                <a:effectLst/>
                <a:latin typeface="+mn-lt"/>
                <a:ea typeface="+mn-ea"/>
                <a:cs typeface="+mn-cs"/>
                <a:hlinkClick r:id="rId3"/>
              </a:rPr>
              <a:t>Monitoring by GISCs</a:t>
            </a:r>
            <a:r>
              <a:rPr lang="en-US" sz="1200" b="0" i="0" u="none" strike="noStrike" kern="1200" dirty="0">
                <a:solidFill>
                  <a:schemeClr val="tx1"/>
                </a:solidFill>
                <a:effectLst/>
                <a:latin typeface="+mn-lt"/>
                <a:ea typeface="+mn-ea"/>
                <a:cs typeface="+mn-cs"/>
              </a:rPr>
              <a:t> - http://</a:t>
            </a:r>
            <a:r>
              <a:rPr lang="en-US" sz="1200" b="0" i="0" u="none" strike="noStrike" kern="1200" dirty="0" err="1">
                <a:solidFill>
                  <a:schemeClr val="tx1"/>
                </a:solidFill>
                <a:effectLst/>
                <a:latin typeface="+mn-lt"/>
                <a:ea typeface="+mn-ea"/>
                <a:cs typeface="+mn-cs"/>
              </a:rPr>
              <a:t>wis.wmo.int</a:t>
            </a:r>
            <a:r>
              <a:rPr lang="en-US" sz="1200" b="0" i="0" u="none" strike="noStrike" kern="1200" dirty="0">
                <a:solidFill>
                  <a:schemeClr val="tx1"/>
                </a:solidFill>
                <a:effectLst/>
                <a:latin typeface="+mn-lt"/>
                <a:ea typeface="+mn-ea"/>
                <a:cs typeface="+mn-cs"/>
              </a:rPr>
              <a:t>/file=1113</a:t>
            </a:r>
            <a:endParaRPr lang="en-US" sz="1200" b="0" i="0"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4"/>
              </a:rPr>
              <a:t>Monitoring by DCPCs and NCs</a:t>
            </a:r>
            <a:r>
              <a:rPr lang="en-US" sz="1200" b="0" i="0" u="none" strike="noStrike" kern="1200" dirty="0">
                <a:solidFill>
                  <a:schemeClr val="tx1"/>
                </a:solidFill>
                <a:effectLst/>
                <a:latin typeface="+mn-lt"/>
                <a:ea typeface="+mn-ea"/>
                <a:cs typeface="+mn-cs"/>
              </a:rPr>
              <a:t> - http://</a:t>
            </a:r>
            <a:r>
              <a:rPr lang="en-US" sz="1200" b="0" i="0" u="none" strike="noStrike" kern="1200" dirty="0" err="1">
                <a:solidFill>
                  <a:schemeClr val="tx1"/>
                </a:solidFill>
                <a:effectLst/>
                <a:latin typeface="+mn-lt"/>
                <a:ea typeface="+mn-ea"/>
                <a:cs typeface="+mn-cs"/>
              </a:rPr>
              <a:t>wis.wmo.int</a:t>
            </a:r>
            <a:r>
              <a:rPr lang="en-US" sz="1200" b="0" i="0" u="none" strike="noStrike" kern="1200" dirty="0">
                <a:solidFill>
                  <a:schemeClr val="tx1"/>
                </a:solidFill>
                <a:effectLst/>
                <a:latin typeface="+mn-lt"/>
                <a:ea typeface="+mn-ea"/>
                <a:cs typeface="+mn-cs"/>
              </a:rPr>
              <a:t>/file=1109</a:t>
            </a:r>
            <a:endParaRPr lang="en-US" sz="1200" b="0" i="0"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5"/>
              </a:rPr>
              <a:t>Monitoring for Programmes</a:t>
            </a:r>
            <a:r>
              <a:rPr lang="en-US" sz="1200" b="0" i="0" u="none" strike="noStrike" kern="1200" baseline="0" dirty="0">
                <a:solidFill>
                  <a:schemeClr val="tx1"/>
                </a:solidFill>
                <a:effectLst/>
                <a:latin typeface="+mn-lt"/>
                <a:ea typeface="+mn-ea"/>
                <a:cs typeface="+mn-cs"/>
              </a:rPr>
              <a:t> - http://</a:t>
            </a:r>
            <a:r>
              <a:rPr lang="en-US" sz="1200" b="0" i="0" u="none" strike="noStrike" kern="1200" baseline="0" dirty="0" err="1">
                <a:solidFill>
                  <a:schemeClr val="tx1"/>
                </a:solidFill>
                <a:effectLst/>
                <a:latin typeface="+mn-lt"/>
                <a:ea typeface="+mn-ea"/>
                <a:cs typeface="+mn-cs"/>
              </a:rPr>
              <a:t>wis.wmo.int</a:t>
            </a:r>
            <a:r>
              <a:rPr lang="en-US" sz="1200" b="0" i="0" u="none" strike="noStrike" kern="1200" baseline="0" dirty="0">
                <a:solidFill>
                  <a:schemeClr val="tx1"/>
                </a:solidFill>
                <a:effectLst/>
                <a:latin typeface="+mn-lt"/>
                <a:ea typeface="+mn-ea"/>
                <a:cs typeface="+mn-cs"/>
              </a:rPr>
              <a:t>/file=1107</a:t>
            </a:r>
            <a:endParaRPr lang="en-US" sz="1200" b="0" i="0" kern="1200" dirty="0">
              <a:solidFill>
                <a:schemeClr val="tx1"/>
              </a:solidFill>
              <a:effectLst/>
              <a:latin typeface="+mn-lt"/>
              <a:ea typeface="+mn-ea"/>
              <a:cs typeface="+mn-cs"/>
            </a:endParaRPr>
          </a:p>
          <a:p>
            <a:r>
              <a:rPr lang="en-US" sz="1200" b="0" i="0" u="none" strike="noStrike" kern="1200" dirty="0">
                <a:solidFill>
                  <a:schemeClr val="tx1"/>
                </a:solidFill>
                <a:effectLst/>
                <a:latin typeface="+mn-lt"/>
                <a:ea typeface="+mn-ea"/>
                <a:cs typeface="+mn-cs"/>
                <a:hlinkClick r:id="rId6"/>
              </a:rPr>
              <a:t>Using Monitoring reports</a:t>
            </a:r>
            <a:r>
              <a:rPr lang="en-US" sz="1200" b="0" i="0" u="none" strike="noStrike" kern="1200" dirty="0">
                <a:solidFill>
                  <a:schemeClr val="tx1"/>
                </a:solidFill>
                <a:effectLst/>
                <a:latin typeface="+mn-lt"/>
                <a:ea typeface="+mn-ea"/>
                <a:cs typeface="+mn-cs"/>
              </a:rPr>
              <a:t> - http://</a:t>
            </a:r>
            <a:r>
              <a:rPr lang="en-US" sz="1200" b="0" i="0" u="none" strike="noStrike" kern="1200" dirty="0" err="1">
                <a:solidFill>
                  <a:schemeClr val="tx1"/>
                </a:solidFill>
                <a:effectLst/>
                <a:latin typeface="+mn-lt"/>
                <a:ea typeface="+mn-ea"/>
                <a:cs typeface="+mn-cs"/>
              </a:rPr>
              <a:t>wis.wmo.int</a:t>
            </a:r>
            <a:r>
              <a:rPr lang="en-US" sz="1200" b="0" i="0" u="none" strike="noStrike" kern="1200" dirty="0">
                <a:solidFill>
                  <a:schemeClr val="tx1"/>
                </a:solidFill>
                <a:effectLst/>
                <a:latin typeface="+mn-lt"/>
                <a:ea typeface="+mn-ea"/>
                <a:cs typeface="+mn-cs"/>
              </a:rPr>
              <a:t>/file=1111</a:t>
            </a: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5</a:t>
            </a:fld>
            <a:endParaRPr lang="en-GB"/>
          </a:p>
        </p:txBody>
      </p:sp>
    </p:spTree>
    <p:extLst>
      <p:ext uri="{BB962C8B-B14F-4D97-AF65-F5344CB8AC3E}">
        <p14:creationId xmlns:p14="http://schemas.microsoft.com/office/powerpoint/2010/main" val="832567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Not all checks in monitoring guidance are represented in monitoring specifications and tools </a:t>
            </a:r>
            <a:r>
              <a:rPr lang="mr-IN" dirty="0" smtClean="0"/>
              <a:t>–</a:t>
            </a:r>
            <a:r>
              <a:rPr lang="en-CA" dirty="0" smtClean="0"/>
              <a:t> should validate traceability from guidance through to JSON spec and portals, and confirm that what we get at the end sufficiently</a:t>
            </a:r>
            <a:r>
              <a:rPr lang="en-CA" baseline="0" dirty="0" smtClean="0"/>
              <a:t> addresses the check in the guidance document.</a:t>
            </a:r>
          </a:p>
          <a:p>
            <a:endParaRPr lang="en-CA" dirty="0" smtClean="0"/>
          </a:p>
          <a:p>
            <a:r>
              <a:rPr lang="en-CA" dirty="0" smtClean="0"/>
              <a:t>Specifications for some monitoring checks not fully defined </a:t>
            </a:r>
            <a:r>
              <a:rPr lang="mr-IN" dirty="0" smtClean="0"/>
              <a:t>–</a:t>
            </a:r>
            <a:r>
              <a:rPr lang="en-CA" dirty="0" smtClean="0"/>
              <a:t> Where possible, checks should</a:t>
            </a:r>
            <a:r>
              <a:rPr lang="en-CA" baseline="0" dirty="0" smtClean="0"/>
              <a:t> be performed in a consistent manner. For service availability checks, is connecting to a URL and not receiving an HTTP error sufficient? Should an actual action be performed after connect? If a connection attempt fails, should it repeated to ensure that the service is down versus possibly overloaded?</a:t>
            </a:r>
          </a:p>
          <a:p>
            <a:endParaRPr lang="en-CA" dirty="0" smtClean="0"/>
          </a:p>
          <a:p>
            <a:r>
              <a:rPr lang="en-CA" dirty="0" smtClean="0"/>
              <a:t>Application of some checks unclear </a:t>
            </a:r>
            <a:r>
              <a:rPr lang="mr-IN" dirty="0" smtClean="0"/>
              <a:t>–</a:t>
            </a:r>
            <a:r>
              <a:rPr lang="en-CA" dirty="0" smtClean="0"/>
              <a:t> One report stated that missing metadata may be caused by various root causes, but did not go into detail on specific root causes. Some further</a:t>
            </a:r>
            <a:r>
              <a:rPr lang="en-CA" baseline="0" dirty="0" smtClean="0"/>
              <a:t> analysis is required because without it, the missing metadata metric is a check that has limited use. Further discussion on this may reveal sub-checks that may add value.</a:t>
            </a:r>
            <a:endParaRPr lang="en-CA" dirty="0" smtClean="0"/>
          </a:p>
          <a:p>
            <a:endParaRPr lang="en-CA" dirty="0" smtClean="0"/>
          </a:p>
          <a:p>
            <a:r>
              <a:rPr lang="en-CA" dirty="0" smtClean="0"/>
              <a:t>Action to take in response to monitoring statistics is unclear in some cases </a:t>
            </a:r>
            <a:r>
              <a:rPr lang="mr-IN" dirty="0" smtClean="0"/>
              <a:t>–</a:t>
            </a:r>
            <a:r>
              <a:rPr lang="en-CA" baseline="0" dirty="0" smtClean="0"/>
              <a:t> At this time, there does not appear to be a mechanism for submitting service</a:t>
            </a:r>
          </a:p>
          <a:p>
            <a:endParaRPr lang="en-CA"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Additional checks or refinement on existing checks may be missing which would provide value to monitoring processes/tools </a:t>
            </a:r>
            <a:r>
              <a:rPr lang="mr-IN" dirty="0" smtClean="0"/>
              <a:t>–</a:t>
            </a:r>
            <a:r>
              <a:rPr lang="en-CA" dirty="0" smtClean="0"/>
              <a:t> </a:t>
            </a:r>
            <a:r>
              <a:rPr lang="en-US" dirty="0" smtClean="0"/>
              <a:t>It would be useful</a:t>
            </a:r>
            <a:r>
              <a:rPr lang="en-US" baseline="0" dirty="0" smtClean="0"/>
              <a:t> to include some response to monitoring events in monitoring workflows.</a:t>
            </a:r>
            <a:endParaRPr lang="en-US" dirty="0" smtClean="0"/>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6</a:t>
            </a:fld>
            <a:endParaRPr lang="en-GB"/>
          </a:p>
        </p:txBody>
      </p:sp>
    </p:spTree>
    <p:extLst>
      <p:ext uri="{BB962C8B-B14F-4D97-AF65-F5344CB8AC3E}">
        <p14:creationId xmlns:p14="http://schemas.microsoft.com/office/powerpoint/2010/main" val="4860863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Access to schemas - JSON schemas should be published in a publicly accessible location with in-line documentation</a:t>
            </a:r>
          </a:p>
          <a:p>
            <a:endParaRPr lang="en-US" sz="1200" dirty="0" smtClean="0"/>
          </a:p>
          <a:p>
            <a:r>
              <a:rPr lang="en-US" sz="1200" dirty="0" smtClean="0"/>
              <a:t>JSON Schema version - Recommend considering moving to Draft 4 or Draft 6 prior to operationalization as there are fundamental changes which cause Draft 3 compliant schemas to fail validation with future released </a:t>
            </a:r>
            <a:r>
              <a:rPr lang="mr-IN" sz="1200" dirty="0" smtClean="0"/>
              <a:t>–</a:t>
            </a:r>
            <a:r>
              <a:rPr lang="en-US" sz="1200" dirty="0" smtClean="0"/>
              <a:t> this move should simplify future upgrades</a:t>
            </a:r>
          </a:p>
          <a:p>
            <a:endParaRPr lang="en-US" sz="1200" dirty="0" smtClean="0"/>
          </a:p>
          <a:p>
            <a:r>
              <a:rPr lang="en-US" sz="1200" dirty="0" smtClean="0"/>
              <a:t>Inline documentation </a:t>
            </a:r>
            <a:r>
              <a:rPr lang="mr-IN" sz="1200" dirty="0" smtClean="0"/>
              <a:t>–</a:t>
            </a:r>
            <a:r>
              <a:rPr lang="en-US" sz="1200" dirty="0" smtClean="0"/>
              <a:t> In-line documentation for JSON schemas to facilitate model driven workflows (rather than trying to cross reference a JSON schema and Word doc which may become out of sync)</a:t>
            </a:r>
          </a:p>
          <a:p>
            <a:endParaRPr lang="en-US" sz="1200" dirty="0" smtClean="0"/>
          </a:p>
          <a:p>
            <a:r>
              <a:rPr lang="en-US" sz="1200" dirty="0" smtClean="0"/>
              <a:t>Non-breaking maintenance strategy - Going forward, maintenance strategy should be non-breaking and should maintain some backwards compatibility to allow for a transition period</a:t>
            </a:r>
          </a:p>
          <a:p>
            <a:endParaRPr lang="en-US" sz="1200" dirty="0" smtClean="0"/>
          </a:p>
          <a:p>
            <a:r>
              <a:rPr lang="en-US" sz="1200" dirty="0" smtClean="0"/>
              <a:t>Transition planning to adopt new versions of JSON monitoring spec - Monitoring should include ongoing review of the monitoring specification in use and someone (regional TT-WIS implementation teams?) should be tasked to ensure </a:t>
            </a:r>
            <a:r>
              <a:rPr lang="en-US" sz="1200" dirty="0" err="1" smtClean="0"/>
              <a:t>centres</a:t>
            </a:r>
            <a:r>
              <a:rPr lang="en-US" sz="1200" dirty="0" smtClean="0"/>
              <a:t> migrate to new versions of the monitoring specification</a:t>
            </a:r>
          </a:p>
          <a:p>
            <a:endParaRPr lang="en-US" sz="1200" dirty="0" smtClean="0"/>
          </a:p>
          <a:p>
            <a:r>
              <a:rPr lang="en-US" sz="1200" dirty="0" smtClean="0"/>
              <a:t>Meta-analysis of monitoring data from all </a:t>
            </a:r>
            <a:r>
              <a:rPr lang="en-US" sz="1200" dirty="0" err="1" smtClean="0"/>
              <a:t>centres</a:t>
            </a:r>
            <a:r>
              <a:rPr lang="en-US" sz="1200" dirty="0" smtClean="0"/>
              <a:t> participating in the monitoring pilot</a:t>
            </a:r>
          </a:p>
          <a:p>
            <a:endParaRPr lang="en-US" sz="1200" dirty="0" smtClean="0"/>
          </a:p>
          <a:p>
            <a:r>
              <a:rPr lang="en-US" sz="1200" dirty="0" smtClean="0"/>
              <a:t>Code lists </a:t>
            </a:r>
            <a:r>
              <a:rPr lang="mr-IN" sz="1200" dirty="0" smtClean="0"/>
              <a:t>–</a:t>
            </a:r>
            <a:r>
              <a:rPr lang="en-US" sz="1200" dirty="0" smtClean="0"/>
              <a:t> Where possible, code lists should be used over free text to ensure consistency of report content</a:t>
            </a:r>
          </a:p>
          <a:p>
            <a:endParaRPr lang="en-US" sz="1200" dirty="0" smtClean="0"/>
          </a:p>
          <a:p>
            <a:r>
              <a:rPr lang="en-US" sz="1200" dirty="0" smtClean="0"/>
              <a:t>Missing metadata </a:t>
            </a:r>
            <a:r>
              <a:rPr lang="mr-IN" sz="1200" dirty="0" smtClean="0"/>
              <a:t>–</a:t>
            </a:r>
            <a:r>
              <a:rPr lang="en-US" sz="1200" dirty="0" smtClean="0"/>
              <a:t> Analysis of root causes and potential refinement on checks should be considered to improve usability of this metric</a:t>
            </a:r>
          </a:p>
          <a:p>
            <a:endParaRPr lang="en-US" sz="1200" dirty="0" smtClean="0"/>
          </a:p>
          <a:p>
            <a:r>
              <a:rPr lang="en-US" sz="1200" dirty="0" smtClean="0"/>
              <a:t>Metadata quality </a:t>
            </a:r>
            <a:r>
              <a:rPr lang="mr-IN" sz="1200" dirty="0" smtClean="0"/>
              <a:t>–</a:t>
            </a:r>
            <a:r>
              <a:rPr lang="en-US" sz="1200" dirty="0" smtClean="0"/>
              <a:t> Implementation of metadata quality checks along the lines of NOAA Spiral Report would be useful for planning metadata training/improvement</a:t>
            </a:r>
          </a:p>
          <a:p>
            <a:endParaRPr lang="en-US" sz="1200" dirty="0" smtClean="0"/>
          </a:p>
          <a:p>
            <a:r>
              <a:rPr lang="en-US" sz="1200" dirty="0" smtClean="0"/>
              <a:t>Cross reference monitoring statistics to monitoring checks they support</a:t>
            </a:r>
          </a:p>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10</a:t>
            </a:fld>
            <a:endParaRPr lang="en-GB"/>
          </a:p>
        </p:txBody>
      </p:sp>
    </p:spTree>
    <p:extLst>
      <p:ext uri="{BB962C8B-B14F-4D97-AF65-F5344CB8AC3E}">
        <p14:creationId xmlns:p14="http://schemas.microsoft.com/office/powerpoint/2010/main" val="1444668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7116527-64FD-4ADC-8819-9BFA1E8A93FB}" type="slidenum">
              <a:rPr lang="en-GB" smtClean="0"/>
              <a:t>13</a:t>
            </a:fld>
            <a:endParaRPr lang="en-GB"/>
          </a:p>
        </p:txBody>
      </p:sp>
    </p:spTree>
    <p:extLst>
      <p:ext uri="{BB962C8B-B14F-4D97-AF65-F5344CB8AC3E}">
        <p14:creationId xmlns:p14="http://schemas.microsoft.com/office/powerpoint/2010/main" val="1343459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14</a:t>
            </a:fld>
            <a:endParaRPr lang="en-GB"/>
          </a:p>
        </p:txBody>
      </p:sp>
    </p:spTree>
    <p:extLst>
      <p:ext uri="{BB962C8B-B14F-4D97-AF65-F5344CB8AC3E}">
        <p14:creationId xmlns:p14="http://schemas.microsoft.com/office/powerpoint/2010/main" val="7296647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18</a:t>
            </a:fld>
            <a:endParaRPr lang="en-GB"/>
          </a:p>
        </p:txBody>
      </p:sp>
    </p:spTree>
    <p:extLst>
      <p:ext uri="{BB962C8B-B14F-4D97-AF65-F5344CB8AC3E}">
        <p14:creationId xmlns:p14="http://schemas.microsoft.com/office/powerpoint/2010/main" val="19082731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19</a:t>
            </a:fld>
            <a:endParaRPr lang="en-GB"/>
          </a:p>
        </p:txBody>
      </p:sp>
    </p:spTree>
    <p:extLst>
      <p:ext uri="{BB962C8B-B14F-4D97-AF65-F5344CB8AC3E}">
        <p14:creationId xmlns:p14="http://schemas.microsoft.com/office/powerpoint/2010/main" val="16485447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22</a:t>
            </a:fld>
            <a:endParaRPr lang="en-GB"/>
          </a:p>
        </p:txBody>
      </p:sp>
    </p:spTree>
    <p:extLst>
      <p:ext uri="{BB962C8B-B14F-4D97-AF65-F5344CB8AC3E}">
        <p14:creationId xmlns:p14="http://schemas.microsoft.com/office/powerpoint/2010/main" val="877802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116527-64FD-4ADC-8819-9BFA1E8A93FB}" type="slidenum">
              <a:rPr lang="en-GB" smtClean="0"/>
              <a:t>23</a:t>
            </a:fld>
            <a:endParaRPr lang="en-GB"/>
          </a:p>
        </p:txBody>
      </p:sp>
    </p:spTree>
    <p:extLst>
      <p:ext uri="{BB962C8B-B14F-4D97-AF65-F5344CB8AC3E}">
        <p14:creationId xmlns:p14="http://schemas.microsoft.com/office/powerpoint/2010/main" val="672834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r>
              <a:rPr lang="en-US" dirty="0"/>
              <a:t>pp</a:t>
            </a:r>
            <a:fld id="{9259AF2F-52C6-9B46-B8B2-0579234AE62E}" type="slidenum">
              <a:rPr lang="en-US" smtClean="0"/>
              <a:pPr/>
              <a:t>‹#›</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r>
              <a:rPr lang="en-US" dirty="0"/>
              <a:t>ET-CTS2017 pp</a:t>
            </a:r>
            <a:fld id="{9259AF2F-52C6-9B46-B8B2-0579234AE62E}" type="slidenum">
              <a:rPr lang="en-US" smtClean="0"/>
              <a:pPr/>
              <a:t>‹#›</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theme" Target="../theme/theme1.xml"/><Relationship Id="rId11"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ET-CTS2017 pp</a:t>
            </a:r>
            <a:fld id="{9259AF2F-52C6-9B46-B8B2-0579234AE62E}" type="slidenum">
              <a:rPr lang="en-US" smtClean="0"/>
              <a:pPr/>
              <a:t>‹#›</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23.xml.rels><?xml version="1.0" encoding="UTF-8" standalone="yes"?>
<Relationships xmlns="http://schemas.openxmlformats.org/package/2006/relationships"><Relationship Id="rId3" Type="http://schemas.openxmlformats.org/officeDocument/2006/relationships/hyperlink" Target="http://www.wmo.int/pages/prog/www/WIS/wikifiles/ict-iss-2016-2/ICT-ISS-2016-d04-02(1)-ET-WISC-rev.docx" TargetMode="External"/><Relationship Id="rId4" Type="http://schemas.openxmlformats.org/officeDocument/2006/relationships/hyperlink" Target="http://www.wmo.int/pages/prog/www/WIS/wikifiles/ict-iss-2016-2/ICT-ISS-2016-d04-02(2)ET-WISCWorkPlan.docx" TargetMode="External"/><Relationship Id="rId5" Type="http://schemas.openxmlformats.org/officeDocument/2006/relationships/hyperlink" Target="http://wis.wmo.int/file=2569" TargetMode="External"/><Relationship Id="rId6" Type="http://schemas.openxmlformats.org/officeDocument/2006/relationships/hyperlink" Target="http://wis.wmo.int/file=1113" TargetMode="External"/><Relationship Id="rId7" Type="http://schemas.openxmlformats.org/officeDocument/2006/relationships/hyperlink" Target="http://wis.wmo.int/file=1109" TargetMode="External"/><Relationship Id="rId8" Type="http://schemas.openxmlformats.org/officeDocument/2006/relationships/hyperlink" Target="http://wis.wmo.int/file=1107" TargetMode="External"/><Relationship Id="rId9" Type="http://schemas.openxmlformats.org/officeDocument/2006/relationships/hyperlink" Target="http://wis.wmo.int/file=1111" TargetMode="External"/><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fontScale="775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Operationalizing WCD Portal of WIS Monitoring</a:t>
            </a:r>
          </a:p>
          <a:p>
            <a:r>
              <a:rPr lang="en-US" sz="4800" i="1" dirty="0">
                <a:solidFill>
                  <a:srgbClr val="000090"/>
                </a:solidFill>
              </a:rPr>
              <a:t>Tobias Spears</a:t>
            </a:r>
          </a:p>
          <a:p>
            <a:r>
              <a:rPr lang="en-US" sz="3000" dirty="0">
                <a:solidFill>
                  <a:srgbClr val="000090"/>
                </a:solidFill>
              </a:rPr>
              <a:t>Agenda item </a:t>
            </a:r>
            <a:r>
              <a:rPr lang="en-US" sz="3000" dirty="0" smtClean="0">
                <a:solidFill>
                  <a:srgbClr val="000090"/>
                </a:solidFill>
              </a:rPr>
              <a:t>6.1</a:t>
            </a:r>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a:solidFill>
                  <a:srgbClr val="000090"/>
                </a:solidFill>
              </a:rPr>
              <a:t>Expert Team on </a:t>
            </a:r>
            <a:r>
              <a:rPr lang="en-US" sz="2400" dirty="0" smtClean="0">
                <a:solidFill>
                  <a:srgbClr val="000090"/>
                </a:solidFill>
              </a:rPr>
              <a:t>WIS </a:t>
            </a:r>
            <a:r>
              <a:rPr lang="en-US" sz="2400" dirty="0" err="1" smtClean="0">
                <a:solidFill>
                  <a:srgbClr val="000090"/>
                </a:solidFill>
              </a:rPr>
              <a:t>Centres</a:t>
            </a:r>
            <a:endParaRPr lang="en-US" sz="2400" dirty="0">
              <a:solidFill>
                <a:srgbClr val="000090"/>
              </a:solidFill>
            </a:endParaRPr>
          </a:p>
          <a:p>
            <a:pPr algn="r"/>
            <a:r>
              <a:rPr lang="fr-CH" sz="1600" dirty="0" smtClean="0">
                <a:solidFill>
                  <a:srgbClr val="000090"/>
                </a:solidFill>
              </a:rPr>
              <a:t>ET-WISC2017</a:t>
            </a:r>
            <a:endParaRPr lang="fr-CH" sz="1600" dirty="0">
              <a:solidFill>
                <a:srgbClr val="000090"/>
              </a:solidFill>
            </a:endParaRPr>
          </a:p>
          <a:p>
            <a:pPr algn="r"/>
            <a:r>
              <a:rPr lang="fr-CH" sz="1600" dirty="0">
                <a:solidFill>
                  <a:srgbClr val="000090"/>
                </a:solidFill>
              </a:rPr>
              <a:t>13-17 </a:t>
            </a:r>
            <a:r>
              <a:rPr lang="fr-CH" sz="1600" dirty="0" err="1">
                <a:solidFill>
                  <a:srgbClr val="000090"/>
                </a:solidFill>
              </a:rPr>
              <a:t>November</a:t>
            </a:r>
            <a:r>
              <a:rPr lang="fr-CH" sz="1600" dirty="0">
                <a:solidFill>
                  <a:srgbClr val="000090"/>
                </a:solidFill>
              </a:rPr>
              <a:t> 2017, Geneva</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Objectives</a:t>
            </a:r>
          </a:p>
        </p:txBody>
      </p:sp>
      <p:sp>
        <p:nvSpPr>
          <p:cNvPr id="3" name="Content Placeholder 2"/>
          <p:cNvSpPr>
            <a:spLocks noGrp="1"/>
          </p:cNvSpPr>
          <p:nvPr>
            <p:ph idx="1"/>
          </p:nvPr>
        </p:nvSpPr>
        <p:spPr/>
        <p:txBody>
          <a:bodyPr>
            <a:normAutofit lnSpcReduction="10000"/>
          </a:bodyPr>
          <a:lstStyle/>
          <a:p>
            <a:r>
              <a:rPr lang="en-US" dirty="0"/>
              <a:t>To provide feedback on various aspects of WIS monitoring:</a:t>
            </a:r>
          </a:p>
          <a:p>
            <a:pPr lvl="1"/>
            <a:r>
              <a:rPr lang="en-US" dirty="0"/>
              <a:t>Types of monitoring and respective challenges</a:t>
            </a:r>
          </a:p>
          <a:p>
            <a:pPr lvl="1"/>
            <a:r>
              <a:rPr lang="en-US" dirty="0"/>
              <a:t>Monitoring criteria</a:t>
            </a:r>
          </a:p>
          <a:p>
            <a:pPr lvl="1"/>
            <a:r>
              <a:rPr lang="en-US" dirty="0"/>
              <a:t>Monitoring data exchange format and contents</a:t>
            </a:r>
          </a:p>
          <a:p>
            <a:pPr lvl="1"/>
            <a:r>
              <a:rPr lang="en-US" dirty="0"/>
              <a:t>Roles and responsibilities of </a:t>
            </a:r>
            <a:r>
              <a:rPr lang="en-US" dirty="0" err="1"/>
              <a:t>centres</a:t>
            </a:r>
            <a:r>
              <a:rPr lang="en-US" dirty="0"/>
              <a:t> in monitoring</a:t>
            </a:r>
          </a:p>
          <a:p>
            <a:pPr lvl="1"/>
            <a:r>
              <a:rPr lang="en-US" dirty="0"/>
              <a:t>Monitoring tools</a:t>
            </a:r>
          </a:p>
          <a:p>
            <a:pPr lvl="1"/>
            <a:r>
              <a:rPr lang="en-US" dirty="0"/>
              <a:t>Operationalizing monitoring dashboards</a:t>
            </a:r>
          </a:p>
          <a:p>
            <a:pPr lvl="1"/>
            <a:r>
              <a:rPr lang="en-US" dirty="0"/>
              <a:t>Next steps</a:t>
            </a:r>
          </a:p>
          <a:p>
            <a:pPr lvl="1"/>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2</a:t>
            </a:fld>
            <a:endParaRPr lang="en-US" dirty="0"/>
          </a:p>
        </p:txBody>
      </p:sp>
    </p:spTree>
    <p:extLst>
      <p:ext uri="{BB962C8B-B14F-4D97-AF65-F5344CB8AC3E}">
        <p14:creationId xmlns:p14="http://schemas.microsoft.com/office/powerpoint/2010/main" val="17405687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Monitoring</a:t>
            </a:r>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3</a:t>
            </a:fld>
            <a:endParaRPr lang="en-US" dirty="0"/>
          </a:p>
        </p:txBody>
      </p:sp>
    </p:spTree>
    <p:extLst>
      <p:ext uri="{BB962C8B-B14F-4D97-AF65-F5344CB8AC3E}">
        <p14:creationId xmlns:p14="http://schemas.microsoft.com/office/powerpoint/2010/main" val="1535540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Context</a:t>
            </a:r>
          </a:p>
        </p:txBody>
      </p:sp>
      <p:sp>
        <p:nvSpPr>
          <p:cNvPr id="3" name="Content Placeholder 2"/>
          <p:cNvSpPr>
            <a:spLocks noGrp="1"/>
          </p:cNvSpPr>
          <p:nvPr>
            <p:ph idx="1"/>
          </p:nvPr>
        </p:nvSpPr>
        <p:spPr/>
        <p:txBody>
          <a:bodyPr>
            <a:normAutofit fontScale="85000" lnSpcReduction="20000"/>
          </a:bodyPr>
          <a:lstStyle/>
          <a:p>
            <a:r>
              <a:rPr lang="en-US" dirty="0"/>
              <a:t>Monitoring activities can and should occur at all levels of the WIS data network (GISC, DCPC, NC).</a:t>
            </a:r>
          </a:p>
          <a:p>
            <a:r>
              <a:rPr lang="en-US" dirty="0"/>
              <a:t>Monitoring criteria, frequency, and usage can vary at all levels.</a:t>
            </a:r>
          </a:p>
          <a:p>
            <a:r>
              <a:rPr lang="en-US" dirty="0"/>
              <a:t>Monitoring may be pull (one </a:t>
            </a:r>
            <a:r>
              <a:rPr lang="en-US" dirty="0" err="1"/>
              <a:t>centre</a:t>
            </a:r>
            <a:r>
              <a:rPr lang="en-US" dirty="0"/>
              <a:t> publishing interactions with another </a:t>
            </a:r>
            <a:r>
              <a:rPr lang="en-US" dirty="0" err="1"/>
              <a:t>centre</a:t>
            </a:r>
            <a:r>
              <a:rPr lang="en-US" dirty="0"/>
              <a:t>) or push (one </a:t>
            </a:r>
            <a:r>
              <a:rPr lang="en-US" dirty="0" err="1"/>
              <a:t>centre</a:t>
            </a:r>
            <a:r>
              <a:rPr lang="en-US" dirty="0"/>
              <a:t> logging interactions with itself) </a:t>
            </a:r>
            <a:r>
              <a:rPr lang="mr-IN" dirty="0"/>
              <a:t>–</a:t>
            </a:r>
            <a:r>
              <a:rPr lang="en-US" dirty="0"/>
              <a:t> both monitoring pathways are required in the context of WIS monitoring</a:t>
            </a:r>
            <a:r>
              <a:rPr lang="en-US" dirty="0" smtClean="0"/>
              <a:t>. </a:t>
            </a:r>
          </a:p>
          <a:p>
            <a:r>
              <a:rPr lang="en-US" dirty="0" smtClean="0"/>
              <a:t>Further </a:t>
            </a:r>
            <a:r>
              <a:rPr lang="en-US" dirty="0"/>
              <a:t>internal monitoring typically exists and may contribute to WIS monitoring (lower level network monitoring, </a:t>
            </a:r>
            <a:r>
              <a:rPr lang="en-US" dirty="0" err="1"/>
              <a:t>etc</a:t>
            </a:r>
            <a:r>
              <a:rPr lang="en-US" dirty="0"/>
              <a:t>).</a:t>
            </a:r>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4</a:t>
            </a:fld>
            <a:endParaRPr lang="en-US" dirty="0"/>
          </a:p>
        </p:txBody>
      </p:sp>
    </p:spTree>
    <p:extLst>
      <p:ext uri="{BB962C8B-B14F-4D97-AF65-F5344CB8AC3E}">
        <p14:creationId xmlns:p14="http://schemas.microsoft.com/office/powerpoint/2010/main" val="1815339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Core monitoring</a:t>
            </a:r>
          </a:p>
        </p:txBody>
      </p:sp>
      <p:sp>
        <p:nvSpPr>
          <p:cNvPr id="3" name="Content Placeholder 2"/>
          <p:cNvSpPr>
            <a:spLocks noGrp="1"/>
          </p:cNvSpPr>
          <p:nvPr>
            <p:ph idx="1"/>
          </p:nvPr>
        </p:nvSpPr>
        <p:spPr/>
        <p:txBody>
          <a:bodyPr>
            <a:normAutofit fontScale="92500" lnSpcReduction="10000"/>
          </a:bodyPr>
          <a:lstStyle/>
          <a:p>
            <a:r>
              <a:rPr lang="en-US" dirty="0" smtClean="0"/>
              <a:t>Current monitoring checks are a good starting point in terms of content:</a:t>
            </a:r>
          </a:p>
          <a:p>
            <a:pPr lvl="1"/>
            <a:r>
              <a:rPr lang="en-US" dirty="0" smtClean="0"/>
              <a:t>Service </a:t>
            </a:r>
            <a:r>
              <a:rPr lang="en-US" dirty="0"/>
              <a:t>existence and availability</a:t>
            </a:r>
          </a:p>
          <a:p>
            <a:pPr lvl="1"/>
            <a:r>
              <a:rPr lang="en-US" dirty="0"/>
              <a:t>Service levels (reliability, response time, etc.)</a:t>
            </a:r>
          </a:p>
          <a:p>
            <a:pPr lvl="1"/>
            <a:r>
              <a:rPr lang="en-US" dirty="0"/>
              <a:t>Flow of data and information through and out of </a:t>
            </a:r>
            <a:r>
              <a:rPr lang="en-US" dirty="0" smtClean="0"/>
              <a:t>WIS </a:t>
            </a:r>
            <a:r>
              <a:rPr lang="en-US" dirty="0" err="1" smtClean="0"/>
              <a:t>centres</a:t>
            </a:r>
            <a:endParaRPr lang="en-US" dirty="0"/>
          </a:p>
          <a:p>
            <a:pPr lvl="1"/>
            <a:r>
              <a:rPr lang="en-US" dirty="0" smtClean="0"/>
              <a:t>Resource burn (network, storage)</a:t>
            </a:r>
            <a:endParaRPr lang="en-US" dirty="0"/>
          </a:p>
          <a:p>
            <a:r>
              <a:rPr lang="en-US" b="1" dirty="0"/>
              <a:t>Interim </a:t>
            </a:r>
            <a:r>
              <a:rPr lang="en-US" b="1" dirty="0" smtClean="0"/>
              <a:t>monitoring guidance has </a:t>
            </a:r>
            <a:r>
              <a:rPr lang="en-US" b="1" dirty="0"/>
              <a:t>been developed and are partially implemented in available </a:t>
            </a:r>
            <a:r>
              <a:rPr lang="en-US" b="1" dirty="0" smtClean="0"/>
              <a:t>dashboards</a:t>
            </a:r>
            <a:endParaRPr lang="en-US" b="1"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5</a:t>
            </a:fld>
            <a:endParaRPr lang="en-US" dirty="0"/>
          </a:p>
        </p:txBody>
      </p:sp>
    </p:spTree>
    <p:extLst>
      <p:ext uri="{BB962C8B-B14F-4D97-AF65-F5344CB8AC3E}">
        <p14:creationId xmlns:p14="http://schemas.microsoft.com/office/powerpoint/2010/main" val="1957225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for discussion</a:t>
            </a:r>
            <a:endParaRPr lang="en-US" dirty="0"/>
          </a:p>
        </p:txBody>
      </p:sp>
      <p:sp>
        <p:nvSpPr>
          <p:cNvPr id="3" name="Content Placeholder 2"/>
          <p:cNvSpPr>
            <a:spLocks noGrp="1"/>
          </p:cNvSpPr>
          <p:nvPr>
            <p:ph idx="1"/>
          </p:nvPr>
        </p:nvSpPr>
        <p:spPr/>
        <p:txBody>
          <a:bodyPr>
            <a:normAutofit fontScale="70000" lnSpcReduction="20000"/>
          </a:bodyPr>
          <a:lstStyle/>
          <a:p>
            <a:r>
              <a:rPr lang="en-CA" dirty="0"/>
              <a:t>Not all checks in monitoring guidance are represented in monitoring specifications and tools </a:t>
            </a:r>
            <a:r>
              <a:rPr lang="mr-IN" dirty="0"/>
              <a:t>–</a:t>
            </a:r>
            <a:r>
              <a:rPr lang="en-CA" dirty="0"/>
              <a:t> should validate traceability from guidance through to JSON spec and portals, and confirm that what we get at the end</a:t>
            </a:r>
          </a:p>
          <a:p>
            <a:r>
              <a:rPr lang="en-CA" dirty="0"/>
              <a:t>Specifications for some monitoring checks not fully defined </a:t>
            </a:r>
            <a:r>
              <a:rPr lang="mr-IN" dirty="0"/>
              <a:t>–</a:t>
            </a:r>
            <a:r>
              <a:rPr lang="en-CA" dirty="0"/>
              <a:t> check that a service is operational</a:t>
            </a:r>
          </a:p>
          <a:p>
            <a:r>
              <a:rPr lang="en-CA" dirty="0"/>
              <a:t>Application of some checks unclear </a:t>
            </a:r>
            <a:r>
              <a:rPr lang="mr-IN" dirty="0"/>
              <a:t>–</a:t>
            </a:r>
            <a:r>
              <a:rPr lang="en-CA" dirty="0"/>
              <a:t> One report stated that missing metadata may be caused by various root causes, but did not go into detail on specific root causes</a:t>
            </a:r>
          </a:p>
          <a:p>
            <a:r>
              <a:rPr lang="en-CA" dirty="0"/>
              <a:t>Action to take in response to monitoring statistics is unclear in some </a:t>
            </a:r>
            <a:r>
              <a:rPr lang="en-CA" dirty="0" smtClean="0"/>
              <a:t>cases</a:t>
            </a:r>
          </a:p>
          <a:p>
            <a:r>
              <a:rPr lang="en-CA" dirty="0" smtClean="0"/>
              <a:t>Additional checks or refinement on existing checks may be missing which would provide value to monitoring processes/tools </a:t>
            </a:r>
            <a:r>
              <a:rPr lang="mr-IN" dirty="0" smtClean="0"/>
              <a:t>–</a:t>
            </a:r>
            <a:r>
              <a:rPr lang="en-CA" dirty="0" smtClean="0"/>
              <a:t> Automated or semi-automated responses to certain events</a:t>
            </a:r>
            <a:endParaRPr lang="en-US" dirty="0"/>
          </a:p>
          <a:p>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6</a:t>
            </a:fld>
            <a:endParaRPr lang="en-US" dirty="0"/>
          </a:p>
        </p:txBody>
      </p:sp>
    </p:spTree>
    <p:extLst>
      <p:ext uri="{BB962C8B-B14F-4D97-AF65-F5344CB8AC3E}">
        <p14:creationId xmlns:p14="http://schemas.microsoft.com/office/powerpoint/2010/main" val="17560976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WIS Monitoring JSON SPECIFICATION</a:t>
            </a:r>
          </a:p>
        </p:txBody>
      </p:sp>
      <p:sp>
        <p:nvSpPr>
          <p:cNvPr id="3" name="Text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7</a:t>
            </a:fld>
            <a:endParaRPr lang="en-US" dirty="0"/>
          </a:p>
        </p:txBody>
      </p:sp>
    </p:spTree>
    <p:extLst>
      <p:ext uri="{BB962C8B-B14F-4D97-AF65-F5344CB8AC3E}">
        <p14:creationId xmlns:p14="http://schemas.microsoft.com/office/powerpoint/2010/main" val="657941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Context</a:t>
            </a:r>
          </a:p>
        </p:txBody>
      </p:sp>
      <p:sp>
        <p:nvSpPr>
          <p:cNvPr id="3" name="Content Placeholder 2"/>
          <p:cNvSpPr>
            <a:spLocks noGrp="1"/>
          </p:cNvSpPr>
          <p:nvPr>
            <p:ph idx="1"/>
          </p:nvPr>
        </p:nvSpPr>
        <p:spPr/>
        <p:txBody>
          <a:bodyPr>
            <a:normAutofit fontScale="85000" lnSpcReduction="20000"/>
          </a:bodyPr>
          <a:lstStyle/>
          <a:p>
            <a:r>
              <a:rPr lang="en-US" dirty="0"/>
              <a:t>The WIS Monitoring JSON Specification was developed as an interchange format for publication of monitoring data in a consistent form for aggregation, analysis, portrayal/reporting</a:t>
            </a:r>
          </a:p>
          <a:p>
            <a:r>
              <a:rPr lang="en-US" dirty="0"/>
              <a:t>The specification provides tombstone and various statistics on the status of the reporting GISC and its services, statics related to the reporting GICS’s cache, service events and other activities announced by the reporting GISC, and status/statistics from other </a:t>
            </a:r>
            <a:r>
              <a:rPr lang="en-US" dirty="0" err="1"/>
              <a:t>centres</a:t>
            </a:r>
            <a:r>
              <a:rPr lang="en-US" dirty="0"/>
              <a:t> (aside from the reporting GISC</a:t>
            </a:r>
            <a:r>
              <a:rPr lang="en-US" dirty="0" smtClean="0"/>
              <a:t>)</a:t>
            </a:r>
            <a:endParaRPr lang="en-US" dirty="0"/>
          </a:p>
          <a:p>
            <a:r>
              <a:rPr lang="en-US" dirty="0" smtClean="0"/>
              <a:t>The specification is extensible and can support additional forms of monitoring.</a:t>
            </a:r>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8</a:t>
            </a:fld>
            <a:endParaRPr lang="en-US" dirty="0"/>
          </a:p>
        </p:txBody>
      </p:sp>
    </p:spTree>
    <p:extLst>
      <p:ext uri="{BB962C8B-B14F-4D97-AF65-F5344CB8AC3E}">
        <p14:creationId xmlns:p14="http://schemas.microsoft.com/office/powerpoint/2010/main" val="1559753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WIS Monitoring JSON Spec</a:t>
            </a:r>
            <a:endParaRPr lang="en-US" dirty="0"/>
          </a:p>
        </p:txBody>
      </p:sp>
      <p:sp>
        <p:nvSpPr>
          <p:cNvPr id="3" name="Content Placeholder 2"/>
          <p:cNvSpPr>
            <a:spLocks noGrp="1"/>
          </p:cNvSpPr>
          <p:nvPr>
            <p:ph idx="1"/>
          </p:nvPr>
        </p:nvSpPr>
        <p:spPr/>
        <p:txBody>
          <a:bodyPr>
            <a:normAutofit fontScale="70000" lnSpcReduction="20000"/>
          </a:bodyPr>
          <a:lstStyle/>
          <a:p>
            <a:r>
              <a:rPr lang="en-US" dirty="0"/>
              <a:t>WIS monitoring JSON specification version 1.1 was the source for the </a:t>
            </a:r>
            <a:r>
              <a:rPr lang="en-US" dirty="0" smtClean="0"/>
              <a:t>review.</a:t>
            </a:r>
            <a:endParaRPr lang="en-US" dirty="0"/>
          </a:p>
          <a:p>
            <a:r>
              <a:rPr lang="en-US" dirty="0" smtClean="0"/>
              <a:t>Current schema based on Draft 03 of JSON schema, which breaks if set to version 4 or 6.</a:t>
            </a:r>
          </a:p>
          <a:p>
            <a:r>
              <a:rPr lang="en-US" dirty="0" smtClean="0"/>
              <a:t>The JSON schemas are not published in a central location on-line, so testing required copying them out of the Word document. There is also no central online version history, so it was not clear that the latest schemas were being reviewed.</a:t>
            </a:r>
          </a:p>
          <a:p>
            <a:r>
              <a:rPr lang="en-US" dirty="0" smtClean="0"/>
              <a:t>Current specification covers many required checks though some checks are not fully defined (especially instantaneous checks where response times are involved and can vary depending on the nature of the request).</a:t>
            </a:r>
          </a:p>
          <a:p>
            <a:r>
              <a:rPr lang="en-US" dirty="0" smtClean="0"/>
              <a:t>There is no associated guidance on how the various statistics are typically used (e.g. if a service is not responding, is there any automated health check to re-test this?).</a:t>
            </a:r>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9</a:t>
            </a:fld>
            <a:endParaRPr lang="en-US" dirty="0"/>
          </a:p>
        </p:txBody>
      </p:sp>
    </p:spTree>
    <p:extLst>
      <p:ext uri="{BB962C8B-B14F-4D97-AF65-F5344CB8AC3E}">
        <p14:creationId xmlns:p14="http://schemas.microsoft.com/office/powerpoint/2010/main" val="2038510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for discussion</a:t>
            </a:r>
            <a:endParaRPr lang="en-US" dirty="0"/>
          </a:p>
        </p:txBody>
      </p:sp>
      <p:sp>
        <p:nvSpPr>
          <p:cNvPr id="3" name="Content Placeholder 2"/>
          <p:cNvSpPr>
            <a:spLocks noGrp="1"/>
          </p:cNvSpPr>
          <p:nvPr>
            <p:ph idx="1"/>
          </p:nvPr>
        </p:nvSpPr>
        <p:spPr/>
        <p:txBody>
          <a:bodyPr>
            <a:noAutofit/>
          </a:bodyPr>
          <a:lstStyle/>
          <a:p>
            <a:r>
              <a:rPr lang="en-US" sz="1700" dirty="0" smtClean="0"/>
              <a:t>Access to schemas - JSON </a:t>
            </a:r>
            <a:r>
              <a:rPr lang="en-US" sz="1700" dirty="0"/>
              <a:t>schemas should be published in a publicly accessible </a:t>
            </a:r>
            <a:r>
              <a:rPr lang="en-US" sz="1700" dirty="0" smtClean="0"/>
              <a:t>location.</a:t>
            </a:r>
          </a:p>
          <a:p>
            <a:r>
              <a:rPr lang="en-US" sz="1700" dirty="0" smtClean="0"/>
              <a:t>JSON Schema version - Recommend </a:t>
            </a:r>
            <a:r>
              <a:rPr lang="en-US" sz="1700" dirty="0"/>
              <a:t>considering moving to Draft 4 or Draft 6 prior to operationalization </a:t>
            </a:r>
            <a:r>
              <a:rPr lang="en-US" sz="1700" dirty="0" smtClean="0"/>
              <a:t>Inline documentation </a:t>
            </a:r>
            <a:r>
              <a:rPr lang="mr-IN" sz="1700" dirty="0" smtClean="0"/>
              <a:t>–</a:t>
            </a:r>
            <a:r>
              <a:rPr lang="en-US" sz="1700" dirty="0" smtClean="0"/>
              <a:t> In-line documentation for JSON schemas to facilitate model driven workflows.</a:t>
            </a:r>
          </a:p>
          <a:p>
            <a:r>
              <a:rPr lang="en-US" sz="1700" dirty="0" smtClean="0"/>
              <a:t>Non-breaking maintenance strategy - Going </a:t>
            </a:r>
            <a:r>
              <a:rPr lang="en-US" sz="1700" dirty="0"/>
              <a:t>forward, maintenance strategy should be non-breaking and should maintain some backwards compatibility to allow for a transition </a:t>
            </a:r>
            <a:r>
              <a:rPr lang="en-US" sz="1700" dirty="0" smtClean="0"/>
              <a:t>period.</a:t>
            </a:r>
            <a:endParaRPr lang="en-US" sz="1700" dirty="0"/>
          </a:p>
          <a:p>
            <a:r>
              <a:rPr lang="en-US" sz="1700" dirty="0" smtClean="0"/>
              <a:t>Transition planning to adopt new versions of JSON monitoring spec - Monitoring </a:t>
            </a:r>
            <a:r>
              <a:rPr lang="en-US" sz="1700" dirty="0"/>
              <a:t>should include ongoing review of the monitoring specification in use </a:t>
            </a:r>
            <a:r>
              <a:rPr lang="en-US" sz="1700" dirty="0" smtClean="0"/>
              <a:t>by </a:t>
            </a:r>
            <a:r>
              <a:rPr lang="en-US" sz="1700" dirty="0" err="1" smtClean="0"/>
              <a:t>centres</a:t>
            </a:r>
            <a:r>
              <a:rPr lang="en-US" sz="1700" dirty="0" smtClean="0"/>
              <a:t>.</a:t>
            </a:r>
          </a:p>
          <a:p>
            <a:r>
              <a:rPr lang="en-US" sz="1700" dirty="0" smtClean="0"/>
              <a:t>Code </a:t>
            </a:r>
            <a:r>
              <a:rPr lang="en-US" sz="1700" dirty="0"/>
              <a:t>lists </a:t>
            </a:r>
            <a:r>
              <a:rPr lang="mr-IN" sz="1700" dirty="0"/>
              <a:t>–</a:t>
            </a:r>
            <a:r>
              <a:rPr lang="en-US" sz="1700" dirty="0"/>
              <a:t> Where possible, code lists should be used over free text to ensure consistency of report </a:t>
            </a:r>
            <a:r>
              <a:rPr lang="en-US" sz="1700" dirty="0" smtClean="0"/>
              <a:t>content.</a:t>
            </a:r>
            <a:endParaRPr lang="en-US" sz="1700" dirty="0"/>
          </a:p>
          <a:p>
            <a:r>
              <a:rPr lang="en-US" sz="1700" dirty="0"/>
              <a:t>Missing metadata </a:t>
            </a:r>
            <a:r>
              <a:rPr lang="mr-IN" sz="1700" dirty="0"/>
              <a:t>–</a:t>
            </a:r>
            <a:r>
              <a:rPr lang="en-US" sz="1700" dirty="0"/>
              <a:t> </a:t>
            </a:r>
            <a:r>
              <a:rPr lang="en-US" sz="1700" dirty="0" smtClean="0"/>
              <a:t>Analysis of root causes and potential refinement on checks should be considered to improve usability of this metric.</a:t>
            </a:r>
            <a:endParaRPr lang="en-US" sz="1700" dirty="0"/>
          </a:p>
          <a:p>
            <a:r>
              <a:rPr lang="en-US" sz="1700" b="1" dirty="0" smtClean="0"/>
              <a:t>Metadata </a:t>
            </a:r>
            <a:r>
              <a:rPr lang="en-US" sz="1700" b="1" dirty="0"/>
              <a:t>quality </a:t>
            </a:r>
            <a:r>
              <a:rPr lang="mr-IN" sz="1700" b="1" dirty="0"/>
              <a:t>–</a:t>
            </a:r>
            <a:r>
              <a:rPr lang="en-US" sz="1700" b="1" dirty="0"/>
              <a:t> </a:t>
            </a:r>
            <a:r>
              <a:rPr lang="en-US" sz="1700" b="1" dirty="0" smtClean="0"/>
              <a:t>Implementation of metadata quality checks along the lines of NOAA Spiral Report would be useful for planning metadata training/improvement.</a:t>
            </a:r>
            <a:endParaRPr lang="en-US" sz="1700" b="1" dirty="0"/>
          </a:p>
          <a:p>
            <a:r>
              <a:rPr lang="en-US" sz="1700" dirty="0" smtClean="0"/>
              <a:t>Cross </a:t>
            </a:r>
            <a:r>
              <a:rPr lang="en-US" sz="1700" dirty="0"/>
              <a:t>reference monitoring statistics to </a:t>
            </a:r>
            <a:r>
              <a:rPr lang="en-US" sz="1700" dirty="0" smtClean="0"/>
              <a:t>monitoring checks they support.</a:t>
            </a:r>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10</a:t>
            </a:fld>
            <a:endParaRPr lang="en-US" dirty="0"/>
          </a:p>
        </p:txBody>
      </p:sp>
    </p:spTree>
    <p:extLst>
      <p:ext uri="{BB962C8B-B14F-4D97-AF65-F5344CB8AC3E}">
        <p14:creationId xmlns:p14="http://schemas.microsoft.com/office/powerpoint/2010/main" val="6671196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Starting operation of </a:t>
            </a:r>
            <a:r>
              <a:rPr lang="en-US" dirty="0" err="1"/>
              <a:t>wis</a:t>
            </a:r>
            <a:r>
              <a:rPr lang="en-US" dirty="0"/>
              <a:t> common dashboard</a:t>
            </a:r>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11</a:t>
            </a:fld>
            <a:endParaRPr lang="en-US" dirty="0"/>
          </a:p>
        </p:txBody>
      </p:sp>
    </p:spTree>
    <p:extLst>
      <p:ext uri="{BB962C8B-B14F-4D97-AF65-F5344CB8AC3E}">
        <p14:creationId xmlns:p14="http://schemas.microsoft.com/office/powerpoint/2010/main" val="18795783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Context</a:t>
            </a:r>
          </a:p>
        </p:txBody>
      </p:sp>
      <p:sp>
        <p:nvSpPr>
          <p:cNvPr id="3" name="Content Placeholder 2"/>
          <p:cNvSpPr>
            <a:spLocks noGrp="1"/>
          </p:cNvSpPr>
          <p:nvPr>
            <p:ph idx="1"/>
          </p:nvPr>
        </p:nvSpPr>
        <p:spPr/>
        <p:txBody>
          <a:bodyPr>
            <a:normAutofit fontScale="85000" lnSpcReduction="20000"/>
          </a:bodyPr>
          <a:lstStyle/>
          <a:p>
            <a:r>
              <a:rPr lang="en-CA" dirty="0"/>
              <a:t>Monitoring dashboards are intended to provide </a:t>
            </a:r>
            <a:r>
              <a:rPr lang="en-CA" dirty="0" smtClean="0"/>
              <a:t>quick access to health of the WIS system at centre and network levels.</a:t>
            </a:r>
          </a:p>
          <a:p>
            <a:r>
              <a:rPr lang="en-CA" dirty="0" smtClean="0"/>
              <a:t>Monitoring dashboards should trace to monitoring guidance and should inform the centre’s compliance with WIS specifications for the given centre type.</a:t>
            </a:r>
          </a:p>
          <a:p>
            <a:r>
              <a:rPr lang="en-CA" dirty="0" smtClean="0"/>
              <a:t>Monitoring dashboards also allow for exchange of event and other notifications.</a:t>
            </a:r>
            <a:endParaRPr lang="en-CA" dirty="0"/>
          </a:p>
          <a:p>
            <a:r>
              <a:rPr lang="en-CA" dirty="0" smtClean="0"/>
              <a:t>A </a:t>
            </a:r>
            <a:r>
              <a:rPr lang="en-CA" dirty="0"/>
              <a:t>number of monitoring dashboards were implemented through the monitoring pilot and </a:t>
            </a:r>
            <a:r>
              <a:rPr lang="en-CA" dirty="0" smtClean="0"/>
              <a:t>some continue </a:t>
            </a:r>
            <a:r>
              <a:rPr lang="en-CA" dirty="0"/>
              <a:t>to run in a </a:t>
            </a:r>
            <a:r>
              <a:rPr lang="en-CA" dirty="0" smtClean="0"/>
              <a:t>pre-operational mode.</a:t>
            </a:r>
            <a:endParaRPr lang="en-CA" dirty="0"/>
          </a:p>
          <a:p>
            <a:r>
              <a:rPr lang="en-CA" dirty="0" smtClean="0">
                <a:solidFill>
                  <a:srgbClr val="FF0000"/>
                </a:solidFill>
              </a:rPr>
              <a:t>Not all pilot dashboards are still available </a:t>
            </a:r>
            <a:endParaRPr lang="en-US" dirty="0">
              <a:solidFill>
                <a:srgbClr val="FF0000"/>
              </a:solidFill>
            </a:endParaRPr>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12</a:t>
            </a:fld>
            <a:endParaRPr lang="en-US" dirty="0"/>
          </a:p>
        </p:txBody>
      </p:sp>
    </p:spTree>
    <p:extLst>
      <p:ext uri="{BB962C8B-B14F-4D97-AF65-F5344CB8AC3E}">
        <p14:creationId xmlns:p14="http://schemas.microsoft.com/office/powerpoint/2010/main" val="349450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Monitoring dashboards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Three major themes were employed:</a:t>
            </a:r>
          </a:p>
          <a:p>
            <a:pPr lvl="1"/>
            <a:r>
              <a:rPr lang="en-US" dirty="0" smtClean="0"/>
              <a:t>3D globe driven</a:t>
            </a:r>
          </a:p>
          <a:p>
            <a:pPr lvl="1"/>
            <a:r>
              <a:rPr lang="en-US" dirty="0" smtClean="0"/>
              <a:t>HTML Table driven</a:t>
            </a:r>
          </a:p>
          <a:p>
            <a:pPr lvl="1"/>
            <a:r>
              <a:rPr lang="en-US" dirty="0" smtClean="0"/>
              <a:t>2D map driven</a:t>
            </a:r>
          </a:p>
          <a:p>
            <a:r>
              <a:rPr lang="en-US" dirty="0" smtClean="0"/>
              <a:t>Numerous metrics presented in map, tabular, traffic-light, and time series plots.</a:t>
            </a:r>
          </a:p>
          <a:p>
            <a:r>
              <a:rPr lang="en-US" dirty="0" smtClean="0"/>
              <a:t>Maps were not particularly helpful (no drill-down), traffic light presentation was very helpful (visually easy to identify major issues), HTML data tables and data plots were moderately helpful (interpreting the tables and plots was not always straight forward).</a:t>
            </a:r>
          </a:p>
          <a:p>
            <a:r>
              <a:rPr lang="en-US" dirty="0" smtClean="0"/>
              <a:t>Scrolling event notifications was moderately useful, but routine notifications are not distinguishable from exceptions and events were not available in a list form, only as a series of scrolling notices.</a:t>
            </a:r>
          </a:p>
          <a:p>
            <a:r>
              <a:rPr lang="en-US" dirty="0" smtClean="0"/>
              <a:t>The bulletin monitor map appears to be only partially implemented.</a:t>
            </a:r>
          </a:p>
          <a:p>
            <a:endParaRPr lang="en-US" dirty="0" smtClean="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13</a:t>
            </a:fld>
            <a:endParaRPr lang="en-US" dirty="0"/>
          </a:p>
        </p:txBody>
      </p:sp>
    </p:spTree>
    <p:extLst>
      <p:ext uri="{BB962C8B-B14F-4D97-AF65-F5344CB8AC3E}">
        <p14:creationId xmlns:p14="http://schemas.microsoft.com/office/powerpoint/2010/main" val="2123166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for discussion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At a level, GISC level monitoring should proceed, soliciting feedback on supplied metrics, their application, usability of the dashboards, etc.</a:t>
            </a:r>
          </a:p>
          <a:p>
            <a:r>
              <a:rPr lang="en-US" dirty="0" smtClean="0"/>
              <a:t>Inconsistent </a:t>
            </a:r>
            <a:r>
              <a:rPr lang="en-US" dirty="0"/>
              <a:t>experience across </a:t>
            </a:r>
            <a:r>
              <a:rPr lang="en-US" dirty="0" smtClean="0"/>
              <a:t>dashboards should be minimized.</a:t>
            </a:r>
            <a:endParaRPr lang="en-US" dirty="0"/>
          </a:p>
          <a:p>
            <a:r>
              <a:rPr lang="en-US" dirty="0" smtClean="0"/>
              <a:t>Stability/reliability issues need to be addressed - some links are broken (may simply be an artifact of the pre-operational nature of the current dashboards).</a:t>
            </a:r>
          </a:p>
          <a:p>
            <a:r>
              <a:rPr lang="en-US" dirty="0" smtClean="0"/>
              <a:t>At least one check could not be tracked back to monitoring specification </a:t>
            </a:r>
            <a:r>
              <a:rPr lang="mr-IN" dirty="0" smtClean="0"/>
              <a:t>–</a:t>
            </a:r>
            <a:r>
              <a:rPr lang="en-US" dirty="0" smtClean="0"/>
              <a:t> in DWD HTML Dashboard, there is a reference to redundant files, which does not trace.</a:t>
            </a:r>
          </a:p>
          <a:p>
            <a:r>
              <a:rPr lang="en-US" dirty="0" smtClean="0"/>
              <a:t>Inline guidance on user interface, interpretation of results should be provided.</a:t>
            </a:r>
          </a:p>
          <a:p>
            <a:r>
              <a:rPr lang="en-US" dirty="0" smtClean="0">
                <a:solidFill>
                  <a:srgbClr val="FF0000"/>
                </a:solidFill>
              </a:rPr>
              <a:t>The event monitor should include event type and/or criticality to enable quick filtering of events </a:t>
            </a:r>
            <a:r>
              <a:rPr lang="mr-IN" dirty="0" smtClean="0">
                <a:solidFill>
                  <a:srgbClr val="FF0000"/>
                </a:solidFill>
              </a:rPr>
              <a:t>–</a:t>
            </a:r>
            <a:r>
              <a:rPr lang="en-US" dirty="0" smtClean="0">
                <a:solidFill>
                  <a:srgbClr val="FF0000"/>
                </a:solidFill>
              </a:rPr>
              <a:t> impacts WIS monitoring JSON specification. </a:t>
            </a:r>
          </a:p>
          <a:p>
            <a:endParaRPr lang="en-US" dirty="0" smtClean="0"/>
          </a:p>
          <a:p>
            <a:endParaRPr lang="en-US" dirty="0"/>
          </a:p>
          <a:p>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14</a:t>
            </a:fld>
            <a:endParaRPr lang="en-US" dirty="0"/>
          </a:p>
        </p:txBody>
      </p:sp>
    </p:spTree>
    <p:extLst>
      <p:ext uri="{BB962C8B-B14F-4D97-AF65-F5344CB8AC3E}">
        <p14:creationId xmlns:p14="http://schemas.microsoft.com/office/powerpoint/2010/main" val="1119004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Extending monitoring to </a:t>
            </a:r>
            <a:r>
              <a:rPr lang="en-US" dirty="0" err="1"/>
              <a:t>dcpc</a:t>
            </a:r>
            <a:r>
              <a:rPr lang="en-US" dirty="0"/>
              <a:t> and </a:t>
            </a:r>
            <a:r>
              <a:rPr lang="en-US" dirty="0" err="1"/>
              <a:t>nc</a:t>
            </a:r>
            <a:endParaRPr lang="en-US" dirty="0"/>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15</a:t>
            </a:fld>
            <a:endParaRPr lang="en-US" dirty="0"/>
          </a:p>
        </p:txBody>
      </p:sp>
    </p:spTree>
    <p:extLst>
      <p:ext uri="{BB962C8B-B14F-4D97-AF65-F5344CB8AC3E}">
        <p14:creationId xmlns:p14="http://schemas.microsoft.com/office/powerpoint/2010/main" val="9014521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Context</a:t>
            </a:r>
          </a:p>
        </p:txBody>
      </p:sp>
      <p:sp>
        <p:nvSpPr>
          <p:cNvPr id="3" name="Content Placeholder 2"/>
          <p:cNvSpPr>
            <a:spLocks noGrp="1"/>
          </p:cNvSpPr>
          <p:nvPr>
            <p:ph idx="1"/>
          </p:nvPr>
        </p:nvSpPr>
        <p:spPr/>
        <p:txBody>
          <a:bodyPr>
            <a:normAutofit fontScale="77500" lnSpcReduction="20000"/>
          </a:bodyPr>
          <a:lstStyle/>
          <a:p>
            <a:r>
              <a:rPr lang="en-US" dirty="0" smtClean="0"/>
              <a:t>The end goal for the monitoring activity is to establish a near real-time view of the state of the WIS network. </a:t>
            </a:r>
          </a:p>
          <a:p>
            <a:r>
              <a:rPr lang="en-US" dirty="0" smtClean="0"/>
              <a:t>In order to achieve its goal, the monitoring activity needs to extend to the DCPC and NC levels.</a:t>
            </a:r>
          </a:p>
          <a:p>
            <a:r>
              <a:rPr lang="en-US" dirty="0" smtClean="0"/>
              <a:t>Going back to monitoring context at the beginning of this presentation, health checks may be pull or push. Both are required.</a:t>
            </a:r>
          </a:p>
          <a:p>
            <a:r>
              <a:rPr lang="en-US" dirty="0" smtClean="0"/>
              <a:t>Monitoring also includes exchange of event information and the types of events communicated will evolve over time.</a:t>
            </a:r>
          </a:p>
          <a:p>
            <a:r>
              <a:rPr lang="en-US" dirty="0" smtClean="0"/>
              <a:t>The challenge for the monitoring activity is how to phase monitoring into service such that all levels are being executed consistently and reliably.</a:t>
            </a:r>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16</a:t>
            </a:fld>
            <a:endParaRPr lang="en-US" dirty="0"/>
          </a:p>
        </p:txBody>
      </p:sp>
    </p:spTree>
    <p:extLst>
      <p:ext uri="{BB962C8B-B14F-4D97-AF65-F5344CB8AC3E}">
        <p14:creationId xmlns:p14="http://schemas.microsoft.com/office/powerpoint/2010/main" val="19892373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DCPC and NC monitoring</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Most monitoring data can be obtained from logging support provided by core services (HTTP, FTP, etc.), some monitoring data (e.g. user satisfaction) requires manual request/assembly, and some monitoring data (e.g. </a:t>
            </a:r>
            <a:r>
              <a:rPr lang="en-GB" dirty="0" smtClean="0"/>
              <a:t>Specific </a:t>
            </a:r>
            <a:r>
              <a:rPr lang="en-GB" dirty="0"/>
              <a:t>Message Transmission </a:t>
            </a:r>
            <a:r>
              <a:rPr lang="en-GB" dirty="0" smtClean="0"/>
              <a:t>Monitoring) is yet to be fully defined.</a:t>
            </a:r>
          </a:p>
          <a:p>
            <a:r>
              <a:rPr lang="en-GB" dirty="0" smtClean="0"/>
              <a:t>All monitoring data, whether it is collected automatically or manually, will require transformation into forms compliant with the WIS monitoring </a:t>
            </a:r>
            <a:r>
              <a:rPr lang="en-GB" dirty="0"/>
              <a:t>JSON </a:t>
            </a:r>
            <a:r>
              <a:rPr lang="en-GB" dirty="0" smtClean="0"/>
              <a:t>specification.</a:t>
            </a:r>
          </a:p>
          <a:p>
            <a:r>
              <a:rPr lang="en-GB" dirty="0" smtClean="0"/>
              <a:t>Implementation of monitoring for DCPC and NC will likely be phased in and evolutionary (as is the case with GISC monitoring) and will </a:t>
            </a:r>
            <a:r>
              <a:rPr lang="en-GB" dirty="0"/>
              <a:t>help drive the development of the WIS monitoring JSON specification.</a:t>
            </a:r>
            <a:endParaRPr lang="en-US" dirty="0"/>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17</a:t>
            </a:fld>
            <a:endParaRPr lang="en-US" dirty="0"/>
          </a:p>
        </p:txBody>
      </p:sp>
    </p:spTree>
    <p:extLst>
      <p:ext uri="{BB962C8B-B14F-4D97-AF65-F5344CB8AC3E}">
        <p14:creationId xmlns:p14="http://schemas.microsoft.com/office/powerpoint/2010/main" val="217410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for discussion</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Engaging some DCPC and NC in short term is recommended to allow for refinement of the monitoring criteria, collection of representative data to assess onboarding complexity in producing required JSON files, and will begin to providing test metrics.</a:t>
            </a:r>
          </a:p>
          <a:p>
            <a:r>
              <a:rPr lang="en-US" dirty="0" smtClean="0"/>
              <a:t>An onboarding plan should be agreed upon (what checks to implement when).</a:t>
            </a:r>
            <a:endParaRPr lang="en-US" dirty="0"/>
          </a:p>
          <a:p>
            <a:r>
              <a:rPr lang="en-US" dirty="0" smtClean="0"/>
              <a:t>It is recommended that opportunities be sought to script tests into packages and publish for re-use, rather than asking each </a:t>
            </a:r>
            <a:r>
              <a:rPr lang="en-US" dirty="0" err="1" smtClean="0"/>
              <a:t>centre</a:t>
            </a:r>
            <a:r>
              <a:rPr lang="en-US" dirty="0" smtClean="0"/>
              <a:t> to script them individually. This would reduce effort and assist with obtaining data more quickly (should also improve consistency in approach).</a:t>
            </a:r>
          </a:p>
          <a:p>
            <a:r>
              <a:rPr lang="en-US" dirty="0"/>
              <a:t>Considering the number of </a:t>
            </a:r>
            <a:r>
              <a:rPr lang="en-US" dirty="0" err="1"/>
              <a:t>centres</a:t>
            </a:r>
            <a:r>
              <a:rPr lang="en-US" dirty="0"/>
              <a:t> involved, WIS monitoring JSON files should be warehoused for use in data mining (both for real-time and quarterly reports</a:t>
            </a:r>
            <a:r>
              <a:rPr lang="en-US" dirty="0" smtClean="0"/>
              <a:t>).</a:t>
            </a:r>
          </a:p>
          <a:p>
            <a:endParaRPr lang="en-US" dirty="0" smtClean="0"/>
          </a:p>
          <a:p>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18</a:t>
            </a:fld>
            <a:endParaRPr lang="en-US" dirty="0"/>
          </a:p>
        </p:txBody>
      </p:sp>
    </p:spTree>
    <p:extLst>
      <p:ext uri="{BB962C8B-B14F-4D97-AF65-F5344CB8AC3E}">
        <p14:creationId xmlns:p14="http://schemas.microsoft.com/office/powerpoint/2010/main" val="59762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Quarterly reporting and incident reporting at </a:t>
            </a:r>
            <a:r>
              <a:rPr lang="en-US" dirty="0" err="1"/>
              <a:t>giscs</a:t>
            </a:r>
            <a:r>
              <a:rPr lang="en-US" dirty="0"/>
              <a:t> </a:t>
            </a:r>
          </a:p>
        </p:txBody>
      </p:sp>
      <p:sp>
        <p:nvSpPr>
          <p:cNvPr id="3" name="Text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19</a:t>
            </a:fld>
            <a:endParaRPr lang="en-US" dirty="0"/>
          </a:p>
        </p:txBody>
      </p:sp>
    </p:spTree>
    <p:extLst>
      <p:ext uri="{BB962C8B-B14F-4D97-AF65-F5344CB8AC3E}">
        <p14:creationId xmlns:p14="http://schemas.microsoft.com/office/powerpoint/2010/main" val="192406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Context</a:t>
            </a:r>
          </a:p>
        </p:txBody>
      </p:sp>
      <p:sp>
        <p:nvSpPr>
          <p:cNvPr id="3" name="Content Placeholder 2"/>
          <p:cNvSpPr>
            <a:spLocks noGrp="1"/>
          </p:cNvSpPr>
          <p:nvPr>
            <p:ph idx="1"/>
          </p:nvPr>
        </p:nvSpPr>
        <p:spPr/>
        <p:txBody>
          <a:bodyPr>
            <a:normAutofit fontScale="77500" lnSpcReduction="20000"/>
          </a:bodyPr>
          <a:lstStyle/>
          <a:p>
            <a:r>
              <a:rPr lang="en-US" dirty="0" smtClean="0"/>
              <a:t>As with real-time monitoring and event exchange, quarterly reporting consists of a mix of aggregated statistics (based on real-time monitoring data) and manual reporting (qualitative metrics, synopsis of significant occurrences, remediation activities).</a:t>
            </a:r>
          </a:p>
          <a:p>
            <a:r>
              <a:rPr lang="en-US" dirty="0" smtClean="0"/>
              <a:t>Reporting is required at all levels and as with the real-time monitoring, the implementation effort, complexity, and completeness may vary by </a:t>
            </a:r>
            <a:r>
              <a:rPr lang="en-US" dirty="0" err="1" smtClean="0"/>
              <a:t>centre</a:t>
            </a:r>
            <a:r>
              <a:rPr lang="en-US" dirty="0" smtClean="0"/>
              <a:t>, especially in regards to qualitative elements.</a:t>
            </a:r>
          </a:p>
          <a:p>
            <a:r>
              <a:rPr lang="en-GB" dirty="0" smtClean="0"/>
              <a:t>As with real-time monitoring </a:t>
            </a:r>
            <a:r>
              <a:rPr lang="en-GB" dirty="0"/>
              <a:t>for </a:t>
            </a:r>
            <a:r>
              <a:rPr lang="en-GB" dirty="0" smtClean="0"/>
              <a:t>GISC, DCPC, and NC, quarterly reporting </a:t>
            </a:r>
            <a:r>
              <a:rPr lang="en-GB" dirty="0"/>
              <a:t>will likely be phased in and evolutionary </a:t>
            </a:r>
            <a:r>
              <a:rPr lang="en-GB" dirty="0" smtClean="0"/>
              <a:t>and </a:t>
            </a:r>
            <a:r>
              <a:rPr lang="en-GB" dirty="0"/>
              <a:t>will </a:t>
            </a:r>
            <a:r>
              <a:rPr lang="en-GB" dirty="0" smtClean="0"/>
              <a:t>help drive the development of the </a:t>
            </a:r>
            <a:r>
              <a:rPr lang="en-GB" dirty="0"/>
              <a:t>WIS monitoring JSON specification.</a:t>
            </a:r>
            <a:endParaRPr lang="en-US" dirty="0"/>
          </a:p>
          <a:p>
            <a:endParaRPr lang="en-US" dirty="0" smtClean="0"/>
          </a:p>
          <a:p>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20</a:t>
            </a:fld>
            <a:endParaRPr lang="en-US" dirty="0"/>
          </a:p>
        </p:txBody>
      </p:sp>
    </p:spTree>
    <p:extLst>
      <p:ext uri="{BB962C8B-B14F-4D97-AF65-F5344CB8AC3E}">
        <p14:creationId xmlns:p14="http://schemas.microsoft.com/office/powerpoint/2010/main" val="1086035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Quarterly reporting</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current version of the WIS monitoring JSON specification contains sufficient detail to gain a sense of </a:t>
            </a:r>
            <a:r>
              <a:rPr lang="en-US" b="1" dirty="0"/>
              <a:t>application service</a:t>
            </a:r>
            <a:r>
              <a:rPr lang="en-US" dirty="0"/>
              <a:t> availability, data throughput (files, volume), etc</a:t>
            </a:r>
            <a:r>
              <a:rPr lang="en-US" dirty="0" smtClean="0"/>
              <a:t>.</a:t>
            </a:r>
            <a:r>
              <a:rPr lang="en-US" dirty="0"/>
              <a:t> </a:t>
            </a:r>
            <a:endParaRPr lang="en-US" dirty="0" smtClean="0"/>
          </a:p>
          <a:p>
            <a:r>
              <a:rPr lang="en-US" dirty="0" smtClean="0"/>
              <a:t>The </a:t>
            </a:r>
            <a:r>
              <a:rPr lang="en-US" dirty="0"/>
              <a:t>current version of the WIS monitoring JSON specification does not include % capacity for </a:t>
            </a:r>
            <a:r>
              <a:rPr lang="en-GB" dirty="0"/>
              <a:t>Processing</a:t>
            </a:r>
            <a:r>
              <a:rPr lang="en-US" dirty="0"/>
              <a:t>, </a:t>
            </a:r>
            <a:r>
              <a:rPr lang="en-GB" dirty="0"/>
              <a:t>Networks</a:t>
            </a:r>
            <a:r>
              <a:rPr lang="en-US" dirty="0"/>
              <a:t>, S</a:t>
            </a:r>
            <a:r>
              <a:rPr lang="en-GB" dirty="0" err="1"/>
              <a:t>torage</a:t>
            </a:r>
            <a:r>
              <a:rPr lang="en-US" dirty="0"/>
              <a:t>.</a:t>
            </a:r>
          </a:p>
          <a:p>
            <a:r>
              <a:rPr lang="en-US" dirty="0" smtClean="0"/>
              <a:t>In </a:t>
            </a:r>
            <a:r>
              <a:rPr lang="en-US" dirty="0"/>
              <a:t>order to respond to all quarterly monitoring requirements, service access logs </a:t>
            </a:r>
            <a:r>
              <a:rPr lang="en-US" b="1" dirty="0"/>
              <a:t>will need to be combined with individual resource metadata and other infrastructure logs</a:t>
            </a:r>
            <a:r>
              <a:rPr lang="en-US" dirty="0" smtClean="0"/>
              <a:t>.</a:t>
            </a:r>
          </a:p>
        </p:txBody>
      </p:sp>
      <p:sp>
        <p:nvSpPr>
          <p:cNvPr id="4" name="Slide Number Placeholder 3"/>
          <p:cNvSpPr>
            <a:spLocks noGrp="1"/>
          </p:cNvSpPr>
          <p:nvPr>
            <p:ph type="sldNum" sz="quarter" idx="12"/>
          </p:nvPr>
        </p:nvSpPr>
        <p:spPr/>
        <p:txBody>
          <a:bodyPr/>
          <a:lstStyle/>
          <a:p>
            <a:r>
              <a:rPr lang="en-US" smtClean="0"/>
              <a:t>ET-CTS2017 pp</a:t>
            </a:r>
            <a:fld id="{9259AF2F-52C6-9B46-B8B2-0579234AE62E}" type="slidenum">
              <a:rPr lang="en-US" smtClean="0"/>
              <a:pPr/>
              <a:t>21</a:t>
            </a:fld>
            <a:endParaRPr lang="en-US" dirty="0"/>
          </a:p>
        </p:txBody>
      </p:sp>
    </p:spTree>
    <p:extLst>
      <p:ext uri="{BB962C8B-B14F-4D97-AF65-F5344CB8AC3E}">
        <p14:creationId xmlns:p14="http://schemas.microsoft.com/office/powerpoint/2010/main" val="154838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Topics for discussion</a:t>
            </a:r>
            <a:endParaRPr lang="en-US" dirty="0"/>
          </a:p>
        </p:txBody>
      </p:sp>
      <p:sp>
        <p:nvSpPr>
          <p:cNvPr id="3" name="Content Placeholder 2"/>
          <p:cNvSpPr>
            <a:spLocks noGrp="1"/>
          </p:cNvSpPr>
          <p:nvPr>
            <p:ph idx="1"/>
          </p:nvPr>
        </p:nvSpPr>
        <p:spPr/>
        <p:txBody>
          <a:bodyPr>
            <a:noAutofit/>
          </a:bodyPr>
          <a:lstStyle/>
          <a:p>
            <a:r>
              <a:rPr lang="en-US" sz="2200" dirty="0" smtClean="0"/>
              <a:t>The current version of the WIS monitoring JSON specification does not contain elements to collect all technical data (network, storage, processing) and contextual data (where users are from, types of data accessed) required to respond to quarterly monitoring requirements. </a:t>
            </a:r>
            <a:r>
              <a:rPr lang="en-US" sz="2200" dirty="0" smtClean="0">
                <a:solidFill>
                  <a:srgbClr val="FF0000"/>
                </a:solidFill>
              </a:rPr>
              <a:t>These requirements should be incorporated into the WIS monitoring JSON specification.</a:t>
            </a:r>
          </a:p>
          <a:p>
            <a:r>
              <a:rPr lang="en-US" sz="2200" dirty="0"/>
              <a:t>Qualitative metrics could also be captured in a JSON format and integrated through a common harvest/aggregation process</a:t>
            </a:r>
            <a:r>
              <a:rPr lang="en-US" sz="2200" dirty="0" smtClean="0">
                <a:solidFill>
                  <a:srgbClr val="FF0000"/>
                </a:solidFill>
              </a:rPr>
              <a:t>. This may also represent an extension of the WIS monitoring JSON specification.</a:t>
            </a:r>
            <a:endParaRPr lang="en-US" sz="2200" dirty="0">
              <a:solidFill>
                <a:srgbClr val="FF0000"/>
              </a:solidFill>
            </a:endParaRPr>
          </a:p>
          <a:p>
            <a:r>
              <a:rPr lang="en-US" sz="2200" dirty="0" smtClean="0"/>
              <a:t>As with the real-time reporting, considering </a:t>
            </a:r>
            <a:r>
              <a:rPr lang="en-US" sz="2200" dirty="0"/>
              <a:t>the number of </a:t>
            </a:r>
            <a:r>
              <a:rPr lang="en-US" sz="2200" dirty="0" err="1"/>
              <a:t>centres</a:t>
            </a:r>
            <a:r>
              <a:rPr lang="en-US" sz="2200" dirty="0"/>
              <a:t> involved, WIS monitoring JSON files should be warehoused for use in data mining (both for real-time and quarterly reports</a:t>
            </a:r>
            <a:r>
              <a:rPr lang="en-US" sz="2200" dirty="0" smtClean="0"/>
              <a:t>).</a:t>
            </a:r>
            <a:endParaRPr lang="en-US" sz="2200"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22</a:t>
            </a:fld>
            <a:endParaRPr lang="en-US" dirty="0"/>
          </a:p>
        </p:txBody>
      </p:sp>
    </p:spTree>
    <p:extLst>
      <p:ext uri="{BB962C8B-B14F-4D97-AF65-F5344CB8AC3E}">
        <p14:creationId xmlns:p14="http://schemas.microsoft.com/office/powerpoint/2010/main" val="1760222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a:xfrm>
            <a:off x="475488" y="1600200"/>
            <a:ext cx="8229600" cy="4525963"/>
          </a:xfrm>
        </p:spPr>
        <p:txBody>
          <a:bodyPr>
            <a:normAutofit fontScale="77500" lnSpcReduction="20000"/>
          </a:bodyPr>
          <a:lstStyle/>
          <a:p>
            <a:r>
              <a:rPr lang="fr-CH" dirty="0"/>
              <a:t>ICT/ISS-2016/Doc 4.2(1) - </a:t>
            </a:r>
            <a:r>
              <a:rPr lang="fr-CH" dirty="0">
                <a:hlinkClick r:id="rId3"/>
              </a:rPr>
              <a:t>http://www.wmo.int/pages/prog/www/WIS/wikifiles/ict-iss-2016-2/ICT-ISS-2016-d04-02(1)-ET-WISC-rev.docx</a:t>
            </a:r>
            <a:endParaRPr lang="fr-CH" dirty="0"/>
          </a:p>
          <a:p>
            <a:r>
              <a:rPr lang="fr-CH" dirty="0"/>
              <a:t>ICT/ISS-2016/Doc 4.2(2) - </a:t>
            </a:r>
            <a:r>
              <a:rPr lang="fr-CH" dirty="0">
                <a:hlinkClick r:id="rId4"/>
              </a:rPr>
              <a:t>http://www.wmo.int/pages/prog/www/WIS/wikifiles/ict-iss-2016-2/ICT-ISS-2016-d04-02(2)ET-WISCWorkPlan.docx</a:t>
            </a:r>
            <a:endParaRPr lang="fr-CH" dirty="0"/>
          </a:p>
          <a:p>
            <a:r>
              <a:rPr lang="en-US" dirty="0" smtClean="0"/>
              <a:t>WIS Monitoring JSON spec - </a:t>
            </a:r>
            <a:r>
              <a:rPr lang="en-US" dirty="0">
                <a:hlinkClick r:id="rId5"/>
              </a:rPr>
              <a:t>http://</a:t>
            </a:r>
            <a:r>
              <a:rPr lang="en-US" dirty="0" smtClean="0">
                <a:hlinkClick r:id="rId5"/>
              </a:rPr>
              <a:t>wis.wmo.int/file=2569</a:t>
            </a:r>
            <a:endParaRPr lang="en-US" dirty="0" smtClean="0"/>
          </a:p>
          <a:p>
            <a:r>
              <a:rPr lang="en-US" dirty="0"/>
              <a:t>WIS Monitoring for GISCs: </a:t>
            </a:r>
            <a:r>
              <a:rPr lang="en-US" dirty="0">
                <a:hlinkClick r:id="rId6"/>
              </a:rPr>
              <a:t>http://</a:t>
            </a:r>
            <a:r>
              <a:rPr lang="en-US" dirty="0" smtClean="0">
                <a:hlinkClick r:id="rId6"/>
              </a:rPr>
              <a:t>wis.wmo.int/file=1113</a:t>
            </a:r>
            <a:endParaRPr lang="en-US" dirty="0"/>
          </a:p>
          <a:p>
            <a:r>
              <a:rPr lang="en-US" dirty="0"/>
              <a:t>WIS Monitoring for DCPC/NC: </a:t>
            </a:r>
            <a:r>
              <a:rPr lang="en-US" dirty="0">
                <a:hlinkClick r:id="rId7"/>
              </a:rPr>
              <a:t>http://</a:t>
            </a:r>
            <a:r>
              <a:rPr lang="en-US" dirty="0" smtClean="0">
                <a:hlinkClick r:id="rId7"/>
              </a:rPr>
              <a:t>wis.wmo.int/file=1109</a:t>
            </a:r>
            <a:endParaRPr lang="en-US" dirty="0"/>
          </a:p>
          <a:p>
            <a:r>
              <a:rPr lang="en-US" dirty="0"/>
              <a:t>WIS Monitoring for </a:t>
            </a:r>
            <a:r>
              <a:rPr lang="en-US" dirty="0" err="1"/>
              <a:t>Programmes</a:t>
            </a:r>
            <a:r>
              <a:rPr lang="en-US" dirty="0"/>
              <a:t>:  </a:t>
            </a:r>
            <a:r>
              <a:rPr lang="en-US" dirty="0">
                <a:hlinkClick r:id="rId8"/>
              </a:rPr>
              <a:t>http://</a:t>
            </a:r>
            <a:r>
              <a:rPr lang="en-US" dirty="0" smtClean="0">
                <a:hlinkClick r:id="rId8"/>
              </a:rPr>
              <a:t>wis.wmo.int/file=1107</a:t>
            </a:r>
            <a:endParaRPr lang="en-US" dirty="0" smtClean="0"/>
          </a:p>
          <a:p>
            <a:r>
              <a:rPr lang="en-US" dirty="0"/>
              <a:t> </a:t>
            </a:r>
            <a:r>
              <a:rPr lang="en-US" dirty="0" smtClean="0"/>
              <a:t>Using </a:t>
            </a:r>
            <a:r>
              <a:rPr lang="en-US" dirty="0"/>
              <a:t>Monitoring Reports: </a:t>
            </a:r>
            <a:r>
              <a:rPr lang="en-US" dirty="0">
                <a:hlinkClick r:id="rId9"/>
              </a:rPr>
              <a:t>http://</a:t>
            </a:r>
            <a:r>
              <a:rPr lang="en-US" dirty="0" smtClean="0">
                <a:hlinkClick r:id="rId9"/>
              </a:rPr>
              <a:t>wis.wmo.int/file=1111</a:t>
            </a:r>
            <a:endParaRPr lang="en-US" dirty="0" smtClean="0"/>
          </a:p>
          <a:p>
            <a:endParaRPr lang="en-US" dirty="0" smtClean="0"/>
          </a:p>
          <a:p>
            <a:endParaRPr lang="en-US" dirty="0"/>
          </a:p>
          <a:p>
            <a:endParaRPr lang="en-US" dirty="0"/>
          </a:p>
          <a:p>
            <a:endParaRPr lang="en-US" dirty="0"/>
          </a:p>
        </p:txBody>
      </p:sp>
      <p:sp>
        <p:nvSpPr>
          <p:cNvPr id="4" name="Slide Number Placeholder 3"/>
          <p:cNvSpPr>
            <a:spLocks noGrp="1"/>
          </p:cNvSpPr>
          <p:nvPr>
            <p:ph type="sldNum" sz="quarter" idx="12"/>
          </p:nvPr>
        </p:nvSpPr>
        <p:spPr/>
        <p:txBody>
          <a:bodyPr/>
          <a:lstStyle/>
          <a:p>
            <a:r>
              <a:rPr lang="en-US"/>
              <a:t>ET-CTS2017 pp</a:t>
            </a:r>
            <a:fld id="{9259AF2F-52C6-9B46-B8B2-0579234AE62E}" type="slidenum">
              <a:rPr lang="en-US" smtClean="0"/>
              <a:pPr/>
              <a:t>23</a:t>
            </a:fld>
            <a:endParaRPr lang="en-US" dirty="0"/>
          </a:p>
        </p:txBody>
      </p:sp>
    </p:spTree>
    <p:extLst>
      <p:ext uri="{BB962C8B-B14F-4D97-AF65-F5344CB8AC3E}">
        <p14:creationId xmlns:p14="http://schemas.microsoft.com/office/powerpoint/2010/main" val="2047081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24</a:t>
            </a:fld>
            <a:endParaRPr lang="en-US"/>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ET-CTS2017-presentationXX-template</Template>
  <TotalTime>878</TotalTime>
  <Words>2508</Words>
  <Application>Microsoft Macintosh PowerPoint</Application>
  <PresentationFormat>On-screen Show (4:3)</PresentationFormat>
  <Paragraphs>190</Paragraphs>
  <Slides>24</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Mangal</vt:lpstr>
      <vt:lpstr>blank</vt:lpstr>
      <vt:lpstr>PowerPoint Presentation</vt:lpstr>
      <vt:lpstr>Objectives</vt:lpstr>
      <vt:lpstr>Monitoring</vt:lpstr>
      <vt:lpstr>Context</vt:lpstr>
      <vt:lpstr>Core monitoring</vt:lpstr>
      <vt:lpstr>Topics for discussion</vt:lpstr>
      <vt:lpstr>WIS Monitoring JSON SPECIFICATION</vt:lpstr>
      <vt:lpstr>Context</vt:lpstr>
      <vt:lpstr>WIS Monitoring JSON Spec</vt:lpstr>
      <vt:lpstr>Topics for discussion</vt:lpstr>
      <vt:lpstr>Starting operation of wis common dashboard</vt:lpstr>
      <vt:lpstr>Context</vt:lpstr>
      <vt:lpstr>Monitoring dashboards</vt:lpstr>
      <vt:lpstr>Topics for discussion</vt:lpstr>
      <vt:lpstr>Extending monitoring to dcpc and nc</vt:lpstr>
      <vt:lpstr>Context</vt:lpstr>
      <vt:lpstr>DCPC and NC monitoring</vt:lpstr>
      <vt:lpstr>Topics for discussion</vt:lpstr>
      <vt:lpstr>Quarterly reporting and incident reporting at giscs </vt:lpstr>
      <vt:lpstr>Context</vt:lpstr>
      <vt:lpstr>Quarterly reporting</vt:lpstr>
      <vt:lpstr>Topics for discussion</vt:lpstr>
      <vt:lpstr>References</vt:lpstr>
      <vt:lpstr>PowerPoint Presentation</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Tobias Spears</dc:creator>
  <cp:lastModifiedBy>Tandy, Jeremy</cp:lastModifiedBy>
  <cp:revision>95</cp:revision>
  <dcterms:created xsi:type="dcterms:W3CDTF">2017-11-02T16:58:49Z</dcterms:created>
  <dcterms:modified xsi:type="dcterms:W3CDTF">2017-11-11T12:44:34Z</dcterms:modified>
</cp:coreProperties>
</file>