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64" r:id="rId3"/>
    <p:sldId id="277" r:id="rId4"/>
    <p:sldId id="266" r:id="rId5"/>
    <p:sldId id="276" r:id="rId6"/>
    <p:sldId id="267" r:id="rId7"/>
    <p:sldId id="270" r:id="rId8"/>
    <p:sldId id="269" r:id="rId9"/>
    <p:sldId id="271" r:id="rId10"/>
    <p:sldId id="273" r:id="rId11"/>
    <p:sldId id="268" r:id="rId12"/>
    <p:sldId id="272" r:id="rId13"/>
    <p:sldId id="275" r:id="rId14"/>
    <p:sldId id="274" r:id="rId15"/>
    <p:sldId id="258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47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74"/>
  </p:normalViewPr>
  <p:slideViewPr>
    <p:cSldViewPr snapToGrid="0" snapToObjects="1">
      <p:cViewPr varScale="1">
        <p:scale>
          <a:sx n="124" d="100"/>
          <a:sy n="124" d="100"/>
        </p:scale>
        <p:origin x="1824" y="168"/>
      </p:cViewPr>
      <p:guideLst>
        <p:guide orient="horz" pos="2160"/>
        <p:guide pos="47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11/11/2017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theme" Target="../theme/theme1.xml"/><Relationship Id="rId11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GISC Brasília</a:t>
            </a:r>
          </a:p>
          <a:p>
            <a:r>
              <a:rPr lang="en-US" sz="4800" i="1" dirty="0" smtClean="0">
                <a:solidFill>
                  <a:srgbClr val="000090"/>
                </a:solidFill>
              </a:rPr>
              <a:t>José Mauro</a:t>
            </a:r>
          </a:p>
          <a:p>
            <a:r>
              <a:rPr lang="en-US" sz="3000" dirty="0" smtClean="0">
                <a:solidFill>
                  <a:srgbClr val="000090"/>
                </a:solidFill>
              </a:rPr>
              <a:t>Agenda </a:t>
            </a:r>
            <a:r>
              <a:rPr lang="en-US" sz="3000" smtClean="0">
                <a:solidFill>
                  <a:srgbClr val="000090"/>
                </a:solidFill>
              </a:rPr>
              <a:t>item </a:t>
            </a:r>
            <a:r>
              <a:rPr lang="en-US" sz="3000" smtClean="0">
                <a:solidFill>
                  <a:srgbClr val="000090"/>
                </a:solidFill>
              </a:rPr>
              <a:t>4.1.3</a:t>
            </a:r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rgbClr val="000090"/>
                </a:solidFill>
              </a:rPr>
              <a:t>Task Team GISC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TT-GISC2017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13-17 </a:t>
            </a:r>
            <a:r>
              <a:rPr lang="fr-CH" sz="1600" dirty="0" err="1" smtClean="0">
                <a:solidFill>
                  <a:srgbClr val="000090"/>
                </a:solidFill>
              </a:rPr>
              <a:t>November</a:t>
            </a:r>
            <a:r>
              <a:rPr lang="fr-CH" sz="1600" dirty="0" smtClean="0">
                <a:solidFill>
                  <a:srgbClr val="000090"/>
                </a:solidFill>
              </a:rPr>
              <a:t> 2017, Geneva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6" name="Shape 231"/>
          <p:cNvSpPr>
            <a:spLocks noChangeArrowheads="1"/>
          </p:cNvSpPr>
          <p:nvPr/>
        </p:nvSpPr>
        <p:spPr bwMode="auto">
          <a:xfrm>
            <a:off x="747713" y="93663"/>
            <a:ext cx="85661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pt-BR" altLang="pt-BR" b="1" dirty="0">
                <a:solidFill>
                  <a:srgbClr val="000000"/>
                </a:solidFill>
              </a:rPr>
              <a:t>GISC-GISC </a:t>
            </a:r>
            <a:r>
              <a:rPr lang="pt-BR" altLang="pt-BR" b="1" dirty="0" err="1" smtClean="0">
                <a:solidFill>
                  <a:srgbClr val="000000"/>
                </a:solidFill>
              </a:rPr>
              <a:t>Connectivity</a:t>
            </a:r>
            <a:endParaRPr lang="pt-BR" altLang="pt-BR" sz="1200" b="1" dirty="0">
              <a:solidFill>
                <a:srgbClr val="000000"/>
              </a:solidFill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1983" y="560583"/>
            <a:ext cx="6114344" cy="5736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7190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6" name="Shape 231"/>
          <p:cNvSpPr>
            <a:spLocks noChangeArrowheads="1"/>
          </p:cNvSpPr>
          <p:nvPr/>
        </p:nvSpPr>
        <p:spPr bwMode="auto">
          <a:xfrm>
            <a:off x="747713" y="93663"/>
            <a:ext cx="85661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pt-BR" altLang="pt-BR" b="1" dirty="0" smtClean="0">
                <a:solidFill>
                  <a:srgbClr val="000000"/>
                </a:solidFill>
              </a:rPr>
              <a:t>Internet </a:t>
            </a:r>
            <a:r>
              <a:rPr lang="pt-BR" altLang="pt-BR" b="1" dirty="0" err="1" smtClean="0">
                <a:solidFill>
                  <a:srgbClr val="000000"/>
                </a:solidFill>
              </a:rPr>
              <a:t>capability</a:t>
            </a:r>
            <a:r>
              <a:rPr lang="pt-BR" altLang="pt-BR" b="1" dirty="0" smtClean="0">
                <a:solidFill>
                  <a:srgbClr val="000000"/>
                </a:solidFill>
              </a:rPr>
              <a:t> in </a:t>
            </a:r>
            <a:r>
              <a:rPr lang="pt-BR" altLang="pt-BR" b="1" dirty="0" err="1" smtClean="0">
                <a:solidFill>
                  <a:srgbClr val="000000"/>
                </a:solidFill>
              </a:rPr>
              <a:t>Region</a:t>
            </a:r>
            <a:r>
              <a:rPr lang="pt-BR" altLang="pt-BR" b="1" dirty="0" smtClean="0">
                <a:solidFill>
                  <a:srgbClr val="000000"/>
                </a:solidFill>
              </a:rPr>
              <a:t> III</a:t>
            </a:r>
            <a:endParaRPr lang="pt-BR" altLang="pt-BR" sz="1200" b="1" dirty="0">
              <a:solidFill>
                <a:srgbClr val="000000"/>
              </a:solidFill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8280518"/>
              </p:ext>
            </p:extLst>
          </p:nvPr>
        </p:nvGraphicFramePr>
        <p:xfrm>
          <a:off x="1341568" y="750346"/>
          <a:ext cx="6866516" cy="5357307"/>
        </p:xfrm>
        <a:graphic>
          <a:graphicData uri="http://schemas.openxmlformats.org/drawingml/2006/table">
            <a:tbl>
              <a:tblPr/>
              <a:tblGrid>
                <a:gridCol w="2483633"/>
                <a:gridCol w="2288839"/>
                <a:gridCol w="2094044"/>
              </a:tblGrid>
              <a:tr h="504109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CE6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2017</a:t>
                      </a:r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08129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Commercial</a:t>
                      </a:r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Internet 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382313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Mbps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Mbps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212">
                <a:tc>
                  <a:txBody>
                    <a:bodyPr/>
                    <a:lstStyle/>
                    <a:p>
                      <a:pPr algn="l" fontAlgn="ctr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Argentina</a:t>
                      </a:r>
                    </a:p>
                  </a:txBody>
                  <a:tcPr marL="857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250 + 250</a:t>
                      </a:r>
                    </a:p>
                  </a:txBody>
                  <a:tcPr marL="9525" marR="17145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 500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17145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212">
                <a:tc>
                  <a:txBody>
                    <a:bodyPr/>
                    <a:lstStyle/>
                    <a:p>
                      <a:pPr algn="l" fontAlgn="ctr"/>
                      <a:r>
                        <a:rPr lang="pt-BR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Bolivia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857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4 +4 + 15</a:t>
                      </a:r>
                    </a:p>
                  </a:txBody>
                  <a:tcPr marL="9525" marR="17145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 </a:t>
                      </a:r>
                    </a:p>
                  </a:txBody>
                  <a:tcPr marL="9525" marR="17145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212">
                <a:tc>
                  <a:txBody>
                    <a:bodyPr/>
                    <a:lstStyle/>
                    <a:p>
                      <a:pPr algn="l" fontAlgn="ctr"/>
                      <a:r>
                        <a:rPr lang="pt-BR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Brazil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857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200 + 200</a:t>
                      </a:r>
                    </a:p>
                  </a:txBody>
                  <a:tcPr marL="9525" marR="17145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1000</a:t>
                      </a:r>
                    </a:p>
                  </a:txBody>
                  <a:tcPr marL="9525" marR="17145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212">
                <a:tc>
                  <a:txBody>
                    <a:bodyPr/>
                    <a:lstStyle/>
                    <a:p>
                      <a:pPr algn="l" fontAlgn="ctr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Chile</a:t>
                      </a:r>
                    </a:p>
                  </a:txBody>
                  <a:tcPr marL="857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100</a:t>
                      </a:r>
                    </a:p>
                  </a:txBody>
                  <a:tcPr marL="9525" marR="17145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212">
                <a:tc>
                  <a:txBody>
                    <a:bodyPr/>
                    <a:lstStyle/>
                    <a:p>
                      <a:pPr algn="l" fontAlgn="ctr"/>
                      <a:r>
                        <a:rPr lang="pt-BR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Colombia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857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128 + 64</a:t>
                      </a:r>
                    </a:p>
                  </a:txBody>
                  <a:tcPr marL="9525" marR="17145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212">
                <a:tc>
                  <a:txBody>
                    <a:bodyPr/>
                    <a:lstStyle/>
                    <a:p>
                      <a:pPr algn="l" fontAlgn="ctr"/>
                      <a:r>
                        <a:rPr lang="pt-BR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Ecuador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857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30</a:t>
                      </a:r>
                    </a:p>
                  </a:txBody>
                  <a:tcPr marL="9525" marR="17145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212">
                <a:tc>
                  <a:txBody>
                    <a:bodyPr/>
                    <a:lstStyle/>
                    <a:p>
                      <a:pPr algn="l" fontAlgn="ctr"/>
                      <a:r>
                        <a:rPr lang="pt-BR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French</a:t>
                      </a:r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 Guiana</a:t>
                      </a:r>
                    </a:p>
                  </a:txBody>
                  <a:tcPr marL="857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-</a:t>
                      </a:r>
                    </a:p>
                  </a:txBody>
                  <a:tcPr marL="9525" marR="17145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212">
                <a:tc>
                  <a:txBody>
                    <a:bodyPr/>
                    <a:lstStyle/>
                    <a:p>
                      <a:pPr algn="l" fontAlgn="ctr"/>
                      <a:r>
                        <a:rPr lang="pt-BR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Guyana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857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5 + 5 + 5</a:t>
                      </a:r>
                    </a:p>
                  </a:txBody>
                  <a:tcPr marL="9525" marR="17145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212">
                <a:tc>
                  <a:txBody>
                    <a:bodyPr/>
                    <a:lstStyle/>
                    <a:p>
                      <a:pPr algn="l" fontAlgn="ctr"/>
                      <a:r>
                        <a:rPr lang="pt-BR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Paraguay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857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80 + 40</a:t>
                      </a:r>
                    </a:p>
                  </a:txBody>
                  <a:tcPr marL="9525" marR="17145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212">
                <a:tc>
                  <a:txBody>
                    <a:bodyPr/>
                    <a:lstStyle/>
                    <a:p>
                      <a:pPr algn="l" fontAlgn="ctr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Peru</a:t>
                      </a:r>
                    </a:p>
                  </a:txBody>
                  <a:tcPr marL="857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70</a:t>
                      </a:r>
                    </a:p>
                  </a:txBody>
                  <a:tcPr marL="9525" marR="17145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212">
                <a:tc>
                  <a:txBody>
                    <a:bodyPr/>
                    <a:lstStyle/>
                    <a:p>
                      <a:pPr algn="l" fontAlgn="ctr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Suriname</a:t>
                      </a:r>
                    </a:p>
                  </a:txBody>
                  <a:tcPr marL="857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8</a:t>
                      </a:r>
                    </a:p>
                  </a:txBody>
                  <a:tcPr marL="9525" marR="17145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212">
                <a:tc>
                  <a:txBody>
                    <a:bodyPr/>
                    <a:lstStyle/>
                    <a:p>
                      <a:pPr algn="l" fontAlgn="ctr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Uruguay</a:t>
                      </a:r>
                    </a:p>
                  </a:txBody>
                  <a:tcPr marL="857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3</a:t>
                      </a:r>
                    </a:p>
                  </a:txBody>
                  <a:tcPr marL="9525" marR="17145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212">
                <a:tc>
                  <a:txBody>
                    <a:bodyPr/>
                    <a:lstStyle/>
                    <a:p>
                      <a:pPr algn="l" fontAlgn="ctr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Venezuela</a:t>
                      </a:r>
                    </a:p>
                  </a:txBody>
                  <a:tcPr marL="857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4 + 2</a:t>
                      </a:r>
                    </a:p>
                  </a:txBody>
                  <a:tcPr marL="9525" marR="17145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8591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9" name="Shape 231"/>
          <p:cNvSpPr>
            <a:spLocks noChangeArrowheads="1"/>
          </p:cNvSpPr>
          <p:nvPr/>
        </p:nvSpPr>
        <p:spPr bwMode="auto">
          <a:xfrm>
            <a:off x="755650" y="44450"/>
            <a:ext cx="856615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pt-BR" altLang="pt-BR" sz="4000" b="1" dirty="0">
                <a:solidFill>
                  <a:srgbClr val="000000"/>
                </a:solidFill>
              </a:rPr>
              <a:t>Daily </a:t>
            </a:r>
            <a:r>
              <a:rPr lang="pt-BR" altLang="pt-BR" sz="4000" b="1" dirty="0" err="1" smtClean="0">
                <a:solidFill>
                  <a:srgbClr val="000000"/>
                </a:solidFill>
              </a:rPr>
              <a:t>traffic</a:t>
            </a:r>
            <a:endParaRPr lang="pt-BR" altLang="pt-BR" sz="1800" b="1" dirty="0">
              <a:solidFill>
                <a:srgbClr val="000000"/>
              </a:solidFill>
            </a:endParaRPr>
          </a:p>
        </p:txBody>
      </p:sp>
      <p:pic>
        <p:nvPicPr>
          <p:cNvPr id="10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621" y="1005495"/>
            <a:ext cx="8520415" cy="49981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4"/>
          <p:cNvSpPr txBox="1">
            <a:spLocks noChangeArrowheads="1"/>
          </p:cNvSpPr>
          <p:nvPr/>
        </p:nvSpPr>
        <p:spPr>
          <a:xfrm>
            <a:off x="2986232" y="1662545"/>
            <a:ext cx="2934278" cy="5746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12800" dirty="0" smtClean="0">
                <a:solidFill>
                  <a:schemeClr val="bg1"/>
                </a:solidFill>
                <a:latin typeface="Arial" panose="020B0604020202020204" pitchFamily="34" charset="0"/>
              </a:rPr>
              <a:t>GISC Brasilia</a:t>
            </a:r>
            <a:r>
              <a:rPr lang="en-GB" altLang="en-US" dirty="0" smtClean="0">
                <a:latin typeface="Arial" panose="020B0604020202020204" pitchFamily="34" charset="0"/>
              </a:rPr>
              <a:t/>
            </a:r>
            <a:br>
              <a:rPr lang="en-GB" altLang="en-US" dirty="0" smtClean="0">
                <a:latin typeface="Arial" panose="020B0604020202020204" pitchFamily="34" charset="0"/>
              </a:rPr>
            </a:br>
            <a:endParaRPr lang="en-US" altLang="en-US" sz="20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77158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5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863600"/>
            <a:ext cx="7085012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588" y="3573463"/>
            <a:ext cx="7056437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Shape 231"/>
          <p:cNvSpPr>
            <a:spLocks noChangeArrowheads="1"/>
          </p:cNvSpPr>
          <p:nvPr/>
        </p:nvSpPr>
        <p:spPr bwMode="auto">
          <a:xfrm>
            <a:off x="755650" y="44450"/>
            <a:ext cx="856615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pt-BR" altLang="pt-BR" sz="4000" b="1" dirty="0">
                <a:solidFill>
                  <a:srgbClr val="000000"/>
                </a:solidFill>
              </a:rPr>
              <a:t>Daily </a:t>
            </a:r>
            <a:r>
              <a:rPr lang="pt-BR" altLang="pt-BR" sz="4000" b="1" dirty="0" err="1" smtClean="0">
                <a:solidFill>
                  <a:srgbClr val="000000"/>
                </a:solidFill>
              </a:rPr>
              <a:t>traffic</a:t>
            </a:r>
            <a:endParaRPr lang="pt-BR" altLang="pt-BR" sz="18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5952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6" name="Shape 231"/>
          <p:cNvSpPr>
            <a:spLocks noChangeArrowheads="1"/>
          </p:cNvSpPr>
          <p:nvPr/>
        </p:nvSpPr>
        <p:spPr bwMode="auto">
          <a:xfrm>
            <a:off x="672522" y="106506"/>
            <a:ext cx="8566150" cy="592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pt-BR" altLang="pt-BR" sz="2400" b="1" dirty="0" err="1">
                <a:solidFill>
                  <a:srgbClr val="000000"/>
                </a:solidFill>
              </a:rPr>
              <a:t>Area</a:t>
            </a:r>
            <a:r>
              <a:rPr lang="pt-BR" altLang="pt-BR" sz="2400" b="1" dirty="0">
                <a:solidFill>
                  <a:srgbClr val="000000"/>
                </a:solidFill>
              </a:rPr>
              <a:t> </a:t>
            </a:r>
            <a:r>
              <a:rPr lang="pt-BR" altLang="pt-BR" sz="2400" b="1" dirty="0" err="1">
                <a:solidFill>
                  <a:srgbClr val="000000"/>
                </a:solidFill>
              </a:rPr>
              <a:t>of</a:t>
            </a:r>
            <a:r>
              <a:rPr lang="pt-BR" altLang="pt-BR" sz="2400" b="1" dirty="0">
                <a:solidFill>
                  <a:srgbClr val="000000"/>
                </a:solidFill>
              </a:rPr>
              <a:t> </a:t>
            </a:r>
            <a:r>
              <a:rPr lang="pt-BR" altLang="pt-BR" sz="2400" b="1" dirty="0" err="1">
                <a:solidFill>
                  <a:srgbClr val="000000"/>
                </a:solidFill>
              </a:rPr>
              <a:t>Responsability</a:t>
            </a:r>
            <a:r>
              <a:rPr lang="pt-BR" altLang="pt-BR" sz="2400" b="1" dirty="0">
                <a:solidFill>
                  <a:srgbClr val="000000"/>
                </a:solidFill>
              </a:rPr>
              <a:t>: WMO RA-III (South </a:t>
            </a:r>
            <a:r>
              <a:rPr lang="pt-BR" altLang="pt-BR" sz="2400" b="1" dirty="0" err="1">
                <a:solidFill>
                  <a:srgbClr val="000000"/>
                </a:solidFill>
              </a:rPr>
              <a:t>America</a:t>
            </a:r>
            <a:r>
              <a:rPr lang="pt-BR" altLang="pt-BR" sz="2400" b="1" dirty="0">
                <a:solidFill>
                  <a:srgbClr val="000000"/>
                </a:solidFill>
              </a:rPr>
              <a:t>)</a:t>
            </a:r>
            <a:r>
              <a:rPr lang="en-US" altLang="pt-BR" sz="2400" b="1" dirty="0">
                <a:solidFill>
                  <a:srgbClr val="000000"/>
                </a:solidFill>
              </a:rPr>
              <a:t>  </a:t>
            </a:r>
            <a:endParaRPr lang="pt-BR" altLang="pt-BR" sz="1800" b="1" dirty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</a:pPr>
            <a:endParaRPr lang="pt-BR" altLang="pt-BR" sz="1800" dirty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</a:pPr>
            <a:r>
              <a:rPr lang="pt-BR" altLang="pt-BR" sz="1800" dirty="0">
                <a:solidFill>
                  <a:srgbClr val="000000"/>
                </a:solidFill>
              </a:rPr>
              <a:t>    </a:t>
            </a:r>
            <a:r>
              <a:rPr lang="en-US" altLang="pt-BR" sz="1800" dirty="0">
                <a:solidFill>
                  <a:srgbClr val="000000"/>
                </a:solidFill>
              </a:rPr>
              <a:t>Connections:</a:t>
            </a:r>
            <a:endParaRPr lang="en-US" altLang="pt-BR" sz="1800" dirty="0">
              <a:solidFill>
                <a:srgbClr val="FFFFFF"/>
              </a:solidFill>
            </a:endParaRPr>
          </a:p>
          <a:p>
            <a:pPr lvl="1" eaLnBrk="1" hangingPunct="1">
              <a:spcBef>
                <a:spcPts val="600"/>
              </a:spcBef>
              <a:buClrTx/>
              <a:buFont typeface="Arial" panose="020B0604020202020204" pitchFamily="34" charset="0"/>
              <a:buChar char="•"/>
            </a:pPr>
            <a:r>
              <a:rPr lang="en-US" altLang="pt-BR" sz="1800" dirty="0">
                <a:solidFill>
                  <a:srgbClr val="000000"/>
                </a:solidFill>
              </a:rPr>
              <a:t> </a:t>
            </a:r>
            <a:r>
              <a:rPr lang="pt-BR" altLang="pt-BR" sz="1800" dirty="0">
                <a:solidFill>
                  <a:srgbClr val="000000"/>
                </a:solidFill>
              </a:rPr>
              <a:t>Washington, Buenos Aires,</a:t>
            </a:r>
            <a:r>
              <a:rPr lang="en-US" altLang="pt-BR" sz="1800" dirty="0">
                <a:solidFill>
                  <a:srgbClr val="000000"/>
                </a:solidFill>
              </a:rPr>
              <a:t> </a:t>
            </a:r>
            <a:r>
              <a:rPr lang="en-US" altLang="pt-BR" sz="1800" dirty="0" err="1">
                <a:solidFill>
                  <a:srgbClr val="000000"/>
                </a:solidFill>
              </a:rPr>
              <a:t>Offenb</a:t>
            </a:r>
            <a:r>
              <a:rPr lang="pt-BR" altLang="pt-BR" sz="1800" dirty="0" err="1">
                <a:solidFill>
                  <a:srgbClr val="000000"/>
                </a:solidFill>
              </a:rPr>
              <a:t>ach</a:t>
            </a:r>
            <a:r>
              <a:rPr lang="pt-BR" altLang="pt-BR" sz="1800" dirty="0">
                <a:solidFill>
                  <a:srgbClr val="000000"/>
                </a:solidFill>
              </a:rPr>
              <a:t>, </a:t>
            </a:r>
            <a:r>
              <a:rPr lang="pt-BR" altLang="pt-BR" sz="1800" dirty="0" err="1">
                <a:solidFill>
                  <a:srgbClr val="000000"/>
                </a:solidFill>
              </a:rPr>
              <a:t>Exeter</a:t>
            </a:r>
            <a:r>
              <a:rPr lang="pt-BR" altLang="pt-BR" sz="1800" dirty="0">
                <a:solidFill>
                  <a:srgbClr val="000000"/>
                </a:solidFill>
              </a:rPr>
              <a:t>, </a:t>
            </a:r>
            <a:r>
              <a:rPr lang="pt-BR" altLang="pt-BR" sz="1800" dirty="0" err="1">
                <a:solidFill>
                  <a:srgbClr val="000000"/>
                </a:solidFill>
              </a:rPr>
              <a:t>Tokyo</a:t>
            </a:r>
            <a:r>
              <a:rPr lang="pt-BR" altLang="pt-BR" sz="1800" dirty="0">
                <a:solidFill>
                  <a:srgbClr val="000000"/>
                </a:solidFill>
              </a:rPr>
              <a:t>, Toulouse</a:t>
            </a:r>
          </a:p>
          <a:p>
            <a:pPr lvl="1" eaLnBrk="1" hangingPunct="1">
              <a:spcBef>
                <a:spcPts val="600"/>
              </a:spcBef>
              <a:buClrTx/>
              <a:buFont typeface="Arial" panose="020B0604020202020204" pitchFamily="34" charset="0"/>
              <a:buChar char="•"/>
            </a:pPr>
            <a:r>
              <a:rPr lang="pt-BR" altLang="pt-BR" sz="1800" dirty="0">
                <a:solidFill>
                  <a:srgbClr val="000000"/>
                </a:solidFill>
              </a:rPr>
              <a:t> </a:t>
            </a:r>
            <a:r>
              <a:rPr lang="pt-BR" altLang="pt-BR" sz="1800" dirty="0" err="1">
                <a:solidFill>
                  <a:srgbClr val="000000"/>
                </a:solidFill>
              </a:rPr>
              <a:t>Other</a:t>
            </a:r>
            <a:r>
              <a:rPr lang="pt-BR" altLang="pt-BR" sz="1800" dirty="0">
                <a:solidFill>
                  <a:srgbClr val="000000"/>
                </a:solidFill>
              </a:rPr>
              <a:t> centers </a:t>
            </a:r>
            <a:r>
              <a:rPr lang="pt-BR" altLang="pt-BR" sz="1800" dirty="0" err="1">
                <a:solidFill>
                  <a:srgbClr val="000000"/>
                </a:solidFill>
              </a:rPr>
              <a:t>inside</a:t>
            </a:r>
            <a:r>
              <a:rPr lang="pt-BR" altLang="pt-BR" sz="1800" dirty="0">
                <a:solidFill>
                  <a:srgbClr val="000000"/>
                </a:solidFill>
              </a:rPr>
              <a:t> Brasil </a:t>
            </a:r>
            <a:r>
              <a:rPr lang="pt-BR" altLang="pt-BR" sz="1800" dirty="0" err="1">
                <a:solidFill>
                  <a:srgbClr val="000000"/>
                </a:solidFill>
              </a:rPr>
              <a:t>and</a:t>
            </a:r>
            <a:r>
              <a:rPr lang="pt-BR" altLang="pt-BR" sz="1800" dirty="0">
                <a:solidFill>
                  <a:srgbClr val="000000"/>
                </a:solidFill>
              </a:rPr>
              <a:t> </a:t>
            </a:r>
            <a:r>
              <a:rPr lang="pt-BR" altLang="pt-BR" sz="1800" dirty="0" err="1">
                <a:solidFill>
                  <a:srgbClr val="000000"/>
                </a:solidFill>
              </a:rPr>
              <a:t>Region</a:t>
            </a:r>
            <a:r>
              <a:rPr lang="pt-BR" altLang="pt-BR" sz="1800" dirty="0">
                <a:solidFill>
                  <a:srgbClr val="000000"/>
                </a:solidFill>
              </a:rPr>
              <a:t> III</a:t>
            </a:r>
          </a:p>
          <a:p>
            <a:pPr lvl="1" eaLnBrk="1" hangingPunct="1">
              <a:spcBef>
                <a:spcPts val="600"/>
              </a:spcBef>
              <a:buClrTx/>
              <a:buFontTx/>
              <a:buNone/>
            </a:pPr>
            <a:endParaRPr lang="en-US" altLang="pt-BR" sz="1800" dirty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</a:pPr>
            <a:r>
              <a:rPr lang="en-US" altLang="pt-BR" sz="1800" dirty="0">
                <a:solidFill>
                  <a:srgbClr val="000000"/>
                </a:solidFill>
              </a:rPr>
              <a:t>    Daily traffic</a:t>
            </a:r>
            <a:r>
              <a:rPr lang="pt-BR" altLang="pt-BR" sz="1800" dirty="0">
                <a:solidFill>
                  <a:srgbClr val="000000"/>
                </a:solidFill>
              </a:rPr>
              <a:t> (</a:t>
            </a:r>
            <a:r>
              <a:rPr lang="pt-BR" altLang="pt-BR" sz="1800" dirty="0" err="1">
                <a:solidFill>
                  <a:srgbClr val="000000"/>
                </a:solidFill>
              </a:rPr>
              <a:t>October</a:t>
            </a:r>
            <a:r>
              <a:rPr lang="pt-BR" altLang="pt-BR" sz="1800" dirty="0">
                <a:solidFill>
                  <a:srgbClr val="000000"/>
                </a:solidFill>
              </a:rPr>
              <a:t> 2015)</a:t>
            </a:r>
            <a:r>
              <a:rPr lang="en-US" altLang="pt-BR" sz="1800" dirty="0">
                <a:solidFill>
                  <a:srgbClr val="000000"/>
                </a:solidFill>
              </a:rPr>
              <a:t>:</a:t>
            </a:r>
            <a:endParaRPr lang="en-US" altLang="pt-BR" sz="1800" dirty="0">
              <a:solidFill>
                <a:srgbClr val="FFFFFF"/>
              </a:solidFill>
            </a:endParaRPr>
          </a:p>
          <a:p>
            <a:pPr lvl="1" eaLnBrk="1" hangingPunct="1">
              <a:spcBef>
                <a:spcPts val="600"/>
              </a:spcBef>
              <a:buClrTx/>
              <a:buFont typeface="Arial" panose="020B0604020202020204" pitchFamily="34" charset="0"/>
              <a:buChar char="•"/>
            </a:pPr>
            <a:r>
              <a:rPr lang="en-US" altLang="pt-BR" sz="1800" dirty="0">
                <a:solidFill>
                  <a:srgbClr val="000000"/>
                </a:solidFill>
              </a:rPr>
              <a:t>  Input	   376,636  bulletins	-     </a:t>
            </a:r>
            <a:r>
              <a:rPr lang="pt-BR" altLang="pt-BR" sz="1800" dirty="0">
                <a:solidFill>
                  <a:srgbClr val="000000"/>
                </a:solidFill>
              </a:rPr>
              <a:t>5.3</a:t>
            </a:r>
            <a:r>
              <a:rPr lang="en-US" altLang="pt-BR" sz="1800" dirty="0">
                <a:solidFill>
                  <a:srgbClr val="000000"/>
                </a:solidFill>
              </a:rPr>
              <a:t> </a:t>
            </a:r>
            <a:r>
              <a:rPr lang="pt-BR" altLang="pt-BR" sz="1800" dirty="0">
                <a:solidFill>
                  <a:srgbClr val="000000"/>
                </a:solidFill>
              </a:rPr>
              <a:t> </a:t>
            </a:r>
            <a:r>
              <a:rPr lang="en-US" altLang="pt-BR" sz="1800" dirty="0" err="1">
                <a:solidFill>
                  <a:srgbClr val="000000"/>
                </a:solidFill>
              </a:rPr>
              <a:t>GBytes</a:t>
            </a:r>
            <a:r>
              <a:rPr lang="en-US" altLang="pt-BR" sz="1800" dirty="0">
                <a:solidFill>
                  <a:srgbClr val="000000"/>
                </a:solidFill>
              </a:rPr>
              <a:t> per day</a:t>
            </a:r>
            <a:endParaRPr lang="en-US" altLang="pt-BR" sz="1800" dirty="0">
              <a:solidFill>
                <a:srgbClr val="FFFFFF"/>
              </a:solidFill>
            </a:endParaRPr>
          </a:p>
          <a:p>
            <a:pPr lvl="1" eaLnBrk="1" hangingPunct="1">
              <a:spcBef>
                <a:spcPts val="600"/>
              </a:spcBef>
              <a:buClrTx/>
              <a:buFont typeface="Arial" panose="020B0604020202020204" pitchFamily="34" charset="0"/>
              <a:buChar char="•"/>
            </a:pPr>
            <a:r>
              <a:rPr lang="en-US" altLang="pt-BR" sz="1800" dirty="0">
                <a:solidFill>
                  <a:srgbClr val="000000"/>
                </a:solidFill>
              </a:rPr>
              <a:t>  Output	</a:t>
            </a:r>
            <a:r>
              <a:rPr lang="pt-BR" altLang="pt-BR" sz="1800" dirty="0">
                <a:solidFill>
                  <a:srgbClr val="000000"/>
                </a:solidFill>
              </a:rPr>
              <a:t>2,096,221  </a:t>
            </a:r>
            <a:r>
              <a:rPr lang="pt-BR" altLang="pt-BR" sz="1800" dirty="0" err="1">
                <a:solidFill>
                  <a:srgbClr val="000000"/>
                </a:solidFill>
              </a:rPr>
              <a:t>bulletins</a:t>
            </a:r>
            <a:r>
              <a:rPr lang="pt-BR" altLang="pt-BR" sz="1800" dirty="0">
                <a:solidFill>
                  <a:srgbClr val="000000"/>
                </a:solidFill>
              </a:rPr>
              <a:t>	-   27.5 </a:t>
            </a:r>
            <a:r>
              <a:rPr lang="en-US" altLang="pt-BR" sz="1800" dirty="0">
                <a:solidFill>
                  <a:srgbClr val="000000"/>
                </a:solidFill>
              </a:rPr>
              <a:t> </a:t>
            </a:r>
            <a:r>
              <a:rPr lang="en-US" altLang="pt-BR" sz="1800" dirty="0" err="1">
                <a:solidFill>
                  <a:srgbClr val="000000"/>
                </a:solidFill>
              </a:rPr>
              <a:t>GBytes</a:t>
            </a:r>
            <a:r>
              <a:rPr lang="en-US" altLang="pt-BR" sz="1800" dirty="0">
                <a:solidFill>
                  <a:srgbClr val="000000"/>
                </a:solidFill>
              </a:rPr>
              <a:t> per day</a:t>
            </a:r>
            <a:endParaRPr lang="pt-BR" altLang="pt-BR" sz="1800" dirty="0">
              <a:solidFill>
                <a:srgbClr val="000000"/>
              </a:solidFill>
            </a:endParaRPr>
          </a:p>
          <a:p>
            <a:pPr lvl="1" eaLnBrk="1" hangingPunct="1">
              <a:spcBef>
                <a:spcPts val="600"/>
              </a:spcBef>
              <a:buClrTx/>
              <a:buFontTx/>
              <a:buNone/>
            </a:pPr>
            <a:endParaRPr lang="pt-BR" altLang="pt-BR" sz="900" dirty="0">
              <a:solidFill>
                <a:srgbClr val="FFFFFF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</a:pPr>
            <a:r>
              <a:rPr lang="en-US" altLang="pt-BR" sz="1800" dirty="0">
                <a:solidFill>
                  <a:srgbClr val="000000"/>
                </a:solidFill>
              </a:rPr>
              <a:t>    Daily traffic (March 2016):</a:t>
            </a:r>
            <a:endParaRPr lang="en-US" altLang="pt-BR" sz="1800" dirty="0">
              <a:solidFill>
                <a:srgbClr val="FFFFFF"/>
              </a:solidFill>
            </a:endParaRPr>
          </a:p>
          <a:p>
            <a:pPr lvl="1" eaLnBrk="1" hangingPunct="1">
              <a:spcBef>
                <a:spcPts val="600"/>
              </a:spcBef>
              <a:buClrTx/>
              <a:buFont typeface="Arial" panose="020B0604020202020204" pitchFamily="34" charset="0"/>
              <a:buChar char="•"/>
            </a:pPr>
            <a:r>
              <a:rPr lang="en-US" altLang="pt-BR" sz="1800" dirty="0">
                <a:solidFill>
                  <a:srgbClr val="000000"/>
                </a:solidFill>
              </a:rPr>
              <a:t>  Input	   601,789  bulletins	-    8.8  </a:t>
            </a:r>
            <a:r>
              <a:rPr lang="en-US" altLang="pt-BR" sz="1800" dirty="0" err="1">
                <a:solidFill>
                  <a:srgbClr val="000000"/>
                </a:solidFill>
              </a:rPr>
              <a:t>GBytes</a:t>
            </a:r>
            <a:r>
              <a:rPr lang="en-US" altLang="pt-BR" sz="1800" dirty="0">
                <a:solidFill>
                  <a:srgbClr val="000000"/>
                </a:solidFill>
              </a:rPr>
              <a:t> per day</a:t>
            </a:r>
            <a:endParaRPr lang="en-US" altLang="pt-BR" sz="1800" dirty="0">
              <a:solidFill>
                <a:srgbClr val="FFFFFF"/>
              </a:solidFill>
            </a:endParaRPr>
          </a:p>
          <a:p>
            <a:pPr lvl="1" eaLnBrk="1" hangingPunct="1">
              <a:spcBef>
                <a:spcPts val="600"/>
              </a:spcBef>
              <a:buClrTx/>
              <a:buFont typeface="Arial" panose="020B0604020202020204" pitchFamily="34" charset="0"/>
              <a:buChar char="•"/>
            </a:pPr>
            <a:r>
              <a:rPr lang="en-US" altLang="pt-BR" sz="1800" dirty="0">
                <a:solidFill>
                  <a:srgbClr val="000000"/>
                </a:solidFill>
              </a:rPr>
              <a:t>  Output	2,756,201  bulletins	-  35.6  </a:t>
            </a:r>
            <a:r>
              <a:rPr lang="en-US" altLang="pt-BR" sz="1800" dirty="0" err="1">
                <a:solidFill>
                  <a:srgbClr val="000000"/>
                </a:solidFill>
              </a:rPr>
              <a:t>GBytes</a:t>
            </a:r>
            <a:r>
              <a:rPr lang="en-US" altLang="pt-BR" sz="1800" dirty="0">
                <a:solidFill>
                  <a:srgbClr val="000000"/>
                </a:solidFill>
              </a:rPr>
              <a:t> per day</a:t>
            </a:r>
            <a:endParaRPr lang="en-US" altLang="pt-BR" sz="1800" dirty="0">
              <a:solidFill>
                <a:srgbClr val="FFFFFF"/>
              </a:solidFill>
            </a:endParaRPr>
          </a:p>
          <a:p>
            <a:pPr lvl="1" eaLnBrk="1" hangingPunct="1">
              <a:spcBef>
                <a:spcPts val="600"/>
              </a:spcBef>
              <a:buClrTx/>
              <a:buFont typeface="Arial" panose="020B0604020202020204" pitchFamily="34" charset="0"/>
              <a:buChar char="•"/>
            </a:pPr>
            <a:endParaRPr lang="pt-BR" altLang="pt-BR" sz="1800" dirty="0">
              <a:solidFill>
                <a:srgbClr val="FFFFFF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</a:pPr>
            <a:r>
              <a:rPr lang="en-US" altLang="pt-BR" sz="1800" dirty="0">
                <a:solidFill>
                  <a:srgbClr val="000000"/>
                </a:solidFill>
              </a:rPr>
              <a:t>    Daily traffic (November 2017):</a:t>
            </a:r>
            <a:endParaRPr lang="en-US" altLang="pt-BR" sz="1800" dirty="0">
              <a:solidFill>
                <a:srgbClr val="FFFFFF"/>
              </a:solidFill>
            </a:endParaRPr>
          </a:p>
          <a:p>
            <a:pPr lvl="1" eaLnBrk="1" hangingPunct="1">
              <a:spcBef>
                <a:spcPts val="600"/>
              </a:spcBef>
              <a:buClrTx/>
              <a:buFont typeface="Arial" panose="020B0604020202020204" pitchFamily="34" charset="0"/>
              <a:buChar char="•"/>
            </a:pPr>
            <a:r>
              <a:rPr lang="en-US" altLang="pt-BR" sz="1800" dirty="0">
                <a:solidFill>
                  <a:srgbClr val="000000"/>
                </a:solidFill>
              </a:rPr>
              <a:t>   Input	   829,291  bulletins	-  11.2  </a:t>
            </a:r>
            <a:r>
              <a:rPr lang="en-US" altLang="pt-BR" sz="1800" dirty="0" err="1">
                <a:solidFill>
                  <a:srgbClr val="000000"/>
                </a:solidFill>
              </a:rPr>
              <a:t>GBytes</a:t>
            </a:r>
            <a:r>
              <a:rPr lang="en-US" altLang="pt-BR" sz="1800" dirty="0">
                <a:solidFill>
                  <a:srgbClr val="000000"/>
                </a:solidFill>
              </a:rPr>
              <a:t> per day</a:t>
            </a:r>
            <a:endParaRPr lang="en-US" altLang="pt-BR" sz="1800" dirty="0">
              <a:solidFill>
                <a:srgbClr val="FFFFFF"/>
              </a:solidFill>
            </a:endParaRPr>
          </a:p>
          <a:p>
            <a:pPr lvl="1" eaLnBrk="1" hangingPunct="1">
              <a:spcBef>
                <a:spcPts val="600"/>
              </a:spcBef>
              <a:buClrTx/>
              <a:buFont typeface="Arial" panose="020B0604020202020204" pitchFamily="34" charset="0"/>
              <a:buChar char="•"/>
            </a:pPr>
            <a:r>
              <a:rPr lang="en-US" altLang="pt-BR" sz="1800" dirty="0">
                <a:solidFill>
                  <a:srgbClr val="000000"/>
                </a:solidFill>
              </a:rPr>
              <a:t>  Output	2,951,913  bulletins	-  38.9  </a:t>
            </a:r>
            <a:r>
              <a:rPr lang="en-US" altLang="pt-BR" sz="1800" dirty="0" err="1">
                <a:solidFill>
                  <a:srgbClr val="000000"/>
                </a:solidFill>
              </a:rPr>
              <a:t>GBytes</a:t>
            </a:r>
            <a:r>
              <a:rPr lang="en-US" altLang="pt-BR" sz="1800" dirty="0">
                <a:solidFill>
                  <a:srgbClr val="000000"/>
                </a:solidFill>
              </a:rPr>
              <a:t> per day</a:t>
            </a:r>
            <a:endParaRPr lang="en-US" altLang="pt-BR" sz="1800" dirty="0">
              <a:solidFill>
                <a:srgbClr val="FFFFFF"/>
              </a:solidFill>
            </a:endParaRPr>
          </a:p>
          <a:p>
            <a:pPr lvl="1" eaLnBrk="1" hangingPunct="1">
              <a:spcBef>
                <a:spcPct val="0"/>
              </a:spcBef>
              <a:buClrTx/>
              <a:buFontTx/>
              <a:buNone/>
            </a:pPr>
            <a:endParaRPr lang="en-US" altLang="pt-BR" sz="1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6756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3" name="Shape 231"/>
          <p:cNvSpPr>
            <a:spLocks noChangeArrowheads="1"/>
          </p:cNvSpPr>
          <p:nvPr/>
        </p:nvSpPr>
        <p:spPr bwMode="auto">
          <a:xfrm>
            <a:off x="684213" y="1228397"/>
            <a:ext cx="8566150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 marL="541338" indent="-541338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tabLst>
                <a:tab pos="5413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tabLst>
                <a:tab pos="5413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tabLst>
                <a:tab pos="5413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tabLst>
                <a:tab pos="5413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tabLst>
                <a:tab pos="5413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tabLst>
                <a:tab pos="5413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tabLst>
                <a:tab pos="5413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tabLst>
                <a:tab pos="5413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tabLst>
                <a:tab pos="5413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t-BR" altLang="pt-BR" dirty="0" smtClean="0">
                <a:solidFill>
                  <a:schemeClr val="bg1">
                    <a:lumMod val="75000"/>
                  </a:schemeClr>
                </a:solidFill>
              </a:rPr>
              <a:t>Back </a:t>
            </a:r>
            <a:r>
              <a:rPr lang="pt-BR" altLang="pt-BR" dirty="0" err="1" smtClean="0">
                <a:solidFill>
                  <a:schemeClr val="bg1">
                    <a:lumMod val="75000"/>
                  </a:schemeClr>
                </a:solidFill>
              </a:rPr>
              <a:t>up</a:t>
            </a:r>
            <a:r>
              <a:rPr lang="pt-BR" altLang="pt-BR" dirty="0" smtClean="0">
                <a:solidFill>
                  <a:schemeClr val="bg1">
                    <a:lumMod val="75000"/>
                  </a:schemeClr>
                </a:solidFill>
              </a:rPr>
              <a:t>: GISC Washington </a:t>
            </a:r>
            <a:r>
              <a:rPr lang="pt-BR" altLang="pt-BR" dirty="0" err="1" smtClean="0">
                <a:solidFill>
                  <a:schemeClr val="bg1">
                    <a:lumMod val="75000"/>
                  </a:schemeClr>
                </a:solidFill>
              </a:rPr>
              <a:t>and</a:t>
            </a:r>
            <a:r>
              <a:rPr lang="pt-BR" altLang="pt-BR" dirty="0" smtClean="0">
                <a:solidFill>
                  <a:schemeClr val="bg1">
                    <a:lumMod val="75000"/>
                  </a:schemeClr>
                </a:solidFill>
              </a:rPr>
              <a:t> Pretoria </a:t>
            </a:r>
            <a:r>
              <a:rPr lang="pt-BR" altLang="pt-BR" dirty="0" err="1" smtClean="0">
                <a:solidFill>
                  <a:schemeClr val="bg1">
                    <a:lumMod val="75000"/>
                  </a:schemeClr>
                </a:solidFill>
              </a:rPr>
              <a:t>is</a:t>
            </a:r>
            <a:r>
              <a:rPr lang="pt-BR" altLang="pt-BR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pt-BR" altLang="pt-BR" dirty="0" err="1" smtClean="0">
                <a:solidFill>
                  <a:schemeClr val="bg1">
                    <a:lumMod val="75000"/>
                  </a:schemeClr>
                </a:solidFill>
              </a:rPr>
              <a:t>under</a:t>
            </a:r>
            <a:r>
              <a:rPr lang="pt-BR" altLang="pt-BR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pt-BR" altLang="pt-BR" dirty="0" err="1" smtClean="0">
                <a:solidFill>
                  <a:schemeClr val="bg1">
                    <a:lumMod val="75000"/>
                  </a:schemeClr>
                </a:solidFill>
              </a:rPr>
              <a:t>investigation</a:t>
            </a:r>
            <a:r>
              <a:rPr lang="pt-BR" altLang="pt-BR" dirty="0" smtClean="0">
                <a:solidFill>
                  <a:schemeClr val="bg1">
                    <a:lumMod val="75000"/>
                  </a:schemeClr>
                </a:solidFill>
              </a:rPr>
              <a:t>     (</a:t>
            </a:r>
            <a:r>
              <a:rPr lang="pt-BR" altLang="pt-BR" dirty="0" err="1" smtClean="0">
                <a:solidFill>
                  <a:schemeClr val="bg1">
                    <a:lumMod val="75000"/>
                  </a:schemeClr>
                </a:solidFill>
              </a:rPr>
              <a:t>What</a:t>
            </a:r>
            <a:r>
              <a:rPr lang="pt-BR" altLang="pt-BR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pt-BR" altLang="pt-BR" dirty="0" err="1" smtClean="0">
                <a:solidFill>
                  <a:schemeClr val="bg1">
                    <a:lumMod val="75000"/>
                  </a:schemeClr>
                </a:solidFill>
              </a:rPr>
              <a:t>should</a:t>
            </a:r>
            <a:r>
              <a:rPr lang="pt-BR" altLang="pt-BR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pt-BR" altLang="pt-BR" dirty="0" err="1" smtClean="0">
                <a:solidFill>
                  <a:schemeClr val="bg1">
                    <a:lumMod val="75000"/>
                  </a:schemeClr>
                </a:solidFill>
              </a:rPr>
              <a:t>we</a:t>
            </a:r>
            <a:r>
              <a:rPr lang="pt-BR" altLang="pt-BR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pt-BR" altLang="pt-BR" dirty="0" err="1" smtClean="0">
                <a:solidFill>
                  <a:schemeClr val="bg1">
                    <a:lumMod val="75000"/>
                  </a:schemeClr>
                </a:solidFill>
              </a:rPr>
              <a:t>back</a:t>
            </a:r>
            <a:r>
              <a:rPr lang="pt-BR" altLang="pt-BR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pt-BR" altLang="pt-BR" dirty="0" err="1" smtClean="0">
                <a:solidFill>
                  <a:schemeClr val="bg1">
                    <a:lumMod val="75000"/>
                  </a:schemeClr>
                </a:solidFill>
              </a:rPr>
              <a:t>up</a:t>
            </a:r>
            <a:r>
              <a:rPr lang="pt-BR" altLang="pt-BR" dirty="0" smtClean="0">
                <a:solidFill>
                  <a:schemeClr val="bg1">
                    <a:lumMod val="75000"/>
                  </a:schemeClr>
                </a:solidFill>
              </a:rPr>
              <a:t>?)</a:t>
            </a:r>
          </a:p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endParaRPr lang="pt-BR" altLang="pt-BR" dirty="0" smtClean="0">
              <a:solidFill>
                <a:schemeClr val="bg1">
                  <a:lumMod val="75000"/>
                </a:schemeClr>
              </a:solidFill>
            </a:endParaRPr>
          </a:p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t-BR" altLang="pt-BR" dirty="0" smtClean="0">
                <a:solidFill>
                  <a:srgbClr val="000000"/>
                </a:solidFill>
              </a:rPr>
              <a:t>Local network </a:t>
            </a:r>
            <a:r>
              <a:rPr lang="pt-BR" altLang="pt-BR" dirty="0" err="1" smtClean="0">
                <a:solidFill>
                  <a:srgbClr val="000000"/>
                </a:solidFill>
              </a:rPr>
              <a:t>infrastructure</a:t>
            </a:r>
            <a:r>
              <a:rPr lang="pt-BR" altLang="pt-BR" dirty="0" smtClean="0">
                <a:solidFill>
                  <a:srgbClr val="000000"/>
                </a:solidFill>
              </a:rPr>
              <a:t> </a:t>
            </a:r>
            <a:r>
              <a:rPr lang="pt-BR" altLang="pt-BR" dirty="0" err="1" smtClean="0">
                <a:solidFill>
                  <a:srgbClr val="000000"/>
                </a:solidFill>
              </a:rPr>
              <a:t>renewed</a:t>
            </a:r>
            <a:r>
              <a:rPr lang="pt-BR" altLang="pt-BR" dirty="0" smtClean="0">
                <a:solidFill>
                  <a:srgbClr val="000000"/>
                </a:solidFill>
              </a:rPr>
              <a:t>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endParaRPr lang="pt-BR" altLang="pt-BR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t-BR" altLang="pt-BR" dirty="0" smtClean="0">
                <a:solidFill>
                  <a:schemeClr val="bg1">
                    <a:lumMod val="75000"/>
                  </a:schemeClr>
                </a:solidFill>
              </a:rPr>
              <a:t>A New </a:t>
            </a:r>
            <a:r>
              <a:rPr lang="pt-BR" altLang="pt-BR" dirty="0" err="1" smtClean="0">
                <a:solidFill>
                  <a:schemeClr val="bg1">
                    <a:lumMod val="75000"/>
                  </a:schemeClr>
                </a:solidFill>
              </a:rPr>
              <a:t>monitoring</a:t>
            </a:r>
            <a:r>
              <a:rPr lang="pt-BR" altLang="pt-BR" dirty="0" smtClean="0">
                <a:solidFill>
                  <a:schemeClr val="bg1">
                    <a:lumMod val="75000"/>
                  </a:schemeClr>
                </a:solidFill>
              </a:rPr>
              <a:t> system </a:t>
            </a:r>
            <a:r>
              <a:rPr lang="pt-BR" altLang="pt-BR" dirty="0" err="1" smtClean="0">
                <a:solidFill>
                  <a:schemeClr val="bg1">
                    <a:lumMod val="75000"/>
                  </a:schemeClr>
                </a:solidFill>
              </a:rPr>
              <a:t>is</a:t>
            </a:r>
            <a:r>
              <a:rPr lang="pt-BR" altLang="pt-BR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pt-BR" altLang="pt-BR" dirty="0" err="1" smtClean="0">
                <a:solidFill>
                  <a:schemeClr val="bg1">
                    <a:lumMod val="75000"/>
                  </a:schemeClr>
                </a:solidFill>
              </a:rPr>
              <a:t>under</a:t>
            </a:r>
            <a:r>
              <a:rPr lang="pt-BR" altLang="pt-BR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pt-BR" altLang="pt-BR" dirty="0" err="1" smtClean="0">
                <a:solidFill>
                  <a:schemeClr val="bg1">
                    <a:lumMod val="75000"/>
                  </a:schemeClr>
                </a:solidFill>
              </a:rPr>
              <a:t>consideration</a:t>
            </a:r>
            <a:r>
              <a:rPr lang="pt-BR" altLang="pt-BR" dirty="0" smtClean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endParaRPr lang="pt-BR" altLang="pt-BR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t-BR" altLang="pt-BR" dirty="0" smtClean="0">
                <a:solidFill>
                  <a:srgbClr val="000000"/>
                </a:solidFill>
              </a:rPr>
              <a:t>A SIEM system </a:t>
            </a:r>
            <a:r>
              <a:rPr lang="pt-BR" altLang="pt-BR" dirty="0" err="1" smtClean="0">
                <a:solidFill>
                  <a:srgbClr val="000000"/>
                </a:solidFill>
              </a:rPr>
              <a:t>installed</a:t>
            </a:r>
            <a:r>
              <a:rPr lang="pt-BR" altLang="pt-BR" dirty="0" smtClean="0">
                <a:solidFill>
                  <a:srgbClr val="000000"/>
                </a:solidFill>
              </a:rPr>
              <a:t>. (</a:t>
            </a:r>
            <a:r>
              <a:rPr lang="pt-BR" altLang="pt-BR" dirty="0" err="1" smtClean="0">
                <a:solidFill>
                  <a:srgbClr val="000000"/>
                </a:solidFill>
              </a:rPr>
              <a:t>AlienVault</a:t>
            </a:r>
            <a:r>
              <a:rPr lang="pt-BR" altLang="pt-BR" dirty="0" smtClean="0">
                <a:solidFill>
                  <a:srgbClr val="000000"/>
                </a:solidFill>
              </a:rPr>
              <a:t>)</a:t>
            </a:r>
          </a:p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endParaRPr lang="pt-BR" altLang="pt-BR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t-BR" altLang="pt-BR" dirty="0" smtClean="0">
                <a:solidFill>
                  <a:srgbClr val="000000"/>
                </a:solidFill>
              </a:rPr>
              <a:t>GISC </a:t>
            </a:r>
            <a:r>
              <a:rPr lang="pt-BR" altLang="pt-BR" dirty="0" err="1" smtClean="0">
                <a:solidFill>
                  <a:srgbClr val="000000"/>
                </a:solidFill>
              </a:rPr>
              <a:t>Brasilia</a:t>
            </a:r>
            <a:r>
              <a:rPr lang="pt-BR" altLang="pt-BR" dirty="0" smtClean="0">
                <a:solidFill>
                  <a:srgbClr val="000000"/>
                </a:solidFill>
              </a:rPr>
              <a:t> </a:t>
            </a:r>
            <a:r>
              <a:rPr lang="pt-BR" altLang="pt-BR" dirty="0" err="1" smtClean="0">
                <a:solidFill>
                  <a:srgbClr val="000000"/>
                </a:solidFill>
              </a:rPr>
              <a:t>started</a:t>
            </a:r>
            <a:r>
              <a:rPr lang="pt-BR" altLang="pt-BR" dirty="0" smtClean="0">
                <a:solidFill>
                  <a:srgbClr val="000000"/>
                </a:solidFill>
              </a:rPr>
              <a:t> IPv6 testes</a:t>
            </a:r>
          </a:p>
        </p:txBody>
      </p:sp>
      <p:sp>
        <p:nvSpPr>
          <p:cNvPr id="5" name="Shape 231"/>
          <p:cNvSpPr>
            <a:spLocks noChangeArrowheads="1"/>
          </p:cNvSpPr>
          <p:nvPr/>
        </p:nvSpPr>
        <p:spPr bwMode="auto">
          <a:xfrm>
            <a:off x="755650" y="115888"/>
            <a:ext cx="856615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pt-BR" altLang="pt-BR" sz="4000" b="1" dirty="0" err="1" smtClean="0">
                <a:solidFill>
                  <a:srgbClr val="000000"/>
                </a:solidFill>
              </a:rPr>
              <a:t>Progress</a:t>
            </a:r>
            <a:endParaRPr lang="pt-BR" altLang="pt-BR" sz="18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4909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3" name="Shape 231"/>
          <p:cNvSpPr>
            <a:spLocks noChangeArrowheads="1"/>
          </p:cNvSpPr>
          <p:nvPr/>
        </p:nvSpPr>
        <p:spPr bwMode="auto">
          <a:xfrm>
            <a:off x="684213" y="1272457"/>
            <a:ext cx="8459787" cy="458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 marL="360363" indent="-360363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t-BR" altLang="pt-BR" dirty="0" smtClean="0">
                <a:solidFill>
                  <a:srgbClr val="000000"/>
                </a:solidFill>
              </a:rPr>
              <a:t>Hardware </a:t>
            </a:r>
            <a:r>
              <a:rPr lang="pt-BR" altLang="pt-BR" dirty="0" err="1" smtClean="0">
                <a:solidFill>
                  <a:srgbClr val="000000"/>
                </a:solidFill>
              </a:rPr>
              <a:t>updated</a:t>
            </a:r>
            <a:endParaRPr lang="pt-BR" altLang="pt-BR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endParaRPr lang="pt-BR" altLang="pt-BR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t-BR" altLang="pt-BR" dirty="0" smtClean="0">
                <a:solidFill>
                  <a:srgbClr val="000000"/>
                </a:solidFill>
              </a:rPr>
              <a:t>Software </a:t>
            </a:r>
            <a:r>
              <a:rPr lang="pt-BR" altLang="pt-BR" dirty="0" err="1" smtClean="0">
                <a:solidFill>
                  <a:srgbClr val="000000"/>
                </a:solidFill>
              </a:rPr>
              <a:t>update</a:t>
            </a:r>
            <a:endParaRPr lang="pt-BR" altLang="pt-BR" dirty="0" smtClean="0">
              <a:solidFill>
                <a:srgbClr val="000000"/>
              </a:solidFill>
            </a:endParaRPr>
          </a:p>
          <a:p>
            <a:pPr marL="0" indent="0"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  <a:defRPr/>
            </a:pPr>
            <a:endParaRPr lang="pt-BR" altLang="pt-BR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t-BR" altLang="pt-BR" dirty="0" err="1" smtClean="0">
                <a:solidFill>
                  <a:srgbClr val="000000"/>
                </a:solidFill>
              </a:rPr>
              <a:t>Operational</a:t>
            </a:r>
            <a:r>
              <a:rPr lang="pt-BR" altLang="pt-BR" dirty="0" smtClean="0">
                <a:solidFill>
                  <a:srgbClr val="000000"/>
                </a:solidFill>
              </a:rPr>
              <a:t> System </a:t>
            </a:r>
            <a:r>
              <a:rPr lang="pt-BR" altLang="pt-BR" dirty="0" err="1" smtClean="0">
                <a:solidFill>
                  <a:srgbClr val="000000"/>
                </a:solidFill>
              </a:rPr>
              <a:t>replacement</a:t>
            </a:r>
            <a:endParaRPr lang="pt-BR" altLang="pt-BR" dirty="0" smtClean="0">
              <a:solidFill>
                <a:srgbClr val="000000"/>
              </a:solidFill>
            </a:endParaRPr>
          </a:p>
          <a:p>
            <a:pPr marL="0" indent="0"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  <a:defRPr/>
            </a:pPr>
            <a:endParaRPr lang="pt-BR" altLang="pt-BR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t-BR" altLang="pt-BR" dirty="0" err="1" smtClean="0">
                <a:solidFill>
                  <a:srgbClr val="000000"/>
                </a:solidFill>
              </a:rPr>
              <a:t>Increase</a:t>
            </a:r>
            <a:r>
              <a:rPr lang="pt-BR" altLang="pt-BR" dirty="0" smtClean="0">
                <a:solidFill>
                  <a:srgbClr val="000000"/>
                </a:solidFill>
              </a:rPr>
              <a:t> server </a:t>
            </a:r>
            <a:r>
              <a:rPr lang="pt-BR" altLang="pt-BR" dirty="0" err="1" smtClean="0">
                <a:solidFill>
                  <a:srgbClr val="000000"/>
                </a:solidFill>
              </a:rPr>
              <a:t>virtualization</a:t>
            </a:r>
            <a:endParaRPr lang="pt-BR" altLang="pt-BR" dirty="0" smtClean="0">
              <a:solidFill>
                <a:srgbClr val="000000"/>
              </a:solidFill>
            </a:endParaRPr>
          </a:p>
          <a:p>
            <a:pPr marL="0" indent="0"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  <a:defRPr/>
            </a:pPr>
            <a:endParaRPr lang="pt-BR" altLang="pt-BR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t-BR" altLang="pt-BR" dirty="0" smtClean="0">
                <a:solidFill>
                  <a:srgbClr val="000000"/>
                </a:solidFill>
              </a:rPr>
              <a:t>New </a:t>
            </a:r>
            <a:r>
              <a:rPr lang="pt-BR" altLang="pt-BR" dirty="0" err="1" smtClean="0">
                <a:solidFill>
                  <a:srgbClr val="000000"/>
                </a:solidFill>
              </a:rPr>
              <a:t>authentication</a:t>
            </a:r>
            <a:r>
              <a:rPr lang="pt-BR" altLang="pt-BR" dirty="0" smtClean="0">
                <a:solidFill>
                  <a:srgbClr val="000000"/>
                </a:solidFill>
              </a:rPr>
              <a:t> system </a:t>
            </a:r>
            <a:r>
              <a:rPr lang="pt-BR" altLang="pt-BR" dirty="0" err="1" smtClean="0">
                <a:solidFill>
                  <a:srgbClr val="000000"/>
                </a:solidFill>
              </a:rPr>
              <a:t>under</a:t>
            </a:r>
            <a:r>
              <a:rPr lang="pt-BR" altLang="pt-BR" dirty="0" smtClean="0">
                <a:solidFill>
                  <a:srgbClr val="000000"/>
                </a:solidFill>
              </a:rPr>
              <a:t> </a:t>
            </a:r>
            <a:r>
              <a:rPr lang="pt-BR" altLang="pt-BR" dirty="0" err="1" smtClean="0">
                <a:solidFill>
                  <a:srgbClr val="000000"/>
                </a:solidFill>
              </a:rPr>
              <a:t>implementation</a:t>
            </a:r>
            <a:r>
              <a:rPr lang="pt-BR" altLang="pt-BR" dirty="0" smtClean="0">
                <a:solidFill>
                  <a:srgbClr val="000000"/>
                </a:solidFill>
              </a:rPr>
              <a:t> </a:t>
            </a:r>
          </a:p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endParaRPr lang="pt-BR" altLang="pt-BR" sz="20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endParaRPr lang="pt-BR" altLang="pt-BR" sz="2000" dirty="0" smtClean="0">
              <a:solidFill>
                <a:srgbClr val="000000"/>
              </a:solidFill>
            </a:endParaRPr>
          </a:p>
        </p:txBody>
      </p:sp>
      <p:sp>
        <p:nvSpPr>
          <p:cNvPr id="5" name="Shape 231"/>
          <p:cNvSpPr>
            <a:spLocks noChangeArrowheads="1"/>
          </p:cNvSpPr>
          <p:nvPr/>
        </p:nvSpPr>
        <p:spPr bwMode="auto">
          <a:xfrm>
            <a:off x="755650" y="115888"/>
            <a:ext cx="856615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pt-BR" altLang="pt-BR" sz="4000" b="1" dirty="0" err="1" smtClean="0">
                <a:solidFill>
                  <a:srgbClr val="000000"/>
                </a:solidFill>
              </a:rPr>
              <a:t>Progress</a:t>
            </a:r>
            <a:endParaRPr lang="pt-BR" altLang="pt-BR" sz="18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78635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3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79450"/>
            <a:ext cx="7402657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30404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3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989301"/>
            <a:ext cx="8424863" cy="521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11306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3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759" y="836613"/>
            <a:ext cx="8224838" cy="544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09152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3" name="Shape 231"/>
          <p:cNvSpPr>
            <a:spLocks noChangeArrowheads="1"/>
          </p:cNvSpPr>
          <p:nvPr/>
        </p:nvSpPr>
        <p:spPr bwMode="auto">
          <a:xfrm>
            <a:off x="684213" y="1196975"/>
            <a:ext cx="8459787" cy="483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 marL="360363" indent="-360363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t-BR" altLang="pt-BR" dirty="0" smtClean="0">
                <a:solidFill>
                  <a:srgbClr val="000000"/>
                </a:solidFill>
              </a:rPr>
              <a:t>Santiago - Chile</a:t>
            </a:r>
          </a:p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endParaRPr lang="pt-BR" altLang="pt-BR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t-BR" altLang="pt-BR" dirty="0" err="1" smtClean="0">
                <a:solidFill>
                  <a:srgbClr val="000000"/>
                </a:solidFill>
              </a:rPr>
              <a:t>Assuncion</a:t>
            </a:r>
            <a:r>
              <a:rPr lang="pt-BR" altLang="pt-BR" dirty="0" smtClean="0">
                <a:solidFill>
                  <a:srgbClr val="000000"/>
                </a:solidFill>
              </a:rPr>
              <a:t> - </a:t>
            </a:r>
            <a:r>
              <a:rPr lang="pt-BR" altLang="pt-BR" dirty="0" err="1" smtClean="0">
                <a:solidFill>
                  <a:srgbClr val="000000"/>
                </a:solidFill>
              </a:rPr>
              <a:t>Paraguay</a:t>
            </a:r>
            <a:endParaRPr lang="pt-BR" altLang="pt-BR" dirty="0" smtClean="0">
              <a:solidFill>
                <a:srgbClr val="000000"/>
              </a:solidFill>
            </a:endParaRPr>
          </a:p>
          <a:p>
            <a:pPr marL="0" indent="0"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  <a:defRPr/>
            </a:pPr>
            <a:endParaRPr lang="pt-BR" altLang="pt-BR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t-BR" altLang="pt-BR" dirty="0" smtClean="0">
                <a:solidFill>
                  <a:srgbClr val="000000"/>
                </a:solidFill>
              </a:rPr>
              <a:t>Bogotá - </a:t>
            </a:r>
            <a:r>
              <a:rPr lang="pt-BR" altLang="pt-BR" dirty="0" err="1">
                <a:solidFill>
                  <a:srgbClr val="000000"/>
                </a:solidFill>
              </a:rPr>
              <a:t>C</a:t>
            </a:r>
            <a:r>
              <a:rPr lang="pt-BR" altLang="pt-BR" dirty="0" err="1" smtClean="0">
                <a:solidFill>
                  <a:srgbClr val="000000"/>
                </a:solidFill>
              </a:rPr>
              <a:t>olombia</a:t>
            </a:r>
            <a:endParaRPr lang="pt-BR" altLang="pt-BR" dirty="0" smtClean="0">
              <a:solidFill>
                <a:srgbClr val="000000"/>
              </a:solidFill>
            </a:endParaRPr>
          </a:p>
          <a:p>
            <a:pPr marL="0" indent="0"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  <a:defRPr/>
            </a:pPr>
            <a:endParaRPr lang="pt-BR" altLang="pt-BR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t-BR" altLang="pt-BR" dirty="0" smtClean="0">
                <a:solidFill>
                  <a:srgbClr val="000000"/>
                </a:solidFill>
              </a:rPr>
              <a:t>Montevideo - </a:t>
            </a:r>
            <a:r>
              <a:rPr lang="pt-BR" altLang="pt-BR" dirty="0" err="1" smtClean="0">
                <a:solidFill>
                  <a:srgbClr val="000000"/>
                </a:solidFill>
              </a:rPr>
              <a:t>Uruguay</a:t>
            </a:r>
            <a:endParaRPr lang="pt-BR" altLang="pt-BR" dirty="0" smtClean="0">
              <a:solidFill>
                <a:srgbClr val="000000"/>
              </a:solidFill>
            </a:endParaRPr>
          </a:p>
          <a:p>
            <a:pPr marL="0" indent="0"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  <a:defRPr/>
            </a:pPr>
            <a:endParaRPr lang="pt-BR" altLang="pt-BR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t-BR" altLang="pt-BR" dirty="0" smtClean="0">
                <a:solidFill>
                  <a:srgbClr val="000000"/>
                </a:solidFill>
              </a:rPr>
              <a:t>Quito - </a:t>
            </a:r>
            <a:r>
              <a:rPr lang="pt-BR" altLang="pt-BR" dirty="0" err="1" smtClean="0">
                <a:solidFill>
                  <a:srgbClr val="000000"/>
                </a:solidFill>
              </a:rPr>
              <a:t>Ecuador</a:t>
            </a:r>
            <a:r>
              <a:rPr lang="pt-BR" altLang="pt-BR" dirty="0" smtClean="0">
                <a:solidFill>
                  <a:srgbClr val="000000"/>
                </a:solidFill>
              </a:rPr>
              <a:t> </a:t>
            </a:r>
          </a:p>
          <a:p>
            <a:pPr marL="0" indent="0"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  <a:defRPr/>
            </a:pPr>
            <a:endParaRPr lang="pt-BR" altLang="pt-BR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t-BR" altLang="pt-BR" dirty="0" smtClean="0">
                <a:solidFill>
                  <a:srgbClr val="000000"/>
                </a:solidFill>
              </a:rPr>
              <a:t>Lima - Peru</a:t>
            </a:r>
            <a:endParaRPr lang="pt-BR" altLang="pt-BR" sz="2000" dirty="0" smtClean="0">
              <a:solidFill>
                <a:srgbClr val="000000"/>
              </a:solidFill>
            </a:endParaRPr>
          </a:p>
        </p:txBody>
      </p:sp>
      <p:sp>
        <p:nvSpPr>
          <p:cNvPr id="5" name="Shape 231"/>
          <p:cNvSpPr>
            <a:spLocks noChangeArrowheads="1"/>
          </p:cNvSpPr>
          <p:nvPr/>
        </p:nvSpPr>
        <p:spPr bwMode="auto">
          <a:xfrm>
            <a:off x="755650" y="115888"/>
            <a:ext cx="856615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pt-BR" altLang="pt-BR" sz="4000" b="1" dirty="0" smtClean="0">
                <a:solidFill>
                  <a:srgbClr val="000000"/>
                </a:solidFill>
              </a:rPr>
              <a:t>Training</a:t>
            </a:r>
            <a:endParaRPr lang="pt-BR" altLang="pt-BR" sz="18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1066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3" name="Shape 231"/>
          <p:cNvSpPr>
            <a:spLocks noChangeArrowheads="1"/>
          </p:cNvSpPr>
          <p:nvPr/>
        </p:nvSpPr>
        <p:spPr bwMode="auto">
          <a:xfrm>
            <a:off x="684213" y="1196975"/>
            <a:ext cx="8459787" cy="5447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 marL="360363" indent="-360363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t-BR" altLang="pt-BR" dirty="0" err="1" smtClean="0">
                <a:solidFill>
                  <a:srgbClr val="000000"/>
                </a:solidFill>
              </a:rPr>
              <a:t>Lack</a:t>
            </a:r>
            <a:r>
              <a:rPr lang="pt-BR" altLang="pt-BR" dirty="0" smtClean="0">
                <a:solidFill>
                  <a:srgbClr val="000000"/>
                </a:solidFill>
              </a:rPr>
              <a:t> </a:t>
            </a:r>
            <a:r>
              <a:rPr lang="pt-BR" altLang="pt-BR" dirty="0" err="1" smtClean="0">
                <a:solidFill>
                  <a:srgbClr val="000000"/>
                </a:solidFill>
              </a:rPr>
              <a:t>of</a:t>
            </a:r>
            <a:r>
              <a:rPr lang="pt-BR" altLang="pt-BR" dirty="0" smtClean="0">
                <a:solidFill>
                  <a:srgbClr val="000000"/>
                </a:solidFill>
              </a:rPr>
              <a:t> staff</a:t>
            </a:r>
          </a:p>
          <a:p>
            <a:pPr marL="0" indent="0"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  <a:defRPr/>
            </a:pPr>
            <a:endParaRPr lang="pt-BR" altLang="pt-BR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t-BR" altLang="pt-BR" dirty="0" smtClean="0">
                <a:solidFill>
                  <a:srgbClr val="000000"/>
                </a:solidFill>
              </a:rPr>
              <a:t>Budget </a:t>
            </a:r>
            <a:r>
              <a:rPr lang="pt-BR" altLang="pt-BR" dirty="0" err="1" smtClean="0">
                <a:solidFill>
                  <a:srgbClr val="000000"/>
                </a:solidFill>
              </a:rPr>
              <a:t>reduction</a:t>
            </a:r>
            <a:r>
              <a:rPr lang="pt-BR" altLang="pt-BR" dirty="0" smtClean="0">
                <a:solidFill>
                  <a:srgbClr val="000000"/>
                </a:solidFill>
              </a:rPr>
              <a:t> over </a:t>
            </a:r>
            <a:r>
              <a:rPr lang="pt-BR" altLang="pt-BR" dirty="0" err="1" smtClean="0">
                <a:solidFill>
                  <a:srgbClr val="000000"/>
                </a:solidFill>
              </a:rPr>
              <a:t>the</a:t>
            </a:r>
            <a:r>
              <a:rPr lang="pt-BR" altLang="pt-BR" dirty="0" smtClean="0">
                <a:solidFill>
                  <a:srgbClr val="000000"/>
                </a:solidFill>
              </a:rPr>
              <a:t> </a:t>
            </a:r>
            <a:r>
              <a:rPr lang="pt-BR" altLang="pt-BR" dirty="0" err="1" smtClean="0">
                <a:solidFill>
                  <a:srgbClr val="000000"/>
                </a:solidFill>
              </a:rPr>
              <a:t>past</a:t>
            </a:r>
            <a:r>
              <a:rPr lang="pt-BR" altLang="pt-BR" dirty="0" smtClean="0">
                <a:solidFill>
                  <a:srgbClr val="000000"/>
                </a:solidFill>
              </a:rPr>
              <a:t> </a:t>
            </a:r>
            <a:r>
              <a:rPr lang="pt-BR" altLang="pt-BR" dirty="0" err="1" smtClean="0">
                <a:solidFill>
                  <a:srgbClr val="000000"/>
                </a:solidFill>
              </a:rPr>
              <a:t>years</a:t>
            </a:r>
            <a:r>
              <a:rPr lang="pt-BR" altLang="pt-BR" dirty="0" smtClean="0">
                <a:solidFill>
                  <a:srgbClr val="000000"/>
                </a:solidFill>
              </a:rPr>
              <a:t>.</a:t>
            </a:r>
          </a:p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endParaRPr lang="pt-BR" altLang="pt-BR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t-BR" altLang="pt-BR" dirty="0" smtClean="0">
                <a:solidFill>
                  <a:srgbClr val="000000"/>
                </a:solidFill>
              </a:rPr>
              <a:t>BUFR </a:t>
            </a:r>
            <a:r>
              <a:rPr lang="pt-BR" altLang="pt-BR" dirty="0" err="1" smtClean="0">
                <a:solidFill>
                  <a:srgbClr val="000000"/>
                </a:solidFill>
              </a:rPr>
              <a:t>migration</a:t>
            </a:r>
            <a:endParaRPr lang="pt-BR" altLang="pt-BR" dirty="0" smtClean="0">
              <a:solidFill>
                <a:srgbClr val="000000"/>
              </a:solidFill>
            </a:endParaRPr>
          </a:p>
          <a:p>
            <a:pPr marL="0" indent="0" eaLnBrk="1" hangingPunct="1">
              <a:spcBef>
                <a:spcPct val="0"/>
              </a:spcBef>
              <a:buClrTx/>
              <a:buNone/>
              <a:defRPr/>
            </a:pPr>
            <a:endParaRPr lang="pt-BR" altLang="pt-BR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t-BR" altLang="pt-BR" dirty="0" smtClean="0">
                <a:solidFill>
                  <a:srgbClr val="000000"/>
                </a:solidFill>
              </a:rPr>
              <a:t>The use </a:t>
            </a:r>
            <a:r>
              <a:rPr lang="pt-BR" altLang="pt-BR" dirty="0" err="1" smtClean="0">
                <a:solidFill>
                  <a:srgbClr val="000000"/>
                </a:solidFill>
              </a:rPr>
              <a:t>of</a:t>
            </a:r>
            <a:r>
              <a:rPr lang="pt-BR" altLang="pt-BR" dirty="0" smtClean="0">
                <a:solidFill>
                  <a:srgbClr val="000000"/>
                </a:solidFill>
              </a:rPr>
              <a:t> WIGOS </a:t>
            </a:r>
            <a:r>
              <a:rPr lang="pt-BR" altLang="pt-BR" dirty="0" err="1" smtClean="0">
                <a:solidFill>
                  <a:srgbClr val="000000"/>
                </a:solidFill>
              </a:rPr>
              <a:t>Identifier</a:t>
            </a:r>
            <a:r>
              <a:rPr lang="pt-BR" altLang="pt-BR" dirty="0" smtClean="0">
                <a:solidFill>
                  <a:srgbClr val="000000"/>
                </a:solidFill>
              </a:rPr>
              <a:t> for </a:t>
            </a:r>
            <a:r>
              <a:rPr lang="pt-BR" altLang="pt-BR" dirty="0" err="1" smtClean="0">
                <a:solidFill>
                  <a:srgbClr val="000000"/>
                </a:solidFill>
              </a:rPr>
              <a:t>existing</a:t>
            </a:r>
            <a:r>
              <a:rPr lang="pt-BR" altLang="pt-BR" dirty="0" smtClean="0">
                <a:solidFill>
                  <a:srgbClr val="000000"/>
                </a:solidFill>
              </a:rPr>
              <a:t> </a:t>
            </a:r>
            <a:r>
              <a:rPr lang="pt-BR" altLang="pt-BR" dirty="0" err="1" smtClean="0">
                <a:solidFill>
                  <a:srgbClr val="000000"/>
                </a:solidFill>
              </a:rPr>
              <a:t>stations</a:t>
            </a:r>
            <a:endParaRPr lang="pt-BR" altLang="pt-BR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endParaRPr lang="pt-BR" altLang="pt-BR" dirty="0" smtClean="0">
              <a:solidFill>
                <a:srgbClr val="000000"/>
              </a:solidFill>
            </a:endParaRPr>
          </a:p>
          <a:p>
            <a:pPr marL="0" indent="0"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  <a:defRPr/>
            </a:pPr>
            <a:endParaRPr lang="pt-BR" altLang="pt-BR" dirty="0" smtClean="0">
              <a:solidFill>
                <a:srgbClr val="000000"/>
              </a:solidFill>
            </a:endParaRPr>
          </a:p>
          <a:p>
            <a:pPr marL="0" indent="0"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  <a:defRPr/>
            </a:pPr>
            <a:endParaRPr lang="pt-BR" altLang="pt-BR" dirty="0" smtClean="0">
              <a:solidFill>
                <a:srgbClr val="000000"/>
              </a:solidFill>
            </a:endParaRPr>
          </a:p>
          <a:p>
            <a:pPr marL="0" indent="0"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  <a:defRPr/>
            </a:pPr>
            <a:endParaRPr lang="pt-BR" altLang="pt-BR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endParaRPr lang="pt-BR" altLang="pt-BR" sz="20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endParaRPr lang="pt-BR" altLang="pt-BR" sz="2000" dirty="0" smtClean="0">
              <a:solidFill>
                <a:srgbClr val="000000"/>
              </a:solidFill>
            </a:endParaRPr>
          </a:p>
        </p:txBody>
      </p:sp>
      <p:sp>
        <p:nvSpPr>
          <p:cNvPr id="5" name="Shape 231"/>
          <p:cNvSpPr>
            <a:spLocks noChangeArrowheads="1"/>
          </p:cNvSpPr>
          <p:nvPr/>
        </p:nvSpPr>
        <p:spPr bwMode="auto">
          <a:xfrm>
            <a:off x="755650" y="115888"/>
            <a:ext cx="8566150" cy="984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pt-BR" altLang="pt-BR" sz="4000" b="1" dirty="0" err="1" smtClean="0">
                <a:solidFill>
                  <a:srgbClr val="000000"/>
                </a:solidFill>
              </a:rPr>
              <a:t>Issues</a:t>
            </a:r>
            <a:endParaRPr lang="pt-BR" altLang="pt-BR" sz="1800" dirty="0">
              <a:solidFill>
                <a:srgbClr val="000000"/>
              </a:solidFill>
            </a:endParaRPr>
          </a:p>
          <a:p>
            <a:pPr lvl="1" eaLnBrk="1" hangingPunct="1">
              <a:spcBef>
                <a:spcPct val="0"/>
              </a:spcBef>
              <a:buClrTx/>
              <a:buFontTx/>
              <a:buNone/>
            </a:pPr>
            <a:endParaRPr lang="en-US" altLang="pt-BR" sz="1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294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6" name="Shape 231"/>
          <p:cNvSpPr>
            <a:spLocks noChangeArrowheads="1"/>
          </p:cNvSpPr>
          <p:nvPr/>
        </p:nvSpPr>
        <p:spPr bwMode="auto">
          <a:xfrm>
            <a:off x="755650" y="115888"/>
            <a:ext cx="856615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pt-BR" altLang="pt-BR" sz="4000" b="1" dirty="0">
                <a:solidFill>
                  <a:srgbClr val="000000"/>
                </a:solidFill>
              </a:rPr>
              <a:t>WIGOS </a:t>
            </a:r>
            <a:r>
              <a:rPr lang="pt-BR" altLang="pt-BR" sz="4000" b="1" dirty="0" smtClean="0">
                <a:solidFill>
                  <a:srgbClr val="000000"/>
                </a:solidFill>
              </a:rPr>
              <a:t>IDENTIFIER</a:t>
            </a:r>
            <a:endParaRPr lang="pt-BR" altLang="pt-BR" sz="1800" b="1" dirty="0">
              <a:solidFill>
                <a:srgbClr val="000000"/>
              </a:solidFill>
            </a:endParaRPr>
          </a:p>
        </p:txBody>
      </p:sp>
      <p:pic>
        <p:nvPicPr>
          <p:cNvPr id="7" name="Picture 2" descr="Process diagram for assigning WIGOS I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620" y="747713"/>
            <a:ext cx="7989887" cy="550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28800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Obrigado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T-G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TT-GISC2017-presentationXX-template</Template>
  <TotalTime>71</TotalTime>
  <Words>262</Words>
  <Application>Microsoft Macintosh PowerPoint</Application>
  <PresentationFormat>On-screen Show (4:3)</PresentationFormat>
  <Paragraphs>138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Verdana</vt:lpstr>
      <vt:lpstr>Wingdings</vt:lpstr>
      <vt:lpstr>TT-GISC2017-presentationXX-template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José Mauro de Rezende</dc:creator>
  <cp:lastModifiedBy>Tandy, Jeremy</cp:lastModifiedBy>
  <cp:revision>26</cp:revision>
  <dcterms:created xsi:type="dcterms:W3CDTF">2017-11-09T12:34:07Z</dcterms:created>
  <dcterms:modified xsi:type="dcterms:W3CDTF">2017-11-11T12:14:09Z</dcterms:modified>
</cp:coreProperties>
</file>