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1"/>
  </p:notesMasterIdLst>
  <p:sldIdLst>
    <p:sldId id="256" r:id="rId2"/>
    <p:sldId id="272" r:id="rId3"/>
    <p:sldId id="265" r:id="rId4"/>
    <p:sldId id="266" r:id="rId5"/>
    <p:sldId id="267" r:id="rId6"/>
    <p:sldId id="268" r:id="rId7"/>
    <p:sldId id="269" r:id="rId8"/>
    <p:sldId id="270" r:id="rId9"/>
    <p:sldId id="271" r:id="rId10"/>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napToObjects="1">
      <p:cViewPr>
        <p:scale>
          <a:sx n="70" d="100"/>
          <a:sy n="70" d="100"/>
        </p:scale>
        <p:origin x="-1416" y="-72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69A64BE-CACF-4CEE-A925-28596A754FAC}" type="datetimeFigureOut">
              <a:rPr lang="en-GB" smtClean="0"/>
              <a:t>09/11/2017</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7116527-64FD-4ADC-8819-9BFA1E8A93FB}" type="slidenum">
              <a:rPr lang="en-GB" smtClean="0"/>
              <a:t>‹#›</a:t>
            </a:fld>
            <a:endParaRPr lang="en-GB"/>
          </a:p>
        </p:txBody>
      </p:sp>
    </p:spTree>
    <p:extLst>
      <p:ext uri="{BB962C8B-B14F-4D97-AF65-F5344CB8AC3E}">
        <p14:creationId xmlns:p14="http://schemas.microsoft.com/office/powerpoint/2010/main" val="233035238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タイトル スライド">
    <p:spTree>
      <p:nvGrpSpPr>
        <p:cNvPr id="1" name=""/>
        <p:cNvGrpSpPr/>
        <p:nvPr/>
      </p:nvGrpSpPr>
      <p:grpSpPr>
        <a:xfrm>
          <a:off x="0" y="0"/>
          <a:ext cx="0" cy="0"/>
          <a:chOff x="0" y="0"/>
          <a:chExt cx="0" cy="0"/>
        </a:xfrm>
      </p:grpSpPr>
      <p:pic>
        <p:nvPicPr>
          <p:cNvPr id="5" name="Picture 4" descr="wmo2016_powerpoint_standard_v2-1.jp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1"/>
          <p:cNvSpPr>
            <a:spLocks noGrp="1"/>
          </p:cNvSpPr>
          <p:nvPr>
            <p:ph type="ctrTitle"/>
          </p:nvPr>
        </p:nvSpPr>
        <p:spPr>
          <a:xfrm>
            <a:off x="685800" y="2130425"/>
            <a:ext cx="7772400" cy="1470025"/>
          </a:xfrm>
        </p:spPr>
        <p:txBody>
          <a:bodyPr/>
          <a:lstStyle/>
          <a:p>
            <a:r>
              <a:rPr lang="ja-JP" altLang="en-US" smtClean="0"/>
              <a:t>マスター タイトルの書式設定</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ja-JP" altLang="en-US" smtClean="0"/>
              <a:t>マスター サブタイトルの書式設定</a:t>
            </a:r>
            <a:endParaRPr lang="en-US"/>
          </a:p>
        </p:txBody>
      </p:sp>
      <p:sp>
        <p:nvSpPr>
          <p:cNvPr id="6" name="Slide Number Placeholder 5"/>
          <p:cNvSpPr>
            <a:spLocks noGrp="1"/>
          </p:cNvSpPr>
          <p:nvPr>
            <p:ph type="sldNum" sz="quarter" idx="12"/>
          </p:nvPr>
        </p:nvSpPr>
        <p:spPr/>
        <p:txBody>
          <a:bodyPr/>
          <a:lstStyle/>
          <a:p>
            <a:r>
              <a:rPr lang="en-US" dirty="0" smtClean="0"/>
              <a:t>pp</a:t>
            </a:r>
            <a:fld id="{9259AF2F-52C6-9B46-B8B2-0579234AE62E}" type="slidenum">
              <a:rPr lang="en-US" smtClean="0"/>
              <a:pPr/>
              <a:t>‹#›</a:t>
            </a:fld>
            <a:endParaRPr lang="en-US" dirty="0"/>
          </a:p>
        </p:txBody>
      </p:sp>
    </p:spTree>
    <p:extLst>
      <p:ext uri="{BB962C8B-B14F-4D97-AF65-F5344CB8AC3E}">
        <p14:creationId xmlns:p14="http://schemas.microsoft.com/office/powerpoint/2010/main" val="3906460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タイトルとコンテンツ">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n-US" smtClean="0"/>
              <a:t>マスター タイトルの書式設定</a:t>
            </a:r>
            <a:endParaRPr lang="en-US"/>
          </a:p>
        </p:txBody>
      </p:sp>
      <p:sp>
        <p:nvSpPr>
          <p:cNvPr id="3" name="Content Placeholder 2"/>
          <p:cNvSpPr>
            <a:spLocks noGrp="1"/>
          </p:cNvSpPr>
          <p:nvPr>
            <p:ph idx="1"/>
          </p:nvPr>
        </p:nvSpPr>
        <p:spPr/>
        <p:txBody>
          <a:body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a:p>
        </p:txBody>
      </p:sp>
      <p:sp>
        <p:nvSpPr>
          <p:cNvPr id="6" name="Slide Number Placeholder 5"/>
          <p:cNvSpPr>
            <a:spLocks noGrp="1"/>
          </p:cNvSpPr>
          <p:nvPr>
            <p:ph type="sldNum" sz="quarter" idx="12"/>
          </p:nvPr>
        </p:nvSpPr>
        <p:spPr/>
        <p:txBody>
          <a:bodyPr/>
          <a:lstStyle/>
          <a:p>
            <a:r>
              <a:rPr lang="en-US" dirty="0" smtClean="0"/>
              <a:t>TT-GISC2017 pp</a:t>
            </a:r>
            <a:fld id="{9259AF2F-52C6-9B46-B8B2-0579234AE62E}" type="slidenum">
              <a:rPr lang="en-US" smtClean="0"/>
              <a:pPr/>
              <a:t>‹#›</a:t>
            </a:fld>
            <a:endParaRPr lang="en-US" dirty="0"/>
          </a:p>
        </p:txBody>
      </p:sp>
      <p:pic>
        <p:nvPicPr>
          <p:cNvPr id="7" name="Picture 6" descr="wmo2016_powerpoint_standard_v2-2.jp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5151694"/>
            <a:ext cx="1988820" cy="1714500"/>
          </a:xfrm>
          <a:prstGeom prst="rect">
            <a:avLst/>
          </a:prstGeom>
        </p:spPr>
      </p:pic>
    </p:spTree>
    <p:extLst>
      <p:ext uri="{BB962C8B-B14F-4D97-AF65-F5344CB8AC3E}">
        <p14:creationId xmlns:p14="http://schemas.microsoft.com/office/powerpoint/2010/main" val="5009313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セクション見出し">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ja-JP" altLang="en-US" smtClean="0"/>
              <a:t>マスター タイトルの書式設定</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ja-JP" altLang="en-US" smtClean="0"/>
              <a:t>マスター テキストの書式設定</a:t>
            </a:r>
          </a:p>
        </p:txBody>
      </p:sp>
      <p:sp>
        <p:nvSpPr>
          <p:cNvPr id="6" name="Slide Number Placeholder 5"/>
          <p:cNvSpPr>
            <a:spLocks noGrp="1"/>
          </p:cNvSpPr>
          <p:nvPr>
            <p:ph type="sldNum" sz="quarter" idx="12"/>
          </p:nvPr>
        </p:nvSpPr>
        <p:spPr/>
        <p:txBody>
          <a:bodyPr/>
          <a:lstStyle>
            <a:lvl1pPr marL="0" marR="0" indent="0" algn="r" defTabSz="457200" rtl="0" eaLnBrk="1" fontAlgn="auto" latinLnBrk="0" hangingPunct="1">
              <a:lnSpc>
                <a:spcPct val="100000"/>
              </a:lnSpc>
              <a:spcBef>
                <a:spcPts val="0"/>
              </a:spcBef>
              <a:spcAft>
                <a:spcPts val="0"/>
              </a:spcAft>
              <a:buClrTx/>
              <a:buSzTx/>
              <a:buFontTx/>
              <a:buNone/>
              <a:tabLst/>
              <a:defRPr/>
            </a:lvl1pPr>
          </a:lstStyle>
          <a:p>
            <a:r>
              <a:rPr lang="en-US" dirty="0" smtClean="0"/>
              <a:t>TT-GISC2017 pp</a:t>
            </a:r>
            <a:fld id="{9259AF2F-52C6-9B46-B8B2-0579234AE62E}" type="slidenum">
              <a:rPr lang="en-US" smtClean="0"/>
              <a:pPr/>
              <a:t>‹#›</a:t>
            </a:fld>
            <a:endParaRPr lang="en-US" dirty="0"/>
          </a:p>
        </p:txBody>
      </p:sp>
    </p:spTree>
    <p:extLst>
      <p:ext uri="{BB962C8B-B14F-4D97-AF65-F5344CB8AC3E}">
        <p14:creationId xmlns:p14="http://schemas.microsoft.com/office/powerpoint/2010/main" val="28339018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2 つのコンテンツ">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n-US" smtClean="0"/>
              <a:t>マスター タイトルの書式設定</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a:p>
        </p:txBody>
      </p:sp>
      <p:sp>
        <p:nvSpPr>
          <p:cNvPr id="7" name="Slide Number Placeholder 6"/>
          <p:cNvSpPr>
            <a:spLocks noGrp="1"/>
          </p:cNvSpPr>
          <p:nvPr>
            <p:ph type="sldNum" sz="quarter" idx="12"/>
          </p:nvPr>
        </p:nvSpPr>
        <p:spPr/>
        <p:txBody>
          <a:bodyPr/>
          <a:lstStyle/>
          <a:p>
            <a:r>
              <a:rPr lang="en-US" dirty="0" smtClean="0"/>
              <a:t>TT-GISC2017 pp</a:t>
            </a:r>
            <a:fld id="{9259AF2F-52C6-9B46-B8B2-0579234AE62E}" type="slidenum">
              <a:rPr lang="en-US" smtClean="0"/>
              <a:pPr/>
              <a:t>‹#›</a:t>
            </a:fld>
            <a:endParaRPr lang="en-US" dirty="0"/>
          </a:p>
        </p:txBody>
      </p:sp>
    </p:spTree>
    <p:extLst>
      <p:ext uri="{BB962C8B-B14F-4D97-AF65-F5344CB8AC3E}">
        <p14:creationId xmlns:p14="http://schemas.microsoft.com/office/powerpoint/2010/main" val="18766335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較">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ja-JP" altLang="en-US" smtClean="0"/>
              <a:t>マスター タイトルの書式設定</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ja-JP" altLang="en-US" smtClean="0"/>
              <a:t>マスター テキストの書式設定</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ja-JP" altLang="en-US" smtClean="0"/>
              <a:t>マスター テキストの書式設定</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a:p>
        </p:txBody>
      </p:sp>
      <p:sp>
        <p:nvSpPr>
          <p:cNvPr id="9" name="Slide Number Placeholder 8"/>
          <p:cNvSpPr>
            <a:spLocks noGrp="1"/>
          </p:cNvSpPr>
          <p:nvPr>
            <p:ph type="sldNum" sz="quarter" idx="12"/>
          </p:nvPr>
        </p:nvSpPr>
        <p:spPr/>
        <p:txBody>
          <a:bodyPr/>
          <a:lstStyle/>
          <a:p>
            <a:r>
              <a:rPr lang="en-US" dirty="0" smtClean="0"/>
              <a:t>TT-GISC2017 pp</a:t>
            </a:r>
            <a:fld id="{9259AF2F-52C6-9B46-B8B2-0579234AE62E}" type="slidenum">
              <a:rPr lang="en-US" smtClean="0"/>
              <a:pPr/>
              <a:t>‹#›</a:t>
            </a:fld>
            <a:endParaRPr lang="en-US" dirty="0"/>
          </a:p>
        </p:txBody>
      </p:sp>
    </p:spTree>
    <p:extLst>
      <p:ext uri="{BB962C8B-B14F-4D97-AF65-F5344CB8AC3E}">
        <p14:creationId xmlns:p14="http://schemas.microsoft.com/office/powerpoint/2010/main" val="20364548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タイトルのみ">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n-US" smtClean="0"/>
              <a:t>マスター タイトルの書式設定</a:t>
            </a:r>
            <a:endParaRPr lang="en-US"/>
          </a:p>
        </p:txBody>
      </p:sp>
      <p:sp>
        <p:nvSpPr>
          <p:cNvPr id="5" name="Slide Number Placeholder 4"/>
          <p:cNvSpPr>
            <a:spLocks noGrp="1"/>
          </p:cNvSpPr>
          <p:nvPr>
            <p:ph type="sldNum" sz="quarter" idx="12"/>
          </p:nvPr>
        </p:nvSpPr>
        <p:spPr/>
        <p:txBody>
          <a:bodyPr/>
          <a:lstStyle/>
          <a:p>
            <a:r>
              <a:rPr lang="en-US" dirty="0" smtClean="0"/>
              <a:t>TT-GISC2017 pp</a:t>
            </a:r>
            <a:fld id="{9259AF2F-52C6-9B46-B8B2-0579234AE62E}" type="slidenum">
              <a:rPr lang="en-US" smtClean="0"/>
              <a:pPr/>
              <a:t>‹#›</a:t>
            </a:fld>
            <a:endParaRPr lang="en-US" dirty="0"/>
          </a:p>
        </p:txBody>
      </p:sp>
    </p:spTree>
    <p:extLst>
      <p:ext uri="{BB962C8B-B14F-4D97-AF65-F5344CB8AC3E}">
        <p14:creationId xmlns:p14="http://schemas.microsoft.com/office/powerpoint/2010/main" val="7237271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白紙">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lvl1pPr marL="0" marR="0" indent="0" algn="r" defTabSz="457200" rtl="0" eaLnBrk="1" fontAlgn="auto" latinLnBrk="0" hangingPunct="1">
              <a:lnSpc>
                <a:spcPct val="100000"/>
              </a:lnSpc>
              <a:spcBef>
                <a:spcPts val="0"/>
              </a:spcBef>
              <a:spcAft>
                <a:spcPts val="0"/>
              </a:spcAft>
              <a:buClrTx/>
              <a:buSzTx/>
              <a:buFontTx/>
              <a:buNone/>
              <a:tabLst/>
              <a:defRPr/>
            </a:lvl1pPr>
          </a:lstStyle>
          <a:p>
            <a:r>
              <a:rPr lang="en-US" dirty="0" smtClean="0"/>
              <a:t>TT-GISC2017 pp</a:t>
            </a:r>
            <a:fld id="{9259AF2F-52C6-9B46-B8B2-0579234AE62E}" type="slidenum">
              <a:rPr lang="en-US" smtClean="0"/>
              <a:pPr/>
              <a:t>‹#›</a:t>
            </a:fld>
            <a:endParaRPr lang="en-US" dirty="0"/>
          </a:p>
        </p:txBody>
      </p:sp>
    </p:spTree>
    <p:extLst>
      <p:ext uri="{BB962C8B-B14F-4D97-AF65-F5344CB8AC3E}">
        <p14:creationId xmlns:p14="http://schemas.microsoft.com/office/powerpoint/2010/main" val="4183129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タイトル付きの&#10;コンテンツ">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ja-JP" altLang="en-US" smtClean="0"/>
              <a:t>マスター タイトルの書式設定</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ja-JP" altLang="en-US" smtClean="0"/>
              <a:t>マスター テキストの書式設定</a:t>
            </a:r>
          </a:p>
        </p:txBody>
      </p:sp>
      <p:sp>
        <p:nvSpPr>
          <p:cNvPr id="7" name="Slide Number Placeholder 6"/>
          <p:cNvSpPr>
            <a:spLocks noGrp="1"/>
          </p:cNvSpPr>
          <p:nvPr>
            <p:ph type="sldNum" sz="quarter" idx="12"/>
          </p:nvPr>
        </p:nvSpPr>
        <p:spPr/>
        <p:txBody>
          <a:bodyPr/>
          <a:lstStyle/>
          <a:p>
            <a:r>
              <a:rPr lang="en-US" dirty="0" smtClean="0"/>
              <a:t>TT-GISC2017 pp</a:t>
            </a:r>
            <a:fld id="{9259AF2F-52C6-9B46-B8B2-0579234AE62E}" type="slidenum">
              <a:rPr lang="en-US" smtClean="0"/>
              <a:pPr/>
              <a:t>‹#›</a:t>
            </a:fld>
            <a:endParaRPr lang="en-US" dirty="0"/>
          </a:p>
        </p:txBody>
      </p:sp>
    </p:spTree>
    <p:extLst>
      <p:ext uri="{BB962C8B-B14F-4D97-AF65-F5344CB8AC3E}">
        <p14:creationId xmlns:p14="http://schemas.microsoft.com/office/powerpoint/2010/main" val="130550960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タイトル付きの図">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ja-JP" altLang="en-US" smtClean="0"/>
              <a:t>マスター タイトルの書式設定</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ja-JP" altLang="en-US" smtClean="0"/>
              <a:t>アイコンをクリックして図を追加</a:t>
            </a:r>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ja-JP" altLang="en-US" smtClean="0"/>
              <a:t>マスター テキストの書式設定</a:t>
            </a:r>
          </a:p>
        </p:txBody>
      </p:sp>
      <p:sp>
        <p:nvSpPr>
          <p:cNvPr id="7" name="Slide Number Placeholder 6"/>
          <p:cNvSpPr>
            <a:spLocks noGrp="1"/>
          </p:cNvSpPr>
          <p:nvPr>
            <p:ph type="sldNum" sz="quarter" idx="12"/>
          </p:nvPr>
        </p:nvSpPr>
        <p:spPr/>
        <p:txBody>
          <a:bodyPr/>
          <a:lstStyle>
            <a:lvl1pPr marL="0" marR="0" indent="0" algn="r" defTabSz="457200" rtl="0" eaLnBrk="1" fontAlgn="auto" latinLnBrk="0" hangingPunct="1">
              <a:lnSpc>
                <a:spcPct val="100000"/>
              </a:lnSpc>
              <a:spcBef>
                <a:spcPts val="0"/>
              </a:spcBef>
              <a:spcAft>
                <a:spcPts val="0"/>
              </a:spcAft>
              <a:buClrTx/>
              <a:buSzTx/>
              <a:buFontTx/>
              <a:buNone/>
              <a:tabLst/>
              <a:defRPr/>
            </a:lvl1pPr>
          </a:lstStyle>
          <a:p>
            <a:r>
              <a:rPr lang="en-US" dirty="0" smtClean="0"/>
              <a:t>TT-GISC2017 pp</a:t>
            </a:r>
            <a:fld id="{9259AF2F-52C6-9B46-B8B2-0579234AE62E}" type="slidenum">
              <a:rPr lang="en-US" smtClean="0"/>
              <a:pPr/>
              <a:t>‹#›</a:t>
            </a:fld>
            <a:endParaRPr lang="en-US" dirty="0" smtClean="0"/>
          </a:p>
        </p:txBody>
      </p:sp>
    </p:spTree>
    <p:extLst>
      <p:ext uri="{BB962C8B-B14F-4D97-AF65-F5344CB8AC3E}">
        <p14:creationId xmlns:p14="http://schemas.microsoft.com/office/powerpoint/2010/main" val="2834843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jpg"/><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Picture 6" descr="wmo2016_powerpoint_standard_v2-2.jpg"/>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0" y="5151694"/>
            <a:ext cx="1988820" cy="1714500"/>
          </a:xfrm>
          <a:prstGeom prst="rect">
            <a:avLst/>
          </a:prstGeom>
        </p:spPr>
      </p:pic>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ja-JP" altLang="en-US" smtClean="0"/>
              <a:t>マスター タイトルの書式設定</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r>
              <a:rPr lang="en-US" dirty="0" smtClean="0"/>
              <a:t>TT-GISC2017 pp</a:t>
            </a:r>
            <a:fld id="{9259AF2F-52C6-9B46-B8B2-0579234AE62E}" type="slidenum">
              <a:rPr lang="en-US" smtClean="0"/>
              <a:pPr/>
              <a:t>‹#›</a:t>
            </a:fld>
            <a:endParaRPr lang="en-US" dirty="0"/>
          </a:p>
        </p:txBody>
      </p:sp>
    </p:spTree>
    <p:extLst>
      <p:ext uri="{BB962C8B-B14F-4D97-AF65-F5344CB8AC3E}">
        <p14:creationId xmlns:p14="http://schemas.microsoft.com/office/powerpoint/2010/main" val="305361717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Lst>
  <p:hf hdr="0"/>
  <p:txStyles>
    <p:titleStyle>
      <a:lvl1pPr algn="ctr" defTabSz="457200" rtl="0" eaLnBrk="1" latinLnBrk="0" hangingPunct="1">
        <a:spcBef>
          <a:spcPct val="0"/>
        </a:spcBef>
        <a:buNone/>
        <a:defRPr kumimoji="1"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kumimoji="1"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kumimoji="1"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kumimoji="1"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kumimoji="1"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kumimoji="1"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kumimoji="1"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kumimoji="1"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kumimoji="1"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kumimoji="1" sz="2000" kern="1200">
          <a:solidFill>
            <a:schemeClr val="tx1"/>
          </a:solidFill>
          <a:latin typeface="+mn-lt"/>
          <a:ea typeface="+mn-ea"/>
          <a:cs typeface="+mn-cs"/>
        </a:defRPr>
      </a:lvl9pPr>
    </p:bodyStyle>
    <p:otherStyle>
      <a:defPPr>
        <a:defRPr lang="en-US"/>
      </a:defPPr>
      <a:lvl1pPr marL="0" algn="l" defTabSz="457200" rtl="0" eaLnBrk="1" latinLnBrk="0" hangingPunct="1">
        <a:defRPr kumimoji="1" sz="1800" kern="1200">
          <a:solidFill>
            <a:schemeClr val="tx1"/>
          </a:solidFill>
          <a:latin typeface="+mn-lt"/>
          <a:ea typeface="+mn-ea"/>
          <a:cs typeface="+mn-cs"/>
        </a:defRPr>
      </a:lvl1pPr>
      <a:lvl2pPr marL="457200" algn="l" defTabSz="457200" rtl="0" eaLnBrk="1" latinLnBrk="0" hangingPunct="1">
        <a:defRPr kumimoji="1" sz="1800" kern="1200">
          <a:solidFill>
            <a:schemeClr val="tx1"/>
          </a:solidFill>
          <a:latin typeface="+mn-lt"/>
          <a:ea typeface="+mn-ea"/>
          <a:cs typeface="+mn-cs"/>
        </a:defRPr>
      </a:lvl2pPr>
      <a:lvl3pPr marL="914400" algn="l" defTabSz="457200" rtl="0" eaLnBrk="1" latinLnBrk="0" hangingPunct="1">
        <a:defRPr kumimoji="1" sz="1800" kern="1200">
          <a:solidFill>
            <a:schemeClr val="tx1"/>
          </a:solidFill>
          <a:latin typeface="+mn-lt"/>
          <a:ea typeface="+mn-ea"/>
          <a:cs typeface="+mn-cs"/>
        </a:defRPr>
      </a:lvl3pPr>
      <a:lvl4pPr marL="1371600" algn="l" defTabSz="457200" rtl="0" eaLnBrk="1" latinLnBrk="0" hangingPunct="1">
        <a:defRPr kumimoji="1" sz="1800" kern="1200">
          <a:solidFill>
            <a:schemeClr val="tx1"/>
          </a:solidFill>
          <a:latin typeface="+mn-lt"/>
          <a:ea typeface="+mn-ea"/>
          <a:cs typeface="+mn-cs"/>
        </a:defRPr>
      </a:lvl4pPr>
      <a:lvl5pPr marL="1828800" algn="l" defTabSz="457200" rtl="0" eaLnBrk="1" latinLnBrk="0" hangingPunct="1">
        <a:defRPr kumimoji="1" sz="1800" kern="1200">
          <a:solidFill>
            <a:schemeClr val="tx1"/>
          </a:solidFill>
          <a:latin typeface="+mn-lt"/>
          <a:ea typeface="+mn-ea"/>
          <a:cs typeface="+mn-cs"/>
        </a:defRPr>
      </a:lvl5pPr>
      <a:lvl6pPr marL="2286000" algn="l" defTabSz="457200" rtl="0" eaLnBrk="1" latinLnBrk="0" hangingPunct="1">
        <a:defRPr kumimoji="1" sz="1800" kern="1200">
          <a:solidFill>
            <a:schemeClr val="tx1"/>
          </a:solidFill>
          <a:latin typeface="+mn-lt"/>
          <a:ea typeface="+mn-ea"/>
          <a:cs typeface="+mn-cs"/>
        </a:defRPr>
      </a:lvl6pPr>
      <a:lvl7pPr marL="2743200" algn="l" defTabSz="457200" rtl="0" eaLnBrk="1" latinLnBrk="0" hangingPunct="1">
        <a:defRPr kumimoji="1" sz="1800" kern="1200">
          <a:solidFill>
            <a:schemeClr val="tx1"/>
          </a:solidFill>
          <a:latin typeface="+mn-lt"/>
          <a:ea typeface="+mn-ea"/>
          <a:cs typeface="+mn-cs"/>
        </a:defRPr>
      </a:lvl7pPr>
      <a:lvl8pPr marL="3200400" algn="l" defTabSz="457200" rtl="0" eaLnBrk="1" latinLnBrk="0" hangingPunct="1">
        <a:defRPr kumimoji="1" sz="1800" kern="1200">
          <a:solidFill>
            <a:schemeClr val="tx1"/>
          </a:solidFill>
          <a:latin typeface="+mn-lt"/>
          <a:ea typeface="+mn-ea"/>
          <a:cs typeface="+mn-cs"/>
        </a:defRPr>
      </a:lvl8pPr>
      <a:lvl9pPr marL="3657600" algn="l" defTabSz="457200" rtl="0" eaLnBrk="1" latinLnBrk="0" hangingPunct="1">
        <a:defRPr kumimoji="1"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txBox="1">
            <a:spLocks/>
          </p:cNvSpPr>
          <p:nvPr/>
        </p:nvSpPr>
        <p:spPr>
          <a:xfrm>
            <a:off x="457200" y="2002370"/>
            <a:ext cx="8229600" cy="1840813"/>
          </a:xfrm>
          <a:prstGeom prst="rect">
            <a:avLst/>
          </a:prstGeom>
        </p:spPr>
        <p:txBody>
          <a:bodyPr vert="horz" lIns="91440" tIns="45720" rIns="91440" bIns="45720" rtlCol="0" anchor="ctr">
            <a:normAutofit fontScale="85000" lnSpcReduction="20000"/>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en-US" altLang="ja-JP" sz="4800" dirty="0">
                <a:solidFill>
                  <a:srgbClr val="000090"/>
                </a:solidFill>
              </a:rPr>
              <a:t>The next step of development </a:t>
            </a:r>
          </a:p>
          <a:p>
            <a:r>
              <a:rPr lang="en-US" altLang="ja-JP" sz="4800" dirty="0">
                <a:solidFill>
                  <a:srgbClr val="000090"/>
                </a:solidFill>
              </a:rPr>
              <a:t>for WIS Monitoring</a:t>
            </a:r>
          </a:p>
          <a:p>
            <a:r>
              <a:rPr lang="en-US" altLang="ja-JP" sz="3300" i="1" dirty="0">
                <a:solidFill>
                  <a:srgbClr val="000090"/>
                </a:solidFill>
              </a:rPr>
              <a:t>Shigeharu NISHIKAWA</a:t>
            </a:r>
          </a:p>
          <a:p>
            <a:r>
              <a:rPr lang="en-US" altLang="ja-JP" sz="3000" dirty="0">
                <a:solidFill>
                  <a:srgbClr val="000090"/>
                </a:solidFill>
              </a:rPr>
              <a:t>Agenda </a:t>
            </a:r>
            <a:r>
              <a:rPr lang="en-US" altLang="ja-JP" sz="3000">
                <a:solidFill>
                  <a:srgbClr val="000090"/>
                </a:solidFill>
              </a:rPr>
              <a:t>item </a:t>
            </a:r>
            <a:r>
              <a:rPr lang="en-US" altLang="ja-JP" sz="3000" smtClean="0">
                <a:solidFill>
                  <a:srgbClr val="000090"/>
                </a:solidFill>
              </a:rPr>
              <a:t>number 6.1</a:t>
            </a:r>
            <a:r>
              <a:rPr lang="ja-JP" altLang="en-US" sz="3000" smtClean="0">
                <a:solidFill>
                  <a:srgbClr val="000090"/>
                </a:solidFill>
              </a:rPr>
              <a:t> </a:t>
            </a:r>
            <a:endParaRPr lang="en-US" altLang="ja-JP" sz="3000" dirty="0">
              <a:solidFill>
                <a:srgbClr val="000090"/>
              </a:solidFill>
            </a:endParaRPr>
          </a:p>
        </p:txBody>
      </p:sp>
      <p:sp>
        <p:nvSpPr>
          <p:cNvPr id="2" name="Slide Number Placeholder 1"/>
          <p:cNvSpPr>
            <a:spLocks noGrp="1"/>
          </p:cNvSpPr>
          <p:nvPr>
            <p:ph type="sldNum" sz="quarter" idx="12"/>
          </p:nvPr>
        </p:nvSpPr>
        <p:spPr/>
        <p:txBody>
          <a:bodyPr/>
          <a:lstStyle/>
          <a:p>
            <a:fld id="{9259AF2F-52C6-9B46-B8B2-0579234AE62E}" type="slidenum">
              <a:rPr lang="en-US" smtClean="0"/>
              <a:t>1</a:t>
            </a:fld>
            <a:endParaRPr lang="en-US"/>
          </a:p>
        </p:txBody>
      </p:sp>
      <p:sp>
        <p:nvSpPr>
          <p:cNvPr id="4" name="Title 1"/>
          <p:cNvSpPr txBox="1">
            <a:spLocks/>
          </p:cNvSpPr>
          <p:nvPr/>
        </p:nvSpPr>
        <p:spPr>
          <a:xfrm>
            <a:off x="4722125" y="4638662"/>
            <a:ext cx="4230806" cy="1840813"/>
          </a:xfrm>
          <a:prstGeom prst="rect">
            <a:avLst/>
          </a:prstGeom>
        </p:spPr>
        <p:txBody>
          <a:bodyPr vert="horz" lIns="91440" tIns="45720" rIns="91440" bIns="45720" rtlCol="0" anchor="b">
            <a:norm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lgn="r"/>
            <a:r>
              <a:rPr lang="en-US" altLang="ja-JP" sz="2400" dirty="0">
                <a:solidFill>
                  <a:srgbClr val="000090"/>
                </a:solidFill>
              </a:rPr>
              <a:t>Expert Team on WIS </a:t>
            </a:r>
            <a:r>
              <a:rPr lang="en-US" altLang="ja-JP" sz="2400" dirty="0" err="1">
                <a:solidFill>
                  <a:srgbClr val="000090"/>
                </a:solidFill>
              </a:rPr>
              <a:t>Centres</a:t>
            </a:r>
            <a:endParaRPr lang="en-US" altLang="ja-JP" sz="2400" dirty="0">
              <a:solidFill>
                <a:srgbClr val="000090"/>
              </a:solidFill>
            </a:endParaRPr>
          </a:p>
          <a:p>
            <a:pPr algn="r"/>
            <a:r>
              <a:rPr lang="fr-CH" altLang="ja-JP" sz="1600" dirty="0">
                <a:solidFill>
                  <a:srgbClr val="000090"/>
                </a:solidFill>
              </a:rPr>
              <a:t>ET-WISC2017</a:t>
            </a:r>
          </a:p>
          <a:p>
            <a:pPr algn="r"/>
            <a:r>
              <a:rPr lang="fr-CH" altLang="ja-JP" sz="1600" dirty="0">
                <a:solidFill>
                  <a:srgbClr val="000090"/>
                </a:solidFill>
              </a:rPr>
              <a:t>13-17 November 2017, Geneva</a:t>
            </a:r>
            <a:endParaRPr lang="en-US" altLang="ja-JP" sz="1100" dirty="0">
              <a:solidFill>
                <a:srgbClr val="000090"/>
              </a:solidFill>
            </a:endParaRPr>
          </a:p>
        </p:txBody>
      </p:sp>
    </p:spTree>
    <p:extLst>
      <p:ext uri="{BB962C8B-B14F-4D97-AF65-F5344CB8AC3E}">
        <p14:creationId xmlns:p14="http://schemas.microsoft.com/office/powerpoint/2010/main" val="238926067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endParaRPr kumimoji="1" lang="ja-JP" altLang="en-US"/>
          </a:p>
        </p:txBody>
      </p:sp>
      <p:sp>
        <p:nvSpPr>
          <p:cNvPr id="3" name="コンテンツ プレースホルダー 2"/>
          <p:cNvSpPr>
            <a:spLocks noGrp="1"/>
          </p:cNvSpPr>
          <p:nvPr>
            <p:ph idx="1"/>
          </p:nvPr>
        </p:nvSpPr>
        <p:spPr/>
        <p:txBody>
          <a:bodyPr>
            <a:normAutofit/>
          </a:bodyPr>
          <a:lstStyle/>
          <a:p>
            <a:r>
              <a:rPr kumimoji="1" lang="en-US" altLang="ja-JP" sz="2400" dirty="0" smtClean="0"/>
              <a:t>This presentation is for discussing “Who collect the result of WIS monitoring of DCPC and NC”, “Who visualize monitoring result of DCPC and NC”.</a:t>
            </a:r>
          </a:p>
          <a:p>
            <a:r>
              <a:rPr lang="en-US" altLang="ja-JP" sz="2400" dirty="0" smtClean="0"/>
              <a:t>Specific metrics / elements for monitoring of DCPC and NC is out of focus.</a:t>
            </a:r>
            <a:endParaRPr kumimoji="1" lang="ja-JP" altLang="en-US" sz="2400" dirty="0"/>
          </a:p>
        </p:txBody>
      </p:sp>
      <p:sp>
        <p:nvSpPr>
          <p:cNvPr id="4" name="スライド番号プレースホルダー 3"/>
          <p:cNvSpPr>
            <a:spLocks noGrp="1"/>
          </p:cNvSpPr>
          <p:nvPr>
            <p:ph type="sldNum" sz="quarter" idx="12"/>
          </p:nvPr>
        </p:nvSpPr>
        <p:spPr/>
        <p:txBody>
          <a:bodyPr/>
          <a:lstStyle/>
          <a:p>
            <a:r>
              <a:rPr lang="en-US" smtClean="0"/>
              <a:t>TT-GISC2017 pp</a:t>
            </a:r>
            <a:fld id="{9259AF2F-52C6-9B46-B8B2-0579234AE62E}" type="slidenum">
              <a:rPr lang="en-US" smtClean="0"/>
              <a:pPr/>
              <a:t>2</a:t>
            </a:fld>
            <a:endParaRPr lang="en-US" dirty="0"/>
          </a:p>
        </p:txBody>
      </p:sp>
    </p:spTree>
    <p:extLst>
      <p:ext uri="{BB962C8B-B14F-4D97-AF65-F5344CB8AC3E}">
        <p14:creationId xmlns:p14="http://schemas.microsoft.com/office/powerpoint/2010/main" val="264650422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右矢印 19"/>
          <p:cNvSpPr/>
          <p:nvPr/>
        </p:nvSpPr>
        <p:spPr>
          <a:xfrm rot="13324379">
            <a:off x="4324836" y="3458100"/>
            <a:ext cx="2308222" cy="362208"/>
          </a:xfrm>
          <a:prstGeom prst="rightArrow">
            <a:avLst/>
          </a:prstGeom>
          <a:solidFill>
            <a:schemeClr val="accent2"/>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ja-JP" altLang="en-US"/>
          </a:p>
        </p:txBody>
      </p:sp>
      <p:sp>
        <p:nvSpPr>
          <p:cNvPr id="19" name="右矢印 18"/>
          <p:cNvSpPr/>
          <p:nvPr/>
        </p:nvSpPr>
        <p:spPr>
          <a:xfrm rot="15231576">
            <a:off x="3653827" y="3435585"/>
            <a:ext cx="1596928" cy="321833"/>
          </a:xfrm>
          <a:prstGeom prst="rightArrow">
            <a:avLst/>
          </a:prstGeom>
          <a:solidFill>
            <a:schemeClr val="accent2"/>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ja-JP" altLang="en-US"/>
          </a:p>
        </p:txBody>
      </p:sp>
      <p:sp>
        <p:nvSpPr>
          <p:cNvPr id="17" name="右矢印 16"/>
          <p:cNvSpPr/>
          <p:nvPr/>
        </p:nvSpPr>
        <p:spPr>
          <a:xfrm rot="18197658">
            <a:off x="2348632" y="3479652"/>
            <a:ext cx="1996494" cy="296557"/>
          </a:xfrm>
          <a:prstGeom prst="rightArrow">
            <a:avLst/>
          </a:prstGeom>
          <a:solidFill>
            <a:schemeClr val="accent2"/>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ja-JP" altLang="en-US"/>
          </a:p>
        </p:txBody>
      </p:sp>
      <p:sp>
        <p:nvSpPr>
          <p:cNvPr id="2" name="Title 1"/>
          <p:cNvSpPr>
            <a:spLocks noGrp="1"/>
          </p:cNvSpPr>
          <p:nvPr>
            <p:ph type="title"/>
          </p:nvPr>
        </p:nvSpPr>
        <p:spPr/>
        <p:txBody>
          <a:bodyPr/>
          <a:lstStyle/>
          <a:p>
            <a:r>
              <a:rPr lang="en-US" dirty="0" smtClean="0"/>
              <a:t>WCD for GISC</a:t>
            </a:r>
            <a:endParaRPr lang="en-US" dirty="0"/>
          </a:p>
        </p:txBody>
      </p:sp>
      <p:sp>
        <p:nvSpPr>
          <p:cNvPr id="4" name="Slide Number Placeholder 3"/>
          <p:cNvSpPr>
            <a:spLocks noGrp="1"/>
          </p:cNvSpPr>
          <p:nvPr>
            <p:ph type="sldNum" sz="quarter" idx="12"/>
          </p:nvPr>
        </p:nvSpPr>
        <p:spPr/>
        <p:txBody>
          <a:bodyPr/>
          <a:lstStyle/>
          <a:p>
            <a:r>
              <a:rPr lang="en-US" altLang="ja-JP" dirty="0"/>
              <a:t>ET-WISC2017 </a:t>
            </a:r>
            <a:r>
              <a:rPr lang="en-US" dirty="0" smtClean="0"/>
              <a:t>pp</a:t>
            </a:r>
            <a:fld id="{9259AF2F-52C6-9B46-B8B2-0579234AE62E}" type="slidenum">
              <a:rPr lang="en-US" smtClean="0"/>
              <a:pPr/>
              <a:t>3</a:t>
            </a:fld>
            <a:endParaRPr lang="en-US" dirty="0"/>
          </a:p>
        </p:txBody>
      </p:sp>
      <p:sp>
        <p:nvSpPr>
          <p:cNvPr id="6" name="角丸四角形 5"/>
          <p:cNvSpPr/>
          <p:nvPr/>
        </p:nvSpPr>
        <p:spPr>
          <a:xfrm>
            <a:off x="1817427" y="3905534"/>
            <a:ext cx="1064525" cy="641445"/>
          </a:xfrm>
          <a:prstGeom prst="round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kumimoji="1" lang="en-US" altLang="ja-JP" dirty="0" smtClean="0"/>
              <a:t>GISC A</a:t>
            </a:r>
            <a:endParaRPr kumimoji="1" lang="ja-JP" altLang="en-US" dirty="0"/>
          </a:p>
        </p:txBody>
      </p:sp>
      <p:sp>
        <p:nvSpPr>
          <p:cNvPr id="7" name="角丸四角形 6"/>
          <p:cNvSpPr/>
          <p:nvPr/>
        </p:nvSpPr>
        <p:spPr>
          <a:xfrm>
            <a:off x="3987422" y="3905534"/>
            <a:ext cx="1064525" cy="641445"/>
          </a:xfrm>
          <a:prstGeom prst="round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kumimoji="1" lang="en-US" altLang="ja-JP" dirty="0" smtClean="0"/>
              <a:t>GISC B</a:t>
            </a:r>
            <a:endParaRPr kumimoji="1" lang="ja-JP" altLang="en-US" dirty="0"/>
          </a:p>
        </p:txBody>
      </p:sp>
      <p:sp>
        <p:nvSpPr>
          <p:cNvPr id="8" name="角丸四角形 7"/>
          <p:cNvSpPr/>
          <p:nvPr/>
        </p:nvSpPr>
        <p:spPr>
          <a:xfrm>
            <a:off x="6214281" y="3905531"/>
            <a:ext cx="1064525" cy="641445"/>
          </a:xfrm>
          <a:prstGeom prst="round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kumimoji="1" lang="en-US" altLang="ja-JP" dirty="0" smtClean="0"/>
              <a:t>GISC C</a:t>
            </a:r>
            <a:endParaRPr kumimoji="1" lang="ja-JP" altLang="en-US" dirty="0"/>
          </a:p>
        </p:txBody>
      </p:sp>
      <p:sp>
        <p:nvSpPr>
          <p:cNvPr id="9" name="テキスト ボックス 8"/>
          <p:cNvSpPr txBox="1"/>
          <p:nvPr/>
        </p:nvSpPr>
        <p:spPr>
          <a:xfrm>
            <a:off x="2028967" y="4710752"/>
            <a:ext cx="1705970" cy="954107"/>
          </a:xfrm>
          <a:prstGeom prst="rect">
            <a:avLst/>
          </a:prstGeom>
          <a:noFill/>
        </p:spPr>
        <p:txBody>
          <a:bodyPr wrap="square" rtlCol="0">
            <a:spAutoFit/>
          </a:bodyPr>
          <a:lstStyle/>
          <a:p>
            <a:r>
              <a:rPr kumimoji="1" lang="en-US" altLang="ja-JP" sz="1400" dirty="0" err="1"/>
              <a:t>cache.json</a:t>
            </a:r>
            <a:endParaRPr kumimoji="1" lang="en-US" altLang="ja-JP" sz="1400" dirty="0"/>
          </a:p>
          <a:p>
            <a:r>
              <a:rPr kumimoji="1" lang="en-US" altLang="ja-JP" sz="1400" dirty="0" err="1"/>
              <a:t>centres.json</a:t>
            </a:r>
            <a:endParaRPr kumimoji="1" lang="en-US" altLang="ja-JP" sz="1400" dirty="0"/>
          </a:p>
          <a:p>
            <a:r>
              <a:rPr kumimoji="1" lang="en-US" altLang="ja-JP" sz="1400" dirty="0" err="1"/>
              <a:t>events.json</a:t>
            </a:r>
            <a:endParaRPr kumimoji="1" lang="en-US" altLang="ja-JP" sz="1400" dirty="0"/>
          </a:p>
          <a:p>
            <a:r>
              <a:rPr kumimoji="1" lang="en-US" altLang="ja-JP" sz="1400" dirty="0" err="1"/>
              <a:t>monitor.json</a:t>
            </a:r>
            <a:endParaRPr kumimoji="1" lang="ja-JP" altLang="en-US" sz="1400" dirty="0"/>
          </a:p>
        </p:txBody>
      </p:sp>
      <p:sp>
        <p:nvSpPr>
          <p:cNvPr id="5" name="角丸四角形 4"/>
          <p:cNvSpPr/>
          <p:nvPr/>
        </p:nvSpPr>
        <p:spPr>
          <a:xfrm>
            <a:off x="2863755" y="1417638"/>
            <a:ext cx="1064525" cy="641445"/>
          </a:xfrm>
          <a:prstGeom prst="round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ja-JP" altLang="en-US"/>
          </a:p>
        </p:txBody>
      </p:sp>
      <p:sp>
        <p:nvSpPr>
          <p:cNvPr id="10" name="角丸四角形 9"/>
          <p:cNvSpPr/>
          <p:nvPr/>
        </p:nvSpPr>
        <p:spPr>
          <a:xfrm>
            <a:off x="3016155" y="1570038"/>
            <a:ext cx="1064525" cy="641445"/>
          </a:xfrm>
          <a:prstGeom prst="round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kumimoji="1" lang="en-US" altLang="ja-JP" dirty="0" smtClean="0"/>
              <a:t>Beijing/</a:t>
            </a:r>
            <a:r>
              <a:rPr kumimoji="1" lang="en-US" altLang="ja-JP" dirty="0"/>
              <a:t/>
            </a:r>
            <a:br>
              <a:rPr kumimoji="1" lang="en-US" altLang="ja-JP" dirty="0"/>
            </a:br>
            <a:r>
              <a:rPr kumimoji="1" lang="en-US" altLang="ja-JP" dirty="0" smtClean="0"/>
              <a:t>Tokyo</a:t>
            </a:r>
            <a:endParaRPr kumimoji="1" lang="ja-JP" altLang="en-US" dirty="0"/>
          </a:p>
        </p:txBody>
      </p:sp>
      <p:sp>
        <p:nvSpPr>
          <p:cNvPr id="12" name="正方形/長方形 11"/>
          <p:cNvSpPr/>
          <p:nvPr/>
        </p:nvSpPr>
        <p:spPr>
          <a:xfrm>
            <a:off x="5051947" y="1392070"/>
            <a:ext cx="4572000" cy="1077218"/>
          </a:xfrm>
          <a:prstGeom prst="rect">
            <a:avLst/>
          </a:prstGeom>
        </p:spPr>
        <p:txBody>
          <a:bodyPr>
            <a:spAutoFit/>
          </a:bodyPr>
          <a:lstStyle/>
          <a:p>
            <a:pPr marL="285750" indent="-285750">
              <a:buFont typeface="Arial" panose="020B0604020202020204" pitchFamily="34" charset="0"/>
              <a:buChar char="•"/>
            </a:pPr>
            <a:r>
              <a:rPr lang="en-US" altLang="ja-JP" sz="1600" dirty="0" smtClean="0"/>
              <a:t>CMA</a:t>
            </a:r>
            <a:br>
              <a:rPr lang="en-US" altLang="ja-JP" sz="1600" dirty="0" smtClean="0"/>
            </a:br>
            <a:r>
              <a:rPr lang="en-US" altLang="ja-JP" sz="1600" dirty="0" smtClean="0"/>
              <a:t>http</a:t>
            </a:r>
            <a:r>
              <a:rPr lang="en-US" altLang="ja-JP" sz="1600" dirty="0"/>
              <a:t>://mon.wis.cma.cn/WCD/</a:t>
            </a:r>
          </a:p>
          <a:p>
            <a:pPr marL="285750" indent="-285750">
              <a:buFont typeface="Arial" panose="020B0604020202020204" pitchFamily="34" charset="0"/>
              <a:buChar char="•"/>
            </a:pPr>
            <a:r>
              <a:rPr lang="en-US" altLang="ja-JP" sz="1600" dirty="0" smtClean="0"/>
              <a:t>JMA</a:t>
            </a:r>
            <a:br>
              <a:rPr lang="en-US" altLang="ja-JP" sz="1600" dirty="0" smtClean="0"/>
            </a:br>
            <a:r>
              <a:rPr lang="en-US" altLang="ja-JP" sz="1600" dirty="0" smtClean="0"/>
              <a:t>http</a:t>
            </a:r>
            <a:r>
              <a:rPr lang="en-US" altLang="ja-JP" sz="1600" dirty="0"/>
              <a:t>://www.wis-jma.go.jp/wcd/v1/top.html</a:t>
            </a:r>
          </a:p>
        </p:txBody>
      </p:sp>
      <p:sp>
        <p:nvSpPr>
          <p:cNvPr id="14" name="テキスト ボックス 13"/>
          <p:cNvSpPr txBox="1"/>
          <p:nvPr/>
        </p:nvSpPr>
        <p:spPr>
          <a:xfrm>
            <a:off x="4198962" y="4710751"/>
            <a:ext cx="1705970" cy="954107"/>
          </a:xfrm>
          <a:prstGeom prst="rect">
            <a:avLst/>
          </a:prstGeom>
          <a:noFill/>
        </p:spPr>
        <p:txBody>
          <a:bodyPr wrap="square" rtlCol="0">
            <a:spAutoFit/>
          </a:bodyPr>
          <a:lstStyle/>
          <a:p>
            <a:r>
              <a:rPr kumimoji="1" lang="en-US" altLang="ja-JP" sz="1400" dirty="0" err="1"/>
              <a:t>cache.json</a:t>
            </a:r>
            <a:endParaRPr kumimoji="1" lang="en-US" altLang="ja-JP" sz="1400" dirty="0"/>
          </a:p>
          <a:p>
            <a:r>
              <a:rPr kumimoji="1" lang="en-US" altLang="ja-JP" sz="1400" dirty="0" err="1"/>
              <a:t>centres.json</a:t>
            </a:r>
            <a:endParaRPr kumimoji="1" lang="en-US" altLang="ja-JP" sz="1400" dirty="0"/>
          </a:p>
          <a:p>
            <a:r>
              <a:rPr kumimoji="1" lang="en-US" altLang="ja-JP" sz="1400" dirty="0" err="1"/>
              <a:t>events.json</a:t>
            </a:r>
            <a:endParaRPr kumimoji="1" lang="en-US" altLang="ja-JP" sz="1400" dirty="0"/>
          </a:p>
          <a:p>
            <a:r>
              <a:rPr kumimoji="1" lang="en-US" altLang="ja-JP" sz="1400" dirty="0" err="1"/>
              <a:t>monitor.json</a:t>
            </a:r>
            <a:endParaRPr kumimoji="1" lang="ja-JP" altLang="en-US" sz="1400" dirty="0"/>
          </a:p>
        </p:txBody>
      </p:sp>
      <p:sp>
        <p:nvSpPr>
          <p:cNvPr id="15" name="テキスト ボックス 14"/>
          <p:cNvSpPr txBox="1"/>
          <p:nvPr/>
        </p:nvSpPr>
        <p:spPr>
          <a:xfrm>
            <a:off x="6425821" y="4710752"/>
            <a:ext cx="1705970" cy="954107"/>
          </a:xfrm>
          <a:prstGeom prst="rect">
            <a:avLst/>
          </a:prstGeom>
          <a:noFill/>
        </p:spPr>
        <p:txBody>
          <a:bodyPr wrap="square" rtlCol="0">
            <a:spAutoFit/>
          </a:bodyPr>
          <a:lstStyle/>
          <a:p>
            <a:r>
              <a:rPr kumimoji="1" lang="en-US" altLang="ja-JP" sz="1400" dirty="0" err="1"/>
              <a:t>cache.json</a:t>
            </a:r>
            <a:endParaRPr kumimoji="1" lang="en-US" altLang="ja-JP" sz="1400" dirty="0"/>
          </a:p>
          <a:p>
            <a:r>
              <a:rPr kumimoji="1" lang="en-US" altLang="ja-JP" sz="1400" dirty="0" err="1"/>
              <a:t>centres.json</a:t>
            </a:r>
            <a:endParaRPr kumimoji="1" lang="en-US" altLang="ja-JP" sz="1400" dirty="0"/>
          </a:p>
          <a:p>
            <a:r>
              <a:rPr kumimoji="1" lang="en-US" altLang="ja-JP" sz="1400" dirty="0" err="1"/>
              <a:t>events.json</a:t>
            </a:r>
            <a:endParaRPr kumimoji="1" lang="en-US" altLang="ja-JP" sz="1400" dirty="0"/>
          </a:p>
          <a:p>
            <a:r>
              <a:rPr kumimoji="1" lang="en-US" altLang="ja-JP" sz="1400" dirty="0" err="1"/>
              <a:t>monitor.json</a:t>
            </a:r>
            <a:endParaRPr kumimoji="1" lang="ja-JP" altLang="en-US" sz="1400" dirty="0"/>
          </a:p>
        </p:txBody>
      </p:sp>
      <p:sp>
        <p:nvSpPr>
          <p:cNvPr id="18" name="正方形/長方形 17"/>
          <p:cNvSpPr/>
          <p:nvPr/>
        </p:nvSpPr>
        <p:spPr>
          <a:xfrm>
            <a:off x="3275463" y="2320119"/>
            <a:ext cx="1665027" cy="409433"/>
          </a:xfrm>
          <a:prstGeom prst="rect">
            <a:avLst/>
          </a:prstGeom>
        </p:spPr>
        <p:style>
          <a:lnRef idx="1">
            <a:schemeClr val="accent4"/>
          </a:lnRef>
          <a:fillRef idx="3">
            <a:schemeClr val="accent4"/>
          </a:fillRef>
          <a:effectRef idx="2">
            <a:schemeClr val="accent4"/>
          </a:effectRef>
          <a:fontRef idx="minor">
            <a:schemeClr val="lt1"/>
          </a:fontRef>
        </p:style>
        <p:txBody>
          <a:bodyPr rtlCol="0" anchor="ctr"/>
          <a:lstStyle/>
          <a:p>
            <a:pPr algn="ctr"/>
            <a:r>
              <a:rPr kumimoji="1" lang="en-US" altLang="ja-JP" dirty="0" smtClean="0"/>
              <a:t>WCD for GISC</a:t>
            </a:r>
            <a:endParaRPr kumimoji="1" lang="ja-JP" altLang="en-US" dirty="0"/>
          </a:p>
        </p:txBody>
      </p:sp>
    </p:spTree>
    <p:extLst>
      <p:ext uri="{BB962C8B-B14F-4D97-AF65-F5344CB8AC3E}">
        <p14:creationId xmlns:p14="http://schemas.microsoft.com/office/powerpoint/2010/main" val="415043341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右矢印 19"/>
          <p:cNvSpPr/>
          <p:nvPr/>
        </p:nvSpPr>
        <p:spPr>
          <a:xfrm rot="13324379">
            <a:off x="4312805" y="3554745"/>
            <a:ext cx="2571543" cy="296847"/>
          </a:xfrm>
          <a:prstGeom prst="rightArrow">
            <a:avLst/>
          </a:prstGeom>
          <a:solidFill>
            <a:schemeClr val="accent2"/>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ja-JP" altLang="en-US"/>
          </a:p>
        </p:txBody>
      </p:sp>
      <p:sp>
        <p:nvSpPr>
          <p:cNvPr id="19" name="右矢印 18"/>
          <p:cNvSpPr/>
          <p:nvPr/>
        </p:nvSpPr>
        <p:spPr>
          <a:xfrm rot="15231576">
            <a:off x="3596219" y="3497690"/>
            <a:ext cx="1737163" cy="336371"/>
          </a:xfrm>
          <a:prstGeom prst="rightArrow">
            <a:avLst/>
          </a:prstGeom>
          <a:solidFill>
            <a:schemeClr val="accent2"/>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ja-JP" altLang="en-US"/>
          </a:p>
        </p:txBody>
      </p:sp>
      <p:sp>
        <p:nvSpPr>
          <p:cNvPr id="17" name="右矢印 16"/>
          <p:cNvSpPr/>
          <p:nvPr/>
        </p:nvSpPr>
        <p:spPr>
          <a:xfrm rot="18197658">
            <a:off x="2319821" y="3505293"/>
            <a:ext cx="2021662" cy="254072"/>
          </a:xfrm>
          <a:prstGeom prst="rightArrow">
            <a:avLst/>
          </a:prstGeom>
          <a:solidFill>
            <a:schemeClr val="accent2"/>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ja-JP" altLang="en-US"/>
          </a:p>
        </p:txBody>
      </p:sp>
      <p:sp>
        <p:nvSpPr>
          <p:cNvPr id="2" name="Title 1"/>
          <p:cNvSpPr>
            <a:spLocks noGrp="1"/>
          </p:cNvSpPr>
          <p:nvPr>
            <p:ph type="title"/>
          </p:nvPr>
        </p:nvSpPr>
        <p:spPr/>
        <p:txBody>
          <a:bodyPr/>
          <a:lstStyle/>
          <a:p>
            <a:r>
              <a:rPr lang="en-US" dirty="0" smtClean="0"/>
              <a:t>WCD for GISC + DCPC + NC ???</a:t>
            </a:r>
            <a:endParaRPr lang="en-US" dirty="0"/>
          </a:p>
        </p:txBody>
      </p:sp>
      <p:sp>
        <p:nvSpPr>
          <p:cNvPr id="4" name="Slide Number Placeholder 3"/>
          <p:cNvSpPr>
            <a:spLocks noGrp="1"/>
          </p:cNvSpPr>
          <p:nvPr>
            <p:ph type="sldNum" sz="quarter" idx="12"/>
          </p:nvPr>
        </p:nvSpPr>
        <p:spPr/>
        <p:txBody>
          <a:bodyPr/>
          <a:lstStyle/>
          <a:p>
            <a:r>
              <a:rPr lang="en-US" altLang="ja-JP" dirty="0"/>
              <a:t>ET-WISC2017 </a:t>
            </a:r>
            <a:r>
              <a:rPr lang="en-US" dirty="0" smtClean="0"/>
              <a:t>pp</a:t>
            </a:r>
            <a:fld id="{9259AF2F-52C6-9B46-B8B2-0579234AE62E}" type="slidenum">
              <a:rPr lang="en-US" smtClean="0"/>
              <a:pPr/>
              <a:t>4</a:t>
            </a:fld>
            <a:endParaRPr lang="en-US" dirty="0"/>
          </a:p>
        </p:txBody>
      </p:sp>
      <p:sp>
        <p:nvSpPr>
          <p:cNvPr id="6" name="角丸四角形 5"/>
          <p:cNvSpPr/>
          <p:nvPr/>
        </p:nvSpPr>
        <p:spPr>
          <a:xfrm>
            <a:off x="1817427" y="3905534"/>
            <a:ext cx="1064525" cy="641445"/>
          </a:xfrm>
          <a:prstGeom prst="round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kumimoji="1" lang="en-US" altLang="ja-JP" dirty="0" smtClean="0"/>
              <a:t>GISC A</a:t>
            </a:r>
            <a:endParaRPr kumimoji="1" lang="ja-JP" altLang="en-US" dirty="0"/>
          </a:p>
        </p:txBody>
      </p:sp>
      <p:sp>
        <p:nvSpPr>
          <p:cNvPr id="7" name="角丸四角形 6"/>
          <p:cNvSpPr/>
          <p:nvPr/>
        </p:nvSpPr>
        <p:spPr>
          <a:xfrm>
            <a:off x="3987422" y="3905534"/>
            <a:ext cx="1064525" cy="641445"/>
          </a:xfrm>
          <a:prstGeom prst="round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kumimoji="1" lang="en-US" altLang="ja-JP" dirty="0" smtClean="0"/>
              <a:t>GISC B</a:t>
            </a:r>
            <a:endParaRPr kumimoji="1" lang="ja-JP" altLang="en-US" dirty="0"/>
          </a:p>
        </p:txBody>
      </p:sp>
      <p:sp>
        <p:nvSpPr>
          <p:cNvPr id="8" name="角丸四角形 7"/>
          <p:cNvSpPr/>
          <p:nvPr/>
        </p:nvSpPr>
        <p:spPr>
          <a:xfrm>
            <a:off x="6214281" y="3905531"/>
            <a:ext cx="1064525" cy="641445"/>
          </a:xfrm>
          <a:prstGeom prst="round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kumimoji="1" lang="en-US" altLang="ja-JP" dirty="0" smtClean="0"/>
              <a:t>GISC C</a:t>
            </a:r>
            <a:endParaRPr kumimoji="1" lang="ja-JP" altLang="en-US" dirty="0"/>
          </a:p>
        </p:txBody>
      </p:sp>
      <p:sp>
        <p:nvSpPr>
          <p:cNvPr id="5" name="角丸四角形 4"/>
          <p:cNvSpPr/>
          <p:nvPr/>
        </p:nvSpPr>
        <p:spPr>
          <a:xfrm>
            <a:off x="2863755" y="1417638"/>
            <a:ext cx="1064525" cy="641445"/>
          </a:xfrm>
          <a:prstGeom prst="round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ja-JP" altLang="en-US"/>
          </a:p>
        </p:txBody>
      </p:sp>
      <p:sp>
        <p:nvSpPr>
          <p:cNvPr id="10" name="角丸四角形 9"/>
          <p:cNvSpPr/>
          <p:nvPr/>
        </p:nvSpPr>
        <p:spPr>
          <a:xfrm>
            <a:off x="3016155" y="1570038"/>
            <a:ext cx="1064525" cy="641445"/>
          </a:xfrm>
          <a:prstGeom prst="round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kumimoji="1" lang="en-US" altLang="ja-JP" dirty="0" smtClean="0"/>
              <a:t>Beijing/</a:t>
            </a:r>
            <a:r>
              <a:rPr kumimoji="1" lang="en-US" altLang="ja-JP" dirty="0"/>
              <a:t/>
            </a:r>
            <a:br>
              <a:rPr kumimoji="1" lang="en-US" altLang="ja-JP" dirty="0"/>
            </a:br>
            <a:r>
              <a:rPr kumimoji="1" lang="en-US" altLang="ja-JP" dirty="0" smtClean="0"/>
              <a:t>Tokyo</a:t>
            </a:r>
            <a:endParaRPr kumimoji="1" lang="ja-JP" altLang="en-US" dirty="0"/>
          </a:p>
        </p:txBody>
      </p:sp>
      <p:sp>
        <p:nvSpPr>
          <p:cNvPr id="18" name="正方形/長方形 17"/>
          <p:cNvSpPr/>
          <p:nvPr/>
        </p:nvSpPr>
        <p:spPr>
          <a:xfrm>
            <a:off x="2115403" y="2320119"/>
            <a:ext cx="2825087" cy="409433"/>
          </a:xfrm>
          <a:prstGeom prst="rect">
            <a:avLst/>
          </a:prstGeom>
        </p:spPr>
        <p:style>
          <a:lnRef idx="1">
            <a:schemeClr val="accent4"/>
          </a:lnRef>
          <a:fillRef idx="3">
            <a:schemeClr val="accent4"/>
          </a:fillRef>
          <a:effectRef idx="2">
            <a:schemeClr val="accent4"/>
          </a:effectRef>
          <a:fontRef idx="minor">
            <a:schemeClr val="lt1"/>
          </a:fontRef>
        </p:style>
        <p:txBody>
          <a:bodyPr rtlCol="0" anchor="ctr"/>
          <a:lstStyle/>
          <a:p>
            <a:pPr algn="ctr"/>
            <a:r>
              <a:rPr kumimoji="1" lang="en-US" altLang="ja-JP" dirty="0" smtClean="0"/>
              <a:t>WCD for GISC + DCPC + NC</a:t>
            </a:r>
            <a:endParaRPr kumimoji="1" lang="ja-JP" altLang="en-US" dirty="0"/>
          </a:p>
        </p:txBody>
      </p:sp>
      <p:sp>
        <p:nvSpPr>
          <p:cNvPr id="3" name="角丸四角形 2"/>
          <p:cNvSpPr/>
          <p:nvPr/>
        </p:nvSpPr>
        <p:spPr>
          <a:xfrm>
            <a:off x="1023582" y="5186149"/>
            <a:ext cx="793845" cy="600502"/>
          </a:xfrm>
          <a:prstGeom prst="roundRect">
            <a:avLst/>
          </a:prstGeom>
        </p:spPr>
        <p:style>
          <a:lnRef idx="1">
            <a:schemeClr val="accent3"/>
          </a:lnRef>
          <a:fillRef idx="3">
            <a:schemeClr val="accent3"/>
          </a:fillRef>
          <a:effectRef idx="2">
            <a:schemeClr val="accent3"/>
          </a:effectRef>
          <a:fontRef idx="minor">
            <a:schemeClr val="lt1"/>
          </a:fontRef>
        </p:style>
        <p:txBody>
          <a:bodyPr rtlCol="0" anchor="ctr"/>
          <a:lstStyle/>
          <a:p>
            <a:pPr algn="ctr"/>
            <a:r>
              <a:rPr kumimoji="1" lang="en-US" altLang="ja-JP" dirty="0" smtClean="0">
                <a:solidFill>
                  <a:schemeClr val="tx1"/>
                </a:solidFill>
              </a:rPr>
              <a:t>DCPC</a:t>
            </a:r>
            <a:endParaRPr kumimoji="1" lang="ja-JP" altLang="en-US" dirty="0">
              <a:solidFill>
                <a:schemeClr val="tx1"/>
              </a:solidFill>
            </a:endParaRPr>
          </a:p>
        </p:txBody>
      </p:sp>
      <p:sp>
        <p:nvSpPr>
          <p:cNvPr id="21" name="角丸四角形 20"/>
          <p:cNvSpPr/>
          <p:nvPr/>
        </p:nvSpPr>
        <p:spPr>
          <a:xfrm>
            <a:off x="3616656" y="5186149"/>
            <a:ext cx="882081" cy="600502"/>
          </a:xfrm>
          <a:prstGeom prst="roundRect">
            <a:avLst/>
          </a:prstGeom>
        </p:spPr>
        <p:style>
          <a:lnRef idx="1">
            <a:schemeClr val="accent3"/>
          </a:lnRef>
          <a:fillRef idx="3">
            <a:schemeClr val="accent3"/>
          </a:fillRef>
          <a:effectRef idx="2">
            <a:schemeClr val="accent3"/>
          </a:effectRef>
          <a:fontRef idx="minor">
            <a:schemeClr val="lt1"/>
          </a:fontRef>
        </p:style>
        <p:txBody>
          <a:bodyPr rtlCol="0" anchor="ctr"/>
          <a:lstStyle/>
          <a:p>
            <a:pPr algn="ctr"/>
            <a:r>
              <a:rPr kumimoji="1" lang="en-US" altLang="ja-JP" dirty="0" smtClean="0">
                <a:solidFill>
                  <a:schemeClr val="tx1"/>
                </a:solidFill>
              </a:rPr>
              <a:t>DCPC</a:t>
            </a:r>
            <a:endParaRPr kumimoji="1" lang="ja-JP" altLang="en-US" dirty="0">
              <a:solidFill>
                <a:schemeClr val="tx1"/>
              </a:solidFill>
            </a:endParaRPr>
          </a:p>
        </p:txBody>
      </p:sp>
      <p:sp>
        <p:nvSpPr>
          <p:cNvPr id="22" name="角丸四角形 21"/>
          <p:cNvSpPr/>
          <p:nvPr/>
        </p:nvSpPr>
        <p:spPr>
          <a:xfrm>
            <a:off x="6034584" y="5186149"/>
            <a:ext cx="843887" cy="600502"/>
          </a:xfrm>
          <a:prstGeom prst="roundRect">
            <a:avLst/>
          </a:prstGeom>
        </p:spPr>
        <p:style>
          <a:lnRef idx="1">
            <a:schemeClr val="accent3"/>
          </a:lnRef>
          <a:fillRef idx="3">
            <a:schemeClr val="accent3"/>
          </a:fillRef>
          <a:effectRef idx="2">
            <a:schemeClr val="accent3"/>
          </a:effectRef>
          <a:fontRef idx="minor">
            <a:schemeClr val="lt1"/>
          </a:fontRef>
        </p:style>
        <p:txBody>
          <a:bodyPr rtlCol="0" anchor="ctr"/>
          <a:lstStyle/>
          <a:p>
            <a:pPr algn="ctr"/>
            <a:r>
              <a:rPr kumimoji="1" lang="en-US" altLang="ja-JP" dirty="0" smtClean="0">
                <a:solidFill>
                  <a:schemeClr val="tx1"/>
                </a:solidFill>
              </a:rPr>
              <a:t>DCPC</a:t>
            </a:r>
            <a:endParaRPr kumimoji="1" lang="ja-JP" altLang="en-US" dirty="0">
              <a:solidFill>
                <a:schemeClr val="tx1"/>
              </a:solidFill>
            </a:endParaRPr>
          </a:p>
        </p:txBody>
      </p:sp>
      <p:sp>
        <p:nvSpPr>
          <p:cNvPr id="23" name="角丸四角形 22"/>
          <p:cNvSpPr/>
          <p:nvPr/>
        </p:nvSpPr>
        <p:spPr>
          <a:xfrm>
            <a:off x="1969827" y="5186149"/>
            <a:ext cx="793845" cy="600502"/>
          </a:xfrm>
          <a:prstGeom prst="roundRect">
            <a:avLst/>
          </a:prstGeom>
        </p:spPr>
        <p:style>
          <a:lnRef idx="1">
            <a:schemeClr val="accent5"/>
          </a:lnRef>
          <a:fillRef idx="3">
            <a:schemeClr val="accent5"/>
          </a:fillRef>
          <a:effectRef idx="2">
            <a:schemeClr val="accent5"/>
          </a:effectRef>
          <a:fontRef idx="minor">
            <a:schemeClr val="lt1"/>
          </a:fontRef>
        </p:style>
        <p:txBody>
          <a:bodyPr rtlCol="0" anchor="ctr"/>
          <a:lstStyle/>
          <a:p>
            <a:pPr algn="ctr"/>
            <a:r>
              <a:rPr kumimoji="1" lang="en-US" altLang="ja-JP" dirty="0" smtClean="0">
                <a:solidFill>
                  <a:schemeClr val="tx1"/>
                </a:solidFill>
              </a:rPr>
              <a:t>NC</a:t>
            </a:r>
            <a:endParaRPr kumimoji="1" lang="ja-JP" altLang="en-US" dirty="0">
              <a:solidFill>
                <a:schemeClr val="tx1"/>
              </a:solidFill>
            </a:endParaRPr>
          </a:p>
        </p:txBody>
      </p:sp>
      <p:sp>
        <p:nvSpPr>
          <p:cNvPr id="24" name="角丸四角形 23"/>
          <p:cNvSpPr/>
          <p:nvPr/>
        </p:nvSpPr>
        <p:spPr>
          <a:xfrm>
            <a:off x="4655024" y="5186149"/>
            <a:ext cx="793845" cy="600502"/>
          </a:xfrm>
          <a:prstGeom prst="roundRect">
            <a:avLst/>
          </a:prstGeom>
        </p:spPr>
        <p:style>
          <a:lnRef idx="1">
            <a:schemeClr val="accent5"/>
          </a:lnRef>
          <a:fillRef idx="3">
            <a:schemeClr val="accent5"/>
          </a:fillRef>
          <a:effectRef idx="2">
            <a:schemeClr val="accent5"/>
          </a:effectRef>
          <a:fontRef idx="minor">
            <a:schemeClr val="lt1"/>
          </a:fontRef>
        </p:style>
        <p:txBody>
          <a:bodyPr rtlCol="0" anchor="ctr"/>
          <a:lstStyle/>
          <a:p>
            <a:pPr algn="ctr"/>
            <a:r>
              <a:rPr kumimoji="1" lang="en-US" altLang="ja-JP" dirty="0" smtClean="0">
                <a:solidFill>
                  <a:schemeClr val="tx1"/>
                </a:solidFill>
              </a:rPr>
              <a:t>NC</a:t>
            </a:r>
            <a:endParaRPr kumimoji="1" lang="ja-JP" altLang="en-US" dirty="0">
              <a:solidFill>
                <a:schemeClr val="tx1"/>
              </a:solidFill>
            </a:endParaRPr>
          </a:p>
        </p:txBody>
      </p:sp>
      <p:sp>
        <p:nvSpPr>
          <p:cNvPr id="25" name="角丸四角形 24"/>
          <p:cNvSpPr/>
          <p:nvPr/>
        </p:nvSpPr>
        <p:spPr>
          <a:xfrm>
            <a:off x="7072953" y="5186149"/>
            <a:ext cx="793845" cy="600502"/>
          </a:xfrm>
          <a:prstGeom prst="roundRect">
            <a:avLst/>
          </a:prstGeom>
        </p:spPr>
        <p:style>
          <a:lnRef idx="1">
            <a:schemeClr val="accent5"/>
          </a:lnRef>
          <a:fillRef idx="3">
            <a:schemeClr val="accent5"/>
          </a:fillRef>
          <a:effectRef idx="2">
            <a:schemeClr val="accent5"/>
          </a:effectRef>
          <a:fontRef idx="minor">
            <a:schemeClr val="lt1"/>
          </a:fontRef>
        </p:style>
        <p:txBody>
          <a:bodyPr rtlCol="0" anchor="ctr"/>
          <a:lstStyle/>
          <a:p>
            <a:pPr algn="ctr"/>
            <a:r>
              <a:rPr kumimoji="1" lang="en-US" altLang="ja-JP" dirty="0" smtClean="0">
                <a:solidFill>
                  <a:schemeClr val="tx1"/>
                </a:solidFill>
              </a:rPr>
              <a:t>NC</a:t>
            </a:r>
            <a:endParaRPr kumimoji="1" lang="ja-JP" altLang="en-US" dirty="0">
              <a:solidFill>
                <a:schemeClr val="tx1"/>
              </a:solidFill>
            </a:endParaRPr>
          </a:p>
        </p:txBody>
      </p:sp>
      <p:sp>
        <p:nvSpPr>
          <p:cNvPr id="27" name="右矢印 26"/>
          <p:cNvSpPr/>
          <p:nvPr/>
        </p:nvSpPr>
        <p:spPr>
          <a:xfrm rot="18197658">
            <a:off x="497105" y="3896236"/>
            <a:ext cx="2793042" cy="247504"/>
          </a:xfrm>
          <a:prstGeom prst="rightArrow">
            <a:avLst/>
          </a:prstGeom>
          <a:solidFill>
            <a:schemeClr val="accent2"/>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ja-JP" altLang="en-US"/>
          </a:p>
        </p:txBody>
      </p:sp>
      <p:sp>
        <p:nvSpPr>
          <p:cNvPr id="28" name="右矢印 27"/>
          <p:cNvSpPr/>
          <p:nvPr/>
        </p:nvSpPr>
        <p:spPr>
          <a:xfrm rot="18197658">
            <a:off x="1443352" y="3816227"/>
            <a:ext cx="2793042" cy="247504"/>
          </a:xfrm>
          <a:prstGeom prst="rightArrow">
            <a:avLst/>
          </a:prstGeom>
          <a:solidFill>
            <a:schemeClr val="accent2"/>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ja-JP" altLang="en-US"/>
          </a:p>
        </p:txBody>
      </p:sp>
      <p:sp>
        <p:nvSpPr>
          <p:cNvPr id="29" name="右矢印 28"/>
          <p:cNvSpPr/>
          <p:nvPr/>
        </p:nvSpPr>
        <p:spPr>
          <a:xfrm rot="15702832">
            <a:off x="2643012" y="3846736"/>
            <a:ext cx="2325082" cy="286463"/>
          </a:xfrm>
          <a:prstGeom prst="rightArrow">
            <a:avLst/>
          </a:prstGeom>
          <a:solidFill>
            <a:schemeClr val="accent2"/>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ja-JP" altLang="en-US"/>
          </a:p>
        </p:txBody>
      </p:sp>
      <p:sp>
        <p:nvSpPr>
          <p:cNvPr id="30" name="右矢印 29"/>
          <p:cNvSpPr/>
          <p:nvPr/>
        </p:nvSpPr>
        <p:spPr>
          <a:xfrm rot="15229595">
            <a:off x="3754253" y="3875552"/>
            <a:ext cx="2325082" cy="286463"/>
          </a:xfrm>
          <a:prstGeom prst="rightArrow">
            <a:avLst/>
          </a:prstGeom>
          <a:solidFill>
            <a:schemeClr val="accent2"/>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ja-JP" altLang="en-US"/>
          </a:p>
        </p:txBody>
      </p:sp>
      <p:sp>
        <p:nvSpPr>
          <p:cNvPr id="31" name="右矢印 30"/>
          <p:cNvSpPr/>
          <p:nvPr/>
        </p:nvSpPr>
        <p:spPr>
          <a:xfrm rot="14513117">
            <a:off x="4428418" y="3939117"/>
            <a:ext cx="2325082" cy="286463"/>
          </a:xfrm>
          <a:prstGeom prst="rightArrow">
            <a:avLst/>
          </a:prstGeom>
          <a:solidFill>
            <a:schemeClr val="accent2"/>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ja-JP" altLang="en-US"/>
          </a:p>
        </p:txBody>
      </p:sp>
      <p:sp>
        <p:nvSpPr>
          <p:cNvPr id="32" name="右矢印 31"/>
          <p:cNvSpPr/>
          <p:nvPr/>
        </p:nvSpPr>
        <p:spPr>
          <a:xfrm rot="13722103">
            <a:off x="4664109" y="3719292"/>
            <a:ext cx="3072026" cy="357890"/>
          </a:xfrm>
          <a:prstGeom prst="rightArrow">
            <a:avLst/>
          </a:prstGeom>
          <a:solidFill>
            <a:schemeClr val="accent2"/>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ja-JP" altLang="en-US"/>
          </a:p>
        </p:txBody>
      </p:sp>
      <p:sp>
        <p:nvSpPr>
          <p:cNvPr id="16" name="正方形/長方形 15"/>
          <p:cNvSpPr/>
          <p:nvPr/>
        </p:nvSpPr>
        <p:spPr>
          <a:xfrm>
            <a:off x="6065918" y="1249651"/>
            <a:ext cx="3432412" cy="1261884"/>
          </a:xfrm>
          <a:prstGeom prst="rect">
            <a:avLst/>
          </a:prstGeom>
        </p:spPr>
        <p:txBody>
          <a:bodyPr wrap="square">
            <a:spAutoFit/>
          </a:bodyPr>
          <a:lstStyle/>
          <a:p>
            <a:pPr marL="285750" indent="-285750">
              <a:buFont typeface="Arial" panose="020B0604020202020204" pitchFamily="34" charset="0"/>
              <a:buChar char="•"/>
            </a:pPr>
            <a:r>
              <a:rPr lang="fr-FR" altLang="ja-JP" sz="2000" dirty="0" smtClean="0"/>
              <a:t>GISC </a:t>
            </a:r>
            <a:r>
              <a:rPr lang="fr-FR" altLang="ja-JP" sz="2000" dirty="0"/>
              <a:t>15 centres</a:t>
            </a:r>
          </a:p>
          <a:p>
            <a:pPr marL="285750" indent="-285750">
              <a:buFont typeface="Arial" panose="020B0604020202020204" pitchFamily="34" charset="0"/>
              <a:buChar char="•"/>
            </a:pPr>
            <a:r>
              <a:rPr lang="fr-FR" altLang="ja-JP" sz="2000" dirty="0"/>
              <a:t>DCPC 133 centres</a:t>
            </a:r>
          </a:p>
          <a:p>
            <a:pPr marL="285750" indent="-285750">
              <a:buFont typeface="Arial" panose="020B0604020202020204" pitchFamily="34" charset="0"/>
              <a:buChar char="•"/>
            </a:pPr>
            <a:r>
              <a:rPr lang="fr-FR" altLang="ja-JP" sz="2000" dirty="0"/>
              <a:t>NC 224 </a:t>
            </a:r>
            <a:r>
              <a:rPr lang="fr-FR" altLang="ja-JP" sz="2000" dirty="0" smtClean="0"/>
              <a:t>centres</a:t>
            </a:r>
          </a:p>
          <a:p>
            <a:r>
              <a:rPr lang="fr-FR" altLang="ja-JP" sz="1600" dirty="0" smtClean="0"/>
              <a:t>(from WMO WIS center database)</a:t>
            </a:r>
            <a:endParaRPr lang="ja-JP" altLang="en-US" sz="1600" dirty="0"/>
          </a:p>
        </p:txBody>
      </p:sp>
      <p:sp>
        <p:nvSpPr>
          <p:cNvPr id="33" name="正方形/長方形 32"/>
          <p:cNvSpPr/>
          <p:nvPr/>
        </p:nvSpPr>
        <p:spPr>
          <a:xfrm>
            <a:off x="6114400" y="2546763"/>
            <a:ext cx="2408032" cy="646331"/>
          </a:xfrm>
          <a:prstGeom prst="rect">
            <a:avLst/>
          </a:prstGeom>
        </p:spPr>
        <p:txBody>
          <a:bodyPr wrap="none">
            <a:spAutoFit/>
          </a:bodyPr>
          <a:lstStyle/>
          <a:p>
            <a:r>
              <a:rPr lang="en-US" altLang="ja-JP" sz="3600" b="1" i="1" dirty="0" smtClean="0">
                <a:solidFill>
                  <a:srgbClr val="FF0000"/>
                </a:solidFill>
              </a:rPr>
              <a:t>Impossible</a:t>
            </a:r>
            <a:r>
              <a:rPr lang="en-US" altLang="ja-JP" sz="3600" b="1" dirty="0" smtClean="0">
                <a:solidFill>
                  <a:srgbClr val="FF0000"/>
                </a:solidFill>
              </a:rPr>
              <a:t>!</a:t>
            </a:r>
            <a:endParaRPr lang="ja-JP" altLang="en-US" sz="3600" b="1" dirty="0">
              <a:solidFill>
                <a:srgbClr val="FF0000"/>
              </a:solidFill>
            </a:endParaRPr>
          </a:p>
        </p:txBody>
      </p:sp>
    </p:spTree>
    <p:extLst>
      <p:ext uri="{BB962C8B-B14F-4D97-AF65-F5344CB8AC3E}">
        <p14:creationId xmlns:p14="http://schemas.microsoft.com/office/powerpoint/2010/main" val="427646416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WCD for DCPC + NC</a:t>
            </a:r>
            <a:endParaRPr lang="en-US" dirty="0"/>
          </a:p>
        </p:txBody>
      </p:sp>
      <p:sp>
        <p:nvSpPr>
          <p:cNvPr id="4" name="Slide Number Placeholder 3"/>
          <p:cNvSpPr>
            <a:spLocks noGrp="1"/>
          </p:cNvSpPr>
          <p:nvPr>
            <p:ph type="sldNum" sz="quarter" idx="12"/>
          </p:nvPr>
        </p:nvSpPr>
        <p:spPr/>
        <p:txBody>
          <a:bodyPr/>
          <a:lstStyle/>
          <a:p>
            <a:r>
              <a:rPr lang="en-US" altLang="ja-JP" dirty="0"/>
              <a:t>ET-WISC2017 </a:t>
            </a:r>
            <a:r>
              <a:rPr lang="en-US" dirty="0" smtClean="0"/>
              <a:t>pp</a:t>
            </a:r>
            <a:fld id="{9259AF2F-52C6-9B46-B8B2-0579234AE62E}" type="slidenum">
              <a:rPr lang="en-US" smtClean="0"/>
              <a:pPr/>
              <a:t>5</a:t>
            </a:fld>
            <a:endParaRPr lang="en-US" dirty="0"/>
          </a:p>
        </p:txBody>
      </p:sp>
      <p:sp>
        <p:nvSpPr>
          <p:cNvPr id="6" name="角丸四角形 5"/>
          <p:cNvSpPr/>
          <p:nvPr/>
        </p:nvSpPr>
        <p:spPr>
          <a:xfrm>
            <a:off x="1495564" y="2138148"/>
            <a:ext cx="1064525" cy="641445"/>
          </a:xfrm>
          <a:prstGeom prst="round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kumimoji="1" lang="en-US" altLang="ja-JP" dirty="0" smtClean="0"/>
              <a:t>GISC A</a:t>
            </a:r>
            <a:endParaRPr kumimoji="1" lang="ja-JP" altLang="en-US" dirty="0"/>
          </a:p>
        </p:txBody>
      </p:sp>
      <p:sp>
        <p:nvSpPr>
          <p:cNvPr id="7" name="角丸四角形 6"/>
          <p:cNvSpPr/>
          <p:nvPr/>
        </p:nvSpPr>
        <p:spPr>
          <a:xfrm>
            <a:off x="3919178" y="2138148"/>
            <a:ext cx="1064525" cy="641445"/>
          </a:xfrm>
          <a:prstGeom prst="round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kumimoji="1" lang="en-US" altLang="ja-JP" dirty="0" smtClean="0"/>
              <a:t>GISC B</a:t>
            </a:r>
            <a:endParaRPr kumimoji="1" lang="ja-JP" altLang="en-US" dirty="0"/>
          </a:p>
        </p:txBody>
      </p:sp>
      <p:sp>
        <p:nvSpPr>
          <p:cNvPr id="8" name="角丸四角形 7"/>
          <p:cNvSpPr/>
          <p:nvPr/>
        </p:nvSpPr>
        <p:spPr>
          <a:xfrm>
            <a:off x="6337107" y="2170178"/>
            <a:ext cx="1064525" cy="641445"/>
          </a:xfrm>
          <a:prstGeom prst="round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kumimoji="1" lang="en-US" altLang="ja-JP" dirty="0" smtClean="0"/>
              <a:t>GISC C</a:t>
            </a:r>
            <a:endParaRPr kumimoji="1" lang="ja-JP" altLang="en-US" dirty="0"/>
          </a:p>
        </p:txBody>
      </p:sp>
      <p:sp>
        <p:nvSpPr>
          <p:cNvPr id="18" name="正方形/長方形 17"/>
          <p:cNvSpPr/>
          <p:nvPr/>
        </p:nvSpPr>
        <p:spPr>
          <a:xfrm>
            <a:off x="922358" y="3018974"/>
            <a:ext cx="2210936" cy="409433"/>
          </a:xfrm>
          <a:prstGeom prst="rect">
            <a:avLst/>
          </a:prstGeom>
          <a:solidFill>
            <a:schemeClr val="accent4"/>
          </a:solidFill>
        </p:spPr>
        <p:style>
          <a:lnRef idx="1">
            <a:schemeClr val="accent4"/>
          </a:lnRef>
          <a:fillRef idx="3">
            <a:schemeClr val="accent4"/>
          </a:fillRef>
          <a:effectRef idx="2">
            <a:schemeClr val="accent4"/>
          </a:effectRef>
          <a:fontRef idx="minor">
            <a:schemeClr val="lt1"/>
          </a:fontRef>
        </p:style>
        <p:txBody>
          <a:bodyPr rtlCol="0" anchor="ctr"/>
          <a:lstStyle/>
          <a:p>
            <a:pPr algn="ctr"/>
            <a:r>
              <a:rPr kumimoji="1" lang="en-US" altLang="ja-JP" dirty="0" smtClean="0"/>
              <a:t>WCD for DCPC + NC</a:t>
            </a:r>
            <a:endParaRPr kumimoji="1" lang="ja-JP" altLang="en-US" dirty="0"/>
          </a:p>
        </p:txBody>
      </p:sp>
      <p:sp>
        <p:nvSpPr>
          <p:cNvPr id="3" name="角丸四角形 2"/>
          <p:cNvSpPr/>
          <p:nvPr/>
        </p:nvSpPr>
        <p:spPr>
          <a:xfrm>
            <a:off x="1221469" y="4360459"/>
            <a:ext cx="793845" cy="600502"/>
          </a:xfrm>
          <a:prstGeom prst="roundRect">
            <a:avLst/>
          </a:prstGeom>
        </p:spPr>
        <p:style>
          <a:lnRef idx="1">
            <a:schemeClr val="accent3"/>
          </a:lnRef>
          <a:fillRef idx="3">
            <a:schemeClr val="accent3"/>
          </a:fillRef>
          <a:effectRef idx="2">
            <a:schemeClr val="accent3"/>
          </a:effectRef>
          <a:fontRef idx="minor">
            <a:schemeClr val="lt1"/>
          </a:fontRef>
        </p:style>
        <p:txBody>
          <a:bodyPr rtlCol="0" anchor="ctr"/>
          <a:lstStyle/>
          <a:p>
            <a:pPr algn="ctr"/>
            <a:r>
              <a:rPr kumimoji="1" lang="en-US" altLang="ja-JP" dirty="0" smtClean="0">
                <a:solidFill>
                  <a:schemeClr val="tx1"/>
                </a:solidFill>
              </a:rPr>
              <a:t>DCPC</a:t>
            </a:r>
            <a:endParaRPr kumimoji="1" lang="ja-JP" altLang="en-US" dirty="0">
              <a:solidFill>
                <a:schemeClr val="tx1"/>
              </a:solidFill>
            </a:endParaRPr>
          </a:p>
        </p:txBody>
      </p:sp>
      <p:sp>
        <p:nvSpPr>
          <p:cNvPr id="21" name="角丸四角形 20"/>
          <p:cNvSpPr/>
          <p:nvPr/>
        </p:nvSpPr>
        <p:spPr>
          <a:xfrm>
            <a:off x="3552960" y="4360459"/>
            <a:ext cx="882081" cy="600502"/>
          </a:xfrm>
          <a:prstGeom prst="roundRect">
            <a:avLst/>
          </a:prstGeom>
        </p:spPr>
        <p:style>
          <a:lnRef idx="1">
            <a:schemeClr val="accent3"/>
          </a:lnRef>
          <a:fillRef idx="3">
            <a:schemeClr val="accent3"/>
          </a:fillRef>
          <a:effectRef idx="2">
            <a:schemeClr val="accent3"/>
          </a:effectRef>
          <a:fontRef idx="minor">
            <a:schemeClr val="lt1"/>
          </a:fontRef>
        </p:style>
        <p:txBody>
          <a:bodyPr rtlCol="0" anchor="ctr"/>
          <a:lstStyle/>
          <a:p>
            <a:pPr algn="ctr"/>
            <a:r>
              <a:rPr kumimoji="1" lang="en-US" altLang="ja-JP" dirty="0" smtClean="0">
                <a:solidFill>
                  <a:schemeClr val="tx1"/>
                </a:solidFill>
              </a:rPr>
              <a:t>DCPC</a:t>
            </a:r>
            <a:endParaRPr kumimoji="1" lang="ja-JP" altLang="en-US" dirty="0">
              <a:solidFill>
                <a:schemeClr val="tx1"/>
              </a:solidFill>
            </a:endParaRPr>
          </a:p>
        </p:txBody>
      </p:sp>
      <p:sp>
        <p:nvSpPr>
          <p:cNvPr id="22" name="角丸四角形 21"/>
          <p:cNvSpPr/>
          <p:nvPr/>
        </p:nvSpPr>
        <p:spPr>
          <a:xfrm>
            <a:off x="5970888" y="4360459"/>
            <a:ext cx="843887" cy="600502"/>
          </a:xfrm>
          <a:prstGeom prst="roundRect">
            <a:avLst/>
          </a:prstGeom>
        </p:spPr>
        <p:style>
          <a:lnRef idx="1">
            <a:schemeClr val="accent3"/>
          </a:lnRef>
          <a:fillRef idx="3">
            <a:schemeClr val="accent3"/>
          </a:fillRef>
          <a:effectRef idx="2">
            <a:schemeClr val="accent3"/>
          </a:effectRef>
          <a:fontRef idx="minor">
            <a:schemeClr val="lt1"/>
          </a:fontRef>
        </p:style>
        <p:txBody>
          <a:bodyPr rtlCol="0" anchor="ctr"/>
          <a:lstStyle/>
          <a:p>
            <a:pPr algn="ctr"/>
            <a:r>
              <a:rPr kumimoji="1" lang="en-US" altLang="ja-JP" dirty="0" smtClean="0">
                <a:solidFill>
                  <a:schemeClr val="tx1"/>
                </a:solidFill>
              </a:rPr>
              <a:t>DCPC</a:t>
            </a:r>
            <a:endParaRPr kumimoji="1" lang="ja-JP" altLang="en-US" dirty="0">
              <a:solidFill>
                <a:schemeClr val="tx1"/>
              </a:solidFill>
            </a:endParaRPr>
          </a:p>
        </p:txBody>
      </p:sp>
      <p:sp>
        <p:nvSpPr>
          <p:cNvPr id="23" name="角丸四角形 22"/>
          <p:cNvSpPr/>
          <p:nvPr/>
        </p:nvSpPr>
        <p:spPr>
          <a:xfrm>
            <a:off x="2167714" y="4360459"/>
            <a:ext cx="793845" cy="600502"/>
          </a:xfrm>
          <a:prstGeom prst="roundRect">
            <a:avLst/>
          </a:prstGeom>
        </p:spPr>
        <p:style>
          <a:lnRef idx="1">
            <a:schemeClr val="accent5"/>
          </a:lnRef>
          <a:fillRef idx="3">
            <a:schemeClr val="accent5"/>
          </a:fillRef>
          <a:effectRef idx="2">
            <a:schemeClr val="accent5"/>
          </a:effectRef>
          <a:fontRef idx="minor">
            <a:schemeClr val="lt1"/>
          </a:fontRef>
        </p:style>
        <p:txBody>
          <a:bodyPr rtlCol="0" anchor="ctr"/>
          <a:lstStyle/>
          <a:p>
            <a:pPr algn="ctr"/>
            <a:r>
              <a:rPr kumimoji="1" lang="en-US" altLang="ja-JP" dirty="0" smtClean="0">
                <a:solidFill>
                  <a:schemeClr val="tx1"/>
                </a:solidFill>
              </a:rPr>
              <a:t>NC</a:t>
            </a:r>
            <a:endParaRPr kumimoji="1" lang="ja-JP" altLang="en-US" dirty="0">
              <a:solidFill>
                <a:schemeClr val="tx1"/>
              </a:solidFill>
            </a:endParaRPr>
          </a:p>
        </p:txBody>
      </p:sp>
      <p:sp>
        <p:nvSpPr>
          <p:cNvPr id="24" name="角丸四角形 23"/>
          <p:cNvSpPr/>
          <p:nvPr/>
        </p:nvSpPr>
        <p:spPr>
          <a:xfrm>
            <a:off x="4591328" y="4360459"/>
            <a:ext cx="793845" cy="600502"/>
          </a:xfrm>
          <a:prstGeom prst="roundRect">
            <a:avLst/>
          </a:prstGeom>
        </p:spPr>
        <p:style>
          <a:lnRef idx="1">
            <a:schemeClr val="accent5"/>
          </a:lnRef>
          <a:fillRef idx="3">
            <a:schemeClr val="accent5"/>
          </a:fillRef>
          <a:effectRef idx="2">
            <a:schemeClr val="accent5"/>
          </a:effectRef>
          <a:fontRef idx="minor">
            <a:schemeClr val="lt1"/>
          </a:fontRef>
        </p:style>
        <p:txBody>
          <a:bodyPr rtlCol="0" anchor="ctr"/>
          <a:lstStyle/>
          <a:p>
            <a:pPr algn="ctr"/>
            <a:r>
              <a:rPr kumimoji="1" lang="en-US" altLang="ja-JP" dirty="0" smtClean="0">
                <a:solidFill>
                  <a:schemeClr val="tx1"/>
                </a:solidFill>
              </a:rPr>
              <a:t>NC</a:t>
            </a:r>
            <a:endParaRPr kumimoji="1" lang="ja-JP" altLang="en-US" dirty="0">
              <a:solidFill>
                <a:schemeClr val="tx1"/>
              </a:solidFill>
            </a:endParaRPr>
          </a:p>
        </p:txBody>
      </p:sp>
      <p:sp>
        <p:nvSpPr>
          <p:cNvPr id="25" name="角丸四角形 24"/>
          <p:cNvSpPr/>
          <p:nvPr/>
        </p:nvSpPr>
        <p:spPr>
          <a:xfrm>
            <a:off x="7009257" y="4360459"/>
            <a:ext cx="793845" cy="600502"/>
          </a:xfrm>
          <a:prstGeom prst="roundRect">
            <a:avLst/>
          </a:prstGeom>
        </p:spPr>
        <p:style>
          <a:lnRef idx="1">
            <a:schemeClr val="accent5"/>
          </a:lnRef>
          <a:fillRef idx="3">
            <a:schemeClr val="accent5"/>
          </a:fillRef>
          <a:effectRef idx="2">
            <a:schemeClr val="accent5"/>
          </a:effectRef>
          <a:fontRef idx="minor">
            <a:schemeClr val="lt1"/>
          </a:fontRef>
        </p:style>
        <p:txBody>
          <a:bodyPr rtlCol="0" anchor="ctr"/>
          <a:lstStyle/>
          <a:p>
            <a:pPr algn="ctr"/>
            <a:r>
              <a:rPr kumimoji="1" lang="en-US" altLang="ja-JP" dirty="0" smtClean="0">
                <a:solidFill>
                  <a:schemeClr val="tx1"/>
                </a:solidFill>
              </a:rPr>
              <a:t>NC</a:t>
            </a:r>
            <a:endParaRPr kumimoji="1" lang="ja-JP" altLang="en-US" dirty="0">
              <a:solidFill>
                <a:schemeClr val="tx1"/>
              </a:solidFill>
            </a:endParaRPr>
          </a:p>
        </p:txBody>
      </p:sp>
      <p:sp>
        <p:nvSpPr>
          <p:cNvPr id="32" name="右矢印 31"/>
          <p:cNvSpPr/>
          <p:nvPr/>
        </p:nvSpPr>
        <p:spPr>
          <a:xfrm rot="16488510">
            <a:off x="1275812" y="3861319"/>
            <a:ext cx="796620" cy="188650"/>
          </a:xfrm>
          <a:prstGeom prst="rightArrow">
            <a:avLst/>
          </a:prstGeom>
          <a:solidFill>
            <a:schemeClr val="accent2"/>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ja-JP" altLang="en-US"/>
          </a:p>
        </p:txBody>
      </p:sp>
      <p:sp>
        <p:nvSpPr>
          <p:cNvPr id="26" name="正方形/長方形 25"/>
          <p:cNvSpPr/>
          <p:nvPr/>
        </p:nvSpPr>
        <p:spPr>
          <a:xfrm>
            <a:off x="3345973" y="3018973"/>
            <a:ext cx="2210936" cy="409433"/>
          </a:xfrm>
          <a:prstGeom prst="rect">
            <a:avLst/>
          </a:prstGeom>
          <a:solidFill>
            <a:schemeClr val="accent2"/>
          </a:solidFill>
        </p:spPr>
        <p:style>
          <a:lnRef idx="1">
            <a:schemeClr val="accent4"/>
          </a:lnRef>
          <a:fillRef idx="3">
            <a:schemeClr val="accent4"/>
          </a:fillRef>
          <a:effectRef idx="2">
            <a:schemeClr val="accent4"/>
          </a:effectRef>
          <a:fontRef idx="minor">
            <a:schemeClr val="lt1"/>
          </a:fontRef>
        </p:style>
        <p:txBody>
          <a:bodyPr rtlCol="0" anchor="ctr"/>
          <a:lstStyle/>
          <a:p>
            <a:pPr algn="ctr"/>
            <a:r>
              <a:rPr kumimoji="1" lang="en-US" altLang="ja-JP" dirty="0" smtClean="0"/>
              <a:t>WCD for DCPC + NC</a:t>
            </a:r>
            <a:endParaRPr kumimoji="1" lang="ja-JP" altLang="en-US" dirty="0"/>
          </a:p>
        </p:txBody>
      </p:sp>
      <p:sp>
        <p:nvSpPr>
          <p:cNvPr id="33" name="正方形/長方形 32"/>
          <p:cNvSpPr/>
          <p:nvPr/>
        </p:nvSpPr>
        <p:spPr>
          <a:xfrm>
            <a:off x="5763902" y="3018974"/>
            <a:ext cx="2210936" cy="409433"/>
          </a:xfrm>
          <a:prstGeom prst="rect">
            <a:avLst/>
          </a:prstGeom>
          <a:solidFill>
            <a:schemeClr val="accent6"/>
          </a:solidFill>
        </p:spPr>
        <p:style>
          <a:lnRef idx="1">
            <a:schemeClr val="accent4"/>
          </a:lnRef>
          <a:fillRef idx="3">
            <a:schemeClr val="accent4"/>
          </a:fillRef>
          <a:effectRef idx="2">
            <a:schemeClr val="accent4"/>
          </a:effectRef>
          <a:fontRef idx="minor">
            <a:schemeClr val="lt1"/>
          </a:fontRef>
        </p:style>
        <p:txBody>
          <a:bodyPr rtlCol="0" anchor="ctr"/>
          <a:lstStyle/>
          <a:p>
            <a:pPr algn="ctr"/>
            <a:r>
              <a:rPr kumimoji="1" lang="en-US" altLang="ja-JP" dirty="0" smtClean="0"/>
              <a:t>WCD for DCPC + NC</a:t>
            </a:r>
            <a:endParaRPr kumimoji="1" lang="ja-JP" altLang="en-US" dirty="0"/>
          </a:p>
        </p:txBody>
      </p:sp>
      <p:sp>
        <p:nvSpPr>
          <p:cNvPr id="9" name="正方形/長方形 8"/>
          <p:cNvSpPr/>
          <p:nvPr/>
        </p:nvSpPr>
        <p:spPr>
          <a:xfrm>
            <a:off x="1170290" y="5102718"/>
            <a:ext cx="1059973" cy="523220"/>
          </a:xfrm>
          <a:prstGeom prst="rect">
            <a:avLst/>
          </a:prstGeom>
        </p:spPr>
        <p:txBody>
          <a:bodyPr wrap="square">
            <a:spAutoFit/>
          </a:bodyPr>
          <a:lstStyle/>
          <a:p>
            <a:r>
              <a:rPr lang="en-US" altLang="ja-JP" sz="1400" dirty="0" err="1"/>
              <a:t>aaa.json</a:t>
            </a:r>
            <a:endParaRPr lang="en-US" altLang="ja-JP" sz="1400" dirty="0"/>
          </a:p>
          <a:p>
            <a:r>
              <a:rPr lang="en-US" altLang="ja-JP" sz="1400" dirty="0" err="1" smtClean="0"/>
              <a:t>bbb.json</a:t>
            </a:r>
            <a:endParaRPr lang="en-US" altLang="ja-JP" sz="1400" dirty="0"/>
          </a:p>
        </p:txBody>
      </p:sp>
      <p:sp>
        <p:nvSpPr>
          <p:cNvPr id="11" name="正方形/長方形 10"/>
          <p:cNvSpPr/>
          <p:nvPr/>
        </p:nvSpPr>
        <p:spPr>
          <a:xfrm>
            <a:off x="2167714" y="5122065"/>
            <a:ext cx="903031" cy="523220"/>
          </a:xfrm>
          <a:prstGeom prst="rect">
            <a:avLst/>
          </a:prstGeom>
        </p:spPr>
        <p:txBody>
          <a:bodyPr wrap="square">
            <a:spAutoFit/>
          </a:bodyPr>
          <a:lstStyle/>
          <a:p>
            <a:r>
              <a:rPr lang="en-US" altLang="ja-JP" sz="1400" dirty="0" err="1" smtClean="0"/>
              <a:t>ccc.json</a:t>
            </a:r>
            <a:endParaRPr lang="en-US" altLang="ja-JP" sz="1400" dirty="0"/>
          </a:p>
          <a:p>
            <a:r>
              <a:rPr lang="en-US" altLang="ja-JP" sz="1400" dirty="0" err="1"/>
              <a:t>ddd.json</a:t>
            </a:r>
            <a:endParaRPr lang="ja-JP" altLang="en-US" sz="1400" dirty="0"/>
          </a:p>
        </p:txBody>
      </p:sp>
      <p:sp>
        <p:nvSpPr>
          <p:cNvPr id="34" name="右矢印 33"/>
          <p:cNvSpPr/>
          <p:nvPr/>
        </p:nvSpPr>
        <p:spPr>
          <a:xfrm rot="16488510">
            <a:off x="2161779" y="3861319"/>
            <a:ext cx="796620" cy="188650"/>
          </a:xfrm>
          <a:prstGeom prst="rightArrow">
            <a:avLst/>
          </a:prstGeom>
          <a:solidFill>
            <a:schemeClr val="accent2"/>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ja-JP" altLang="en-US"/>
          </a:p>
        </p:txBody>
      </p:sp>
      <p:sp>
        <p:nvSpPr>
          <p:cNvPr id="35" name="右矢印 34"/>
          <p:cNvSpPr/>
          <p:nvPr/>
        </p:nvSpPr>
        <p:spPr>
          <a:xfrm rot="16488510">
            <a:off x="3648250" y="3861319"/>
            <a:ext cx="796620" cy="188650"/>
          </a:xfrm>
          <a:prstGeom prst="rightArrow">
            <a:avLst/>
          </a:prstGeom>
          <a:solidFill>
            <a:schemeClr val="accent2"/>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ja-JP" altLang="en-US"/>
          </a:p>
        </p:txBody>
      </p:sp>
      <p:sp>
        <p:nvSpPr>
          <p:cNvPr id="36" name="右矢印 35"/>
          <p:cNvSpPr/>
          <p:nvPr/>
        </p:nvSpPr>
        <p:spPr>
          <a:xfrm rot="16488510">
            <a:off x="4585393" y="3861319"/>
            <a:ext cx="796620" cy="188650"/>
          </a:xfrm>
          <a:prstGeom prst="rightArrow">
            <a:avLst/>
          </a:prstGeom>
          <a:solidFill>
            <a:schemeClr val="accent2"/>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ja-JP" altLang="en-US"/>
          </a:p>
        </p:txBody>
      </p:sp>
      <p:sp>
        <p:nvSpPr>
          <p:cNvPr id="37" name="右矢印 36"/>
          <p:cNvSpPr/>
          <p:nvPr/>
        </p:nvSpPr>
        <p:spPr>
          <a:xfrm rot="16488510">
            <a:off x="5994521" y="3881788"/>
            <a:ext cx="796620" cy="188650"/>
          </a:xfrm>
          <a:prstGeom prst="rightArrow">
            <a:avLst/>
          </a:prstGeom>
          <a:solidFill>
            <a:schemeClr val="accent2"/>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ja-JP" altLang="en-US"/>
          </a:p>
        </p:txBody>
      </p:sp>
      <p:sp>
        <p:nvSpPr>
          <p:cNvPr id="38" name="右矢印 37"/>
          <p:cNvSpPr/>
          <p:nvPr/>
        </p:nvSpPr>
        <p:spPr>
          <a:xfrm rot="16488510">
            <a:off x="7007868" y="3881788"/>
            <a:ext cx="796620" cy="188650"/>
          </a:xfrm>
          <a:prstGeom prst="rightArrow">
            <a:avLst/>
          </a:prstGeom>
          <a:solidFill>
            <a:schemeClr val="accent2"/>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ja-JP" altLang="en-US"/>
          </a:p>
        </p:txBody>
      </p:sp>
      <p:sp>
        <p:nvSpPr>
          <p:cNvPr id="14" name="テキスト ボックス 13"/>
          <p:cNvSpPr txBox="1"/>
          <p:nvPr/>
        </p:nvSpPr>
        <p:spPr>
          <a:xfrm>
            <a:off x="3070745" y="5364328"/>
            <a:ext cx="5936777" cy="1384995"/>
          </a:xfrm>
          <a:prstGeom prst="rect">
            <a:avLst/>
          </a:prstGeom>
          <a:noFill/>
        </p:spPr>
        <p:txBody>
          <a:bodyPr wrap="square" rtlCol="0">
            <a:spAutoFit/>
          </a:bodyPr>
          <a:lstStyle/>
          <a:p>
            <a:pPr marL="285750" indent="-285750">
              <a:buFont typeface="Arial" panose="020B0604020202020204" pitchFamily="34" charset="0"/>
              <a:buChar char="•"/>
            </a:pPr>
            <a:r>
              <a:rPr kumimoji="1" lang="en-US" altLang="ja-JP" sz="2800" dirty="0" smtClean="0"/>
              <a:t>Simple structure !</a:t>
            </a:r>
          </a:p>
          <a:p>
            <a:pPr marL="285750" indent="-285750">
              <a:buFont typeface="Arial" panose="020B0604020202020204" pitchFamily="34" charset="0"/>
              <a:buChar char="•"/>
            </a:pPr>
            <a:r>
              <a:rPr kumimoji="1" lang="en-US" altLang="ja-JP" sz="2800" dirty="0" smtClean="0"/>
              <a:t>But each GISCs have to develop own WCD</a:t>
            </a:r>
            <a:r>
              <a:rPr kumimoji="1" lang="en-US" altLang="ja-JP" sz="2800" dirty="0"/>
              <a:t>?</a:t>
            </a:r>
            <a:endParaRPr kumimoji="1" lang="ja-JP" altLang="en-US" sz="2800" dirty="0"/>
          </a:p>
        </p:txBody>
      </p:sp>
    </p:spTree>
    <p:extLst>
      <p:ext uri="{BB962C8B-B14F-4D97-AF65-F5344CB8AC3E}">
        <p14:creationId xmlns:p14="http://schemas.microsoft.com/office/powerpoint/2010/main" val="54147546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WCD for DCPC + NC</a:t>
            </a:r>
            <a:endParaRPr lang="en-US" dirty="0"/>
          </a:p>
        </p:txBody>
      </p:sp>
      <p:sp>
        <p:nvSpPr>
          <p:cNvPr id="4" name="Slide Number Placeholder 3"/>
          <p:cNvSpPr>
            <a:spLocks noGrp="1"/>
          </p:cNvSpPr>
          <p:nvPr>
            <p:ph type="sldNum" sz="quarter" idx="12"/>
          </p:nvPr>
        </p:nvSpPr>
        <p:spPr/>
        <p:txBody>
          <a:bodyPr/>
          <a:lstStyle/>
          <a:p>
            <a:r>
              <a:rPr lang="en-US" altLang="ja-JP" dirty="0"/>
              <a:t>ET-WISC2017 </a:t>
            </a:r>
            <a:r>
              <a:rPr lang="en-US" dirty="0" smtClean="0"/>
              <a:t>pp</a:t>
            </a:r>
            <a:fld id="{9259AF2F-52C6-9B46-B8B2-0579234AE62E}" type="slidenum">
              <a:rPr lang="en-US" smtClean="0"/>
              <a:pPr/>
              <a:t>6</a:t>
            </a:fld>
            <a:endParaRPr lang="en-US" dirty="0"/>
          </a:p>
        </p:txBody>
      </p:sp>
      <p:sp>
        <p:nvSpPr>
          <p:cNvPr id="6" name="角丸四角形 5"/>
          <p:cNvSpPr/>
          <p:nvPr/>
        </p:nvSpPr>
        <p:spPr>
          <a:xfrm>
            <a:off x="1495564" y="2138148"/>
            <a:ext cx="1064525" cy="641445"/>
          </a:xfrm>
          <a:prstGeom prst="round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kumimoji="1" lang="en-US" altLang="ja-JP" dirty="0" smtClean="0"/>
              <a:t>GISC A</a:t>
            </a:r>
            <a:endParaRPr kumimoji="1" lang="ja-JP" altLang="en-US" dirty="0"/>
          </a:p>
        </p:txBody>
      </p:sp>
      <p:sp>
        <p:nvSpPr>
          <p:cNvPr id="7" name="角丸四角形 6"/>
          <p:cNvSpPr/>
          <p:nvPr/>
        </p:nvSpPr>
        <p:spPr>
          <a:xfrm>
            <a:off x="3919178" y="2138148"/>
            <a:ext cx="1064525" cy="641445"/>
          </a:xfrm>
          <a:prstGeom prst="round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kumimoji="1" lang="en-US" altLang="ja-JP" dirty="0" smtClean="0"/>
              <a:t>GISC B</a:t>
            </a:r>
            <a:endParaRPr kumimoji="1" lang="ja-JP" altLang="en-US" dirty="0"/>
          </a:p>
        </p:txBody>
      </p:sp>
      <p:sp>
        <p:nvSpPr>
          <p:cNvPr id="8" name="角丸四角形 7"/>
          <p:cNvSpPr/>
          <p:nvPr/>
        </p:nvSpPr>
        <p:spPr>
          <a:xfrm>
            <a:off x="6337107" y="2170178"/>
            <a:ext cx="1064525" cy="641445"/>
          </a:xfrm>
          <a:prstGeom prst="round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kumimoji="1" lang="en-US" altLang="ja-JP" dirty="0" smtClean="0"/>
              <a:t>GISC C</a:t>
            </a:r>
            <a:endParaRPr kumimoji="1" lang="ja-JP" altLang="en-US" dirty="0"/>
          </a:p>
        </p:txBody>
      </p:sp>
      <p:sp>
        <p:nvSpPr>
          <p:cNvPr id="18" name="正方形/長方形 17"/>
          <p:cNvSpPr/>
          <p:nvPr/>
        </p:nvSpPr>
        <p:spPr>
          <a:xfrm>
            <a:off x="922358" y="3018974"/>
            <a:ext cx="2210936" cy="409433"/>
          </a:xfrm>
          <a:prstGeom prst="rect">
            <a:avLst/>
          </a:prstGeom>
          <a:solidFill>
            <a:schemeClr val="accent4"/>
          </a:solidFill>
        </p:spPr>
        <p:style>
          <a:lnRef idx="1">
            <a:schemeClr val="accent4"/>
          </a:lnRef>
          <a:fillRef idx="3">
            <a:schemeClr val="accent4"/>
          </a:fillRef>
          <a:effectRef idx="2">
            <a:schemeClr val="accent4"/>
          </a:effectRef>
          <a:fontRef idx="minor">
            <a:schemeClr val="lt1"/>
          </a:fontRef>
        </p:style>
        <p:txBody>
          <a:bodyPr rtlCol="0" anchor="ctr"/>
          <a:lstStyle/>
          <a:p>
            <a:pPr algn="ctr"/>
            <a:r>
              <a:rPr kumimoji="1" lang="en-US" altLang="ja-JP" dirty="0" smtClean="0"/>
              <a:t>WCD for DCPC + NC</a:t>
            </a:r>
            <a:endParaRPr kumimoji="1" lang="ja-JP" altLang="en-US" dirty="0"/>
          </a:p>
        </p:txBody>
      </p:sp>
      <p:sp>
        <p:nvSpPr>
          <p:cNvPr id="3" name="角丸四角形 2"/>
          <p:cNvSpPr/>
          <p:nvPr/>
        </p:nvSpPr>
        <p:spPr>
          <a:xfrm>
            <a:off x="1221469" y="4360459"/>
            <a:ext cx="793845" cy="600502"/>
          </a:xfrm>
          <a:prstGeom prst="roundRect">
            <a:avLst/>
          </a:prstGeom>
        </p:spPr>
        <p:style>
          <a:lnRef idx="1">
            <a:schemeClr val="accent3"/>
          </a:lnRef>
          <a:fillRef idx="3">
            <a:schemeClr val="accent3"/>
          </a:fillRef>
          <a:effectRef idx="2">
            <a:schemeClr val="accent3"/>
          </a:effectRef>
          <a:fontRef idx="minor">
            <a:schemeClr val="lt1"/>
          </a:fontRef>
        </p:style>
        <p:txBody>
          <a:bodyPr rtlCol="0" anchor="ctr"/>
          <a:lstStyle/>
          <a:p>
            <a:pPr algn="ctr"/>
            <a:r>
              <a:rPr kumimoji="1" lang="en-US" altLang="ja-JP" dirty="0" smtClean="0">
                <a:solidFill>
                  <a:schemeClr val="tx1"/>
                </a:solidFill>
              </a:rPr>
              <a:t>DCPC</a:t>
            </a:r>
            <a:endParaRPr kumimoji="1" lang="ja-JP" altLang="en-US" dirty="0">
              <a:solidFill>
                <a:schemeClr val="tx1"/>
              </a:solidFill>
            </a:endParaRPr>
          </a:p>
        </p:txBody>
      </p:sp>
      <p:sp>
        <p:nvSpPr>
          <p:cNvPr id="21" name="角丸四角形 20"/>
          <p:cNvSpPr/>
          <p:nvPr/>
        </p:nvSpPr>
        <p:spPr>
          <a:xfrm>
            <a:off x="3552960" y="4360459"/>
            <a:ext cx="882081" cy="600502"/>
          </a:xfrm>
          <a:prstGeom prst="roundRect">
            <a:avLst/>
          </a:prstGeom>
        </p:spPr>
        <p:style>
          <a:lnRef idx="1">
            <a:schemeClr val="accent3"/>
          </a:lnRef>
          <a:fillRef idx="3">
            <a:schemeClr val="accent3"/>
          </a:fillRef>
          <a:effectRef idx="2">
            <a:schemeClr val="accent3"/>
          </a:effectRef>
          <a:fontRef idx="minor">
            <a:schemeClr val="lt1"/>
          </a:fontRef>
        </p:style>
        <p:txBody>
          <a:bodyPr rtlCol="0" anchor="ctr"/>
          <a:lstStyle/>
          <a:p>
            <a:pPr algn="ctr"/>
            <a:r>
              <a:rPr kumimoji="1" lang="en-US" altLang="ja-JP" dirty="0" smtClean="0">
                <a:solidFill>
                  <a:schemeClr val="tx1"/>
                </a:solidFill>
              </a:rPr>
              <a:t>DCPC</a:t>
            </a:r>
            <a:endParaRPr kumimoji="1" lang="ja-JP" altLang="en-US" dirty="0">
              <a:solidFill>
                <a:schemeClr val="tx1"/>
              </a:solidFill>
            </a:endParaRPr>
          </a:p>
        </p:txBody>
      </p:sp>
      <p:sp>
        <p:nvSpPr>
          <p:cNvPr id="22" name="角丸四角形 21"/>
          <p:cNvSpPr/>
          <p:nvPr/>
        </p:nvSpPr>
        <p:spPr>
          <a:xfrm>
            <a:off x="5970888" y="4360459"/>
            <a:ext cx="843887" cy="600502"/>
          </a:xfrm>
          <a:prstGeom prst="roundRect">
            <a:avLst/>
          </a:prstGeom>
        </p:spPr>
        <p:style>
          <a:lnRef idx="1">
            <a:schemeClr val="accent3"/>
          </a:lnRef>
          <a:fillRef idx="3">
            <a:schemeClr val="accent3"/>
          </a:fillRef>
          <a:effectRef idx="2">
            <a:schemeClr val="accent3"/>
          </a:effectRef>
          <a:fontRef idx="minor">
            <a:schemeClr val="lt1"/>
          </a:fontRef>
        </p:style>
        <p:txBody>
          <a:bodyPr rtlCol="0" anchor="ctr"/>
          <a:lstStyle/>
          <a:p>
            <a:pPr algn="ctr"/>
            <a:r>
              <a:rPr kumimoji="1" lang="en-US" altLang="ja-JP" dirty="0" smtClean="0">
                <a:solidFill>
                  <a:schemeClr val="tx1"/>
                </a:solidFill>
              </a:rPr>
              <a:t>DCPC</a:t>
            </a:r>
            <a:endParaRPr kumimoji="1" lang="ja-JP" altLang="en-US" dirty="0">
              <a:solidFill>
                <a:schemeClr val="tx1"/>
              </a:solidFill>
            </a:endParaRPr>
          </a:p>
        </p:txBody>
      </p:sp>
      <p:sp>
        <p:nvSpPr>
          <p:cNvPr id="23" name="角丸四角形 22"/>
          <p:cNvSpPr/>
          <p:nvPr/>
        </p:nvSpPr>
        <p:spPr>
          <a:xfrm>
            <a:off x="2167714" y="4360459"/>
            <a:ext cx="793845" cy="600502"/>
          </a:xfrm>
          <a:prstGeom prst="roundRect">
            <a:avLst/>
          </a:prstGeom>
        </p:spPr>
        <p:style>
          <a:lnRef idx="1">
            <a:schemeClr val="accent5"/>
          </a:lnRef>
          <a:fillRef idx="3">
            <a:schemeClr val="accent5"/>
          </a:fillRef>
          <a:effectRef idx="2">
            <a:schemeClr val="accent5"/>
          </a:effectRef>
          <a:fontRef idx="minor">
            <a:schemeClr val="lt1"/>
          </a:fontRef>
        </p:style>
        <p:txBody>
          <a:bodyPr rtlCol="0" anchor="ctr"/>
          <a:lstStyle/>
          <a:p>
            <a:pPr algn="ctr"/>
            <a:r>
              <a:rPr kumimoji="1" lang="en-US" altLang="ja-JP" dirty="0" smtClean="0">
                <a:solidFill>
                  <a:schemeClr val="tx1"/>
                </a:solidFill>
              </a:rPr>
              <a:t>NC</a:t>
            </a:r>
            <a:endParaRPr kumimoji="1" lang="ja-JP" altLang="en-US" dirty="0">
              <a:solidFill>
                <a:schemeClr val="tx1"/>
              </a:solidFill>
            </a:endParaRPr>
          </a:p>
        </p:txBody>
      </p:sp>
      <p:sp>
        <p:nvSpPr>
          <p:cNvPr id="24" name="角丸四角形 23"/>
          <p:cNvSpPr/>
          <p:nvPr/>
        </p:nvSpPr>
        <p:spPr>
          <a:xfrm>
            <a:off x="4591328" y="4360459"/>
            <a:ext cx="793845" cy="600502"/>
          </a:xfrm>
          <a:prstGeom prst="roundRect">
            <a:avLst/>
          </a:prstGeom>
        </p:spPr>
        <p:style>
          <a:lnRef idx="1">
            <a:schemeClr val="accent5"/>
          </a:lnRef>
          <a:fillRef idx="3">
            <a:schemeClr val="accent5"/>
          </a:fillRef>
          <a:effectRef idx="2">
            <a:schemeClr val="accent5"/>
          </a:effectRef>
          <a:fontRef idx="minor">
            <a:schemeClr val="lt1"/>
          </a:fontRef>
        </p:style>
        <p:txBody>
          <a:bodyPr rtlCol="0" anchor="ctr"/>
          <a:lstStyle/>
          <a:p>
            <a:pPr algn="ctr"/>
            <a:r>
              <a:rPr kumimoji="1" lang="en-US" altLang="ja-JP" dirty="0" smtClean="0">
                <a:solidFill>
                  <a:schemeClr val="tx1"/>
                </a:solidFill>
              </a:rPr>
              <a:t>NC</a:t>
            </a:r>
            <a:endParaRPr kumimoji="1" lang="ja-JP" altLang="en-US" dirty="0">
              <a:solidFill>
                <a:schemeClr val="tx1"/>
              </a:solidFill>
            </a:endParaRPr>
          </a:p>
        </p:txBody>
      </p:sp>
      <p:sp>
        <p:nvSpPr>
          <p:cNvPr id="25" name="角丸四角形 24"/>
          <p:cNvSpPr/>
          <p:nvPr/>
        </p:nvSpPr>
        <p:spPr>
          <a:xfrm>
            <a:off x="7009257" y="4360459"/>
            <a:ext cx="793845" cy="600502"/>
          </a:xfrm>
          <a:prstGeom prst="roundRect">
            <a:avLst/>
          </a:prstGeom>
        </p:spPr>
        <p:style>
          <a:lnRef idx="1">
            <a:schemeClr val="accent5"/>
          </a:lnRef>
          <a:fillRef idx="3">
            <a:schemeClr val="accent5"/>
          </a:fillRef>
          <a:effectRef idx="2">
            <a:schemeClr val="accent5"/>
          </a:effectRef>
          <a:fontRef idx="minor">
            <a:schemeClr val="lt1"/>
          </a:fontRef>
        </p:style>
        <p:txBody>
          <a:bodyPr rtlCol="0" anchor="ctr"/>
          <a:lstStyle/>
          <a:p>
            <a:pPr algn="ctr"/>
            <a:r>
              <a:rPr kumimoji="1" lang="en-US" altLang="ja-JP" dirty="0" smtClean="0">
                <a:solidFill>
                  <a:schemeClr val="tx1"/>
                </a:solidFill>
              </a:rPr>
              <a:t>NC</a:t>
            </a:r>
            <a:endParaRPr kumimoji="1" lang="ja-JP" altLang="en-US" dirty="0">
              <a:solidFill>
                <a:schemeClr val="tx1"/>
              </a:solidFill>
            </a:endParaRPr>
          </a:p>
        </p:txBody>
      </p:sp>
      <p:sp>
        <p:nvSpPr>
          <p:cNvPr id="32" name="右矢印 31"/>
          <p:cNvSpPr/>
          <p:nvPr/>
        </p:nvSpPr>
        <p:spPr>
          <a:xfrm rot="16488510">
            <a:off x="1275812" y="3861319"/>
            <a:ext cx="796620" cy="188650"/>
          </a:xfrm>
          <a:prstGeom prst="rightArrow">
            <a:avLst/>
          </a:prstGeom>
          <a:solidFill>
            <a:schemeClr val="accent2"/>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ja-JP" altLang="en-US"/>
          </a:p>
        </p:txBody>
      </p:sp>
      <p:sp>
        <p:nvSpPr>
          <p:cNvPr id="26" name="正方形/長方形 25"/>
          <p:cNvSpPr/>
          <p:nvPr/>
        </p:nvSpPr>
        <p:spPr>
          <a:xfrm>
            <a:off x="3345973" y="3018973"/>
            <a:ext cx="2210936" cy="409433"/>
          </a:xfrm>
          <a:prstGeom prst="rect">
            <a:avLst/>
          </a:prstGeom>
          <a:solidFill>
            <a:schemeClr val="accent4"/>
          </a:solidFill>
        </p:spPr>
        <p:style>
          <a:lnRef idx="1">
            <a:schemeClr val="accent4"/>
          </a:lnRef>
          <a:fillRef idx="3">
            <a:schemeClr val="accent4"/>
          </a:fillRef>
          <a:effectRef idx="2">
            <a:schemeClr val="accent4"/>
          </a:effectRef>
          <a:fontRef idx="minor">
            <a:schemeClr val="lt1"/>
          </a:fontRef>
        </p:style>
        <p:txBody>
          <a:bodyPr rtlCol="0" anchor="ctr"/>
          <a:lstStyle/>
          <a:p>
            <a:pPr algn="ctr"/>
            <a:r>
              <a:rPr kumimoji="1" lang="en-US" altLang="ja-JP" dirty="0"/>
              <a:t>WCD for DCPC + NC</a:t>
            </a:r>
            <a:endParaRPr kumimoji="1" lang="ja-JP" altLang="en-US" dirty="0"/>
          </a:p>
        </p:txBody>
      </p:sp>
      <p:sp>
        <p:nvSpPr>
          <p:cNvPr id="33" name="正方形/長方形 32"/>
          <p:cNvSpPr/>
          <p:nvPr/>
        </p:nvSpPr>
        <p:spPr>
          <a:xfrm>
            <a:off x="5763902" y="3018974"/>
            <a:ext cx="2210936" cy="409433"/>
          </a:xfrm>
          <a:prstGeom prst="rect">
            <a:avLst/>
          </a:prstGeom>
          <a:solidFill>
            <a:schemeClr val="accent4"/>
          </a:solidFill>
        </p:spPr>
        <p:style>
          <a:lnRef idx="1">
            <a:schemeClr val="accent4"/>
          </a:lnRef>
          <a:fillRef idx="3">
            <a:schemeClr val="accent4"/>
          </a:fillRef>
          <a:effectRef idx="2">
            <a:schemeClr val="accent4"/>
          </a:effectRef>
          <a:fontRef idx="minor">
            <a:schemeClr val="lt1"/>
          </a:fontRef>
        </p:style>
        <p:txBody>
          <a:bodyPr rtlCol="0" anchor="ctr"/>
          <a:lstStyle/>
          <a:p>
            <a:pPr algn="ctr"/>
            <a:r>
              <a:rPr kumimoji="1" lang="en-US" altLang="ja-JP" dirty="0"/>
              <a:t>WCD for DCPC + NC</a:t>
            </a:r>
            <a:endParaRPr kumimoji="1" lang="ja-JP" altLang="en-US" dirty="0"/>
          </a:p>
        </p:txBody>
      </p:sp>
      <p:sp>
        <p:nvSpPr>
          <p:cNvPr id="9" name="正方形/長方形 8"/>
          <p:cNvSpPr/>
          <p:nvPr/>
        </p:nvSpPr>
        <p:spPr>
          <a:xfrm>
            <a:off x="1170290" y="5102718"/>
            <a:ext cx="1059973" cy="523220"/>
          </a:xfrm>
          <a:prstGeom prst="rect">
            <a:avLst/>
          </a:prstGeom>
        </p:spPr>
        <p:txBody>
          <a:bodyPr wrap="square">
            <a:spAutoFit/>
          </a:bodyPr>
          <a:lstStyle/>
          <a:p>
            <a:r>
              <a:rPr lang="en-US" altLang="ja-JP" sz="1400" dirty="0" err="1"/>
              <a:t>aaa.json</a:t>
            </a:r>
            <a:endParaRPr lang="en-US" altLang="ja-JP" sz="1400" dirty="0"/>
          </a:p>
          <a:p>
            <a:r>
              <a:rPr lang="en-US" altLang="ja-JP" sz="1400" dirty="0" err="1" smtClean="0"/>
              <a:t>bbb.json</a:t>
            </a:r>
            <a:endParaRPr lang="en-US" altLang="ja-JP" sz="1400" dirty="0"/>
          </a:p>
        </p:txBody>
      </p:sp>
      <p:sp>
        <p:nvSpPr>
          <p:cNvPr id="11" name="正方形/長方形 10"/>
          <p:cNvSpPr/>
          <p:nvPr/>
        </p:nvSpPr>
        <p:spPr>
          <a:xfrm>
            <a:off x="2167714" y="5122065"/>
            <a:ext cx="903031" cy="523220"/>
          </a:xfrm>
          <a:prstGeom prst="rect">
            <a:avLst/>
          </a:prstGeom>
        </p:spPr>
        <p:txBody>
          <a:bodyPr wrap="square">
            <a:spAutoFit/>
          </a:bodyPr>
          <a:lstStyle/>
          <a:p>
            <a:r>
              <a:rPr lang="en-US" altLang="ja-JP" sz="1400" dirty="0" err="1" smtClean="0"/>
              <a:t>ccc.json</a:t>
            </a:r>
            <a:endParaRPr lang="en-US" altLang="ja-JP" sz="1400" dirty="0"/>
          </a:p>
          <a:p>
            <a:r>
              <a:rPr lang="en-US" altLang="ja-JP" sz="1400" dirty="0" err="1"/>
              <a:t>ddd.json</a:t>
            </a:r>
            <a:endParaRPr lang="ja-JP" altLang="en-US" sz="1400" dirty="0"/>
          </a:p>
        </p:txBody>
      </p:sp>
      <p:sp>
        <p:nvSpPr>
          <p:cNvPr id="34" name="右矢印 33"/>
          <p:cNvSpPr/>
          <p:nvPr/>
        </p:nvSpPr>
        <p:spPr>
          <a:xfrm rot="16488510">
            <a:off x="2161779" y="3861319"/>
            <a:ext cx="796620" cy="188650"/>
          </a:xfrm>
          <a:prstGeom prst="rightArrow">
            <a:avLst/>
          </a:prstGeom>
          <a:solidFill>
            <a:schemeClr val="accent2"/>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ja-JP" altLang="en-US"/>
          </a:p>
        </p:txBody>
      </p:sp>
      <p:sp>
        <p:nvSpPr>
          <p:cNvPr id="35" name="右矢印 34"/>
          <p:cNvSpPr/>
          <p:nvPr/>
        </p:nvSpPr>
        <p:spPr>
          <a:xfrm rot="16488510">
            <a:off x="3648250" y="3861319"/>
            <a:ext cx="796620" cy="188650"/>
          </a:xfrm>
          <a:prstGeom prst="rightArrow">
            <a:avLst/>
          </a:prstGeom>
          <a:solidFill>
            <a:schemeClr val="accent2"/>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ja-JP" altLang="en-US"/>
          </a:p>
        </p:txBody>
      </p:sp>
      <p:sp>
        <p:nvSpPr>
          <p:cNvPr id="36" name="右矢印 35"/>
          <p:cNvSpPr/>
          <p:nvPr/>
        </p:nvSpPr>
        <p:spPr>
          <a:xfrm rot="16488510">
            <a:off x="4585393" y="3861319"/>
            <a:ext cx="796620" cy="188650"/>
          </a:xfrm>
          <a:prstGeom prst="rightArrow">
            <a:avLst/>
          </a:prstGeom>
          <a:solidFill>
            <a:schemeClr val="accent2"/>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ja-JP" altLang="en-US"/>
          </a:p>
        </p:txBody>
      </p:sp>
      <p:sp>
        <p:nvSpPr>
          <p:cNvPr id="37" name="右矢印 36"/>
          <p:cNvSpPr/>
          <p:nvPr/>
        </p:nvSpPr>
        <p:spPr>
          <a:xfrm rot="16488510">
            <a:off x="5994521" y="3881788"/>
            <a:ext cx="796620" cy="188650"/>
          </a:xfrm>
          <a:prstGeom prst="rightArrow">
            <a:avLst/>
          </a:prstGeom>
          <a:solidFill>
            <a:schemeClr val="accent2"/>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ja-JP" altLang="en-US"/>
          </a:p>
        </p:txBody>
      </p:sp>
      <p:sp>
        <p:nvSpPr>
          <p:cNvPr id="38" name="右矢印 37"/>
          <p:cNvSpPr/>
          <p:nvPr/>
        </p:nvSpPr>
        <p:spPr>
          <a:xfrm rot="16488510">
            <a:off x="7007868" y="3881788"/>
            <a:ext cx="796620" cy="188650"/>
          </a:xfrm>
          <a:prstGeom prst="rightArrow">
            <a:avLst/>
          </a:prstGeom>
          <a:solidFill>
            <a:schemeClr val="accent2"/>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ja-JP" altLang="en-US"/>
          </a:p>
        </p:txBody>
      </p:sp>
      <p:sp>
        <p:nvSpPr>
          <p:cNvPr id="5" name="太陽 4"/>
          <p:cNvSpPr/>
          <p:nvPr/>
        </p:nvSpPr>
        <p:spPr>
          <a:xfrm>
            <a:off x="559558" y="2674961"/>
            <a:ext cx="504967" cy="450376"/>
          </a:xfrm>
          <a:prstGeom prst="sun">
            <a:avLst/>
          </a:prstGeom>
          <a:solidFill>
            <a:srgbClr val="FF0000"/>
          </a:solidFill>
        </p:spPr>
        <p:style>
          <a:lnRef idx="1">
            <a:schemeClr val="accent2"/>
          </a:lnRef>
          <a:fillRef idx="3">
            <a:schemeClr val="accent2"/>
          </a:fillRef>
          <a:effectRef idx="2">
            <a:schemeClr val="accent2"/>
          </a:effectRef>
          <a:fontRef idx="minor">
            <a:schemeClr val="lt1"/>
          </a:fontRef>
        </p:style>
        <p:txBody>
          <a:bodyPr rtlCol="0" anchor="ctr"/>
          <a:lstStyle/>
          <a:p>
            <a:pPr algn="ctr"/>
            <a:endParaRPr kumimoji="1" lang="ja-JP" altLang="en-US"/>
          </a:p>
        </p:txBody>
      </p:sp>
      <p:sp>
        <p:nvSpPr>
          <p:cNvPr id="10" name="正方形/長方形 9"/>
          <p:cNvSpPr/>
          <p:nvPr/>
        </p:nvSpPr>
        <p:spPr>
          <a:xfrm>
            <a:off x="3345973" y="5134744"/>
            <a:ext cx="4572000" cy="1384995"/>
          </a:xfrm>
          <a:prstGeom prst="rect">
            <a:avLst/>
          </a:prstGeom>
        </p:spPr>
        <p:txBody>
          <a:bodyPr>
            <a:spAutoFit/>
          </a:bodyPr>
          <a:lstStyle/>
          <a:p>
            <a:pPr marL="285750" indent="-285750">
              <a:buFont typeface="Arial" panose="020B0604020202020204" pitchFamily="34" charset="0"/>
              <a:buChar char="•"/>
            </a:pPr>
            <a:r>
              <a:rPr lang="en-US" altLang="ja-JP" sz="2800" dirty="0"/>
              <a:t>If some GISC develop "WCD for DCPC and NC", and it be shared with other GISCs?</a:t>
            </a:r>
            <a:endParaRPr lang="ja-JP" altLang="en-US" sz="2800" dirty="0"/>
          </a:p>
        </p:txBody>
      </p:sp>
      <p:sp>
        <p:nvSpPr>
          <p:cNvPr id="12" name="下カーブ矢印 11"/>
          <p:cNvSpPr/>
          <p:nvPr/>
        </p:nvSpPr>
        <p:spPr>
          <a:xfrm>
            <a:off x="2902406" y="2588524"/>
            <a:ext cx="631214" cy="382138"/>
          </a:xfrm>
          <a:prstGeom prst="curvedDownArrow">
            <a:avLst/>
          </a:prstGeom>
          <a:solidFill>
            <a:srgbClr val="FF0000"/>
          </a:solidFill>
          <a:ln>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ja-JP" altLang="en-US">
              <a:solidFill>
                <a:schemeClr val="tx1"/>
              </a:solidFill>
            </a:endParaRPr>
          </a:p>
        </p:txBody>
      </p:sp>
      <p:sp>
        <p:nvSpPr>
          <p:cNvPr id="27" name="下カーブ矢印 26"/>
          <p:cNvSpPr/>
          <p:nvPr/>
        </p:nvSpPr>
        <p:spPr>
          <a:xfrm>
            <a:off x="3021833" y="2620554"/>
            <a:ext cx="3138990" cy="382138"/>
          </a:xfrm>
          <a:prstGeom prst="curvedDownArrow">
            <a:avLst/>
          </a:prstGeom>
          <a:solidFill>
            <a:srgbClr val="FF0000"/>
          </a:solidFill>
          <a:ln>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ja-JP" altLang="en-US">
              <a:solidFill>
                <a:schemeClr val="tx1"/>
              </a:solidFill>
            </a:endParaRPr>
          </a:p>
        </p:txBody>
      </p:sp>
    </p:spTree>
    <p:extLst>
      <p:ext uri="{BB962C8B-B14F-4D97-AF65-F5344CB8AC3E}">
        <p14:creationId xmlns:p14="http://schemas.microsoft.com/office/powerpoint/2010/main" val="177155048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en-US" altLang="ja-JP" dirty="0" smtClean="0"/>
              <a:t>Tasks</a:t>
            </a:r>
            <a:endParaRPr kumimoji="1" lang="ja-JP" altLang="en-US" dirty="0"/>
          </a:p>
        </p:txBody>
      </p:sp>
      <p:sp>
        <p:nvSpPr>
          <p:cNvPr id="3" name="コンテンツ プレースホルダー 2"/>
          <p:cNvSpPr>
            <a:spLocks noGrp="1"/>
          </p:cNvSpPr>
          <p:nvPr>
            <p:ph idx="1"/>
          </p:nvPr>
        </p:nvSpPr>
        <p:spPr/>
        <p:txBody>
          <a:bodyPr/>
          <a:lstStyle/>
          <a:p>
            <a:r>
              <a:rPr kumimoji="1" lang="en-US" altLang="ja-JP" dirty="0" smtClean="0"/>
              <a:t>WIS Monitoring for GISC</a:t>
            </a:r>
          </a:p>
          <a:p>
            <a:pPr lvl="1"/>
            <a:r>
              <a:rPr lang="en-US" altLang="ja-JP" dirty="0" smtClean="0"/>
              <a:t>Participation of all 15 GISCs</a:t>
            </a:r>
          </a:p>
          <a:p>
            <a:pPr lvl="1"/>
            <a:r>
              <a:rPr lang="en-US" altLang="ja-JP" dirty="0" smtClean="0"/>
              <a:t>Link to CMA’s and JMA’s WCD (for GISC) on each GISCs portal</a:t>
            </a:r>
          </a:p>
          <a:p>
            <a:r>
              <a:rPr kumimoji="1" lang="en-US" altLang="ja-JP" smtClean="0"/>
              <a:t>WIS Monitoring </a:t>
            </a:r>
            <a:r>
              <a:rPr kumimoji="1" lang="en-US" altLang="ja-JP" dirty="0" smtClean="0"/>
              <a:t>for DCPC and NC</a:t>
            </a:r>
          </a:p>
          <a:p>
            <a:pPr lvl="1"/>
            <a:r>
              <a:rPr lang="en-US" altLang="ja-JP" dirty="0" smtClean="0"/>
              <a:t>Metrics / Elements</a:t>
            </a:r>
          </a:p>
          <a:p>
            <a:pPr lvl="1"/>
            <a:r>
              <a:rPr lang="en-US" altLang="ja-JP" dirty="0" smtClean="0"/>
              <a:t>JSON specification</a:t>
            </a:r>
          </a:p>
          <a:p>
            <a:pPr lvl="1"/>
            <a:r>
              <a:rPr kumimoji="1" lang="en-US" altLang="ja-JP" dirty="0" smtClean="0"/>
              <a:t>WCD</a:t>
            </a:r>
            <a:endParaRPr kumimoji="1" lang="ja-JP" altLang="en-US" dirty="0"/>
          </a:p>
        </p:txBody>
      </p:sp>
      <p:sp>
        <p:nvSpPr>
          <p:cNvPr id="4" name="スライド番号プレースホルダー 3"/>
          <p:cNvSpPr>
            <a:spLocks noGrp="1"/>
          </p:cNvSpPr>
          <p:nvPr>
            <p:ph type="sldNum" sz="quarter" idx="12"/>
          </p:nvPr>
        </p:nvSpPr>
        <p:spPr/>
        <p:txBody>
          <a:bodyPr/>
          <a:lstStyle/>
          <a:p>
            <a:r>
              <a:rPr lang="en-US" altLang="ja-JP" dirty="0"/>
              <a:t>ET-WISC2017 </a:t>
            </a:r>
            <a:r>
              <a:rPr lang="en-US" dirty="0" smtClean="0"/>
              <a:t>pp</a:t>
            </a:r>
            <a:fld id="{9259AF2F-52C6-9B46-B8B2-0579234AE62E}" type="slidenum">
              <a:rPr lang="en-US" smtClean="0"/>
              <a:pPr/>
              <a:t>7</a:t>
            </a:fld>
            <a:endParaRPr lang="en-US" dirty="0"/>
          </a:p>
        </p:txBody>
      </p:sp>
    </p:spTree>
    <p:extLst>
      <p:ext uri="{BB962C8B-B14F-4D97-AF65-F5344CB8AC3E}">
        <p14:creationId xmlns:p14="http://schemas.microsoft.com/office/powerpoint/2010/main" val="94900581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en-US" altLang="ja-JP" dirty="0"/>
              <a:t>Summary (Text for report)</a:t>
            </a:r>
            <a:endParaRPr kumimoji="1" lang="ja-JP" altLang="en-US" dirty="0"/>
          </a:p>
        </p:txBody>
      </p:sp>
      <p:sp>
        <p:nvSpPr>
          <p:cNvPr id="3" name="コンテンツ プレースホルダー 2"/>
          <p:cNvSpPr>
            <a:spLocks noGrp="1"/>
          </p:cNvSpPr>
          <p:nvPr>
            <p:ph idx="1"/>
          </p:nvPr>
        </p:nvSpPr>
        <p:spPr/>
        <p:txBody>
          <a:bodyPr>
            <a:normAutofit/>
          </a:bodyPr>
          <a:lstStyle/>
          <a:p>
            <a:r>
              <a:rPr kumimoji="1" lang="en-US" altLang="ja-JP" sz="2000" dirty="0" smtClean="0"/>
              <a:t>Mr. Shigeharu NISHIKAWA, JMA introduced his idea of WIS monitoring for DCPC and NC. He explained current “WCD for GISC” and simplicity when each GISCs has “WCD for DCPC and NC”. And also he </a:t>
            </a:r>
            <a:r>
              <a:rPr lang="en-US" altLang="ja-JP" sz="2000" dirty="0"/>
              <a:t>mentioned efficiency when </a:t>
            </a:r>
            <a:r>
              <a:rPr kumimoji="1" lang="en-US" altLang="ja-JP" sz="2000" dirty="0" smtClean="0"/>
              <a:t>some GISC develop “WCD for DCPC and NC” and share it with other GISCs.</a:t>
            </a:r>
          </a:p>
          <a:p>
            <a:r>
              <a:rPr lang="en-US" altLang="ja-JP" sz="2000" dirty="0" smtClean="0"/>
              <a:t>The meeting reviewed and discussed his idea and …</a:t>
            </a:r>
            <a:endParaRPr kumimoji="1" lang="ja-JP" altLang="en-US" sz="2000" dirty="0"/>
          </a:p>
        </p:txBody>
      </p:sp>
      <p:sp>
        <p:nvSpPr>
          <p:cNvPr id="4" name="スライド番号プレースホルダー 3"/>
          <p:cNvSpPr>
            <a:spLocks noGrp="1"/>
          </p:cNvSpPr>
          <p:nvPr>
            <p:ph type="sldNum" sz="quarter" idx="12"/>
          </p:nvPr>
        </p:nvSpPr>
        <p:spPr/>
        <p:txBody>
          <a:bodyPr/>
          <a:lstStyle/>
          <a:p>
            <a:r>
              <a:rPr lang="en-US" altLang="ja-JP" dirty="0"/>
              <a:t>ET-WISC2017 </a:t>
            </a:r>
            <a:r>
              <a:rPr lang="en-US" dirty="0" smtClean="0"/>
              <a:t>pp</a:t>
            </a:r>
            <a:fld id="{9259AF2F-52C6-9B46-B8B2-0579234AE62E}" type="slidenum">
              <a:rPr lang="en-US" smtClean="0"/>
              <a:pPr/>
              <a:t>8</a:t>
            </a:fld>
            <a:endParaRPr lang="en-US" dirty="0"/>
          </a:p>
        </p:txBody>
      </p:sp>
    </p:spTree>
    <p:extLst>
      <p:ext uri="{BB962C8B-B14F-4D97-AF65-F5344CB8AC3E}">
        <p14:creationId xmlns:p14="http://schemas.microsoft.com/office/powerpoint/2010/main" val="248690236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wmo2016_powerpoint_standard_v2.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7" name="Title 1"/>
          <p:cNvSpPr txBox="1">
            <a:spLocks/>
          </p:cNvSpPr>
          <p:nvPr/>
        </p:nvSpPr>
        <p:spPr>
          <a:xfrm>
            <a:off x="457200" y="2002370"/>
            <a:ext cx="8229600" cy="1840813"/>
          </a:xfrm>
          <a:prstGeom prst="rect">
            <a:avLst/>
          </a:prstGeom>
        </p:spPr>
        <p:txBody>
          <a:bodyPr vert="horz" lIns="91440" tIns="45720" rIns="91440" bIns="45720" rtlCol="0" anchor="ctr">
            <a:norm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en-US" sz="4800" dirty="0" smtClean="0">
                <a:solidFill>
                  <a:srgbClr val="000090"/>
                </a:solidFill>
              </a:rPr>
              <a:t>Thank you</a:t>
            </a:r>
          </a:p>
          <a:p>
            <a:r>
              <a:rPr lang="en-US" sz="4800" dirty="0" smtClean="0">
                <a:solidFill>
                  <a:srgbClr val="000090"/>
                </a:solidFill>
              </a:rPr>
              <a:t>Merci</a:t>
            </a:r>
            <a:endParaRPr lang="en-US" sz="4800" dirty="0">
              <a:solidFill>
                <a:srgbClr val="000090"/>
              </a:solidFill>
            </a:endParaRPr>
          </a:p>
        </p:txBody>
      </p:sp>
      <p:sp>
        <p:nvSpPr>
          <p:cNvPr id="2" name="Slide Number Placeholder 1"/>
          <p:cNvSpPr>
            <a:spLocks noGrp="1"/>
          </p:cNvSpPr>
          <p:nvPr>
            <p:ph type="sldNum" sz="quarter" idx="12"/>
          </p:nvPr>
        </p:nvSpPr>
        <p:spPr/>
        <p:txBody>
          <a:bodyPr/>
          <a:lstStyle/>
          <a:p>
            <a:fld id="{9259AF2F-52C6-9B46-B8B2-0579234AE62E}" type="slidenum">
              <a:rPr lang="en-US" smtClean="0"/>
              <a:t>9</a:t>
            </a:fld>
            <a:endParaRPr lang="en-US"/>
          </a:p>
        </p:txBody>
      </p:sp>
    </p:spTree>
    <p:extLst>
      <p:ext uri="{BB962C8B-B14F-4D97-AF65-F5344CB8AC3E}">
        <p14:creationId xmlns:p14="http://schemas.microsoft.com/office/powerpoint/2010/main" val="1548014070"/>
      </p:ext>
    </p:extLst>
  </p:cSld>
  <p:clrMapOvr>
    <a:masterClrMapping/>
  </p:clrMapOvr>
  <p:timing>
    <p:tnLst>
      <p:par>
        <p:cTn id="1" dur="indefinite" restart="never" nodeType="tmRoot"/>
      </p:par>
    </p:tnLst>
  </p:timing>
</p:sld>
</file>

<file path=ppt/theme/theme1.xml><?xml version="1.0" encoding="utf-8"?>
<a:theme xmlns:a="http://schemas.openxmlformats.org/drawingml/2006/main" name="TT-GISC2017-presentationXX-templat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TT-GISC2017-presentationXX-template</Template>
  <TotalTime>17</TotalTime>
  <Words>376</Words>
  <Application>Microsoft Office PowerPoint</Application>
  <PresentationFormat>画面に合わせる (4:3)</PresentationFormat>
  <Paragraphs>105</Paragraphs>
  <Slides>9</Slides>
  <Notes>0</Notes>
  <HiddenSlides>0</HiddenSlides>
  <MMClips>0</MMClips>
  <ScaleCrop>false</ScaleCrop>
  <HeadingPairs>
    <vt:vector size="4" baseType="variant">
      <vt:variant>
        <vt:lpstr>テーマ</vt:lpstr>
      </vt:variant>
      <vt:variant>
        <vt:i4>1</vt:i4>
      </vt:variant>
      <vt:variant>
        <vt:lpstr>スライド タイトル</vt:lpstr>
      </vt:variant>
      <vt:variant>
        <vt:i4>9</vt:i4>
      </vt:variant>
    </vt:vector>
  </HeadingPairs>
  <TitlesOfParts>
    <vt:vector size="10" baseType="lpstr">
      <vt:lpstr>TT-GISC2017-presentationXX-template</vt:lpstr>
      <vt:lpstr>PowerPoint プレゼンテーション</vt:lpstr>
      <vt:lpstr>PowerPoint プレゼンテーション</vt:lpstr>
      <vt:lpstr>WCD for GISC</vt:lpstr>
      <vt:lpstr>WCD for GISC + DCPC + NC ???</vt:lpstr>
      <vt:lpstr>WCD for DCPC + NC</vt:lpstr>
      <vt:lpstr>WCD for DCPC + NC</vt:lpstr>
      <vt:lpstr>Tasks</vt:lpstr>
      <vt:lpstr>Summary (Text for report)</vt:lpstr>
      <vt:lpstr>PowerPoint プレゼンテーション</vt:lpstr>
    </vt:vector>
  </TitlesOfParts>
  <Company>気象庁</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プレゼンテーション</dc:title>
  <dc:creator>気象庁</dc:creator>
  <cp:lastModifiedBy>気象庁</cp:lastModifiedBy>
  <cp:revision>15</cp:revision>
  <dcterms:created xsi:type="dcterms:W3CDTF">2017-11-07T01:21:13Z</dcterms:created>
  <dcterms:modified xsi:type="dcterms:W3CDTF">2017-11-09T06:12:47Z</dcterms:modified>
</cp:coreProperties>
</file>