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5"/>
  </p:notesMasterIdLst>
  <p:sldIdLst>
    <p:sldId id="256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82" r:id="rId21"/>
    <p:sldId id="283" r:id="rId22"/>
    <p:sldId id="284" r:id="rId23"/>
    <p:sldId id="258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70" d="100"/>
          <a:sy n="70" d="100"/>
        </p:scale>
        <p:origin x="-1416" y="-7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09/11/2017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アイコンをクリックして図を追加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is-jma.go.jp/wcd/v1/top.html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Status of GISC </a:t>
            </a:r>
            <a:r>
              <a:rPr lang="en-US" sz="4800" dirty="0" smtClean="0">
                <a:solidFill>
                  <a:srgbClr val="000090"/>
                </a:solidFill>
              </a:rPr>
              <a:t>Tokyo</a:t>
            </a:r>
          </a:p>
          <a:p>
            <a:r>
              <a:rPr lang="en-US" altLang="ja-JP" sz="3600" i="1" dirty="0" smtClean="0">
                <a:solidFill>
                  <a:srgbClr val="000090"/>
                </a:solidFill>
              </a:rPr>
              <a:t>Shigeharu</a:t>
            </a:r>
            <a:r>
              <a:rPr lang="ja-JP" altLang="en-US" sz="3600" i="1" dirty="0" smtClean="0">
                <a:solidFill>
                  <a:srgbClr val="000090"/>
                </a:solidFill>
              </a:rPr>
              <a:t> </a:t>
            </a:r>
            <a:r>
              <a:rPr lang="en-US" altLang="ja-JP" sz="3600" i="1" dirty="0" smtClean="0">
                <a:solidFill>
                  <a:srgbClr val="000090"/>
                </a:solidFill>
              </a:rPr>
              <a:t>NISHIKAWA</a:t>
            </a:r>
          </a:p>
          <a:p>
            <a:r>
              <a:rPr lang="en-US" sz="3000" dirty="0" smtClean="0">
                <a:solidFill>
                  <a:srgbClr val="000090"/>
                </a:solidFill>
              </a:rPr>
              <a:t>Agenda </a:t>
            </a:r>
            <a:r>
              <a:rPr lang="en-US" sz="3000" smtClean="0">
                <a:solidFill>
                  <a:srgbClr val="000090"/>
                </a:solidFill>
              </a:rPr>
              <a:t>item 4.1</a:t>
            </a:r>
            <a:r>
              <a:rPr lang="en-US" altLang="ja-JP" sz="3000" smtClean="0">
                <a:solidFill>
                  <a:srgbClr val="000090"/>
                </a:solidFill>
              </a:rPr>
              <a:t>.14</a:t>
            </a:r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rgbClr val="000090"/>
                </a:solidFill>
              </a:rPr>
              <a:t>Task Team GISC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TT-GISC2017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13-17 </a:t>
            </a:r>
            <a:r>
              <a:rPr lang="fr-CH" sz="1600" dirty="0" err="1" smtClean="0">
                <a:solidFill>
                  <a:srgbClr val="000090"/>
                </a:solidFill>
              </a:rPr>
              <a:t>November</a:t>
            </a:r>
            <a:r>
              <a:rPr lang="fr-CH" sz="1600" dirty="0" smtClean="0">
                <a:solidFill>
                  <a:srgbClr val="000090"/>
                </a:solidFill>
              </a:rPr>
              <a:t> 2017, Geneva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Contents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sz="2000" dirty="0"/>
              <a:t>Area of Responsibility </a:t>
            </a:r>
          </a:p>
          <a:p>
            <a:pPr lvl="1"/>
            <a:r>
              <a:rPr lang="en-US" altLang="ja-JP" sz="2000" dirty="0"/>
              <a:t>AMDCN connectivity </a:t>
            </a:r>
          </a:p>
          <a:p>
            <a:r>
              <a:rPr lang="en-US" altLang="ja-JP" sz="2000" dirty="0" smtClean="0"/>
              <a:t>Training </a:t>
            </a:r>
            <a:r>
              <a:rPr lang="en-US" altLang="ja-JP" sz="2000" dirty="0"/>
              <a:t>– Capacity building activity </a:t>
            </a:r>
          </a:p>
          <a:p>
            <a:r>
              <a:rPr lang="en-US" altLang="ja-JP" sz="2000" dirty="0"/>
              <a:t>Operational issues in last period </a:t>
            </a:r>
          </a:p>
          <a:p>
            <a:r>
              <a:rPr lang="en-US" altLang="ja-JP" sz="2000" dirty="0"/>
              <a:t>GISC Back up and activities </a:t>
            </a:r>
          </a:p>
          <a:p>
            <a:r>
              <a:rPr lang="en-US" altLang="ja-JP" sz="2000" dirty="0"/>
              <a:t>Monitoring Activity &amp; volume </a:t>
            </a:r>
          </a:p>
          <a:p>
            <a:pPr lvl="1"/>
            <a:r>
              <a:rPr lang="en-US" altLang="ja-JP" sz="2000" dirty="0"/>
              <a:t>Traffic size and volumes, uptime </a:t>
            </a:r>
            <a:r>
              <a:rPr lang="en-US" altLang="ja-JP" sz="2000" dirty="0" err="1"/>
              <a:t>etc</a:t>
            </a:r>
            <a:r>
              <a:rPr lang="en-US" altLang="ja-JP" sz="2000" dirty="0"/>
              <a:t>, user registration </a:t>
            </a:r>
          </a:p>
          <a:p>
            <a:r>
              <a:rPr lang="en-US" altLang="ja-JP" sz="2000" dirty="0"/>
              <a:t>Changes in GISC, including new features since last meeting </a:t>
            </a:r>
          </a:p>
          <a:p>
            <a:r>
              <a:rPr lang="en-US" altLang="ja-JP" sz="2000" dirty="0"/>
              <a:t>Progress on action items </a:t>
            </a:r>
          </a:p>
          <a:p>
            <a:r>
              <a:rPr lang="en-US" altLang="ja-JP" sz="2000" dirty="0"/>
              <a:t>Outlook (planned changes/improvements) </a:t>
            </a:r>
          </a:p>
          <a:p>
            <a:r>
              <a:rPr lang="en-US" altLang="ja-JP" sz="2000" dirty="0" smtClean="0"/>
              <a:t>Summary </a:t>
            </a:r>
            <a:r>
              <a:rPr lang="en-US" altLang="ja-JP" sz="2000" dirty="0"/>
              <a:t>(Text for report</a:t>
            </a:r>
            <a:r>
              <a:rPr lang="en-US" altLang="ja-JP" sz="2000" dirty="0" smtClean="0"/>
              <a:t>)</a:t>
            </a:r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47190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/>
              <a:t>Area of Responsibility</a:t>
            </a:r>
            <a:br>
              <a:rPr lang="en-US" altLang="ja-JP" dirty="0"/>
            </a:br>
            <a:r>
              <a:rPr lang="en-US" altLang="ja-JP" dirty="0"/>
              <a:t>AMDCN connectivity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3</a:t>
            </a:fld>
            <a:endParaRPr lang="en-US" dirty="0"/>
          </a:p>
        </p:txBody>
      </p:sp>
      <p:grpSp>
        <p:nvGrpSpPr>
          <p:cNvPr id="5" name="グループ化 4"/>
          <p:cNvGrpSpPr/>
          <p:nvPr/>
        </p:nvGrpSpPr>
        <p:grpSpPr>
          <a:xfrm>
            <a:off x="323528" y="1562383"/>
            <a:ext cx="8665913" cy="5093220"/>
            <a:chOff x="323528" y="1562383"/>
            <a:chExt cx="8665913" cy="5093220"/>
          </a:xfrm>
        </p:grpSpPr>
        <p:sp>
          <p:nvSpPr>
            <p:cNvPr id="6" name="正方形/長方形 5"/>
            <p:cNvSpPr/>
            <p:nvPr/>
          </p:nvSpPr>
          <p:spPr>
            <a:xfrm>
              <a:off x="899592" y="1562383"/>
              <a:ext cx="6552728" cy="324036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7" name="雲 6"/>
            <p:cNvSpPr/>
            <p:nvPr/>
          </p:nvSpPr>
          <p:spPr bwMode="auto">
            <a:xfrm>
              <a:off x="3307552" y="2764363"/>
              <a:ext cx="2176598" cy="845747"/>
            </a:xfrm>
            <a:prstGeom prst="cloud">
              <a:avLst/>
            </a:prstGeom>
            <a:gradFill flip="none" rotWithShape="1">
              <a:gsLst>
                <a:gs pos="0">
                  <a:srgbClr val="FF0000">
                    <a:tint val="66000"/>
                    <a:satMod val="160000"/>
                  </a:srgbClr>
                </a:gs>
                <a:gs pos="50000">
                  <a:srgbClr val="FF0000">
                    <a:tint val="44500"/>
                    <a:satMod val="160000"/>
                  </a:srgbClr>
                </a:gs>
                <a:gs pos="100000">
                  <a:srgbClr val="FF0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algn="ctr">
                <a:defRPr/>
              </a:pPr>
              <a:endParaRPr lang="en-US" altLang="ja-JP" sz="1600" dirty="0">
                <a:latin typeface="Calibri" pitchFamily="34" charset="0"/>
                <a:cs typeface="Arial" pitchFamily="34" charset="0"/>
              </a:endParaRPr>
            </a:p>
          </p:txBody>
        </p:sp>
        <p:sp>
          <p:nvSpPr>
            <p:cNvPr id="8" name="雲 7"/>
            <p:cNvSpPr/>
            <p:nvPr/>
          </p:nvSpPr>
          <p:spPr bwMode="auto">
            <a:xfrm>
              <a:off x="5639735" y="2820861"/>
              <a:ext cx="1768387" cy="823326"/>
            </a:xfrm>
            <a:prstGeom prst="cloud">
              <a:avLst/>
            </a:prstGeom>
            <a:gradFill flip="none" rotWithShape="1">
              <a:gsLst>
                <a:gs pos="0">
                  <a:srgbClr val="00B0F0">
                    <a:tint val="66000"/>
                    <a:satMod val="160000"/>
                  </a:srgbClr>
                </a:gs>
                <a:gs pos="50000">
                  <a:srgbClr val="00B0F0">
                    <a:tint val="44500"/>
                    <a:satMod val="160000"/>
                  </a:srgbClr>
                </a:gs>
                <a:gs pos="100000">
                  <a:srgbClr val="00B0F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algn="ctr">
                <a:defRPr/>
              </a:pPr>
              <a:endParaRPr lang="en-US" altLang="ja-JP" sz="1600" dirty="0">
                <a:latin typeface="Calibri" pitchFamily="34" charset="0"/>
                <a:cs typeface="Arial" pitchFamily="34" charset="0"/>
              </a:endParaRPr>
            </a:p>
          </p:txBody>
        </p:sp>
        <p:sp>
          <p:nvSpPr>
            <p:cNvPr id="9" name="雲 8"/>
            <p:cNvSpPr/>
            <p:nvPr/>
          </p:nvSpPr>
          <p:spPr bwMode="auto">
            <a:xfrm>
              <a:off x="1116714" y="2820861"/>
              <a:ext cx="1909732" cy="823326"/>
            </a:xfrm>
            <a:prstGeom prst="cloud">
              <a:avLst/>
            </a:prstGeom>
            <a:gradFill flip="none" rotWithShape="1">
              <a:gsLst>
                <a:gs pos="0">
                  <a:srgbClr val="92D050">
                    <a:tint val="66000"/>
                    <a:satMod val="160000"/>
                  </a:srgbClr>
                </a:gs>
                <a:gs pos="50000">
                  <a:srgbClr val="92D050">
                    <a:tint val="44500"/>
                    <a:satMod val="160000"/>
                  </a:srgbClr>
                </a:gs>
                <a:gs pos="100000">
                  <a:srgbClr val="92D05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algn="ctr">
                <a:defRPr/>
              </a:pPr>
              <a:endParaRPr lang="en-US" altLang="ja-JP" sz="1600" dirty="0">
                <a:latin typeface="Calibri" pitchFamily="34" charset="0"/>
                <a:cs typeface="Arial" pitchFamily="34" charset="0"/>
              </a:endParaRPr>
            </a:p>
          </p:txBody>
        </p:sp>
        <p:sp>
          <p:nvSpPr>
            <p:cNvPr id="10" name="テキスト ボックス 172"/>
            <p:cNvSpPr txBox="1">
              <a:spLocks noChangeArrowheads="1"/>
            </p:cNvSpPr>
            <p:nvPr/>
          </p:nvSpPr>
          <p:spPr bwMode="auto">
            <a:xfrm>
              <a:off x="3353417" y="2377529"/>
              <a:ext cx="872874" cy="2414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ja-JP" sz="1400" dirty="0" smtClean="0">
                  <a:latin typeface="Calibri" pitchFamily="34" charset="0"/>
                  <a:ea typeface="Arial Unicode MS" pitchFamily="50" charset="-128"/>
                  <a:cs typeface="Arial" charset="0"/>
                </a:rPr>
                <a:t>10M </a:t>
              </a:r>
              <a:r>
                <a:rPr lang="en-US" altLang="ja-JP" sz="1400" dirty="0">
                  <a:latin typeface="Calibri" pitchFamily="34" charset="0"/>
                  <a:ea typeface="Arial Unicode MS" pitchFamily="50" charset="-128"/>
                  <a:cs typeface="Arial" charset="0"/>
                </a:rPr>
                <a:t>x 2</a:t>
              </a:r>
              <a:endParaRPr lang="ja-JP" altLang="en-US" sz="1400" dirty="0">
                <a:latin typeface="Calibri" pitchFamily="34" charset="0"/>
                <a:ea typeface="Arial Unicode MS" pitchFamily="50" charset="-128"/>
                <a:cs typeface="Arial" charset="0"/>
              </a:endParaRPr>
            </a:p>
          </p:txBody>
        </p:sp>
        <p:sp>
          <p:nvSpPr>
            <p:cNvPr id="11" name="テキスト ボックス 172"/>
            <p:cNvSpPr txBox="1">
              <a:spLocks noChangeArrowheads="1"/>
            </p:cNvSpPr>
            <p:nvPr/>
          </p:nvSpPr>
          <p:spPr bwMode="auto">
            <a:xfrm>
              <a:off x="5286374" y="2368873"/>
              <a:ext cx="872874" cy="2414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ja-JP" sz="1400" dirty="0" smtClean="0">
                  <a:latin typeface="Calibri" pitchFamily="34" charset="0"/>
                  <a:ea typeface="Arial Unicode MS" pitchFamily="50" charset="-128"/>
                  <a:cs typeface="Arial" charset="0"/>
                </a:rPr>
                <a:t>2M </a:t>
              </a:r>
              <a:endParaRPr lang="ja-JP" altLang="en-US" sz="1400" dirty="0">
                <a:latin typeface="Calibri" pitchFamily="34" charset="0"/>
                <a:ea typeface="Arial Unicode MS" pitchFamily="50" charset="-128"/>
                <a:cs typeface="Arial" charset="0"/>
              </a:endParaRPr>
            </a:p>
          </p:txBody>
        </p:sp>
        <p:sp>
          <p:nvSpPr>
            <p:cNvPr id="12" name="テキスト ボックス 172"/>
            <p:cNvSpPr txBox="1">
              <a:spLocks noChangeArrowheads="1"/>
            </p:cNvSpPr>
            <p:nvPr/>
          </p:nvSpPr>
          <p:spPr bwMode="auto">
            <a:xfrm>
              <a:off x="1374596" y="2368873"/>
              <a:ext cx="872874" cy="2414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ja-JP" sz="1400" dirty="0" smtClean="0">
                  <a:latin typeface="Calibri" pitchFamily="34" charset="0"/>
                  <a:ea typeface="Arial Unicode MS" pitchFamily="50" charset="-128"/>
                  <a:cs typeface="Arial" charset="0"/>
                </a:rPr>
                <a:t>100M </a:t>
              </a:r>
              <a:endParaRPr lang="ja-JP" altLang="en-US" sz="1400" dirty="0">
                <a:latin typeface="Calibri" pitchFamily="34" charset="0"/>
                <a:ea typeface="Arial Unicode MS" pitchFamily="50" charset="-128"/>
                <a:cs typeface="Arial" charset="0"/>
              </a:endParaRPr>
            </a:p>
          </p:txBody>
        </p:sp>
        <p:sp>
          <p:nvSpPr>
            <p:cNvPr id="13" name="角丸四角形 104"/>
            <p:cNvSpPr>
              <a:spLocks noChangeArrowheads="1"/>
            </p:cNvSpPr>
            <p:nvPr/>
          </p:nvSpPr>
          <p:spPr bwMode="auto">
            <a:xfrm>
              <a:off x="7335868" y="2199377"/>
              <a:ext cx="1109332" cy="322605"/>
            </a:xfrm>
            <a:prstGeom prst="roundRect">
              <a:avLst>
                <a:gd name="adj" fmla="val 16667"/>
              </a:avLst>
            </a:prstGeom>
            <a:solidFill>
              <a:schemeClr val="accent6">
                <a:lumMod val="40000"/>
                <a:lumOff val="60000"/>
              </a:schemeClr>
            </a:solidFill>
            <a:ln w="9525" algn="ctr">
              <a:solidFill>
                <a:schemeClr val="accent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altLang="ja-JP" sz="1600" dirty="0" smtClean="0">
                  <a:latin typeface="Calibri" pitchFamily="34" charset="0"/>
                  <a:cs typeface="Arial" charset="0"/>
                </a:rPr>
                <a:t>Doha</a:t>
              </a:r>
              <a:endParaRPr lang="ja-JP" altLang="en-US" sz="1600" dirty="0">
                <a:latin typeface="Calibri" pitchFamily="34" charset="0"/>
                <a:cs typeface="Arial" charset="0"/>
              </a:endParaRPr>
            </a:p>
          </p:txBody>
        </p:sp>
        <p:sp>
          <p:nvSpPr>
            <p:cNvPr id="14" name="角丸四角形 105"/>
            <p:cNvSpPr>
              <a:spLocks noChangeArrowheads="1"/>
            </p:cNvSpPr>
            <p:nvPr/>
          </p:nvSpPr>
          <p:spPr bwMode="auto">
            <a:xfrm>
              <a:off x="7335868" y="1690890"/>
              <a:ext cx="1458336" cy="323850"/>
            </a:xfrm>
            <a:prstGeom prst="roundRect">
              <a:avLst>
                <a:gd name="adj" fmla="val 16667"/>
              </a:avLst>
            </a:prstGeom>
            <a:solidFill>
              <a:schemeClr val="accent6">
                <a:lumMod val="40000"/>
                <a:lumOff val="60000"/>
              </a:schemeClr>
            </a:solidFill>
            <a:ln w="9525" algn="ctr">
              <a:solidFill>
                <a:schemeClr val="accent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altLang="ja-JP" sz="1600" dirty="0">
                  <a:latin typeface="Calibri" pitchFamily="34" charset="0"/>
                  <a:cs typeface="Arial" charset="0"/>
                </a:rPr>
                <a:t>Khabarovsk</a:t>
              </a:r>
              <a:endParaRPr lang="ja-JP" altLang="en-US" sz="1600" dirty="0">
                <a:latin typeface="Calibri" pitchFamily="34" charset="0"/>
                <a:cs typeface="Arial" charset="0"/>
              </a:endParaRPr>
            </a:p>
          </p:txBody>
        </p:sp>
        <p:sp>
          <p:nvSpPr>
            <p:cNvPr id="15" name="円柱 14"/>
            <p:cNvSpPr/>
            <p:nvPr/>
          </p:nvSpPr>
          <p:spPr bwMode="auto">
            <a:xfrm rot="5400000">
              <a:off x="6685742" y="1803790"/>
              <a:ext cx="169497" cy="282689"/>
            </a:xfrm>
            <a:prstGeom prst="can">
              <a:avLst/>
            </a:prstGeom>
            <a:gradFill flip="none" rotWithShape="1">
              <a:gsLst>
                <a:gs pos="0">
                  <a:schemeClr val="bg2">
                    <a:lumMod val="20000"/>
                    <a:lumOff val="80000"/>
                  </a:schemeClr>
                </a:gs>
                <a:gs pos="0">
                  <a:schemeClr val="bg2">
                    <a:lumMod val="20000"/>
                    <a:lumOff val="80000"/>
                  </a:schemeClr>
                </a:gs>
                <a:gs pos="50000">
                  <a:schemeClr val="bg2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bg2">
                    <a:lumMod val="20000"/>
                    <a:lumOff val="80000"/>
                    <a:shade val="100000"/>
                    <a:satMod val="1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algn="ctr">
                <a:defRPr/>
              </a:pPr>
              <a:endParaRPr lang="ja-JP" altLang="en-US" sz="2800">
                <a:latin typeface="Calibri" pitchFamily="34" charset="0"/>
                <a:cs typeface="Arial" pitchFamily="34" charset="0"/>
              </a:endParaRPr>
            </a:p>
          </p:txBody>
        </p:sp>
        <p:sp>
          <p:nvSpPr>
            <p:cNvPr id="16" name="円柱 15"/>
            <p:cNvSpPr/>
            <p:nvPr/>
          </p:nvSpPr>
          <p:spPr bwMode="auto">
            <a:xfrm rot="5400000">
              <a:off x="6685742" y="2029784"/>
              <a:ext cx="169497" cy="282689"/>
            </a:xfrm>
            <a:prstGeom prst="can">
              <a:avLst/>
            </a:prstGeom>
            <a:gradFill flip="none" rotWithShape="1">
              <a:gsLst>
                <a:gs pos="0">
                  <a:schemeClr val="bg2">
                    <a:lumMod val="20000"/>
                    <a:lumOff val="80000"/>
                  </a:schemeClr>
                </a:gs>
                <a:gs pos="0">
                  <a:schemeClr val="bg2">
                    <a:lumMod val="20000"/>
                    <a:lumOff val="80000"/>
                  </a:schemeClr>
                </a:gs>
                <a:gs pos="50000">
                  <a:schemeClr val="bg2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bg2">
                    <a:lumMod val="20000"/>
                    <a:lumOff val="80000"/>
                    <a:shade val="100000"/>
                    <a:satMod val="1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algn="ctr">
                <a:defRPr/>
              </a:pPr>
              <a:endParaRPr lang="ja-JP" altLang="en-US" sz="2800">
                <a:latin typeface="Calibri" pitchFamily="34" charset="0"/>
                <a:cs typeface="Arial" pitchFamily="34" charset="0"/>
              </a:endParaRPr>
            </a:p>
          </p:txBody>
        </p:sp>
        <p:sp>
          <p:nvSpPr>
            <p:cNvPr id="17" name="フリーフォーム 16"/>
            <p:cNvSpPr/>
            <p:nvPr/>
          </p:nvSpPr>
          <p:spPr>
            <a:xfrm>
              <a:off x="6890069" y="1863413"/>
              <a:ext cx="434841" cy="73964"/>
            </a:xfrm>
            <a:custGeom>
              <a:avLst/>
              <a:gdLst>
                <a:gd name="connsiteX0" fmla="*/ 0 w 443060"/>
                <a:gd name="connsiteY0" fmla="*/ 94268 h 94268"/>
                <a:gd name="connsiteX1" fmla="*/ 179109 w 443060"/>
                <a:gd name="connsiteY1" fmla="*/ 84841 h 94268"/>
                <a:gd name="connsiteX2" fmla="*/ 443060 w 443060"/>
                <a:gd name="connsiteY2" fmla="*/ 0 h 94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43060" h="94268">
                  <a:moveTo>
                    <a:pt x="0" y="94268"/>
                  </a:moveTo>
                  <a:lnTo>
                    <a:pt x="179109" y="84841"/>
                  </a:lnTo>
                  <a:cubicBezTo>
                    <a:pt x="252952" y="69130"/>
                    <a:pt x="348006" y="34565"/>
                    <a:pt x="443060" y="0"/>
                  </a:cubicBezTo>
                </a:path>
              </a:pathLst>
            </a:custGeom>
            <a:ln w="28575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kumimoji="1" lang="ja-JP" altLang="en-US" sz="2800">
                <a:latin typeface="Calibri" pitchFamily="34" charset="0"/>
              </a:endParaRPr>
            </a:p>
          </p:txBody>
        </p:sp>
        <p:sp>
          <p:nvSpPr>
            <p:cNvPr id="18" name="フリーフォーム 17"/>
            <p:cNvSpPr/>
            <p:nvPr/>
          </p:nvSpPr>
          <p:spPr>
            <a:xfrm>
              <a:off x="6899322" y="2174062"/>
              <a:ext cx="425589" cy="177515"/>
            </a:xfrm>
            <a:custGeom>
              <a:avLst/>
              <a:gdLst>
                <a:gd name="connsiteX0" fmla="*/ 0 w 433633"/>
                <a:gd name="connsiteY0" fmla="*/ 0 h 226244"/>
                <a:gd name="connsiteX1" fmla="*/ 179109 w 433633"/>
                <a:gd name="connsiteY1" fmla="*/ 94268 h 226244"/>
                <a:gd name="connsiteX2" fmla="*/ 433633 w 433633"/>
                <a:gd name="connsiteY2" fmla="*/ 226244 h 2262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33633" h="226244">
                  <a:moveTo>
                    <a:pt x="0" y="0"/>
                  </a:moveTo>
                  <a:lnTo>
                    <a:pt x="179109" y="94268"/>
                  </a:lnTo>
                  <a:lnTo>
                    <a:pt x="433633" y="226244"/>
                  </a:lnTo>
                </a:path>
              </a:pathLst>
            </a:custGeom>
            <a:ln w="28575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kumimoji="1" lang="ja-JP" altLang="en-US" sz="2800">
                <a:latin typeface="Calibri" pitchFamily="34" charset="0"/>
              </a:endParaRPr>
            </a:p>
          </p:txBody>
        </p:sp>
        <p:sp>
          <p:nvSpPr>
            <p:cNvPr id="19" name="フリーフォーム 18"/>
            <p:cNvSpPr/>
            <p:nvPr/>
          </p:nvSpPr>
          <p:spPr>
            <a:xfrm>
              <a:off x="4487652" y="2321990"/>
              <a:ext cx="228213" cy="1672823"/>
            </a:xfrm>
            <a:custGeom>
              <a:avLst/>
              <a:gdLst>
                <a:gd name="connsiteX0" fmla="*/ 6284 w 232527"/>
                <a:gd name="connsiteY0" fmla="*/ 0 h 2132029"/>
                <a:gd name="connsiteX1" fmla="*/ 6284 w 232527"/>
                <a:gd name="connsiteY1" fmla="*/ 556182 h 2132029"/>
                <a:gd name="connsiteX2" fmla="*/ 43991 w 232527"/>
                <a:gd name="connsiteY2" fmla="*/ 1875934 h 2132029"/>
                <a:gd name="connsiteX3" fmla="*/ 232527 w 232527"/>
                <a:gd name="connsiteY3" fmla="*/ 2092751 h 2132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2527" h="2132029">
                  <a:moveTo>
                    <a:pt x="6284" y="0"/>
                  </a:moveTo>
                  <a:cubicBezTo>
                    <a:pt x="3142" y="121763"/>
                    <a:pt x="0" y="243526"/>
                    <a:pt x="6284" y="556182"/>
                  </a:cubicBezTo>
                  <a:cubicBezTo>
                    <a:pt x="12568" y="868838"/>
                    <a:pt x="6284" y="1619839"/>
                    <a:pt x="43991" y="1875934"/>
                  </a:cubicBezTo>
                  <a:cubicBezTo>
                    <a:pt x="81698" y="2132029"/>
                    <a:pt x="157112" y="2112390"/>
                    <a:pt x="232527" y="2092751"/>
                  </a:cubicBezTo>
                </a:path>
              </a:pathLst>
            </a:custGeom>
            <a:ln w="28575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kumimoji="1" lang="ja-JP" altLang="en-US" sz="2800">
                <a:latin typeface="Calibri" pitchFamily="34" charset="0"/>
              </a:endParaRPr>
            </a:p>
          </p:txBody>
        </p:sp>
        <p:sp>
          <p:nvSpPr>
            <p:cNvPr id="20" name="フリーフォーム 19"/>
            <p:cNvSpPr/>
            <p:nvPr/>
          </p:nvSpPr>
          <p:spPr>
            <a:xfrm>
              <a:off x="4422111" y="2312374"/>
              <a:ext cx="369558" cy="1977451"/>
            </a:xfrm>
            <a:custGeom>
              <a:avLst/>
              <a:gdLst>
                <a:gd name="connsiteX0" fmla="*/ 6284 w 232527"/>
                <a:gd name="connsiteY0" fmla="*/ 0 h 2132029"/>
                <a:gd name="connsiteX1" fmla="*/ 6284 w 232527"/>
                <a:gd name="connsiteY1" fmla="*/ 556182 h 2132029"/>
                <a:gd name="connsiteX2" fmla="*/ 43991 w 232527"/>
                <a:gd name="connsiteY2" fmla="*/ 1875934 h 2132029"/>
                <a:gd name="connsiteX3" fmla="*/ 232527 w 232527"/>
                <a:gd name="connsiteY3" fmla="*/ 2092751 h 2132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2527" h="2132029">
                  <a:moveTo>
                    <a:pt x="6284" y="0"/>
                  </a:moveTo>
                  <a:cubicBezTo>
                    <a:pt x="3142" y="121763"/>
                    <a:pt x="0" y="243526"/>
                    <a:pt x="6284" y="556182"/>
                  </a:cubicBezTo>
                  <a:cubicBezTo>
                    <a:pt x="12568" y="868838"/>
                    <a:pt x="6284" y="1619839"/>
                    <a:pt x="43991" y="1875934"/>
                  </a:cubicBezTo>
                  <a:cubicBezTo>
                    <a:pt x="81698" y="2132029"/>
                    <a:pt x="157112" y="2112390"/>
                    <a:pt x="232527" y="2092751"/>
                  </a:cubicBezTo>
                </a:path>
              </a:pathLst>
            </a:custGeom>
            <a:ln w="28575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kumimoji="1" lang="ja-JP" altLang="en-US" sz="2800">
                <a:latin typeface="Calibri" pitchFamily="34" charset="0"/>
              </a:endParaRPr>
            </a:p>
          </p:txBody>
        </p:sp>
        <p:sp>
          <p:nvSpPr>
            <p:cNvPr id="21" name="フリーフォーム 20"/>
            <p:cNvSpPr/>
            <p:nvPr/>
          </p:nvSpPr>
          <p:spPr>
            <a:xfrm>
              <a:off x="4351439" y="2312374"/>
              <a:ext cx="369558" cy="2372941"/>
            </a:xfrm>
            <a:custGeom>
              <a:avLst/>
              <a:gdLst>
                <a:gd name="connsiteX0" fmla="*/ 6284 w 232527"/>
                <a:gd name="connsiteY0" fmla="*/ 0 h 2132029"/>
                <a:gd name="connsiteX1" fmla="*/ 6284 w 232527"/>
                <a:gd name="connsiteY1" fmla="*/ 556182 h 2132029"/>
                <a:gd name="connsiteX2" fmla="*/ 43991 w 232527"/>
                <a:gd name="connsiteY2" fmla="*/ 1875934 h 2132029"/>
                <a:gd name="connsiteX3" fmla="*/ 232527 w 232527"/>
                <a:gd name="connsiteY3" fmla="*/ 2092751 h 2132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2527" h="2132029">
                  <a:moveTo>
                    <a:pt x="6284" y="0"/>
                  </a:moveTo>
                  <a:cubicBezTo>
                    <a:pt x="3142" y="121763"/>
                    <a:pt x="0" y="243526"/>
                    <a:pt x="6284" y="556182"/>
                  </a:cubicBezTo>
                  <a:cubicBezTo>
                    <a:pt x="12568" y="868838"/>
                    <a:pt x="6284" y="1619839"/>
                    <a:pt x="43991" y="1875934"/>
                  </a:cubicBezTo>
                  <a:cubicBezTo>
                    <a:pt x="81698" y="2132029"/>
                    <a:pt x="157112" y="2112390"/>
                    <a:pt x="232527" y="2092751"/>
                  </a:cubicBezTo>
                </a:path>
              </a:pathLst>
            </a:custGeom>
            <a:ln w="28575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kumimoji="1" lang="ja-JP" altLang="en-US" sz="2800">
                <a:latin typeface="Calibri" pitchFamily="34" charset="0"/>
              </a:endParaRPr>
            </a:p>
          </p:txBody>
        </p:sp>
        <p:sp>
          <p:nvSpPr>
            <p:cNvPr id="22" name="フリーフォーム 21"/>
            <p:cNvSpPr/>
            <p:nvPr/>
          </p:nvSpPr>
          <p:spPr>
            <a:xfrm flipH="1">
              <a:off x="3943601" y="2312374"/>
              <a:ext cx="369558" cy="2356746"/>
            </a:xfrm>
            <a:custGeom>
              <a:avLst/>
              <a:gdLst>
                <a:gd name="connsiteX0" fmla="*/ 6284 w 232527"/>
                <a:gd name="connsiteY0" fmla="*/ 0 h 2132029"/>
                <a:gd name="connsiteX1" fmla="*/ 6284 w 232527"/>
                <a:gd name="connsiteY1" fmla="*/ 556182 h 2132029"/>
                <a:gd name="connsiteX2" fmla="*/ 43991 w 232527"/>
                <a:gd name="connsiteY2" fmla="*/ 1875934 h 2132029"/>
                <a:gd name="connsiteX3" fmla="*/ 232527 w 232527"/>
                <a:gd name="connsiteY3" fmla="*/ 2092751 h 2132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2527" h="2132029">
                  <a:moveTo>
                    <a:pt x="6284" y="0"/>
                  </a:moveTo>
                  <a:cubicBezTo>
                    <a:pt x="3142" y="121763"/>
                    <a:pt x="0" y="243526"/>
                    <a:pt x="6284" y="556182"/>
                  </a:cubicBezTo>
                  <a:cubicBezTo>
                    <a:pt x="12568" y="868838"/>
                    <a:pt x="6284" y="1619839"/>
                    <a:pt x="43991" y="1875934"/>
                  </a:cubicBezTo>
                  <a:cubicBezTo>
                    <a:pt x="81698" y="2132029"/>
                    <a:pt x="157112" y="2112390"/>
                    <a:pt x="232527" y="2092751"/>
                  </a:cubicBezTo>
                </a:path>
              </a:pathLst>
            </a:custGeom>
            <a:ln w="28575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kumimoji="1" lang="ja-JP" altLang="en-US" sz="2800">
                <a:latin typeface="Calibri" pitchFamily="34" charset="0"/>
              </a:endParaRPr>
            </a:p>
          </p:txBody>
        </p:sp>
        <p:sp>
          <p:nvSpPr>
            <p:cNvPr id="23" name="フリーフォーム 22"/>
            <p:cNvSpPr/>
            <p:nvPr/>
          </p:nvSpPr>
          <p:spPr>
            <a:xfrm flipH="1">
              <a:off x="3872930" y="2312374"/>
              <a:ext cx="369558" cy="1977451"/>
            </a:xfrm>
            <a:custGeom>
              <a:avLst/>
              <a:gdLst>
                <a:gd name="connsiteX0" fmla="*/ 6284 w 232527"/>
                <a:gd name="connsiteY0" fmla="*/ 0 h 2132029"/>
                <a:gd name="connsiteX1" fmla="*/ 6284 w 232527"/>
                <a:gd name="connsiteY1" fmla="*/ 556182 h 2132029"/>
                <a:gd name="connsiteX2" fmla="*/ 43991 w 232527"/>
                <a:gd name="connsiteY2" fmla="*/ 1875934 h 2132029"/>
                <a:gd name="connsiteX3" fmla="*/ 232527 w 232527"/>
                <a:gd name="connsiteY3" fmla="*/ 2092751 h 2132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2527" h="2132029">
                  <a:moveTo>
                    <a:pt x="6284" y="0"/>
                  </a:moveTo>
                  <a:cubicBezTo>
                    <a:pt x="3142" y="121763"/>
                    <a:pt x="0" y="243526"/>
                    <a:pt x="6284" y="556182"/>
                  </a:cubicBezTo>
                  <a:cubicBezTo>
                    <a:pt x="12568" y="868838"/>
                    <a:pt x="6284" y="1619839"/>
                    <a:pt x="43991" y="1875934"/>
                  </a:cubicBezTo>
                  <a:cubicBezTo>
                    <a:pt x="81698" y="2132029"/>
                    <a:pt x="157112" y="2112390"/>
                    <a:pt x="232527" y="2092751"/>
                  </a:cubicBezTo>
                </a:path>
              </a:pathLst>
            </a:custGeom>
            <a:ln w="28575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kumimoji="1" lang="ja-JP" altLang="en-US" sz="2800">
                <a:latin typeface="Calibri" pitchFamily="34" charset="0"/>
              </a:endParaRPr>
            </a:p>
          </p:txBody>
        </p:sp>
        <p:sp>
          <p:nvSpPr>
            <p:cNvPr id="24" name="フリーフォーム 23"/>
            <p:cNvSpPr/>
            <p:nvPr/>
          </p:nvSpPr>
          <p:spPr>
            <a:xfrm flipH="1">
              <a:off x="3943602" y="2312374"/>
              <a:ext cx="228213" cy="1672823"/>
            </a:xfrm>
            <a:custGeom>
              <a:avLst/>
              <a:gdLst>
                <a:gd name="connsiteX0" fmla="*/ 6284 w 232527"/>
                <a:gd name="connsiteY0" fmla="*/ 0 h 2132029"/>
                <a:gd name="connsiteX1" fmla="*/ 6284 w 232527"/>
                <a:gd name="connsiteY1" fmla="*/ 556182 h 2132029"/>
                <a:gd name="connsiteX2" fmla="*/ 43991 w 232527"/>
                <a:gd name="connsiteY2" fmla="*/ 1875934 h 2132029"/>
                <a:gd name="connsiteX3" fmla="*/ 232527 w 232527"/>
                <a:gd name="connsiteY3" fmla="*/ 2092751 h 2132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2527" h="2132029">
                  <a:moveTo>
                    <a:pt x="6284" y="0"/>
                  </a:moveTo>
                  <a:cubicBezTo>
                    <a:pt x="3142" y="121763"/>
                    <a:pt x="0" y="243526"/>
                    <a:pt x="6284" y="556182"/>
                  </a:cubicBezTo>
                  <a:cubicBezTo>
                    <a:pt x="12568" y="868838"/>
                    <a:pt x="6284" y="1619839"/>
                    <a:pt x="43991" y="1875934"/>
                  </a:cubicBezTo>
                  <a:cubicBezTo>
                    <a:pt x="81698" y="2132029"/>
                    <a:pt x="157112" y="2112390"/>
                    <a:pt x="232527" y="2092751"/>
                  </a:cubicBezTo>
                </a:path>
              </a:pathLst>
            </a:custGeom>
            <a:ln w="28575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kumimoji="1" lang="ja-JP" altLang="en-US" sz="2800">
                <a:latin typeface="Calibri" pitchFamily="34" charset="0"/>
              </a:endParaRPr>
            </a:p>
          </p:txBody>
        </p:sp>
        <p:sp>
          <p:nvSpPr>
            <p:cNvPr id="25" name="フリーフォーム 24"/>
            <p:cNvSpPr/>
            <p:nvPr/>
          </p:nvSpPr>
          <p:spPr>
            <a:xfrm>
              <a:off x="1752600" y="2312375"/>
              <a:ext cx="494705" cy="1581960"/>
            </a:xfrm>
            <a:custGeom>
              <a:avLst/>
              <a:gdLst>
                <a:gd name="connsiteX0" fmla="*/ 480767 w 518474"/>
                <a:gd name="connsiteY0" fmla="*/ 0 h 2634791"/>
                <a:gd name="connsiteX1" fmla="*/ 480767 w 518474"/>
                <a:gd name="connsiteY1" fmla="*/ 1310326 h 2634791"/>
                <a:gd name="connsiteX2" fmla="*/ 254524 w 518474"/>
                <a:gd name="connsiteY2" fmla="*/ 2422688 h 2634791"/>
                <a:gd name="connsiteX3" fmla="*/ 0 w 518474"/>
                <a:gd name="connsiteY3" fmla="*/ 2582944 h 2634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8474" h="2634791">
                  <a:moveTo>
                    <a:pt x="480767" y="0"/>
                  </a:moveTo>
                  <a:cubicBezTo>
                    <a:pt x="499620" y="453272"/>
                    <a:pt x="518474" y="906545"/>
                    <a:pt x="480767" y="1310326"/>
                  </a:cubicBezTo>
                  <a:cubicBezTo>
                    <a:pt x="443060" y="1714107"/>
                    <a:pt x="334652" y="2210585"/>
                    <a:pt x="254524" y="2422688"/>
                  </a:cubicBezTo>
                  <a:cubicBezTo>
                    <a:pt x="174396" y="2634791"/>
                    <a:pt x="87198" y="2608867"/>
                    <a:pt x="0" y="2582944"/>
                  </a:cubicBezTo>
                </a:path>
              </a:pathLst>
            </a:custGeom>
            <a:ln w="28575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kumimoji="1" lang="ja-JP" altLang="en-US" sz="2800">
                <a:latin typeface="Calibri" pitchFamily="34" charset="0"/>
              </a:endParaRPr>
            </a:p>
          </p:txBody>
        </p:sp>
        <p:sp>
          <p:nvSpPr>
            <p:cNvPr id="26" name="フリーフォーム 25"/>
            <p:cNvSpPr/>
            <p:nvPr/>
          </p:nvSpPr>
          <p:spPr>
            <a:xfrm>
              <a:off x="1828800" y="2312374"/>
              <a:ext cx="494705" cy="2274345"/>
            </a:xfrm>
            <a:custGeom>
              <a:avLst/>
              <a:gdLst>
                <a:gd name="connsiteX0" fmla="*/ 480767 w 518474"/>
                <a:gd name="connsiteY0" fmla="*/ 0 h 2634791"/>
                <a:gd name="connsiteX1" fmla="*/ 480767 w 518474"/>
                <a:gd name="connsiteY1" fmla="*/ 1310326 h 2634791"/>
                <a:gd name="connsiteX2" fmla="*/ 254524 w 518474"/>
                <a:gd name="connsiteY2" fmla="*/ 2422688 h 2634791"/>
                <a:gd name="connsiteX3" fmla="*/ 0 w 518474"/>
                <a:gd name="connsiteY3" fmla="*/ 2582944 h 2634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8474" h="2634791">
                  <a:moveTo>
                    <a:pt x="480767" y="0"/>
                  </a:moveTo>
                  <a:cubicBezTo>
                    <a:pt x="499620" y="453272"/>
                    <a:pt x="518474" y="906545"/>
                    <a:pt x="480767" y="1310326"/>
                  </a:cubicBezTo>
                  <a:cubicBezTo>
                    <a:pt x="443060" y="1714107"/>
                    <a:pt x="334652" y="2210585"/>
                    <a:pt x="254524" y="2422688"/>
                  </a:cubicBezTo>
                  <a:cubicBezTo>
                    <a:pt x="174396" y="2634791"/>
                    <a:pt x="87198" y="2608867"/>
                    <a:pt x="0" y="2582944"/>
                  </a:cubicBezTo>
                </a:path>
              </a:pathLst>
            </a:custGeom>
            <a:ln w="28575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kumimoji="1" lang="ja-JP" altLang="en-US" sz="2800">
                <a:latin typeface="Calibri" pitchFamily="34" charset="0"/>
              </a:endParaRPr>
            </a:p>
          </p:txBody>
        </p:sp>
        <p:sp>
          <p:nvSpPr>
            <p:cNvPr id="27" name="角丸四角形 26"/>
            <p:cNvSpPr/>
            <p:nvPr/>
          </p:nvSpPr>
          <p:spPr bwMode="auto">
            <a:xfrm>
              <a:off x="323528" y="3668340"/>
              <a:ext cx="1585036" cy="395490"/>
            </a:xfrm>
            <a:prstGeom prst="roundRect">
              <a:avLst/>
            </a:prstGeom>
            <a:gradFill flip="none" rotWithShape="1">
              <a:gsLst>
                <a:gs pos="0">
                  <a:srgbClr val="92D050">
                    <a:tint val="66000"/>
                    <a:satMod val="160000"/>
                  </a:srgbClr>
                </a:gs>
                <a:gs pos="50000">
                  <a:srgbClr val="92D050">
                    <a:tint val="44500"/>
                    <a:satMod val="160000"/>
                  </a:srgbClr>
                </a:gs>
                <a:gs pos="100000">
                  <a:srgbClr val="92D05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en-US" altLang="ja-JP" sz="1600" dirty="0" smtClean="0">
                  <a:latin typeface="Calibri" pitchFamily="34" charset="0"/>
                  <a:cs typeface="Arial" pitchFamily="34" charset="0"/>
                </a:rPr>
                <a:t>DAR Users</a:t>
              </a:r>
              <a:endParaRPr lang="ja-JP" altLang="en-US" sz="1600" dirty="0">
                <a:latin typeface="Calibri" pitchFamily="34" charset="0"/>
                <a:cs typeface="Arial" pitchFamily="34" charset="0"/>
              </a:endParaRPr>
            </a:p>
          </p:txBody>
        </p:sp>
        <p:sp>
          <p:nvSpPr>
            <p:cNvPr id="28" name="角丸四角形 27"/>
            <p:cNvSpPr/>
            <p:nvPr/>
          </p:nvSpPr>
          <p:spPr bwMode="auto">
            <a:xfrm>
              <a:off x="323528" y="4154671"/>
              <a:ext cx="1585036" cy="792088"/>
            </a:xfrm>
            <a:prstGeom prst="roundRect">
              <a:avLst/>
            </a:prstGeom>
            <a:gradFill flip="none" rotWithShape="1">
              <a:gsLst>
                <a:gs pos="0">
                  <a:srgbClr val="92D050">
                    <a:tint val="66000"/>
                    <a:satMod val="160000"/>
                  </a:srgbClr>
                </a:gs>
                <a:gs pos="50000">
                  <a:srgbClr val="92D050">
                    <a:tint val="44500"/>
                    <a:satMod val="160000"/>
                  </a:srgbClr>
                </a:gs>
                <a:gs pos="100000">
                  <a:srgbClr val="92D05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en-US" altLang="ja-JP" sz="1200" dirty="0" smtClean="0">
                  <a:latin typeface="Calibri" pitchFamily="34" charset="0"/>
                </a:rPr>
                <a:t>NMHS users of MTSAT Imagery and High-resolution GSM</a:t>
              </a:r>
              <a:endParaRPr lang="ja-JP" altLang="en-US" sz="1200" dirty="0">
                <a:latin typeface="Calibri" pitchFamily="34" charset="0"/>
                <a:cs typeface="Arial" pitchFamily="34" charset="0"/>
              </a:endParaRPr>
            </a:p>
          </p:txBody>
        </p:sp>
        <p:sp>
          <p:nvSpPr>
            <p:cNvPr id="29" name="角丸四角形 28"/>
            <p:cNvSpPr/>
            <p:nvPr/>
          </p:nvSpPr>
          <p:spPr bwMode="auto">
            <a:xfrm>
              <a:off x="2555776" y="3781337"/>
              <a:ext cx="1402282" cy="323332"/>
            </a:xfrm>
            <a:prstGeom prst="roundRect">
              <a:avLst/>
            </a:prstGeom>
            <a:gradFill flip="none" rotWithShape="1">
              <a:gsLst>
                <a:gs pos="0">
                  <a:srgbClr val="FF0000">
                    <a:tint val="66000"/>
                    <a:satMod val="160000"/>
                  </a:srgbClr>
                </a:gs>
                <a:gs pos="50000">
                  <a:srgbClr val="FF0000">
                    <a:tint val="44500"/>
                    <a:satMod val="160000"/>
                  </a:srgbClr>
                </a:gs>
                <a:gs pos="100000">
                  <a:srgbClr val="FF0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r>
                <a:rPr lang="en-US" altLang="ja-JP" sz="1600" dirty="0">
                  <a:latin typeface="Calibri" pitchFamily="34" charset="0"/>
                  <a:cs typeface="Arial" pitchFamily="34" charset="0"/>
                </a:rPr>
                <a:t>Washington</a:t>
              </a:r>
              <a:endParaRPr lang="ja-JP" altLang="en-US" sz="1600" dirty="0">
                <a:latin typeface="Calibri" pitchFamily="34" charset="0"/>
                <a:cs typeface="Arial" pitchFamily="34" charset="0"/>
              </a:endParaRPr>
            </a:p>
          </p:txBody>
        </p:sp>
        <p:sp>
          <p:nvSpPr>
            <p:cNvPr id="30" name="角丸四角形 29"/>
            <p:cNvSpPr/>
            <p:nvPr/>
          </p:nvSpPr>
          <p:spPr bwMode="auto">
            <a:xfrm>
              <a:off x="4718086" y="4572318"/>
              <a:ext cx="1182103" cy="323332"/>
            </a:xfrm>
            <a:prstGeom prst="roundRect">
              <a:avLst/>
            </a:prstGeom>
            <a:gradFill flip="none" rotWithShape="1">
              <a:gsLst>
                <a:gs pos="0">
                  <a:srgbClr val="FF0000">
                    <a:tint val="66000"/>
                    <a:satMod val="160000"/>
                  </a:srgbClr>
                </a:gs>
                <a:gs pos="50000">
                  <a:srgbClr val="FF0000">
                    <a:tint val="44500"/>
                    <a:satMod val="160000"/>
                  </a:srgbClr>
                </a:gs>
                <a:gs pos="100000">
                  <a:srgbClr val="FF0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en-US" altLang="ja-JP" sz="1600" dirty="0">
                  <a:latin typeface="Calibri" pitchFamily="34" charset="0"/>
                  <a:cs typeface="Arial" pitchFamily="34" charset="0"/>
                </a:rPr>
                <a:t>Exeter</a:t>
              </a:r>
              <a:endParaRPr lang="ja-JP" altLang="en-US" sz="1600" dirty="0">
                <a:latin typeface="Calibri" pitchFamily="34" charset="0"/>
                <a:cs typeface="Arial" pitchFamily="34" charset="0"/>
              </a:endParaRPr>
            </a:p>
          </p:txBody>
        </p:sp>
        <p:sp>
          <p:nvSpPr>
            <p:cNvPr id="31" name="角丸四角形 30"/>
            <p:cNvSpPr/>
            <p:nvPr/>
          </p:nvSpPr>
          <p:spPr bwMode="auto">
            <a:xfrm>
              <a:off x="4718087" y="3781337"/>
              <a:ext cx="1294074" cy="323332"/>
            </a:xfrm>
            <a:prstGeom prst="roundRect">
              <a:avLst/>
            </a:prstGeom>
            <a:gradFill flip="none" rotWithShape="1">
              <a:gsLst>
                <a:gs pos="0">
                  <a:srgbClr val="FF0000">
                    <a:tint val="66000"/>
                    <a:satMod val="160000"/>
                  </a:srgbClr>
                </a:gs>
                <a:gs pos="50000">
                  <a:srgbClr val="FF0000">
                    <a:tint val="44500"/>
                    <a:satMod val="160000"/>
                  </a:srgbClr>
                </a:gs>
                <a:gs pos="100000">
                  <a:srgbClr val="FF0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en-US" altLang="ja-JP" sz="1600" dirty="0">
                  <a:latin typeface="Calibri" pitchFamily="34" charset="0"/>
                  <a:cs typeface="Arial" pitchFamily="34" charset="0"/>
                </a:rPr>
                <a:t>New Delhi</a:t>
              </a:r>
              <a:endParaRPr lang="ja-JP" altLang="en-US" sz="1600" dirty="0">
                <a:latin typeface="Calibri" pitchFamily="34" charset="0"/>
                <a:cs typeface="Arial" pitchFamily="34" charset="0"/>
              </a:endParaRPr>
            </a:p>
          </p:txBody>
        </p:sp>
        <p:sp>
          <p:nvSpPr>
            <p:cNvPr id="32" name="角丸四角形 31"/>
            <p:cNvSpPr/>
            <p:nvPr/>
          </p:nvSpPr>
          <p:spPr bwMode="auto">
            <a:xfrm>
              <a:off x="4718087" y="4176828"/>
              <a:ext cx="1294074" cy="323332"/>
            </a:xfrm>
            <a:prstGeom prst="roundRect">
              <a:avLst/>
            </a:prstGeom>
            <a:gradFill flip="none" rotWithShape="1">
              <a:gsLst>
                <a:gs pos="0">
                  <a:srgbClr val="FF0000">
                    <a:tint val="66000"/>
                    <a:satMod val="160000"/>
                  </a:srgbClr>
                </a:gs>
                <a:gs pos="50000">
                  <a:srgbClr val="FF0000">
                    <a:tint val="44500"/>
                    <a:satMod val="160000"/>
                  </a:srgbClr>
                </a:gs>
                <a:gs pos="100000">
                  <a:srgbClr val="FF0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en-US" altLang="ja-JP" sz="1600" dirty="0">
                  <a:latin typeface="Calibri" pitchFamily="34" charset="0"/>
                  <a:cs typeface="Arial" pitchFamily="34" charset="0"/>
                </a:rPr>
                <a:t>EUMETSAT</a:t>
              </a:r>
              <a:endParaRPr lang="ja-JP" altLang="en-US" sz="1600" dirty="0">
                <a:latin typeface="Calibri" pitchFamily="34" charset="0"/>
                <a:cs typeface="Arial" pitchFamily="34" charset="0"/>
              </a:endParaRPr>
            </a:p>
          </p:txBody>
        </p:sp>
        <p:sp>
          <p:nvSpPr>
            <p:cNvPr id="33" name="テキスト ボックス 172"/>
            <p:cNvSpPr txBox="1">
              <a:spLocks noChangeArrowheads="1"/>
            </p:cNvSpPr>
            <p:nvPr/>
          </p:nvSpPr>
          <p:spPr bwMode="auto">
            <a:xfrm>
              <a:off x="6346457" y="2255876"/>
              <a:ext cx="872874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ja-JP" sz="1400" dirty="0" smtClean="0">
                  <a:latin typeface="Calibri" pitchFamily="34" charset="0"/>
                  <a:ea typeface="Arial Unicode MS" pitchFamily="50" charset="-128"/>
                  <a:cs typeface="Arial" charset="0"/>
                </a:rPr>
                <a:t>2M </a:t>
              </a:r>
              <a:endParaRPr lang="ja-JP" altLang="en-US" sz="1400" dirty="0">
                <a:latin typeface="Calibri" pitchFamily="34" charset="0"/>
                <a:ea typeface="Arial Unicode MS" pitchFamily="50" charset="-128"/>
                <a:cs typeface="Arial" charset="0"/>
              </a:endParaRPr>
            </a:p>
          </p:txBody>
        </p:sp>
        <p:sp>
          <p:nvSpPr>
            <p:cNvPr id="34" name="テキスト ボックス 172"/>
            <p:cNvSpPr txBox="1">
              <a:spLocks noChangeArrowheads="1"/>
            </p:cNvSpPr>
            <p:nvPr/>
          </p:nvSpPr>
          <p:spPr bwMode="auto">
            <a:xfrm>
              <a:off x="6346457" y="1634391"/>
              <a:ext cx="872874" cy="2414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ja-JP" sz="1400" dirty="0" smtClean="0">
                  <a:latin typeface="Calibri" pitchFamily="34" charset="0"/>
                  <a:ea typeface="Arial Unicode MS" pitchFamily="50" charset="-128"/>
                  <a:cs typeface="Arial" charset="0"/>
                </a:rPr>
                <a:t>64K </a:t>
              </a:r>
              <a:endParaRPr lang="ja-JP" altLang="en-US" sz="1400" dirty="0">
                <a:latin typeface="Calibri" pitchFamily="34" charset="0"/>
                <a:ea typeface="Arial Unicode MS" pitchFamily="50" charset="-128"/>
                <a:cs typeface="Arial" charset="0"/>
              </a:endParaRPr>
            </a:p>
          </p:txBody>
        </p:sp>
        <p:sp>
          <p:nvSpPr>
            <p:cNvPr id="35" name="フリーフォーム 34"/>
            <p:cNvSpPr/>
            <p:nvPr/>
          </p:nvSpPr>
          <p:spPr>
            <a:xfrm flipH="1">
              <a:off x="6275785" y="2312374"/>
              <a:ext cx="565378" cy="1581961"/>
            </a:xfrm>
            <a:custGeom>
              <a:avLst/>
              <a:gdLst>
                <a:gd name="connsiteX0" fmla="*/ 480767 w 518474"/>
                <a:gd name="connsiteY0" fmla="*/ 0 h 2634791"/>
                <a:gd name="connsiteX1" fmla="*/ 480767 w 518474"/>
                <a:gd name="connsiteY1" fmla="*/ 1310326 h 2634791"/>
                <a:gd name="connsiteX2" fmla="*/ 254524 w 518474"/>
                <a:gd name="connsiteY2" fmla="*/ 2422688 h 2634791"/>
                <a:gd name="connsiteX3" fmla="*/ 0 w 518474"/>
                <a:gd name="connsiteY3" fmla="*/ 2582944 h 2634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8474" h="2634791">
                  <a:moveTo>
                    <a:pt x="480767" y="0"/>
                  </a:moveTo>
                  <a:cubicBezTo>
                    <a:pt x="499620" y="453272"/>
                    <a:pt x="518474" y="906545"/>
                    <a:pt x="480767" y="1310326"/>
                  </a:cubicBezTo>
                  <a:cubicBezTo>
                    <a:pt x="443060" y="1714107"/>
                    <a:pt x="334652" y="2210585"/>
                    <a:pt x="254524" y="2422688"/>
                  </a:cubicBezTo>
                  <a:cubicBezTo>
                    <a:pt x="174396" y="2634791"/>
                    <a:pt x="87198" y="2608867"/>
                    <a:pt x="0" y="2582944"/>
                  </a:cubicBezTo>
                </a:path>
              </a:pathLst>
            </a:custGeom>
            <a:ln w="28575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kumimoji="1" lang="ja-JP" altLang="en-US" sz="2800">
                <a:latin typeface="Calibri" pitchFamily="34" charset="0"/>
              </a:endParaRPr>
            </a:p>
          </p:txBody>
        </p:sp>
        <p:sp>
          <p:nvSpPr>
            <p:cNvPr id="36" name="フリーフォーム 35"/>
            <p:cNvSpPr/>
            <p:nvPr/>
          </p:nvSpPr>
          <p:spPr>
            <a:xfrm flipH="1">
              <a:off x="6205113" y="2312374"/>
              <a:ext cx="636050" cy="1977451"/>
            </a:xfrm>
            <a:custGeom>
              <a:avLst/>
              <a:gdLst>
                <a:gd name="connsiteX0" fmla="*/ 480767 w 518474"/>
                <a:gd name="connsiteY0" fmla="*/ 0 h 2634791"/>
                <a:gd name="connsiteX1" fmla="*/ 480767 w 518474"/>
                <a:gd name="connsiteY1" fmla="*/ 1310326 h 2634791"/>
                <a:gd name="connsiteX2" fmla="*/ 254524 w 518474"/>
                <a:gd name="connsiteY2" fmla="*/ 2422688 h 2634791"/>
                <a:gd name="connsiteX3" fmla="*/ 0 w 518474"/>
                <a:gd name="connsiteY3" fmla="*/ 2582944 h 2634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8474" h="2634791">
                  <a:moveTo>
                    <a:pt x="480767" y="0"/>
                  </a:moveTo>
                  <a:cubicBezTo>
                    <a:pt x="499620" y="453272"/>
                    <a:pt x="518474" y="906545"/>
                    <a:pt x="480767" y="1310326"/>
                  </a:cubicBezTo>
                  <a:cubicBezTo>
                    <a:pt x="443060" y="1714107"/>
                    <a:pt x="334652" y="2210585"/>
                    <a:pt x="254524" y="2422688"/>
                  </a:cubicBezTo>
                  <a:cubicBezTo>
                    <a:pt x="174396" y="2634791"/>
                    <a:pt x="87198" y="2608867"/>
                    <a:pt x="0" y="2582944"/>
                  </a:cubicBezTo>
                </a:path>
              </a:pathLst>
            </a:custGeom>
            <a:ln w="28575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kumimoji="1" lang="ja-JP" altLang="en-US" sz="2800">
                <a:latin typeface="Calibri" pitchFamily="34" charset="0"/>
              </a:endParaRPr>
            </a:p>
          </p:txBody>
        </p:sp>
        <p:sp>
          <p:nvSpPr>
            <p:cNvPr id="37" name="フリーフォーム 36"/>
            <p:cNvSpPr/>
            <p:nvPr/>
          </p:nvSpPr>
          <p:spPr>
            <a:xfrm flipH="1">
              <a:off x="6134441" y="2312374"/>
              <a:ext cx="706722" cy="2372941"/>
            </a:xfrm>
            <a:custGeom>
              <a:avLst/>
              <a:gdLst>
                <a:gd name="connsiteX0" fmla="*/ 480767 w 518474"/>
                <a:gd name="connsiteY0" fmla="*/ 0 h 2634791"/>
                <a:gd name="connsiteX1" fmla="*/ 480767 w 518474"/>
                <a:gd name="connsiteY1" fmla="*/ 1310326 h 2634791"/>
                <a:gd name="connsiteX2" fmla="*/ 254524 w 518474"/>
                <a:gd name="connsiteY2" fmla="*/ 2422688 h 2634791"/>
                <a:gd name="connsiteX3" fmla="*/ 0 w 518474"/>
                <a:gd name="connsiteY3" fmla="*/ 2582944 h 2634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8474" h="2634791">
                  <a:moveTo>
                    <a:pt x="480767" y="0"/>
                  </a:moveTo>
                  <a:cubicBezTo>
                    <a:pt x="499620" y="453272"/>
                    <a:pt x="518474" y="906545"/>
                    <a:pt x="480767" y="1310326"/>
                  </a:cubicBezTo>
                  <a:cubicBezTo>
                    <a:pt x="443060" y="1714107"/>
                    <a:pt x="334652" y="2210585"/>
                    <a:pt x="254524" y="2422688"/>
                  </a:cubicBezTo>
                  <a:cubicBezTo>
                    <a:pt x="174396" y="2634791"/>
                    <a:pt x="87198" y="2608867"/>
                    <a:pt x="0" y="2582944"/>
                  </a:cubicBezTo>
                </a:path>
              </a:pathLst>
            </a:custGeom>
            <a:ln w="28575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kumimoji="1" lang="ja-JP" altLang="en-US" sz="2800">
                <a:latin typeface="Calibri" pitchFamily="34" charset="0"/>
              </a:endParaRPr>
            </a:p>
          </p:txBody>
        </p:sp>
        <p:sp>
          <p:nvSpPr>
            <p:cNvPr id="38" name="角丸四角形 37"/>
            <p:cNvSpPr/>
            <p:nvPr/>
          </p:nvSpPr>
          <p:spPr bwMode="auto">
            <a:xfrm>
              <a:off x="6841163" y="3677451"/>
              <a:ext cx="1189861" cy="323332"/>
            </a:xfrm>
            <a:prstGeom prst="roundRect">
              <a:avLst/>
            </a:prstGeom>
            <a:gradFill flip="none" rotWithShape="1">
              <a:gsLst>
                <a:gs pos="0">
                  <a:srgbClr val="00B0F0">
                    <a:tint val="66000"/>
                    <a:satMod val="160000"/>
                  </a:srgbClr>
                </a:gs>
                <a:gs pos="50000">
                  <a:srgbClr val="00B0F0">
                    <a:tint val="44500"/>
                    <a:satMod val="160000"/>
                  </a:srgbClr>
                </a:gs>
                <a:gs pos="100000">
                  <a:srgbClr val="00B0F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en-US" altLang="ja-JP" sz="1600" dirty="0">
                  <a:latin typeface="Calibri" pitchFamily="34" charset="0"/>
                  <a:cs typeface="Arial" pitchFamily="34" charset="0"/>
                </a:rPr>
                <a:t>Manila</a:t>
              </a:r>
              <a:endParaRPr lang="ja-JP" altLang="en-US" sz="1600" dirty="0">
                <a:latin typeface="Calibri" pitchFamily="34" charset="0"/>
                <a:cs typeface="Arial" pitchFamily="34" charset="0"/>
              </a:endParaRPr>
            </a:p>
          </p:txBody>
        </p:sp>
        <p:sp>
          <p:nvSpPr>
            <p:cNvPr id="39" name="角丸四角形 38"/>
            <p:cNvSpPr/>
            <p:nvPr/>
          </p:nvSpPr>
          <p:spPr bwMode="auto">
            <a:xfrm>
              <a:off x="6841163" y="4120329"/>
              <a:ext cx="1458238" cy="323332"/>
            </a:xfrm>
            <a:prstGeom prst="roundRect">
              <a:avLst/>
            </a:prstGeom>
            <a:gradFill flip="none" rotWithShape="1">
              <a:gsLst>
                <a:gs pos="0">
                  <a:srgbClr val="00B0F0">
                    <a:tint val="66000"/>
                    <a:satMod val="160000"/>
                  </a:srgbClr>
                </a:gs>
                <a:gs pos="50000">
                  <a:srgbClr val="00B0F0">
                    <a:tint val="44500"/>
                    <a:satMod val="160000"/>
                  </a:srgbClr>
                </a:gs>
                <a:gs pos="100000">
                  <a:srgbClr val="00B0F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en-US" altLang="ja-JP" sz="1600" dirty="0">
                  <a:latin typeface="Calibri" pitchFamily="34" charset="0"/>
                  <a:cs typeface="Arial" pitchFamily="34" charset="0"/>
                </a:rPr>
                <a:t>Hong </a:t>
              </a:r>
              <a:r>
                <a:rPr lang="en-US" altLang="ja-JP" sz="1600" dirty="0" smtClean="0">
                  <a:latin typeface="Calibri" pitchFamily="34" charset="0"/>
                  <a:cs typeface="Arial" pitchFamily="34" charset="0"/>
                </a:rPr>
                <a:t>Kong</a:t>
              </a:r>
              <a:r>
                <a:rPr lang="ja-JP" altLang="en-US" sz="1600" dirty="0" smtClean="0">
                  <a:latin typeface="Calibri" pitchFamily="34" charset="0"/>
                  <a:cs typeface="Arial" pitchFamily="34" charset="0"/>
                </a:rPr>
                <a:t>*</a:t>
              </a:r>
              <a:endParaRPr lang="ja-JP" altLang="en-US" sz="1600" dirty="0">
                <a:latin typeface="Calibri" pitchFamily="34" charset="0"/>
                <a:cs typeface="Arial" pitchFamily="34" charset="0"/>
              </a:endParaRPr>
            </a:p>
          </p:txBody>
        </p:sp>
        <p:sp>
          <p:nvSpPr>
            <p:cNvPr id="40" name="角丸四角形 39"/>
            <p:cNvSpPr/>
            <p:nvPr/>
          </p:nvSpPr>
          <p:spPr bwMode="auto">
            <a:xfrm>
              <a:off x="6841163" y="4534183"/>
              <a:ext cx="1295350" cy="323332"/>
            </a:xfrm>
            <a:prstGeom prst="roundRect">
              <a:avLst/>
            </a:prstGeom>
            <a:gradFill flip="none" rotWithShape="1">
              <a:gsLst>
                <a:gs pos="0">
                  <a:srgbClr val="00B0F0">
                    <a:tint val="66000"/>
                    <a:satMod val="160000"/>
                  </a:srgbClr>
                </a:gs>
                <a:gs pos="50000">
                  <a:srgbClr val="00B0F0">
                    <a:tint val="44500"/>
                    <a:satMod val="160000"/>
                  </a:srgbClr>
                </a:gs>
                <a:gs pos="100000">
                  <a:srgbClr val="00B0F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en-US" altLang="ja-JP" sz="1600" dirty="0">
                  <a:latin typeface="Calibri" pitchFamily="34" charset="0"/>
                  <a:cs typeface="Arial" pitchFamily="34" charset="0"/>
                </a:rPr>
                <a:t>Bangkok</a:t>
              </a:r>
              <a:endParaRPr lang="ja-JP" altLang="en-US" sz="1600" dirty="0">
                <a:latin typeface="Calibri" pitchFamily="34" charset="0"/>
                <a:cs typeface="Arial" pitchFamily="34" charset="0"/>
              </a:endParaRPr>
            </a:p>
          </p:txBody>
        </p:sp>
        <p:sp>
          <p:nvSpPr>
            <p:cNvPr id="41" name="正方形/長方形 124"/>
            <p:cNvSpPr>
              <a:spLocks noChangeArrowheads="1"/>
            </p:cNvSpPr>
            <p:nvPr/>
          </p:nvSpPr>
          <p:spPr bwMode="auto">
            <a:xfrm>
              <a:off x="5678686" y="2858527"/>
              <a:ext cx="1646860" cy="7386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ja-JP" sz="1400" dirty="0">
                  <a:latin typeface="Calibri" pitchFamily="34" charset="0"/>
                  <a:cs typeface="Arial" charset="0"/>
                </a:rPr>
                <a:t>MPLS</a:t>
              </a:r>
            </a:p>
            <a:p>
              <a:pPr algn="ctr"/>
              <a:r>
                <a:rPr lang="en-US" altLang="ja-JP" sz="1400" dirty="0">
                  <a:latin typeface="Calibri" pitchFamily="34" charset="0"/>
                  <a:cs typeface="Arial" charset="0"/>
                </a:rPr>
                <a:t>Network</a:t>
              </a:r>
            </a:p>
            <a:p>
              <a:pPr algn="ctr"/>
              <a:r>
                <a:rPr lang="en-US" altLang="ja-JP" sz="1400" dirty="0">
                  <a:latin typeface="Calibri" pitchFamily="34" charset="0"/>
                  <a:cs typeface="Arial" charset="0"/>
                </a:rPr>
                <a:t>(</a:t>
              </a:r>
              <a:r>
                <a:rPr lang="en-US" altLang="ja-JP" sz="1400" dirty="0" smtClean="0">
                  <a:latin typeface="Calibri" pitchFamily="34" charset="0"/>
                  <a:cs typeface="Arial" charset="0"/>
                </a:rPr>
                <a:t>NTT-COM)</a:t>
              </a:r>
              <a:endParaRPr lang="en-US" altLang="ja-JP" sz="1400" dirty="0">
                <a:latin typeface="Calibri" pitchFamily="34" charset="0"/>
                <a:cs typeface="Arial" charset="0"/>
              </a:endParaRPr>
            </a:p>
          </p:txBody>
        </p:sp>
        <p:sp>
          <p:nvSpPr>
            <p:cNvPr id="42" name="円柱 41"/>
            <p:cNvSpPr/>
            <p:nvPr/>
          </p:nvSpPr>
          <p:spPr bwMode="auto">
            <a:xfrm rot="10800000">
              <a:off x="5922424" y="2368873"/>
              <a:ext cx="546192" cy="303846"/>
            </a:xfrm>
            <a:prstGeom prst="can">
              <a:avLst/>
            </a:prstGeom>
            <a:gradFill flip="none" rotWithShape="1">
              <a:gsLst>
                <a:gs pos="0">
                  <a:schemeClr val="bg2">
                    <a:lumMod val="20000"/>
                    <a:lumOff val="80000"/>
                  </a:schemeClr>
                </a:gs>
                <a:gs pos="0">
                  <a:schemeClr val="bg2">
                    <a:lumMod val="20000"/>
                    <a:lumOff val="80000"/>
                  </a:schemeClr>
                </a:gs>
                <a:gs pos="50000">
                  <a:schemeClr val="bg2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bg2">
                    <a:lumMod val="20000"/>
                    <a:lumOff val="80000"/>
                    <a:shade val="100000"/>
                    <a:satMod val="1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algn="ctr">
                <a:defRPr/>
              </a:pPr>
              <a:endParaRPr lang="ja-JP" altLang="en-US" sz="2800">
                <a:latin typeface="Calibri" pitchFamily="34" charset="0"/>
                <a:cs typeface="Arial" pitchFamily="34" charset="0"/>
              </a:endParaRPr>
            </a:p>
          </p:txBody>
        </p:sp>
        <p:sp>
          <p:nvSpPr>
            <p:cNvPr id="43" name="角丸四角形 42"/>
            <p:cNvSpPr/>
            <p:nvPr/>
          </p:nvSpPr>
          <p:spPr bwMode="auto">
            <a:xfrm>
              <a:off x="4716016" y="4983467"/>
              <a:ext cx="1402282" cy="323332"/>
            </a:xfrm>
            <a:prstGeom prst="roundRect">
              <a:avLst/>
            </a:prstGeom>
            <a:gradFill flip="none" rotWithShape="1">
              <a:gsLst>
                <a:gs pos="0">
                  <a:srgbClr val="FF0000">
                    <a:tint val="66000"/>
                    <a:satMod val="160000"/>
                  </a:srgbClr>
                </a:gs>
                <a:gs pos="50000">
                  <a:srgbClr val="FF0000">
                    <a:tint val="44500"/>
                    <a:satMod val="160000"/>
                  </a:srgbClr>
                </a:gs>
                <a:gs pos="100000">
                  <a:srgbClr val="FF0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en-US" altLang="ja-JP" sz="1600" dirty="0" smtClean="0">
                  <a:latin typeface="Calibri" pitchFamily="34" charset="0"/>
                  <a:cs typeface="Arial" pitchFamily="34" charset="0"/>
                </a:rPr>
                <a:t>Offenbach</a:t>
              </a:r>
              <a:endParaRPr lang="ja-JP" altLang="en-US" sz="1600" dirty="0">
                <a:latin typeface="Calibri" pitchFamily="34" charset="0"/>
                <a:cs typeface="Arial" pitchFamily="34" charset="0"/>
              </a:endParaRPr>
            </a:p>
          </p:txBody>
        </p:sp>
        <p:sp>
          <p:nvSpPr>
            <p:cNvPr id="44" name="フリーフォーム 43"/>
            <p:cNvSpPr/>
            <p:nvPr/>
          </p:nvSpPr>
          <p:spPr>
            <a:xfrm>
              <a:off x="4346458" y="2464774"/>
              <a:ext cx="369558" cy="2770017"/>
            </a:xfrm>
            <a:custGeom>
              <a:avLst/>
              <a:gdLst>
                <a:gd name="connsiteX0" fmla="*/ 6284 w 232527"/>
                <a:gd name="connsiteY0" fmla="*/ 0 h 2132029"/>
                <a:gd name="connsiteX1" fmla="*/ 6284 w 232527"/>
                <a:gd name="connsiteY1" fmla="*/ 556182 h 2132029"/>
                <a:gd name="connsiteX2" fmla="*/ 43991 w 232527"/>
                <a:gd name="connsiteY2" fmla="*/ 1875934 h 2132029"/>
                <a:gd name="connsiteX3" fmla="*/ 232527 w 232527"/>
                <a:gd name="connsiteY3" fmla="*/ 2092751 h 2132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2527" h="2132029">
                  <a:moveTo>
                    <a:pt x="6284" y="0"/>
                  </a:moveTo>
                  <a:cubicBezTo>
                    <a:pt x="3142" y="121763"/>
                    <a:pt x="0" y="243526"/>
                    <a:pt x="6284" y="556182"/>
                  </a:cubicBezTo>
                  <a:cubicBezTo>
                    <a:pt x="12568" y="868838"/>
                    <a:pt x="6284" y="1619839"/>
                    <a:pt x="43991" y="1875934"/>
                  </a:cubicBezTo>
                  <a:cubicBezTo>
                    <a:pt x="81698" y="2132029"/>
                    <a:pt x="157112" y="2112390"/>
                    <a:pt x="232527" y="2092751"/>
                  </a:cubicBezTo>
                </a:path>
              </a:pathLst>
            </a:custGeom>
            <a:ln w="28575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kumimoji="1" lang="ja-JP" altLang="en-US" sz="2800">
                <a:latin typeface="Calibri" pitchFamily="34" charset="0"/>
              </a:endParaRPr>
            </a:p>
          </p:txBody>
        </p:sp>
        <p:sp>
          <p:nvSpPr>
            <p:cNvPr id="45" name="正方形/長方形 120"/>
            <p:cNvSpPr>
              <a:spLocks noChangeArrowheads="1"/>
            </p:cNvSpPr>
            <p:nvPr/>
          </p:nvSpPr>
          <p:spPr bwMode="auto">
            <a:xfrm>
              <a:off x="3450893" y="2858527"/>
              <a:ext cx="1871220" cy="7386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ja-JP" sz="1400" dirty="0">
                  <a:latin typeface="Calibri" pitchFamily="34" charset="0"/>
                  <a:cs typeface="Arial" charset="0"/>
                </a:rPr>
                <a:t>RMDCN MPLS</a:t>
              </a:r>
            </a:p>
            <a:p>
              <a:pPr algn="ctr"/>
              <a:r>
                <a:rPr lang="en-US" altLang="ja-JP" sz="1400" dirty="0">
                  <a:latin typeface="Calibri" pitchFamily="34" charset="0"/>
                  <a:cs typeface="Arial" charset="0"/>
                </a:rPr>
                <a:t>Network</a:t>
              </a:r>
            </a:p>
            <a:p>
              <a:pPr algn="ctr"/>
              <a:r>
                <a:rPr lang="en-US" altLang="ja-JP" sz="1400" dirty="0" smtClean="0">
                  <a:latin typeface="Calibri" pitchFamily="34" charset="0"/>
                  <a:cs typeface="Arial" charset="0"/>
                </a:rPr>
                <a:t>(</a:t>
              </a:r>
              <a:r>
                <a:rPr lang="en-US" altLang="ja-JP" sz="1400" dirty="0" err="1" smtClean="0">
                  <a:latin typeface="Calibri" pitchFamily="34" charset="0"/>
                  <a:cs typeface="Arial" charset="0"/>
                </a:rPr>
                <a:t>Interoute</a:t>
              </a:r>
              <a:r>
                <a:rPr lang="en-US" altLang="ja-JP" sz="1400" dirty="0" smtClean="0">
                  <a:latin typeface="Calibri" pitchFamily="34" charset="0"/>
                  <a:cs typeface="Arial" charset="0"/>
                </a:rPr>
                <a:t>)</a:t>
              </a:r>
              <a:endParaRPr lang="en-US" altLang="ja-JP" sz="1400" dirty="0">
                <a:latin typeface="Calibri" pitchFamily="34" charset="0"/>
                <a:cs typeface="Arial" charset="0"/>
              </a:endParaRPr>
            </a:p>
          </p:txBody>
        </p:sp>
        <p:sp>
          <p:nvSpPr>
            <p:cNvPr id="46" name="正方形/長方形 124"/>
            <p:cNvSpPr>
              <a:spLocks noChangeArrowheads="1"/>
            </p:cNvSpPr>
            <p:nvPr/>
          </p:nvSpPr>
          <p:spPr bwMode="auto">
            <a:xfrm>
              <a:off x="1399403" y="3046856"/>
              <a:ext cx="1364172" cy="3139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ja-JP" sz="2000" dirty="0" smtClean="0">
                  <a:latin typeface="Calibri" pitchFamily="34" charset="0"/>
                  <a:cs typeface="Arial" charset="0"/>
                </a:rPr>
                <a:t>Internet</a:t>
              </a:r>
              <a:endParaRPr lang="en-US" altLang="ja-JP" sz="2000" dirty="0">
                <a:latin typeface="Calibri" pitchFamily="34" charset="0"/>
                <a:cs typeface="Arial" charset="0"/>
              </a:endParaRPr>
            </a:p>
          </p:txBody>
        </p:sp>
        <p:sp>
          <p:nvSpPr>
            <p:cNvPr id="47" name="円柱 46"/>
            <p:cNvSpPr/>
            <p:nvPr/>
          </p:nvSpPr>
          <p:spPr bwMode="auto">
            <a:xfrm rot="10800000">
              <a:off x="2125310" y="2368873"/>
              <a:ext cx="546192" cy="303846"/>
            </a:xfrm>
            <a:prstGeom prst="can">
              <a:avLst/>
            </a:prstGeom>
            <a:gradFill flip="none" rotWithShape="1">
              <a:gsLst>
                <a:gs pos="0">
                  <a:schemeClr val="bg2">
                    <a:lumMod val="20000"/>
                    <a:lumOff val="80000"/>
                  </a:schemeClr>
                </a:gs>
                <a:gs pos="0">
                  <a:schemeClr val="bg2">
                    <a:lumMod val="20000"/>
                    <a:lumOff val="80000"/>
                  </a:schemeClr>
                </a:gs>
                <a:gs pos="50000">
                  <a:schemeClr val="bg2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bg2">
                    <a:lumMod val="20000"/>
                    <a:lumOff val="80000"/>
                    <a:shade val="100000"/>
                    <a:satMod val="1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algn="ctr">
                <a:defRPr/>
              </a:pPr>
              <a:endParaRPr lang="ja-JP" altLang="en-US" sz="2800">
                <a:latin typeface="Calibri" pitchFamily="34" charset="0"/>
                <a:cs typeface="Arial" pitchFamily="34" charset="0"/>
              </a:endParaRPr>
            </a:p>
          </p:txBody>
        </p:sp>
        <p:sp>
          <p:nvSpPr>
            <p:cNvPr id="48" name="角丸四角形 47"/>
            <p:cNvSpPr/>
            <p:nvPr/>
          </p:nvSpPr>
          <p:spPr>
            <a:xfrm>
              <a:off x="1964780" y="1803887"/>
              <a:ext cx="4664366" cy="507864"/>
            </a:xfrm>
            <a:prstGeom prst="roundRect">
              <a:avLst>
                <a:gd name="adj" fmla="val 11327"/>
              </a:avLst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ja-JP" sz="2000" dirty="0" smtClean="0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rPr>
                <a:t>GISC Tokyo (RTH Tokyo)</a:t>
              </a:r>
              <a:endParaRPr lang="ja-JP" altLang="en-US" sz="2000" dirty="0">
                <a:solidFill>
                  <a:schemeClr val="tx1"/>
                </a:solidFill>
                <a:latin typeface="Calibri" pitchFamily="34" charset="0"/>
                <a:cs typeface="Arial" pitchFamily="34" charset="0"/>
              </a:endParaRPr>
            </a:p>
          </p:txBody>
        </p:sp>
        <p:sp>
          <p:nvSpPr>
            <p:cNvPr id="49" name="テキスト ボックス 172"/>
            <p:cNvSpPr txBox="1">
              <a:spLocks noChangeArrowheads="1"/>
            </p:cNvSpPr>
            <p:nvPr/>
          </p:nvSpPr>
          <p:spPr bwMode="auto">
            <a:xfrm>
              <a:off x="3424089" y="3588172"/>
              <a:ext cx="872874" cy="2616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ja-JP" sz="1050" dirty="0" smtClean="0">
                  <a:latin typeface="Calibri" pitchFamily="34" charset="0"/>
                  <a:ea typeface="Arial Unicode MS" pitchFamily="50" charset="-128"/>
                  <a:cs typeface="Arial" charset="0"/>
                </a:rPr>
                <a:t>50M</a:t>
              </a:r>
              <a:endParaRPr lang="ja-JP" altLang="en-US" sz="1050" dirty="0">
                <a:latin typeface="Calibri" pitchFamily="34" charset="0"/>
                <a:ea typeface="Arial Unicode MS" pitchFamily="50" charset="-128"/>
                <a:cs typeface="Arial" charset="0"/>
              </a:endParaRPr>
            </a:p>
          </p:txBody>
        </p:sp>
        <p:sp>
          <p:nvSpPr>
            <p:cNvPr id="50" name="テキスト ボックス 172"/>
            <p:cNvSpPr txBox="1">
              <a:spLocks noChangeArrowheads="1"/>
            </p:cNvSpPr>
            <p:nvPr/>
          </p:nvSpPr>
          <p:spPr bwMode="auto">
            <a:xfrm>
              <a:off x="4203182" y="3911632"/>
              <a:ext cx="872874" cy="2616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ja-JP" sz="1050" dirty="0">
                  <a:latin typeface="Calibri" pitchFamily="34" charset="0"/>
                  <a:ea typeface="Arial Unicode MS" pitchFamily="50" charset="-128"/>
                  <a:cs typeface="Arial" charset="0"/>
                </a:rPr>
                <a:t>4</a:t>
              </a:r>
              <a:r>
                <a:rPr lang="en-US" altLang="ja-JP" sz="1050" dirty="0" smtClean="0">
                  <a:latin typeface="Calibri" pitchFamily="34" charset="0"/>
                  <a:ea typeface="Arial Unicode MS" pitchFamily="50" charset="-128"/>
                  <a:cs typeface="Arial" charset="0"/>
                </a:rPr>
                <a:t>M</a:t>
              </a:r>
              <a:endParaRPr lang="ja-JP" altLang="en-US" sz="1050" dirty="0">
                <a:latin typeface="Calibri" pitchFamily="34" charset="0"/>
                <a:ea typeface="Arial Unicode MS" pitchFamily="50" charset="-128"/>
                <a:cs typeface="Arial" charset="0"/>
              </a:endParaRPr>
            </a:p>
          </p:txBody>
        </p:sp>
        <p:sp>
          <p:nvSpPr>
            <p:cNvPr id="51" name="テキスト ボックス 172"/>
            <p:cNvSpPr txBox="1">
              <a:spLocks noChangeArrowheads="1"/>
            </p:cNvSpPr>
            <p:nvPr/>
          </p:nvSpPr>
          <p:spPr bwMode="auto">
            <a:xfrm>
              <a:off x="4114835" y="4236225"/>
              <a:ext cx="872874" cy="2616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ja-JP" sz="1050" dirty="0">
                  <a:latin typeface="Calibri" pitchFamily="34" charset="0"/>
                  <a:ea typeface="Arial Unicode MS" pitchFamily="50" charset="-128"/>
                  <a:cs typeface="Arial" charset="0"/>
                </a:rPr>
                <a:t>2</a:t>
              </a:r>
              <a:r>
                <a:rPr lang="en-US" altLang="ja-JP" sz="1050" dirty="0" smtClean="0">
                  <a:latin typeface="Calibri" pitchFamily="34" charset="0"/>
                  <a:ea typeface="Arial Unicode MS" pitchFamily="50" charset="-128"/>
                  <a:cs typeface="Arial" charset="0"/>
                </a:rPr>
                <a:t>0M</a:t>
              </a:r>
              <a:endParaRPr lang="ja-JP" altLang="en-US" sz="1050" dirty="0">
                <a:latin typeface="Calibri" pitchFamily="34" charset="0"/>
                <a:ea typeface="Arial Unicode MS" pitchFamily="50" charset="-128"/>
                <a:cs typeface="Arial" charset="0"/>
              </a:endParaRPr>
            </a:p>
          </p:txBody>
        </p:sp>
        <p:sp>
          <p:nvSpPr>
            <p:cNvPr id="52" name="テキスト ボックス 172"/>
            <p:cNvSpPr txBox="1">
              <a:spLocks noChangeArrowheads="1"/>
            </p:cNvSpPr>
            <p:nvPr/>
          </p:nvSpPr>
          <p:spPr bwMode="auto">
            <a:xfrm>
              <a:off x="4117067" y="4634040"/>
              <a:ext cx="872874" cy="2616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ja-JP" sz="1050" dirty="0">
                  <a:latin typeface="Calibri" pitchFamily="34" charset="0"/>
                  <a:ea typeface="Arial Unicode MS" pitchFamily="50" charset="-128"/>
                  <a:cs typeface="Arial" charset="0"/>
                </a:rPr>
                <a:t>2</a:t>
              </a:r>
              <a:r>
                <a:rPr lang="en-US" altLang="ja-JP" sz="1050" dirty="0" smtClean="0">
                  <a:latin typeface="Calibri" pitchFamily="34" charset="0"/>
                  <a:ea typeface="Arial Unicode MS" pitchFamily="50" charset="-128"/>
                  <a:cs typeface="Arial" charset="0"/>
                </a:rPr>
                <a:t>0M</a:t>
              </a:r>
              <a:endParaRPr lang="ja-JP" altLang="en-US" sz="1050" dirty="0">
                <a:latin typeface="Calibri" pitchFamily="34" charset="0"/>
                <a:ea typeface="Arial Unicode MS" pitchFamily="50" charset="-128"/>
                <a:cs typeface="Arial" charset="0"/>
              </a:endParaRPr>
            </a:p>
          </p:txBody>
        </p:sp>
        <p:sp>
          <p:nvSpPr>
            <p:cNvPr id="53" name="テキスト ボックス 172"/>
            <p:cNvSpPr txBox="1">
              <a:spLocks noChangeArrowheads="1"/>
            </p:cNvSpPr>
            <p:nvPr/>
          </p:nvSpPr>
          <p:spPr bwMode="auto">
            <a:xfrm>
              <a:off x="4149104" y="5144380"/>
              <a:ext cx="872874" cy="2616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ja-JP" sz="1050" dirty="0" smtClean="0">
                  <a:latin typeface="Calibri" pitchFamily="34" charset="0"/>
                  <a:ea typeface="Arial Unicode MS" pitchFamily="50" charset="-128"/>
                  <a:cs typeface="Arial" charset="0"/>
                </a:rPr>
                <a:t>50M</a:t>
              </a:r>
              <a:endParaRPr lang="ja-JP" altLang="en-US" sz="1050" dirty="0">
                <a:latin typeface="Calibri" pitchFamily="34" charset="0"/>
                <a:ea typeface="Arial Unicode MS" pitchFamily="50" charset="-128"/>
                <a:cs typeface="Arial" charset="0"/>
              </a:endParaRPr>
            </a:p>
          </p:txBody>
        </p:sp>
        <p:sp>
          <p:nvSpPr>
            <p:cNvPr id="54" name="テキスト ボックス 172"/>
            <p:cNvSpPr txBox="1">
              <a:spLocks noChangeArrowheads="1"/>
            </p:cNvSpPr>
            <p:nvPr/>
          </p:nvSpPr>
          <p:spPr bwMode="auto">
            <a:xfrm>
              <a:off x="3635896" y="4226679"/>
              <a:ext cx="872874" cy="2616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ja-JP" sz="1050" dirty="0" smtClean="0">
                  <a:latin typeface="Calibri" pitchFamily="34" charset="0"/>
                  <a:ea typeface="Arial Unicode MS" pitchFamily="50" charset="-128"/>
                  <a:cs typeface="Arial" charset="0"/>
                </a:rPr>
                <a:t>2M</a:t>
              </a:r>
              <a:endParaRPr lang="ja-JP" altLang="en-US" sz="1050" dirty="0">
                <a:latin typeface="Calibri" pitchFamily="34" charset="0"/>
                <a:ea typeface="Arial Unicode MS" pitchFamily="50" charset="-128"/>
                <a:cs typeface="Arial" charset="0"/>
              </a:endParaRPr>
            </a:p>
          </p:txBody>
        </p:sp>
        <p:sp>
          <p:nvSpPr>
            <p:cNvPr id="55" name="テキスト ボックス 172"/>
            <p:cNvSpPr txBox="1">
              <a:spLocks noChangeArrowheads="1"/>
            </p:cNvSpPr>
            <p:nvPr/>
          </p:nvSpPr>
          <p:spPr bwMode="auto">
            <a:xfrm>
              <a:off x="3627118" y="4640689"/>
              <a:ext cx="872874" cy="2616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ja-JP" sz="1050" dirty="0" smtClean="0">
                  <a:latin typeface="Calibri" pitchFamily="34" charset="0"/>
                  <a:ea typeface="Arial Unicode MS" pitchFamily="50" charset="-128"/>
                  <a:cs typeface="Arial" charset="0"/>
                </a:rPr>
                <a:t>16M</a:t>
              </a:r>
              <a:endParaRPr lang="ja-JP" altLang="en-US" sz="1050" dirty="0">
                <a:latin typeface="Calibri" pitchFamily="34" charset="0"/>
                <a:ea typeface="Arial Unicode MS" pitchFamily="50" charset="-128"/>
                <a:cs typeface="Arial" charset="0"/>
              </a:endParaRPr>
            </a:p>
          </p:txBody>
        </p:sp>
        <p:sp>
          <p:nvSpPr>
            <p:cNvPr id="56" name="テキスト ボックス 172"/>
            <p:cNvSpPr txBox="1">
              <a:spLocks noChangeArrowheads="1"/>
            </p:cNvSpPr>
            <p:nvPr/>
          </p:nvSpPr>
          <p:spPr bwMode="auto">
            <a:xfrm>
              <a:off x="6228184" y="4610383"/>
              <a:ext cx="872874" cy="2616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ja-JP" sz="1050" dirty="0" smtClean="0">
                  <a:latin typeface="Calibri" pitchFamily="34" charset="0"/>
                  <a:ea typeface="Arial Unicode MS" pitchFamily="50" charset="-128"/>
                  <a:cs typeface="Arial" charset="0"/>
                </a:rPr>
                <a:t>128K</a:t>
              </a:r>
              <a:endParaRPr lang="ja-JP" altLang="en-US" sz="1050" dirty="0">
                <a:latin typeface="Calibri" pitchFamily="34" charset="0"/>
                <a:ea typeface="Arial Unicode MS" pitchFamily="50" charset="-128"/>
                <a:cs typeface="Arial" charset="0"/>
              </a:endParaRPr>
            </a:p>
          </p:txBody>
        </p:sp>
        <p:sp>
          <p:nvSpPr>
            <p:cNvPr id="57" name="テキスト ボックス 172"/>
            <p:cNvSpPr txBox="1">
              <a:spLocks noChangeArrowheads="1"/>
            </p:cNvSpPr>
            <p:nvPr/>
          </p:nvSpPr>
          <p:spPr bwMode="auto">
            <a:xfrm>
              <a:off x="6234615" y="4272289"/>
              <a:ext cx="872874" cy="2616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ja-JP" sz="1050" dirty="0" smtClean="0">
                  <a:latin typeface="Calibri" pitchFamily="34" charset="0"/>
                  <a:ea typeface="Arial Unicode MS" pitchFamily="50" charset="-128"/>
                  <a:cs typeface="Arial" charset="0"/>
                </a:rPr>
                <a:t>1M</a:t>
              </a:r>
              <a:endParaRPr lang="ja-JP" altLang="en-US" sz="1050" dirty="0">
                <a:latin typeface="Calibri" pitchFamily="34" charset="0"/>
                <a:ea typeface="Arial Unicode MS" pitchFamily="50" charset="-128"/>
                <a:cs typeface="Arial" charset="0"/>
              </a:endParaRPr>
            </a:p>
          </p:txBody>
        </p:sp>
        <p:sp>
          <p:nvSpPr>
            <p:cNvPr id="58" name="テキスト ボックス 172"/>
            <p:cNvSpPr txBox="1">
              <a:spLocks noChangeArrowheads="1"/>
            </p:cNvSpPr>
            <p:nvPr/>
          </p:nvSpPr>
          <p:spPr bwMode="auto">
            <a:xfrm>
              <a:off x="6228184" y="3815373"/>
              <a:ext cx="872874" cy="2616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ja-JP" sz="1050" dirty="0" smtClean="0">
                  <a:latin typeface="Calibri" pitchFamily="34" charset="0"/>
                  <a:ea typeface="Arial Unicode MS" pitchFamily="50" charset="-128"/>
                  <a:cs typeface="Arial" charset="0"/>
                </a:rPr>
                <a:t>64K</a:t>
              </a:r>
              <a:endParaRPr lang="ja-JP" altLang="en-US" sz="1050" dirty="0">
                <a:latin typeface="Calibri" pitchFamily="34" charset="0"/>
                <a:ea typeface="Arial Unicode MS" pitchFamily="50" charset="-128"/>
                <a:cs typeface="Arial" charset="0"/>
              </a:endParaRPr>
            </a:p>
          </p:txBody>
        </p:sp>
        <p:sp>
          <p:nvSpPr>
            <p:cNvPr id="59" name="フリーフォーム 58"/>
            <p:cNvSpPr/>
            <p:nvPr/>
          </p:nvSpPr>
          <p:spPr>
            <a:xfrm flipH="1">
              <a:off x="3961839" y="2409799"/>
              <a:ext cx="369558" cy="2824992"/>
            </a:xfrm>
            <a:custGeom>
              <a:avLst/>
              <a:gdLst>
                <a:gd name="connsiteX0" fmla="*/ 6284 w 232527"/>
                <a:gd name="connsiteY0" fmla="*/ 0 h 2132029"/>
                <a:gd name="connsiteX1" fmla="*/ 6284 w 232527"/>
                <a:gd name="connsiteY1" fmla="*/ 556182 h 2132029"/>
                <a:gd name="connsiteX2" fmla="*/ 43991 w 232527"/>
                <a:gd name="connsiteY2" fmla="*/ 1875934 h 2132029"/>
                <a:gd name="connsiteX3" fmla="*/ 232527 w 232527"/>
                <a:gd name="connsiteY3" fmla="*/ 2092751 h 2132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2527" h="2132029">
                  <a:moveTo>
                    <a:pt x="6284" y="0"/>
                  </a:moveTo>
                  <a:cubicBezTo>
                    <a:pt x="3142" y="121763"/>
                    <a:pt x="0" y="243526"/>
                    <a:pt x="6284" y="556182"/>
                  </a:cubicBezTo>
                  <a:cubicBezTo>
                    <a:pt x="12568" y="868838"/>
                    <a:pt x="6284" y="1619839"/>
                    <a:pt x="43991" y="1875934"/>
                  </a:cubicBezTo>
                  <a:cubicBezTo>
                    <a:pt x="81698" y="2132029"/>
                    <a:pt x="157112" y="2112390"/>
                    <a:pt x="232527" y="2092751"/>
                  </a:cubicBezTo>
                </a:path>
              </a:pathLst>
            </a:custGeom>
            <a:ln w="28575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kumimoji="1" lang="ja-JP" altLang="en-US" sz="2800">
                <a:latin typeface="Calibri" pitchFamily="34" charset="0"/>
              </a:endParaRPr>
            </a:p>
          </p:txBody>
        </p:sp>
        <p:sp>
          <p:nvSpPr>
            <p:cNvPr id="60" name="テキスト ボックス 172"/>
            <p:cNvSpPr txBox="1">
              <a:spLocks noChangeArrowheads="1"/>
            </p:cNvSpPr>
            <p:nvPr/>
          </p:nvSpPr>
          <p:spPr bwMode="auto">
            <a:xfrm>
              <a:off x="3699126" y="5145133"/>
              <a:ext cx="872874" cy="2616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ja-JP" sz="1050" dirty="0" smtClean="0">
                  <a:latin typeface="Calibri" pitchFamily="34" charset="0"/>
                  <a:ea typeface="Arial Unicode MS" pitchFamily="50" charset="-128"/>
                  <a:cs typeface="Arial" charset="0"/>
                </a:rPr>
                <a:t>50M</a:t>
              </a:r>
              <a:endParaRPr lang="ja-JP" altLang="en-US" sz="1050" dirty="0">
                <a:latin typeface="Calibri" pitchFamily="34" charset="0"/>
                <a:ea typeface="Arial Unicode MS" pitchFamily="50" charset="-128"/>
                <a:cs typeface="Arial" charset="0"/>
              </a:endParaRPr>
            </a:p>
          </p:txBody>
        </p:sp>
        <p:sp>
          <p:nvSpPr>
            <p:cNvPr id="61" name="円柱 60"/>
            <p:cNvSpPr/>
            <p:nvPr/>
          </p:nvSpPr>
          <p:spPr bwMode="auto">
            <a:xfrm rot="10800000">
              <a:off x="4084947" y="2368873"/>
              <a:ext cx="546192" cy="303846"/>
            </a:xfrm>
            <a:prstGeom prst="can">
              <a:avLst/>
            </a:prstGeom>
            <a:gradFill flip="none" rotWithShape="1">
              <a:gsLst>
                <a:gs pos="0">
                  <a:schemeClr val="bg2">
                    <a:lumMod val="20000"/>
                    <a:lumOff val="80000"/>
                  </a:schemeClr>
                </a:gs>
                <a:gs pos="0">
                  <a:schemeClr val="bg2">
                    <a:lumMod val="20000"/>
                    <a:lumOff val="80000"/>
                  </a:schemeClr>
                </a:gs>
                <a:gs pos="50000">
                  <a:schemeClr val="bg2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bg2">
                    <a:lumMod val="20000"/>
                    <a:lumOff val="80000"/>
                    <a:shade val="100000"/>
                    <a:satMod val="1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algn="ctr">
                <a:defRPr/>
              </a:pPr>
              <a:endParaRPr lang="ja-JP" altLang="en-US" sz="2800">
                <a:latin typeface="Calibri" pitchFamily="34" charset="0"/>
                <a:cs typeface="Arial" pitchFamily="34" charset="0"/>
              </a:endParaRPr>
            </a:p>
          </p:txBody>
        </p:sp>
        <p:sp>
          <p:nvSpPr>
            <p:cNvPr id="62" name="角丸四角形 61"/>
            <p:cNvSpPr/>
            <p:nvPr/>
          </p:nvSpPr>
          <p:spPr bwMode="auto">
            <a:xfrm>
              <a:off x="762000" y="5018549"/>
              <a:ext cx="1143000" cy="333250"/>
            </a:xfrm>
            <a:prstGeom prst="roundRect">
              <a:avLst/>
            </a:prstGeom>
            <a:gradFill flip="none" rotWithShape="1">
              <a:gsLst>
                <a:gs pos="0">
                  <a:srgbClr val="92D050">
                    <a:tint val="66000"/>
                    <a:satMod val="160000"/>
                  </a:srgbClr>
                </a:gs>
                <a:gs pos="50000">
                  <a:srgbClr val="92D050">
                    <a:tint val="44500"/>
                    <a:satMod val="160000"/>
                  </a:srgbClr>
                </a:gs>
                <a:gs pos="100000">
                  <a:srgbClr val="92D05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en-US" altLang="ja-JP" sz="1600" dirty="0" smtClean="0">
                  <a:latin typeface="Calibri" pitchFamily="34" charset="0"/>
                  <a:cs typeface="Arial" pitchFamily="34" charset="0"/>
                </a:rPr>
                <a:t>Brasilia</a:t>
              </a:r>
              <a:endParaRPr lang="ja-JP" altLang="en-US" sz="1600" dirty="0">
                <a:latin typeface="Calibri" pitchFamily="34" charset="0"/>
                <a:cs typeface="Arial" pitchFamily="34" charset="0"/>
              </a:endParaRPr>
            </a:p>
          </p:txBody>
        </p:sp>
        <p:sp>
          <p:nvSpPr>
            <p:cNvPr id="63" name="フリーフォーム 62"/>
            <p:cNvSpPr/>
            <p:nvPr/>
          </p:nvSpPr>
          <p:spPr>
            <a:xfrm>
              <a:off x="1905000" y="2672720"/>
              <a:ext cx="505597" cy="2562071"/>
            </a:xfrm>
            <a:custGeom>
              <a:avLst/>
              <a:gdLst>
                <a:gd name="connsiteX0" fmla="*/ 480767 w 518474"/>
                <a:gd name="connsiteY0" fmla="*/ 0 h 2634791"/>
                <a:gd name="connsiteX1" fmla="*/ 480767 w 518474"/>
                <a:gd name="connsiteY1" fmla="*/ 1310326 h 2634791"/>
                <a:gd name="connsiteX2" fmla="*/ 254524 w 518474"/>
                <a:gd name="connsiteY2" fmla="*/ 2422688 h 2634791"/>
                <a:gd name="connsiteX3" fmla="*/ 0 w 518474"/>
                <a:gd name="connsiteY3" fmla="*/ 2582944 h 2634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8474" h="2634791">
                  <a:moveTo>
                    <a:pt x="480767" y="0"/>
                  </a:moveTo>
                  <a:cubicBezTo>
                    <a:pt x="499620" y="453272"/>
                    <a:pt x="518474" y="906545"/>
                    <a:pt x="480767" y="1310326"/>
                  </a:cubicBezTo>
                  <a:cubicBezTo>
                    <a:pt x="443060" y="1714107"/>
                    <a:pt x="334652" y="2210585"/>
                    <a:pt x="254524" y="2422688"/>
                  </a:cubicBezTo>
                  <a:cubicBezTo>
                    <a:pt x="174396" y="2634791"/>
                    <a:pt x="87198" y="2608867"/>
                    <a:pt x="0" y="2582944"/>
                  </a:cubicBezTo>
                </a:path>
              </a:pathLst>
            </a:custGeom>
            <a:ln w="28575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kumimoji="1" lang="ja-JP" altLang="en-US" sz="2800">
                <a:latin typeface="Calibri" pitchFamily="34" charset="0"/>
              </a:endParaRPr>
            </a:p>
          </p:txBody>
        </p:sp>
        <p:sp>
          <p:nvSpPr>
            <p:cNvPr id="64" name="角丸四角形 63"/>
            <p:cNvSpPr/>
            <p:nvPr/>
          </p:nvSpPr>
          <p:spPr bwMode="auto">
            <a:xfrm>
              <a:off x="4724400" y="5414027"/>
              <a:ext cx="1175789" cy="323332"/>
            </a:xfrm>
            <a:prstGeom prst="roundRect">
              <a:avLst/>
            </a:prstGeom>
            <a:gradFill flip="none" rotWithShape="1">
              <a:gsLst>
                <a:gs pos="0">
                  <a:srgbClr val="FF0000">
                    <a:tint val="66000"/>
                    <a:satMod val="160000"/>
                  </a:srgbClr>
                </a:gs>
                <a:gs pos="50000">
                  <a:srgbClr val="FF0000">
                    <a:tint val="44500"/>
                    <a:satMod val="160000"/>
                  </a:srgbClr>
                </a:gs>
                <a:gs pos="100000">
                  <a:srgbClr val="FF0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en-US" altLang="ja-JP" sz="1600" dirty="0" smtClean="0">
                  <a:latin typeface="Calibri" pitchFamily="34" charset="0"/>
                  <a:cs typeface="Arial" pitchFamily="34" charset="0"/>
                </a:rPr>
                <a:t>Seoul</a:t>
              </a:r>
              <a:endParaRPr lang="ja-JP" altLang="en-US" sz="1600" dirty="0">
                <a:latin typeface="Calibri" pitchFamily="34" charset="0"/>
                <a:cs typeface="Arial" pitchFamily="34" charset="0"/>
              </a:endParaRPr>
            </a:p>
          </p:txBody>
        </p:sp>
        <p:sp>
          <p:nvSpPr>
            <p:cNvPr id="65" name="フリーフォーム 64"/>
            <p:cNvSpPr/>
            <p:nvPr/>
          </p:nvSpPr>
          <p:spPr>
            <a:xfrm>
              <a:off x="4343400" y="2702640"/>
              <a:ext cx="369558" cy="2958519"/>
            </a:xfrm>
            <a:custGeom>
              <a:avLst/>
              <a:gdLst>
                <a:gd name="connsiteX0" fmla="*/ 6284 w 232527"/>
                <a:gd name="connsiteY0" fmla="*/ 0 h 2132029"/>
                <a:gd name="connsiteX1" fmla="*/ 6284 w 232527"/>
                <a:gd name="connsiteY1" fmla="*/ 556182 h 2132029"/>
                <a:gd name="connsiteX2" fmla="*/ 43991 w 232527"/>
                <a:gd name="connsiteY2" fmla="*/ 1875934 h 2132029"/>
                <a:gd name="connsiteX3" fmla="*/ 232527 w 232527"/>
                <a:gd name="connsiteY3" fmla="*/ 2092751 h 2132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2527" h="2132029">
                  <a:moveTo>
                    <a:pt x="6284" y="0"/>
                  </a:moveTo>
                  <a:cubicBezTo>
                    <a:pt x="3142" y="121763"/>
                    <a:pt x="0" y="243526"/>
                    <a:pt x="6284" y="556182"/>
                  </a:cubicBezTo>
                  <a:cubicBezTo>
                    <a:pt x="12568" y="868838"/>
                    <a:pt x="6284" y="1619839"/>
                    <a:pt x="43991" y="1875934"/>
                  </a:cubicBezTo>
                  <a:cubicBezTo>
                    <a:pt x="81698" y="2132029"/>
                    <a:pt x="157112" y="2112390"/>
                    <a:pt x="232527" y="2092751"/>
                  </a:cubicBezTo>
                </a:path>
              </a:pathLst>
            </a:custGeom>
            <a:ln w="28575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kumimoji="1" lang="ja-JP" altLang="en-US" sz="2800">
                <a:latin typeface="Calibri" pitchFamily="34" charset="0"/>
              </a:endParaRPr>
            </a:p>
          </p:txBody>
        </p:sp>
        <p:sp>
          <p:nvSpPr>
            <p:cNvPr id="66" name="テキスト ボックス 172"/>
            <p:cNvSpPr txBox="1">
              <a:spLocks noChangeArrowheads="1"/>
            </p:cNvSpPr>
            <p:nvPr/>
          </p:nvSpPr>
          <p:spPr bwMode="auto">
            <a:xfrm>
              <a:off x="4156326" y="5584959"/>
              <a:ext cx="872874" cy="2616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ja-JP" sz="1050" dirty="0">
                  <a:latin typeface="Calibri" pitchFamily="34" charset="0"/>
                  <a:ea typeface="Arial Unicode MS" pitchFamily="50" charset="-128"/>
                  <a:cs typeface="Arial" charset="0"/>
                </a:rPr>
                <a:t>4</a:t>
              </a:r>
              <a:r>
                <a:rPr lang="en-US" altLang="ja-JP" sz="1050" dirty="0" smtClean="0">
                  <a:latin typeface="Calibri" pitchFamily="34" charset="0"/>
                  <a:ea typeface="Arial Unicode MS" pitchFamily="50" charset="-128"/>
                  <a:cs typeface="Arial" charset="0"/>
                </a:rPr>
                <a:t>M</a:t>
              </a:r>
              <a:endParaRPr lang="ja-JP" altLang="en-US" sz="1050" dirty="0">
                <a:latin typeface="Calibri" pitchFamily="34" charset="0"/>
                <a:ea typeface="Arial Unicode MS" pitchFamily="50" charset="-128"/>
                <a:cs typeface="Arial" charset="0"/>
              </a:endParaRPr>
            </a:p>
          </p:txBody>
        </p:sp>
        <p:sp>
          <p:nvSpPr>
            <p:cNvPr id="67" name="角丸四角形 66"/>
            <p:cNvSpPr/>
            <p:nvPr/>
          </p:nvSpPr>
          <p:spPr bwMode="auto">
            <a:xfrm>
              <a:off x="6705600" y="5049051"/>
              <a:ext cx="1441401" cy="323332"/>
            </a:xfrm>
            <a:prstGeom prst="roundRect">
              <a:avLst/>
            </a:prstGeom>
            <a:gradFill flip="none" rotWithShape="1">
              <a:gsLst>
                <a:gs pos="0">
                  <a:srgbClr val="00B0F0">
                    <a:tint val="66000"/>
                    <a:satMod val="160000"/>
                  </a:srgbClr>
                </a:gs>
                <a:gs pos="50000">
                  <a:srgbClr val="00B0F0">
                    <a:tint val="44500"/>
                    <a:satMod val="160000"/>
                  </a:srgbClr>
                </a:gs>
                <a:gs pos="100000">
                  <a:srgbClr val="00B0F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en-US" altLang="ja-JP" sz="1600" dirty="0" smtClean="0">
                  <a:latin typeface="Calibri" pitchFamily="34" charset="0"/>
                  <a:cs typeface="Arial" pitchFamily="34" charset="0"/>
                </a:rPr>
                <a:t>Vientiane</a:t>
              </a:r>
              <a:endParaRPr lang="ja-JP" altLang="en-US" sz="1600" dirty="0">
                <a:latin typeface="Calibri" pitchFamily="34" charset="0"/>
                <a:cs typeface="Arial" pitchFamily="34" charset="0"/>
              </a:endParaRPr>
            </a:p>
          </p:txBody>
        </p:sp>
        <p:sp>
          <p:nvSpPr>
            <p:cNvPr id="68" name="角丸四角形 67"/>
            <p:cNvSpPr/>
            <p:nvPr/>
          </p:nvSpPr>
          <p:spPr bwMode="auto">
            <a:xfrm>
              <a:off x="6705600" y="5811051"/>
              <a:ext cx="1441401" cy="323332"/>
            </a:xfrm>
            <a:prstGeom prst="roundRect">
              <a:avLst/>
            </a:prstGeom>
            <a:gradFill flip="none" rotWithShape="1">
              <a:gsLst>
                <a:gs pos="0">
                  <a:srgbClr val="00B0F0">
                    <a:tint val="66000"/>
                    <a:satMod val="160000"/>
                  </a:srgbClr>
                </a:gs>
                <a:gs pos="50000">
                  <a:srgbClr val="00B0F0">
                    <a:tint val="44500"/>
                    <a:satMod val="160000"/>
                  </a:srgbClr>
                </a:gs>
                <a:gs pos="100000">
                  <a:srgbClr val="00B0F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en-US" altLang="ja-JP" sz="1600" dirty="0" smtClean="0">
                  <a:latin typeface="Calibri" pitchFamily="34" charset="0"/>
                  <a:cs typeface="Arial" pitchFamily="34" charset="0"/>
                </a:rPr>
                <a:t>Nay </a:t>
              </a:r>
              <a:r>
                <a:rPr lang="en-US" altLang="ja-JP" sz="1600" dirty="0" err="1" smtClean="0">
                  <a:latin typeface="Calibri" pitchFamily="34" charset="0"/>
                  <a:cs typeface="Arial" pitchFamily="34" charset="0"/>
                </a:rPr>
                <a:t>Pyi</a:t>
              </a:r>
              <a:r>
                <a:rPr lang="en-US" altLang="ja-JP" sz="1600" dirty="0" smtClean="0">
                  <a:latin typeface="Calibri" pitchFamily="34" charset="0"/>
                  <a:cs typeface="Arial" pitchFamily="34" charset="0"/>
                </a:rPr>
                <a:t> Taw</a:t>
              </a:r>
              <a:endParaRPr lang="ja-JP" altLang="en-US" sz="1600" dirty="0">
                <a:latin typeface="Calibri" pitchFamily="34" charset="0"/>
                <a:cs typeface="Arial" pitchFamily="34" charset="0"/>
              </a:endParaRPr>
            </a:p>
          </p:txBody>
        </p:sp>
        <p:sp>
          <p:nvSpPr>
            <p:cNvPr id="69" name="角丸四角形 68"/>
            <p:cNvSpPr/>
            <p:nvPr/>
          </p:nvSpPr>
          <p:spPr bwMode="auto">
            <a:xfrm>
              <a:off x="6705600" y="5430051"/>
              <a:ext cx="1441401" cy="323332"/>
            </a:xfrm>
            <a:prstGeom prst="roundRect">
              <a:avLst/>
            </a:prstGeom>
            <a:gradFill flip="none" rotWithShape="1">
              <a:gsLst>
                <a:gs pos="0">
                  <a:srgbClr val="00B0F0">
                    <a:tint val="66000"/>
                    <a:satMod val="160000"/>
                  </a:srgbClr>
                </a:gs>
                <a:gs pos="50000">
                  <a:srgbClr val="00B0F0">
                    <a:tint val="44500"/>
                    <a:satMod val="160000"/>
                  </a:srgbClr>
                </a:gs>
                <a:gs pos="100000">
                  <a:srgbClr val="00B0F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en-US" altLang="ja-JP" sz="1600" dirty="0" err="1" smtClean="0">
                  <a:latin typeface="Calibri" pitchFamily="34" charset="0"/>
                  <a:cs typeface="Arial" pitchFamily="34" charset="0"/>
                </a:rPr>
                <a:t>Phonom</a:t>
              </a:r>
              <a:r>
                <a:rPr lang="en-US" altLang="ja-JP" sz="1600" dirty="0" smtClean="0">
                  <a:latin typeface="Calibri" pitchFamily="34" charset="0"/>
                  <a:cs typeface="Arial" pitchFamily="34" charset="0"/>
                </a:rPr>
                <a:t> Penh</a:t>
              </a:r>
              <a:endParaRPr lang="ja-JP" altLang="en-US" sz="1600" dirty="0">
                <a:latin typeface="Calibri" pitchFamily="34" charset="0"/>
                <a:cs typeface="Arial" pitchFamily="34" charset="0"/>
              </a:endParaRPr>
            </a:p>
          </p:txBody>
        </p:sp>
        <p:sp>
          <p:nvSpPr>
            <p:cNvPr id="70" name="角丸四角形 69"/>
            <p:cNvSpPr/>
            <p:nvPr/>
          </p:nvSpPr>
          <p:spPr bwMode="auto">
            <a:xfrm>
              <a:off x="6705600" y="6192051"/>
              <a:ext cx="1441401" cy="323332"/>
            </a:xfrm>
            <a:prstGeom prst="roundRect">
              <a:avLst/>
            </a:prstGeom>
            <a:gradFill flip="none" rotWithShape="1">
              <a:gsLst>
                <a:gs pos="0">
                  <a:srgbClr val="00B0F0">
                    <a:tint val="66000"/>
                    <a:satMod val="160000"/>
                  </a:srgbClr>
                </a:gs>
                <a:gs pos="50000">
                  <a:srgbClr val="00B0F0">
                    <a:tint val="44500"/>
                    <a:satMod val="160000"/>
                  </a:srgbClr>
                </a:gs>
                <a:gs pos="100000">
                  <a:srgbClr val="00B0F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en-US" altLang="ja-JP" sz="1600" dirty="0" smtClean="0">
                  <a:latin typeface="Calibri" pitchFamily="34" charset="0"/>
                  <a:cs typeface="Arial" pitchFamily="34" charset="0"/>
                </a:rPr>
                <a:t>Hanoi</a:t>
              </a:r>
              <a:endParaRPr lang="ja-JP" altLang="en-US" sz="1600" dirty="0">
                <a:latin typeface="Calibri" pitchFamily="34" charset="0"/>
                <a:cs typeface="Arial" pitchFamily="34" charset="0"/>
              </a:endParaRPr>
            </a:p>
          </p:txBody>
        </p:sp>
        <p:sp>
          <p:nvSpPr>
            <p:cNvPr id="71" name="フリーフォーム 70"/>
            <p:cNvSpPr/>
            <p:nvPr/>
          </p:nvSpPr>
          <p:spPr>
            <a:xfrm rot="1944980" flipV="1">
              <a:off x="8001117" y="4746726"/>
              <a:ext cx="360043" cy="466699"/>
            </a:xfrm>
            <a:custGeom>
              <a:avLst/>
              <a:gdLst>
                <a:gd name="connsiteX0" fmla="*/ 480767 w 518474"/>
                <a:gd name="connsiteY0" fmla="*/ 0 h 2634791"/>
                <a:gd name="connsiteX1" fmla="*/ 480767 w 518474"/>
                <a:gd name="connsiteY1" fmla="*/ 1310326 h 2634791"/>
                <a:gd name="connsiteX2" fmla="*/ 254524 w 518474"/>
                <a:gd name="connsiteY2" fmla="*/ 2422688 h 2634791"/>
                <a:gd name="connsiteX3" fmla="*/ 0 w 518474"/>
                <a:gd name="connsiteY3" fmla="*/ 2582944 h 2634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8474" h="2634791">
                  <a:moveTo>
                    <a:pt x="480767" y="0"/>
                  </a:moveTo>
                  <a:cubicBezTo>
                    <a:pt x="499620" y="453272"/>
                    <a:pt x="518474" y="906545"/>
                    <a:pt x="480767" y="1310326"/>
                  </a:cubicBezTo>
                  <a:cubicBezTo>
                    <a:pt x="443060" y="1714107"/>
                    <a:pt x="334652" y="2210585"/>
                    <a:pt x="254524" y="2422688"/>
                  </a:cubicBezTo>
                  <a:cubicBezTo>
                    <a:pt x="174396" y="2634791"/>
                    <a:pt x="87198" y="2608867"/>
                    <a:pt x="0" y="2582944"/>
                  </a:cubicBezTo>
                </a:path>
              </a:pathLst>
            </a:custGeom>
            <a:ln w="28575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kumimoji="1" lang="ja-JP" altLang="en-US" sz="2800">
                <a:latin typeface="Calibri" pitchFamily="34" charset="0"/>
              </a:endParaRPr>
            </a:p>
          </p:txBody>
        </p:sp>
        <p:sp>
          <p:nvSpPr>
            <p:cNvPr id="72" name="フリーフォーム 71"/>
            <p:cNvSpPr/>
            <p:nvPr/>
          </p:nvSpPr>
          <p:spPr>
            <a:xfrm rot="1944980" flipV="1">
              <a:off x="7902845" y="4750014"/>
              <a:ext cx="543146" cy="830249"/>
            </a:xfrm>
            <a:custGeom>
              <a:avLst/>
              <a:gdLst>
                <a:gd name="connsiteX0" fmla="*/ 480767 w 518474"/>
                <a:gd name="connsiteY0" fmla="*/ 0 h 2634791"/>
                <a:gd name="connsiteX1" fmla="*/ 480767 w 518474"/>
                <a:gd name="connsiteY1" fmla="*/ 1310326 h 2634791"/>
                <a:gd name="connsiteX2" fmla="*/ 254524 w 518474"/>
                <a:gd name="connsiteY2" fmla="*/ 2422688 h 2634791"/>
                <a:gd name="connsiteX3" fmla="*/ 0 w 518474"/>
                <a:gd name="connsiteY3" fmla="*/ 2582944 h 2634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8474" h="2634791">
                  <a:moveTo>
                    <a:pt x="480767" y="0"/>
                  </a:moveTo>
                  <a:cubicBezTo>
                    <a:pt x="499620" y="453272"/>
                    <a:pt x="518474" y="906545"/>
                    <a:pt x="480767" y="1310326"/>
                  </a:cubicBezTo>
                  <a:cubicBezTo>
                    <a:pt x="443060" y="1714107"/>
                    <a:pt x="334652" y="2210585"/>
                    <a:pt x="254524" y="2422688"/>
                  </a:cubicBezTo>
                  <a:cubicBezTo>
                    <a:pt x="174396" y="2634791"/>
                    <a:pt x="87198" y="2608867"/>
                    <a:pt x="0" y="2582944"/>
                  </a:cubicBezTo>
                </a:path>
              </a:pathLst>
            </a:custGeom>
            <a:ln w="28575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kumimoji="1" lang="ja-JP" altLang="en-US" sz="2800">
                <a:latin typeface="Calibri" pitchFamily="34" charset="0"/>
              </a:endParaRPr>
            </a:p>
          </p:txBody>
        </p:sp>
        <p:sp>
          <p:nvSpPr>
            <p:cNvPr id="73" name="フリーフォーム 72"/>
            <p:cNvSpPr/>
            <p:nvPr/>
          </p:nvSpPr>
          <p:spPr>
            <a:xfrm rot="1944980" flipV="1">
              <a:off x="7850606" y="4784307"/>
              <a:ext cx="704490" cy="1096862"/>
            </a:xfrm>
            <a:custGeom>
              <a:avLst/>
              <a:gdLst>
                <a:gd name="connsiteX0" fmla="*/ 480767 w 518474"/>
                <a:gd name="connsiteY0" fmla="*/ 0 h 2634791"/>
                <a:gd name="connsiteX1" fmla="*/ 480767 w 518474"/>
                <a:gd name="connsiteY1" fmla="*/ 1310326 h 2634791"/>
                <a:gd name="connsiteX2" fmla="*/ 254524 w 518474"/>
                <a:gd name="connsiteY2" fmla="*/ 2422688 h 2634791"/>
                <a:gd name="connsiteX3" fmla="*/ 0 w 518474"/>
                <a:gd name="connsiteY3" fmla="*/ 2582944 h 2634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8474" h="2634791">
                  <a:moveTo>
                    <a:pt x="480767" y="0"/>
                  </a:moveTo>
                  <a:cubicBezTo>
                    <a:pt x="499620" y="453272"/>
                    <a:pt x="518474" y="906545"/>
                    <a:pt x="480767" y="1310326"/>
                  </a:cubicBezTo>
                  <a:cubicBezTo>
                    <a:pt x="443060" y="1714107"/>
                    <a:pt x="334652" y="2210585"/>
                    <a:pt x="254524" y="2422688"/>
                  </a:cubicBezTo>
                  <a:cubicBezTo>
                    <a:pt x="174396" y="2634791"/>
                    <a:pt x="87198" y="2608867"/>
                    <a:pt x="0" y="2582944"/>
                  </a:cubicBezTo>
                </a:path>
              </a:pathLst>
            </a:custGeom>
            <a:ln w="28575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kumimoji="1" lang="ja-JP" altLang="en-US" sz="2800">
                <a:latin typeface="Calibri" pitchFamily="34" charset="0"/>
              </a:endParaRPr>
            </a:p>
          </p:txBody>
        </p:sp>
        <p:sp>
          <p:nvSpPr>
            <p:cNvPr id="74" name="フリーフォーム 73"/>
            <p:cNvSpPr/>
            <p:nvPr/>
          </p:nvSpPr>
          <p:spPr>
            <a:xfrm rot="1944980" flipV="1">
              <a:off x="7775526" y="4812170"/>
              <a:ext cx="899559" cy="1410316"/>
            </a:xfrm>
            <a:custGeom>
              <a:avLst/>
              <a:gdLst>
                <a:gd name="connsiteX0" fmla="*/ 480767 w 518474"/>
                <a:gd name="connsiteY0" fmla="*/ 0 h 2634791"/>
                <a:gd name="connsiteX1" fmla="*/ 480767 w 518474"/>
                <a:gd name="connsiteY1" fmla="*/ 1310326 h 2634791"/>
                <a:gd name="connsiteX2" fmla="*/ 254524 w 518474"/>
                <a:gd name="connsiteY2" fmla="*/ 2422688 h 2634791"/>
                <a:gd name="connsiteX3" fmla="*/ 0 w 518474"/>
                <a:gd name="connsiteY3" fmla="*/ 2582944 h 2634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8474" h="2634791">
                  <a:moveTo>
                    <a:pt x="480767" y="0"/>
                  </a:moveTo>
                  <a:cubicBezTo>
                    <a:pt x="499620" y="453272"/>
                    <a:pt x="518474" y="906545"/>
                    <a:pt x="480767" y="1310326"/>
                  </a:cubicBezTo>
                  <a:cubicBezTo>
                    <a:pt x="443060" y="1714107"/>
                    <a:pt x="334652" y="2210585"/>
                    <a:pt x="254524" y="2422688"/>
                  </a:cubicBezTo>
                  <a:cubicBezTo>
                    <a:pt x="174396" y="2634791"/>
                    <a:pt x="87198" y="2608867"/>
                    <a:pt x="0" y="2582944"/>
                  </a:cubicBezTo>
                </a:path>
              </a:pathLst>
            </a:custGeom>
            <a:ln w="28575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kumimoji="1" lang="ja-JP" altLang="en-US" sz="2800">
                <a:latin typeface="Calibri" pitchFamily="34" charset="0"/>
              </a:endParaRPr>
            </a:p>
          </p:txBody>
        </p:sp>
        <p:sp>
          <p:nvSpPr>
            <p:cNvPr id="75" name="角丸四角形 74"/>
            <p:cNvSpPr/>
            <p:nvPr/>
          </p:nvSpPr>
          <p:spPr bwMode="auto">
            <a:xfrm>
              <a:off x="2555776" y="4176828"/>
              <a:ext cx="1410041" cy="323332"/>
            </a:xfrm>
            <a:prstGeom prst="roundRect">
              <a:avLst/>
            </a:prstGeom>
            <a:gradFill flip="none" rotWithShape="1">
              <a:gsLst>
                <a:gs pos="0">
                  <a:srgbClr val="FF0000">
                    <a:tint val="66000"/>
                    <a:satMod val="160000"/>
                  </a:srgbClr>
                </a:gs>
                <a:gs pos="50000">
                  <a:srgbClr val="FF0000">
                    <a:tint val="44500"/>
                    <a:satMod val="160000"/>
                  </a:srgbClr>
                </a:gs>
                <a:gs pos="100000">
                  <a:srgbClr val="FF0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en-US" altLang="ja-JP" sz="1600" dirty="0">
                  <a:latin typeface="Calibri" pitchFamily="34" charset="0"/>
                  <a:cs typeface="Arial" pitchFamily="34" charset="0"/>
                </a:rPr>
                <a:t>Melbourne</a:t>
              </a:r>
              <a:endParaRPr lang="ja-JP" altLang="en-US" sz="1600" dirty="0">
                <a:latin typeface="Calibri" pitchFamily="34" charset="0"/>
                <a:cs typeface="Arial" pitchFamily="34" charset="0"/>
              </a:endParaRPr>
            </a:p>
          </p:txBody>
        </p:sp>
        <p:sp>
          <p:nvSpPr>
            <p:cNvPr id="76" name="角丸四角形 75"/>
            <p:cNvSpPr/>
            <p:nvPr/>
          </p:nvSpPr>
          <p:spPr bwMode="auto">
            <a:xfrm>
              <a:off x="2742175" y="4572318"/>
              <a:ext cx="1182103" cy="323332"/>
            </a:xfrm>
            <a:prstGeom prst="roundRect">
              <a:avLst/>
            </a:prstGeom>
            <a:gradFill flip="none" rotWithShape="1">
              <a:gsLst>
                <a:gs pos="0">
                  <a:srgbClr val="FF0000">
                    <a:tint val="66000"/>
                    <a:satMod val="160000"/>
                  </a:srgbClr>
                </a:gs>
                <a:gs pos="50000">
                  <a:srgbClr val="FF0000">
                    <a:tint val="44500"/>
                    <a:satMod val="160000"/>
                  </a:srgbClr>
                </a:gs>
                <a:gs pos="100000">
                  <a:srgbClr val="FF0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en-US" altLang="ja-JP" sz="1600" dirty="0">
                  <a:latin typeface="Calibri" pitchFamily="34" charset="0"/>
                  <a:cs typeface="Arial" pitchFamily="34" charset="0"/>
                </a:rPr>
                <a:t>Beijing</a:t>
              </a:r>
              <a:endParaRPr lang="ja-JP" altLang="en-US" sz="1600" dirty="0">
                <a:latin typeface="Calibri" pitchFamily="34" charset="0"/>
                <a:cs typeface="Arial" pitchFamily="34" charset="0"/>
              </a:endParaRPr>
            </a:p>
          </p:txBody>
        </p:sp>
        <p:sp>
          <p:nvSpPr>
            <p:cNvPr id="77" name="角丸四角形 76"/>
            <p:cNvSpPr/>
            <p:nvPr/>
          </p:nvSpPr>
          <p:spPr bwMode="auto">
            <a:xfrm>
              <a:off x="2563535" y="5027539"/>
              <a:ext cx="1402282" cy="323332"/>
            </a:xfrm>
            <a:prstGeom prst="roundRect">
              <a:avLst/>
            </a:prstGeom>
            <a:gradFill flip="none" rotWithShape="1">
              <a:gsLst>
                <a:gs pos="0">
                  <a:srgbClr val="FF0000">
                    <a:tint val="66000"/>
                    <a:satMod val="160000"/>
                  </a:srgbClr>
                </a:gs>
                <a:gs pos="50000">
                  <a:srgbClr val="FF0000">
                    <a:tint val="44500"/>
                    <a:satMod val="160000"/>
                  </a:srgbClr>
                </a:gs>
                <a:gs pos="100000">
                  <a:srgbClr val="FF0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en-US" altLang="ja-JP" sz="1600" dirty="0" smtClean="0">
                  <a:latin typeface="Calibri" pitchFamily="34" charset="0"/>
                  <a:cs typeface="Arial" pitchFamily="34" charset="0"/>
                </a:rPr>
                <a:t>Toulouse</a:t>
              </a:r>
              <a:endParaRPr lang="ja-JP" altLang="en-US" sz="1600" dirty="0">
                <a:latin typeface="Calibri" pitchFamily="34" charset="0"/>
                <a:cs typeface="Arial" pitchFamily="34" charset="0"/>
              </a:endParaRPr>
            </a:p>
          </p:txBody>
        </p:sp>
        <p:sp>
          <p:nvSpPr>
            <p:cNvPr id="78" name="正方形/長方形 77"/>
            <p:cNvSpPr/>
            <p:nvPr/>
          </p:nvSpPr>
          <p:spPr>
            <a:xfrm>
              <a:off x="6234615" y="2675981"/>
              <a:ext cx="2754826" cy="3979622"/>
            </a:xfrm>
            <a:prstGeom prst="rect">
              <a:avLst/>
            </a:prstGeom>
            <a:solidFill>
              <a:schemeClr val="accent1">
                <a:alpha val="1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3211306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Training – Capacity building activity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en-US" altLang="ja-JP" dirty="0" smtClean="0"/>
              <a:t>“WIS </a:t>
            </a:r>
            <a:r>
              <a:rPr lang="en-US" altLang="ja-JP" dirty="0"/>
              <a:t>Workshop in </a:t>
            </a:r>
            <a:r>
              <a:rPr lang="en-US" altLang="ja-JP" dirty="0" smtClean="0"/>
              <a:t>Tokyo”</a:t>
            </a:r>
            <a:endParaRPr lang="en-US" altLang="ja-JP" dirty="0"/>
          </a:p>
          <a:p>
            <a:pPr lvl="1"/>
            <a:r>
              <a:rPr lang="en-US" altLang="ja-JP" dirty="0"/>
              <a:t>1st : March 2010</a:t>
            </a:r>
          </a:p>
          <a:p>
            <a:pPr lvl="1"/>
            <a:r>
              <a:rPr lang="en-US" altLang="ja-JP" dirty="0"/>
              <a:t>2nd : October 2012</a:t>
            </a:r>
          </a:p>
          <a:p>
            <a:pPr lvl="1"/>
            <a:r>
              <a:rPr lang="en-US" altLang="ja-JP" dirty="0"/>
              <a:t>3rd : November 2014</a:t>
            </a:r>
          </a:p>
          <a:p>
            <a:pPr lvl="1"/>
            <a:r>
              <a:rPr lang="en-US" altLang="ja-JP" b="1" u="sng" dirty="0"/>
              <a:t>4th : December </a:t>
            </a:r>
            <a:r>
              <a:rPr lang="en-US" altLang="ja-JP" b="1" u="sng" dirty="0" smtClean="0"/>
              <a:t>2016</a:t>
            </a:r>
          </a:p>
          <a:p>
            <a:pPr lvl="2"/>
            <a:r>
              <a:rPr lang="en-US" altLang="ja-JP" dirty="0" smtClean="0"/>
              <a:t>Eighteen participants mainly from AoR of GISC Tokyo and two lecturer from GISC Melbourne.</a:t>
            </a:r>
          </a:p>
          <a:p>
            <a:pPr lvl="2"/>
            <a:r>
              <a:rPr lang="en-US" altLang="ja-JP" dirty="0"/>
              <a:t>AMDCN Connectivity, SE-Asia Radar data activity, WIS monitoring and so.</a:t>
            </a:r>
          </a:p>
        </p:txBody>
      </p:sp>
      <p:pic>
        <p:nvPicPr>
          <p:cNvPr id="6" name="Picture 2" descr="http://www.jma.go.jp/jma/en/photogallery/WIS_Workshop_201612/photo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1796845"/>
            <a:ext cx="3451123" cy="2296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68309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Training – Capacity building activity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sz="2800" dirty="0"/>
              <a:t>Onsite technical meeting at </a:t>
            </a:r>
            <a:r>
              <a:rPr lang="en-US" altLang="ja-JP" sz="2800" dirty="0" err="1"/>
              <a:t>centres</a:t>
            </a:r>
            <a:r>
              <a:rPr lang="en-US" altLang="ja-JP" sz="2800" dirty="0"/>
              <a:t> in AoR of GISC Tokyo</a:t>
            </a:r>
          </a:p>
          <a:p>
            <a:pPr lvl="1"/>
            <a:r>
              <a:rPr lang="en-US" altLang="ja-JP" sz="2400" dirty="0"/>
              <a:t>Cambodia: 2012, 2015</a:t>
            </a:r>
          </a:p>
          <a:p>
            <a:pPr lvl="1"/>
            <a:r>
              <a:rPr lang="en-US" altLang="ja-JP" sz="2400" dirty="0"/>
              <a:t>Lao PDR: 2012, 2015,</a:t>
            </a:r>
            <a:r>
              <a:rPr lang="en-US" altLang="ja-JP" sz="2400" i="1" dirty="0">
                <a:solidFill>
                  <a:srgbClr val="0070C0"/>
                </a:solidFill>
              </a:rPr>
              <a:t> </a:t>
            </a:r>
            <a:r>
              <a:rPr lang="en-US" altLang="ja-JP" sz="2400" b="1" i="1" u="sng" dirty="0">
                <a:solidFill>
                  <a:srgbClr val="0070C0"/>
                </a:solidFill>
              </a:rPr>
              <a:t>2018*</a:t>
            </a:r>
            <a:endParaRPr lang="en-US" altLang="ja-JP" sz="2400" b="1" dirty="0"/>
          </a:p>
          <a:p>
            <a:pPr lvl="1"/>
            <a:r>
              <a:rPr lang="en-US" altLang="ja-JP" sz="2400" dirty="0"/>
              <a:t>Myanmar: 2014 , </a:t>
            </a:r>
            <a:r>
              <a:rPr lang="en-US" altLang="ja-JP" sz="2400" b="1" u="sng" dirty="0" smtClean="0"/>
              <a:t>2017/3</a:t>
            </a:r>
            <a:endParaRPr lang="en-US" altLang="ja-JP" sz="2400" b="1" u="sng" dirty="0"/>
          </a:p>
          <a:p>
            <a:pPr lvl="1"/>
            <a:r>
              <a:rPr lang="en-US" altLang="ja-JP" sz="2400" dirty="0"/>
              <a:t>Philippines: 2012, 2014 </a:t>
            </a:r>
          </a:p>
          <a:p>
            <a:pPr lvl="1"/>
            <a:r>
              <a:rPr lang="en-US" altLang="ja-JP" sz="2400" dirty="0"/>
              <a:t>Thailand: 2012, 2013, 2015, </a:t>
            </a:r>
            <a:r>
              <a:rPr lang="en-US" altLang="ja-JP" sz="2400" b="1" u="sng" dirty="0" smtClean="0"/>
              <a:t>2017</a:t>
            </a:r>
            <a:r>
              <a:rPr lang="en-US" altLang="ja-JP" sz="2400" b="1" u="sng" dirty="0" smtClean="0"/>
              <a:t>/11</a:t>
            </a:r>
            <a:endParaRPr lang="en-US" altLang="ja-JP" sz="2400" b="1" u="sng" dirty="0"/>
          </a:p>
          <a:p>
            <a:pPr lvl="1"/>
            <a:r>
              <a:rPr lang="en-US" altLang="ja-JP" sz="2400" dirty="0"/>
              <a:t>Viet Nam: 2012, 2014, </a:t>
            </a:r>
            <a:r>
              <a:rPr lang="en-US" altLang="ja-JP" sz="2400" b="1" i="1" u="sng" dirty="0">
                <a:solidFill>
                  <a:srgbClr val="0070C0"/>
                </a:solidFill>
              </a:rPr>
              <a:t>2018*</a:t>
            </a:r>
            <a:r>
              <a:rPr lang="en-US" altLang="ja-JP" sz="2400" b="1" dirty="0"/>
              <a:t> </a:t>
            </a:r>
          </a:p>
          <a:p>
            <a:endParaRPr lang="ja-JP" altLang="en-US" sz="2000" dirty="0"/>
          </a:p>
          <a:p>
            <a:endParaRPr kumimoji="1" lang="ja-JP" altLang="en-US" sz="28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5" name="正方形/長方形 4"/>
          <p:cNvSpPr/>
          <p:nvPr/>
        </p:nvSpPr>
        <p:spPr>
          <a:xfrm>
            <a:off x="2654489" y="5360400"/>
            <a:ext cx="583441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sz="2400" u="sng" dirty="0" smtClean="0"/>
              <a:t>These activities was very popular with participants and colleague at each centers.</a:t>
            </a:r>
            <a:endParaRPr lang="en-US" altLang="ja-JP" sz="2400" u="sng" dirty="0"/>
          </a:p>
        </p:txBody>
      </p:sp>
    </p:spTree>
    <p:extLst>
      <p:ext uri="{BB962C8B-B14F-4D97-AF65-F5344CB8AC3E}">
        <p14:creationId xmlns:p14="http://schemas.microsoft.com/office/powerpoint/2010/main" val="34423940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Operational issues in last period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/>
              <a:t>Arrangement for re-establishing circuit with Washington</a:t>
            </a:r>
          </a:p>
          <a:p>
            <a:pPr lvl="1"/>
            <a:r>
              <a:rPr lang="en-US" altLang="ja-JP" dirty="0"/>
              <a:t>Operation start date will be </a:t>
            </a:r>
            <a:r>
              <a:rPr lang="en-US" altLang="ja-JP" dirty="0" smtClean="0"/>
              <a:t>2018/3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27379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GISC Back up and activities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/>
              <a:t>Backup Partner</a:t>
            </a:r>
          </a:p>
          <a:p>
            <a:pPr lvl="1"/>
            <a:r>
              <a:rPr lang="en-US" altLang="ja-JP" dirty="0"/>
              <a:t>GISC Beijing</a:t>
            </a:r>
          </a:p>
          <a:p>
            <a:pPr lvl="1"/>
            <a:r>
              <a:rPr lang="en-US" altLang="ja-JP" dirty="0"/>
              <a:t>GISC Melbourne</a:t>
            </a:r>
          </a:p>
          <a:p>
            <a:pPr lvl="1"/>
            <a:r>
              <a:rPr lang="en-US" altLang="ja-JP" dirty="0"/>
              <a:t>GISC Offenbach</a:t>
            </a:r>
          </a:p>
          <a:p>
            <a:endParaRPr lang="en-US" altLang="ja-JP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28691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GISC Back up and activities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en-US" altLang="ja-JP" dirty="0"/>
              <a:t>GISC Beijing</a:t>
            </a:r>
          </a:p>
          <a:p>
            <a:pPr lvl="1"/>
            <a:r>
              <a:rPr lang="en-US" altLang="ja-JP" dirty="0"/>
              <a:t>GISC Backup between Beijing and Tokyo is in operational by using GTS and Internet DAR service</a:t>
            </a:r>
            <a:r>
              <a:rPr lang="en-US" altLang="ja-JP" dirty="0" smtClean="0"/>
              <a:t>.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875" y="3276600"/>
            <a:ext cx="5791200" cy="316689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09767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GISC Back up and activities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/>
              <a:t>GISC Melbourne</a:t>
            </a:r>
          </a:p>
          <a:p>
            <a:pPr lvl="1"/>
            <a:r>
              <a:rPr lang="en-US" altLang="ja-JP" dirty="0"/>
              <a:t>Signed letters on GISC backup agreement were officially exchanged in March 2012.</a:t>
            </a:r>
          </a:p>
          <a:p>
            <a:pPr lvl="1"/>
            <a:r>
              <a:rPr lang="en-US" altLang="ja-JP" dirty="0"/>
              <a:t>Tokyo has two options for AoR of Melbourne;</a:t>
            </a:r>
            <a:br>
              <a:rPr lang="en-US" altLang="ja-JP" dirty="0"/>
            </a:br>
            <a:r>
              <a:rPr lang="en-US" altLang="ja-JP" dirty="0"/>
              <a:t>Option 1: Existing GTS based backup</a:t>
            </a:r>
            <a:br>
              <a:rPr lang="en-US" altLang="ja-JP" dirty="0"/>
            </a:br>
            <a:r>
              <a:rPr lang="en-US" altLang="ja-JP" dirty="0"/>
              <a:t>Option 2: Internet based backup</a:t>
            </a:r>
            <a:br>
              <a:rPr lang="en-US" altLang="ja-JP" dirty="0"/>
            </a:br>
            <a:r>
              <a:rPr lang="en-US" altLang="ja-JP" dirty="0"/>
              <a:t>Both options are already running in backup with Beijing and Offenbach.</a:t>
            </a:r>
          </a:p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40609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GISC Back up and activities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en-US" altLang="ja-JP" dirty="0"/>
              <a:t>GISC Offenbach</a:t>
            </a:r>
          </a:p>
          <a:p>
            <a:pPr lvl="1"/>
            <a:r>
              <a:rPr lang="en-US" altLang="ja-JP" dirty="0"/>
              <a:t>GISC Backup between Offenbach and Tokyo is in operational by using Internet.</a:t>
            </a:r>
          </a:p>
          <a:p>
            <a:pPr lvl="2"/>
            <a:r>
              <a:rPr lang="en-US" altLang="ja-JP" sz="2800" dirty="0"/>
              <a:t>To Offenbach: using FTP put</a:t>
            </a:r>
          </a:p>
          <a:p>
            <a:pPr lvl="2"/>
            <a:r>
              <a:rPr lang="en-US" altLang="ja-JP" sz="2800" dirty="0"/>
              <a:t>To Tokyo : using HTTPS file upload</a:t>
            </a:r>
            <a:endParaRPr lang="en-US" altLang="ja-JP" sz="2800" dirty="0" smtClean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4905" y="4196323"/>
            <a:ext cx="4530270" cy="24661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14131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Monitoring Activity &amp; volume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en-US" altLang="ja-JP" dirty="0"/>
              <a:t>Traffic size and </a:t>
            </a:r>
            <a:r>
              <a:rPr lang="en-US" altLang="ja-JP" dirty="0" smtClean="0"/>
              <a:t>volumes (GISC Cache)</a:t>
            </a:r>
          </a:p>
          <a:p>
            <a:pPr lvl="1"/>
            <a:r>
              <a:rPr lang="en-US" altLang="ja-JP" dirty="0" smtClean="0"/>
              <a:t>Monthly </a:t>
            </a:r>
            <a:r>
              <a:rPr lang="en-US" altLang="ja-JP" dirty="0"/>
              <a:t>Traffic </a:t>
            </a:r>
            <a:r>
              <a:rPr lang="en-US" altLang="ja-JP" u="sng" dirty="0" smtClean="0"/>
              <a:t>7,855GB</a:t>
            </a:r>
            <a:r>
              <a:rPr lang="en-US" altLang="ja-JP" dirty="0" smtClean="0"/>
              <a:t> (Sep. 2017)</a:t>
            </a:r>
          </a:p>
          <a:p>
            <a:pPr lvl="1"/>
            <a:r>
              <a:rPr lang="en-US" altLang="ja-JP" dirty="0" smtClean="0"/>
              <a:t>Daily </a:t>
            </a:r>
            <a:r>
              <a:rPr lang="en-US" altLang="ja-JP" dirty="0"/>
              <a:t>Traffic </a:t>
            </a:r>
            <a:r>
              <a:rPr lang="en-US" altLang="ja-JP" u="sng" dirty="0"/>
              <a:t>261GB</a:t>
            </a:r>
            <a:r>
              <a:rPr lang="en-US" altLang="ja-JP" dirty="0"/>
              <a:t> (Sep. 2017)</a:t>
            </a:r>
            <a:endParaRPr lang="en-US" altLang="ja-JP" dirty="0" smtClean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0075" y="3429000"/>
            <a:ext cx="5046510" cy="316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48999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Monitoring Activity &amp; volume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kumimoji="1" lang="en-US" altLang="ja-JP" dirty="0" smtClean="0"/>
              <a:t>Traffic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pattern</a:t>
            </a:r>
            <a:r>
              <a:rPr lang="ja-JP" altLang="en-US" dirty="0"/>
              <a:t> </a:t>
            </a:r>
            <a:r>
              <a:rPr lang="en-US" altLang="ja-JP" dirty="0" smtClean="0"/>
              <a:t>(GISC Cache)</a:t>
            </a:r>
            <a:endParaRPr kumimoji="1" lang="ja-JP" alt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3432629"/>
            <a:ext cx="5133975" cy="21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円形吹き出し 6"/>
          <p:cNvSpPr/>
          <p:nvPr/>
        </p:nvSpPr>
        <p:spPr>
          <a:xfrm>
            <a:off x="1981200" y="2362200"/>
            <a:ext cx="2209800" cy="762000"/>
          </a:xfrm>
          <a:prstGeom prst="wedgeEllipseCallout">
            <a:avLst>
              <a:gd name="adj1" fmla="val -17549"/>
              <a:gd name="adj2" fmla="val 26309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dirty="0" smtClean="0">
                <a:solidFill>
                  <a:schemeClr val="tx1"/>
                </a:solidFill>
              </a:rPr>
              <a:t>HR-GSM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  <p:cxnSp>
        <p:nvCxnSpPr>
          <p:cNvPr id="8" name="直線矢印コネクタ 7"/>
          <p:cNvCxnSpPr/>
          <p:nvPr/>
        </p:nvCxnSpPr>
        <p:spPr>
          <a:xfrm flipH="1">
            <a:off x="1981200" y="3124200"/>
            <a:ext cx="304800" cy="457200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線矢印コネクタ 8"/>
          <p:cNvCxnSpPr/>
          <p:nvPr/>
        </p:nvCxnSpPr>
        <p:spPr>
          <a:xfrm flipH="1">
            <a:off x="2438400" y="3204029"/>
            <a:ext cx="304800" cy="457200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線矢印コネクタ 9"/>
          <p:cNvCxnSpPr/>
          <p:nvPr/>
        </p:nvCxnSpPr>
        <p:spPr>
          <a:xfrm>
            <a:off x="3086100" y="3204029"/>
            <a:ext cx="0" cy="377371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線矢印コネクタ 10"/>
          <p:cNvCxnSpPr/>
          <p:nvPr/>
        </p:nvCxnSpPr>
        <p:spPr>
          <a:xfrm>
            <a:off x="3786187" y="3182258"/>
            <a:ext cx="252413" cy="399142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矢印コネクタ 11"/>
          <p:cNvCxnSpPr/>
          <p:nvPr/>
        </p:nvCxnSpPr>
        <p:spPr>
          <a:xfrm>
            <a:off x="4151879" y="2982687"/>
            <a:ext cx="877321" cy="678542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63231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Monitoring Activity &amp; volume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en-US" altLang="ja-JP" dirty="0"/>
              <a:t>Bulletins stored at GISC Tokyo’s </a:t>
            </a:r>
            <a:r>
              <a:rPr lang="en-US" altLang="ja-JP" dirty="0" smtClean="0"/>
              <a:t>cache</a:t>
            </a:r>
            <a:br>
              <a:rPr lang="en-US" altLang="ja-JP" dirty="0" smtClean="0"/>
            </a:br>
            <a:r>
              <a:rPr lang="en-US" altLang="ja-JP" dirty="0" smtClean="0"/>
              <a:t>(</a:t>
            </a:r>
            <a:r>
              <a:rPr lang="en-US" altLang="ja-JP" dirty="0"/>
              <a:t>Hourly &amp; Daily)</a:t>
            </a:r>
            <a:endParaRPr lang="en-US" altLang="ja-JP" dirty="0" smtClean="0"/>
          </a:p>
        </p:txBody>
      </p:sp>
      <p:pic>
        <p:nvPicPr>
          <p:cNvPr id="6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2286000"/>
            <a:ext cx="4309061" cy="4219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51864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altLang="ja-JP" dirty="0"/>
              <a:t>Monitoring Activity &amp; volume</a:t>
            </a:r>
            <a:endParaRPr kumimoji="1" lang="ja-JP" altLang="en-US" dirty="0"/>
          </a:p>
        </p:txBody>
      </p:sp>
      <p:sp>
        <p:nvSpPr>
          <p:cNvPr id="6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600200"/>
            <a:ext cx="3581400" cy="4525963"/>
          </a:xfrm>
        </p:spPr>
        <p:txBody>
          <a:bodyPr/>
          <a:lstStyle/>
          <a:p>
            <a:r>
              <a:rPr lang="en-US" altLang="ja-JP" dirty="0"/>
              <a:t>Comparison of</a:t>
            </a:r>
            <a:br>
              <a:rPr lang="en-US" altLang="ja-JP" dirty="0"/>
            </a:br>
            <a:r>
              <a:rPr lang="en-US" altLang="ja-JP" dirty="0"/>
              <a:t>received GTS bulletins and metadata</a:t>
            </a:r>
            <a:endParaRPr lang="en-US" altLang="ja-JP" dirty="0" smtClean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1752600"/>
            <a:ext cx="4523906" cy="4542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08175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Monitoring Activity &amp; volume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600200"/>
            <a:ext cx="8153400" cy="4525963"/>
          </a:xfrm>
        </p:spPr>
        <p:txBody>
          <a:bodyPr/>
          <a:lstStyle/>
          <a:p>
            <a:r>
              <a:rPr lang="en-US" altLang="ja-JP" dirty="0"/>
              <a:t>Files received via Internet using SSL VPN and Bulletins stored at GISC cache of GISC </a:t>
            </a:r>
            <a:r>
              <a:rPr lang="en-US" altLang="ja-JP" dirty="0" smtClean="0"/>
              <a:t>Tokyo</a:t>
            </a:r>
          </a:p>
          <a:p>
            <a:pPr lvl="1"/>
            <a:r>
              <a:rPr lang="en-US" altLang="ja-JP" dirty="0" smtClean="0"/>
              <a:t>Monitor for GISC Backup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5443" y="3202761"/>
            <a:ext cx="6553200" cy="2923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20371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Monitoring Activity &amp; volume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/>
              <a:t>Uptime </a:t>
            </a:r>
            <a:r>
              <a:rPr lang="en-US" altLang="ja-JP" dirty="0" err="1" smtClean="0"/>
              <a:t>etc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5032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Monitoring Activity &amp; volume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en-US" altLang="ja-JP" dirty="0"/>
              <a:t>User </a:t>
            </a:r>
            <a:r>
              <a:rPr lang="en-US" altLang="ja-JP" dirty="0" smtClean="0"/>
              <a:t>registration</a:t>
            </a:r>
          </a:p>
          <a:p>
            <a:pPr lvl="1"/>
            <a:r>
              <a:rPr lang="en-US" altLang="ja-JP" dirty="0"/>
              <a:t>Nearly </a:t>
            </a:r>
            <a:r>
              <a:rPr lang="en-US" altLang="ja-JP" u="sng" dirty="0"/>
              <a:t>160</a:t>
            </a:r>
            <a:r>
              <a:rPr lang="en-US" altLang="ja-JP" dirty="0"/>
              <a:t> accounts </a:t>
            </a:r>
            <a:r>
              <a:rPr lang="en-US" altLang="ja-JP" dirty="0" smtClean="0"/>
              <a:t>are provided</a:t>
            </a:r>
            <a:r>
              <a:rPr lang="en-US" altLang="ja-JP" dirty="0"/>
              <a:t>.</a:t>
            </a:r>
          </a:p>
          <a:p>
            <a:pPr lvl="2"/>
            <a:r>
              <a:rPr lang="en-US" altLang="ja-JP" dirty="0"/>
              <a:t>Except account for GISC cooperation and test account.</a:t>
            </a:r>
          </a:p>
          <a:p>
            <a:pPr lvl="1"/>
            <a:endParaRPr lang="en-US" altLang="ja-JP" dirty="0" smtClean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199" y="3200400"/>
            <a:ext cx="5513791" cy="3514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97959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/>
              <a:t>Changes in GISC, including new features since last meeting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kumimoji="1" lang="en-US" altLang="ja-JP" dirty="0" smtClean="0"/>
              <a:t>SE-Asia radar data composite</a:t>
            </a:r>
            <a:endParaRPr kumimoji="1" lang="ja-JP" alt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2438400"/>
            <a:ext cx="5739765" cy="3718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67571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Progress on action items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/>
              <a:t>WMO WIS Monitoring</a:t>
            </a:r>
            <a:br>
              <a:rPr lang="en-US" altLang="ja-JP" dirty="0"/>
            </a:br>
            <a:r>
              <a:rPr lang="en-US" altLang="ja-JP" dirty="0"/>
              <a:t>Common Dashboard (WCD)</a:t>
            </a:r>
            <a:br>
              <a:rPr lang="en-US" altLang="ja-JP" dirty="0"/>
            </a:br>
            <a:r>
              <a:rPr lang="en-US" altLang="ja-JP" dirty="0">
                <a:hlinkClick r:id="rId2"/>
              </a:rPr>
              <a:t>http://www.wis-jma.go.jp/wcd/v1/top.html</a:t>
            </a:r>
            <a:endParaRPr lang="en-US" altLang="ja-JP" dirty="0"/>
          </a:p>
          <a:p>
            <a:pPr lvl="1"/>
            <a:r>
              <a:rPr lang="en-US" altLang="ja-JP" sz="3600" dirty="0"/>
              <a:t>Develop</a:t>
            </a:r>
          </a:p>
          <a:p>
            <a:pPr lvl="1"/>
            <a:r>
              <a:rPr lang="en-US" altLang="ja-JP" sz="3600" dirty="0"/>
              <a:t>Introduce / Explain on side event of CBS16</a:t>
            </a:r>
          </a:p>
          <a:p>
            <a:pPr lvl="1"/>
            <a:r>
              <a:rPr lang="en-US" altLang="ja-JP" sz="3600" dirty="0"/>
              <a:t>Successfully completed.</a:t>
            </a:r>
            <a:endParaRPr lang="ja-JP" altLang="en-US" sz="3200" dirty="0"/>
          </a:p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80095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/>
              <a:t>Outlook</a:t>
            </a:r>
            <a:br>
              <a:rPr lang="en-US" altLang="ja-JP" dirty="0"/>
            </a:br>
            <a:r>
              <a:rPr lang="en-US" altLang="ja-JP" dirty="0"/>
              <a:t>(planned changes/improvements)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sz="2800" dirty="0"/>
              <a:t>Replacement of JMA’s WIS server</a:t>
            </a:r>
          </a:p>
          <a:p>
            <a:pPr lvl="1"/>
            <a:r>
              <a:rPr lang="en-US" altLang="ja-JP" dirty="0"/>
              <a:t>Mainly using for WIS Part B.</a:t>
            </a:r>
          </a:p>
          <a:p>
            <a:pPr lvl="1"/>
            <a:r>
              <a:rPr lang="en-US" altLang="ja-JP" dirty="0" smtClean="0"/>
              <a:t>HTTP -&gt; HTTPS</a:t>
            </a:r>
          </a:p>
          <a:p>
            <a:pPr lvl="1"/>
            <a:r>
              <a:rPr lang="en-US" altLang="ja-JP" dirty="0" smtClean="0"/>
              <a:t>Disaster </a:t>
            </a:r>
            <a:r>
              <a:rPr lang="en-US" altLang="ja-JP" dirty="0"/>
              <a:t>Recovery Site (Osaka)</a:t>
            </a:r>
          </a:p>
          <a:p>
            <a:pPr lvl="1"/>
            <a:r>
              <a:rPr lang="en-US" altLang="ja-JP" dirty="0"/>
              <a:t>Operation start will be 2018/3</a:t>
            </a:r>
          </a:p>
          <a:p>
            <a:r>
              <a:rPr lang="en-US" altLang="ja-JP" sz="2800" dirty="0"/>
              <a:t>For further information, JMA will notify with email to </a:t>
            </a:r>
            <a:r>
              <a:rPr lang="en-US" altLang="ja-JP" sz="2800" dirty="0" smtClean="0"/>
              <a:t>cbs-wisc-tt-gisc@wmo.int</a:t>
            </a:r>
            <a:endParaRPr kumimoji="1" lang="ja-JP" altLang="en-US" sz="28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29402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Any other issues of interest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73668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Summary (Text for report)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altLang="ja-JP" sz="2000" dirty="0"/>
              <a:t>Mr. Shigeharu NISHIKAWA, JMA reported the current status of GISC Tokyo and the progress of the GISC Backup with GISC Offenbach, Beijing and Melbourne.</a:t>
            </a:r>
          </a:p>
          <a:p>
            <a:r>
              <a:rPr lang="en-US" altLang="ja-JP" sz="2000" dirty="0"/>
              <a:t>He explained that JMA held 4</a:t>
            </a:r>
            <a:r>
              <a:rPr lang="en-US" altLang="ja-JP" sz="2000" baseline="30000" dirty="0"/>
              <a:t>th</a:t>
            </a:r>
            <a:r>
              <a:rPr lang="en-US" altLang="ja-JP" sz="2000" dirty="0"/>
              <a:t> “WIS Workshop in Tokyo” with inviting eighteen participants from mainly AoR of GISC Tokyo and two lecturer from GISC Melbourne. JMA </a:t>
            </a:r>
            <a:r>
              <a:rPr lang="en-US" altLang="ja-JP" sz="2000" dirty="0"/>
              <a:t>visited </a:t>
            </a:r>
            <a:r>
              <a:rPr lang="en-US" altLang="ja-JP" sz="2000" dirty="0" smtClean="0"/>
              <a:t>Myanmar and Thailand </a:t>
            </a:r>
            <a:r>
              <a:rPr lang="en-US" altLang="ja-JP" sz="2000" dirty="0"/>
              <a:t>for Onsite technical meeting at center. He mentioned that these activities was very popular with participants and colleague at each centers.</a:t>
            </a:r>
          </a:p>
          <a:p>
            <a:r>
              <a:rPr lang="en-US" altLang="ja-JP" sz="2000" dirty="0"/>
              <a:t>He also explained </a:t>
            </a:r>
            <a:r>
              <a:rPr lang="en-US" altLang="ja-JP" sz="2000" dirty="0" smtClean="0"/>
              <a:t>replacement </a:t>
            </a:r>
            <a:r>
              <a:rPr lang="en-US" altLang="ja-JP" sz="2000" dirty="0"/>
              <a:t>of JMA’s WIS server mainly using for WIS Part B. JMA have a plan to change protocol for WIS server from HTTP to HTTPS. And also, </a:t>
            </a:r>
            <a:r>
              <a:rPr lang="en-US" altLang="ja-JP" sz="2000" dirty="0" smtClean="0"/>
              <a:t>DRS </a:t>
            </a:r>
            <a:r>
              <a:rPr lang="en-US" altLang="ja-JP" sz="2000" dirty="0"/>
              <a:t>at Osaka will be planed. JMA will notify with email (to: cbs-wisc-tt-gisc@wmo.int) for further information</a:t>
            </a:r>
            <a:r>
              <a:rPr lang="en-US" altLang="ja-JP" sz="2000" dirty="0" smtClean="0"/>
              <a:t>.</a:t>
            </a:r>
            <a:endParaRPr kumimoji="1" lang="ja-JP" altLang="en-US" sz="20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25215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T-G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TT-GISC2017-presentationXX-template</Template>
  <TotalTime>26</TotalTime>
  <Words>754</Words>
  <Application>Microsoft Office PowerPoint</Application>
  <PresentationFormat>画面に合わせる (4:3)</PresentationFormat>
  <Paragraphs>165</Paragraphs>
  <Slides>23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23</vt:i4>
      </vt:variant>
    </vt:vector>
  </HeadingPairs>
  <TitlesOfParts>
    <vt:vector size="24" baseType="lpstr">
      <vt:lpstr>TT-GISC2017-presentationXX-template</vt:lpstr>
      <vt:lpstr>PowerPoint プレゼンテーション</vt:lpstr>
      <vt:lpstr>Contents</vt:lpstr>
      <vt:lpstr>Area of Responsibility AMDCN connectivity</vt:lpstr>
      <vt:lpstr>Training – Capacity building activity</vt:lpstr>
      <vt:lpstr>Training – Capacity building activity</vt:lpstr>
      <vt:lpstr>Operational issues in last period</vt:lpstr>
      <vt:lpstr>GISC Back up and activities</vt:lpstr>
      <vt:lpstr>GISC Back up and activities</vt:lpstr>
      <vt:lpstr>GISC Back up and activities</vt:lpstr>
      <vt:lpstr>GISC Back up and activities</vt:lpstr>
      <vt:lpstr>Monitoring Activity &amp; volume</vt:lpstr>
      <vt:lpstr>Monitoring Activity &amp; volume</vt:lpstr>
      <vt:lpstr>Monitoring Activity &amp; volume</vt:lpstr>
      <vt:lpstr>Monitoring Activity &amp; volume</vt:lpstr>
      <vt:lpstr>Monitoring Activity &amp; volume</vt:lpstr>
      <vt:lpstr>Monitoring Activity &amp; volume</vt:lpstr>
      <vt:lpstr>Monitoring Activity &amp; volume</vt:lpstr>
      <vt:lpstr>Changes in GISC, including new features since last meeting</vt:lpstr>
      <vt:lpstr>Progress on action items</vt:lpstr>
      <vt:lpstr>Outlook (planned changes/improvements)</vt:lpstr>
      <vt:lpstr>Any other issues of interest</vt:lpstr>
      <vt:lpstr>Summary (Text for report)</vt:lpstr>
      <vt:lpstr>PowerPoint プレゼンテーション</vt:lpstr>
    </vt:vector>
  </TitlesOfParts>
  <Company>気象庁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気象庁</dc:creator>
  <cp:lastModifiedBy>気象庁</cp:lastModifiedBy>
  <cp:revision>35</cp:revision>
  <dcterms:created xsi:type="dcterms:W3CDTF">2017-11-01T23:59:10Z</dcterms:created>
  <dcterms:modified xsi:type="dcterms:W3CDTF">2017-11-09T04:41:28Z</dcterms:modified>
</cp:coreProperties>
</file>