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64" r:id="rId3"/>
    <p:sldId id="265" r:id="rId4"/>
    <p:sldId id="27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5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2736" y="-9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08/11/2017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smtClean="0">
                <a:solidFill>
                  <a:srgbClr val="000090"/>
                </a:solidFill>
              </a:rPr>
              <a:t>Status Reprot GISC SEOUL</a:t>
            </a:r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4800" i="1" smtClean="0">
                <a:solidFill>
                  <a:srgbClr val="000090"/>
                </a:solidFill>
              </a:rPr>
              <a:t>Sungsoo DO</a:t>
            </a:r>
            <a:endParaRPr lang="en-US" sz="4800" i="1" dirty="0" smtClean="0">
              <a:solidFill>
                <a:srgbClr val="000090"/>
              </a:solidFill>
            </a:endParaRPr>
          </a:p>
          <a:p>
            <a:r>
              <a:rPr lang="en-US" sz="3000" smtClean="0">
                <a:solidFill>
                  <a:srgbClr val="000090"/>
                </a:solidFill>
              </a:rPr>
              <a:t>TT-GISC2017 4-1-11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GISC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TT-GISC2017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51519" y="274638"/>
            <a:ext cx="7736697" cy="725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Area of Responsibility</a:t>
            </a:r>
            <a:endParaRPr lang="ko-KR" altLang="en-US" sz="2800" b="1" dirty="0" smtClean="0">
              <a:latin typeface="Arial" panose="020B0604020202020204" pitchFamily="34" charset="0"/>
              <a:ea typeface="HY견고딕" pitchFamily="18" charset="-127"/>
              <a:cs typeface="Arial" panose="020B0604020202020204" pitchFamily="34" charset="0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51520" y="1340768"/>
            <a:ext cx="8640960" cy="4248472"/>
            <a:chOff x="0" y="2643587"/>
            <a:chExt cx="7632848" cy="2049411"/>
          </a:xfrm>
        </p:grpSpPr>
        <p:sp>
          <p:nvSpPr>
            <p:cNvPr id="7" name="직사각형 6"/>
            <p:cNvSpPr/>
            <p:nvPr/>
          </p:nvSpPr>
          <p:spPr>
            <a:xfrm>
              <a:off x="0" y="2682998"/>
              <a:ext cx="7632848" cy="201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직사각형 7"/>
            <p:cNvSpPr/>
            <p:nvPr/>
          </p:nvSpPr>
          <p:spPr>
            <a:xfrm>
              <a:off x="0" y="2643587"/>
              <a:ext cx="7508737" cy="201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2343" tIns="12700" rIns="71120" bIns="12700" numCol="1" spcCol="1270" anchor="t" anchorCtr="0">
              <a:noAutofit/>
            </a:bodyPr>
            <a:lstStyle/>
            <a:p>
              <a:pPr marL="0" lvl="1" defTabSz="800100">
                <a:spcAft>
                  <a:spcPct val="20000"/>
                </a:spcAft>
              </a:pPr>
              <a:r>
                <a:rPr lang="en-US" altLang="ko-KR" sz="2000" b="1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AMDCN </a:t>
              </a:r>
              <a:r>
                <a:rPr lang="en-US" altLang="ko-KR" sz="2000" b="1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Connectivity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In the AoR of GISC Seoul, 4 DCPCs and 1 NC</a:t>
              </a:r>
              <a:endParaRPr lang="en-US" altLang="ko-KR" sz="2000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r>
                <a:rPr lang="en-NZ" altLang="ko-KR" sz="1600" smtClean="0">
                  <a:latin typeface="맑은 고딕"/>
                  <a:ea typeface="맑은 고딕"/>
                  <a:cs typeface="Arial" panose="020B0604020202020204" pitchFamily="34" charset="0"/>
                </a:rPr>
                <a:t>※ (1) DCPC WAMIS: connecting to each AgroMeteorological Services on web portal</a:t>
              </a:r>
            </a:p>
            <a:p>
              <a:r>
                <a:rPr lang="en-NZ" altLang="ko-KR" sz="1600">
                  <a:latin typeface="맑은 고딕"/>
                  <a:ea typeface="맑은 고딕"/>
                  <a:cs typeface="Arial" panose="020B0604020202020204" pitchFamily="34" charset="0"/>
                </a:rPr>
                <a:t> </a:t>
              </a:r>
              <a:r>
                <a:rPr lang="en-NZ" altLang="ko-KR" sz="1600" smtClean="0">
                  <a:latin typeface="맑은 고딕"/>
                  <a:ea typeface="맑은 고딕"/>
                  <a:cs typeface="Arial" panose="020B0604020202020204" pitchFamily="34" charset="0"/>
                </a:rPr>
                <a:t>                          On going to implement WAMIS system by CAgM</a:t>
              </a:r>
            </a:p>
            <a:p>
              <a:r>
                <a:rPr lang="en-NZ" altLang="ko-KR" sz="1600" smtClean="0">
                  <a:latin typeface="맑은 고딕"/>
                  <a:ea typeface="맑은 고딕"/>
                  <a:cs typeface="Arial" panose="020B0604020202020204" pitchFamily="34" charset="0"/>
                </a:rPr>
                <a:t>   (2) DCPC Tashkent: has been started to discuss connectivity and data exchange.</a:t>
              </a:r>
            </a:p>
            <a:p>
              <a:r>
                <a:rPr lang="en-NZ" altLang="ko-KR" sz="1600">
                  <a:latin typeface="맑은 고딕"/>
                  <a:ea typeface="맑은 고딕"/>
                  <a:cs typeface="Arial" panose="020B0604020202020204" pitchFamily="34" charset="0"/>
                </a:rPr>
                <a:t> </a:t>
              </a:r>
              <a:r>
                <a:rPr lang="en-NZ" altLang="ko-KR" sz="1600" smtClean="0">
                  <a:latin typeface="맑은 고딕"/>
                  <a:ea typeface="맑은 고딕"/>
                  <a:cs typeface="Arial" panose="020B0604020202020204" pitchFamily="34" charset="0"/>
                </a:rPr>
                <a:t>  (3) NC Seoul: Using the same infrastructure of GISC Seoul</a:t>
              </a:r>
              <a:endParaRPr lang="en-NZ" altLang="ko-KR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9530135"/>
              </p:ext>
            </p:extLst>
          </p:nvPr>
        </p:nvGraphicFramePr>
        <p:xfrm>
          <a:off x="800656" y="2188584"/>
          <a:ext cx="6323476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3169"/>
                <a:gridCol w="1369685"/>
                <a:gridCol w="1446663"/>
                <a:gridCol w="1473959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Name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Bandwidth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Type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Protocol</a:t>
                      </a:r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mtClean="0"/>
                        <a:t>DCPC</a:t>
                      </a:r>
                      <a:r>
                        <a:rPr lang="en-US" altLang="ko-KR" baseline="0" smtClean="0"/>
                        <a:t> NMSC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10Gbps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dedicated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FTP</a:t>
                      </a:r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mtClean="0"/>
                        <a:t>DCPC LC/LRF MME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10Gbps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dedicated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FTP</a:t>
                      </a:r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mtClean="0"/>
                        <a:t>DCPC WAMIS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-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-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-</a:t>
                      </a:r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mtClean="0"/>
                        <a:t>DCPC Tashkent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-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-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-</a:t>
                      </a:r>
                      <a:endParaRPr lang="ko-KR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mtClean="0"/>
                        <a:t>NC</a:t>
                      </a:r>
                      <a:r>
                        <a:rPr lang="en-US" altLang="ko-KR" baseline="0" smtClean="0"/>
                        <a:t> Seoul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-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-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-</a:t>
                      </a:r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9" name="제목 1"/>
          <p:cNvSpPr>
            <a:spLocks noGrp="1"/>
          </p:cNvSpPr>
          <p:nvPr>
            <p:ph type="title"/>
          </p:nvPr>
        </p:nvSpPr>
        <p:spPr>
          <a:xfrm>
            <a:off x="251519" y="274638"/>
            <a:ext cx="7736697" cy="725487"/>
          </a:xfrm>
        </p:spPr>
        <p:txBody>
          <a:bodyPr/>
          <a:lstStyle/>
          <a:p>
            <a:pPr eaLnBrk="1" hangingPunct="1"/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Area of Responsibility</a:t>
            </a:r>
            <a:endParaRPr lang="ko-KR" altLang="en-US" sz="2800" b="1" dirty="0" smtClean="0">
              <a:latin typeface="Arial" panose="020B0604020202020204" pitchFamily="34" charset="0"/>
              <a:ea typeface="HY견고딕" pitchFamily="18" charset="-127"/>
              <a:cs typeface="Arial" panose="020B0604020202020204" pitchFamily="34" charset="0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51520" y="1286176"/>
            <a:ext cx="8640960" cy="4248472"/>
            <a:chOff x="0" y="2643587"/>
            <a:chExt cx="7632848" cy="2049411"/>
          </a:xfrm>
        </p:grpSpPr>
        <p:sp>
          <p:nvSpPr>
            <p:cNvPr id="11" name="직사각형 10"/>
            <p:cNvSpPr/>
            <p:nvPr/>
          </p:nvSpPr>
          <p:spPr>
            <a:xfrm>
              <a:off x="0" y="2682998"/>
              <a:ext cx="7632848" cy="201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직사각형 11"/>
            <p:cNvSpPr/>
            <p:nvPr/>
          </p:nvSpPr>
          <p:spPr>
            <a:xfrm>
              <a:off x="0" y="2643587"/>
              <a:ext cx="7508737" cy="201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2343" tIns="12700" rIns="71120" bIns="12700" numCol="1" spcCol="1270" anchor="t" anchorCtr="0">
              <a:noAutofit/>
            </a:bodyPr>
            <a:lstStyle/>
            <a:p>
              <a:pPr marL="0" lvl="1" defTabSz="800100">
                <a:spcAft>
                  <a:spcPct val="20000"/>
                </a:spcAft>
              </a:pPr>
              <a:r>
                <a:rPr lang="en-US" altLang="ko-KR" sz="2000" b="1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DCs WIS Compliance (1)</a:t>
              </a: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4423953"/>
              </p:ext>
            </p:extLst>
          </p:nvPr>
        </p:nvGraphicFramePr>
        <p:xfrm>
          <a:off x="551777" y="1759334"/>
          <a:ext cx="8210090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7792"/>
                <a:gridCol w="845190"/>
                <a:gridCol w="1408651"/>
                <a:gridCol w="957883"/>
                <a:gridCol w="107057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Interface T. S.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NMSC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LC/LRF MME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WAMIS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NC Seoul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Uploading</a:t>
                      </a:r>
                      <a:r>
                        <a:rPr lang="en-US" altLang="ko-KR" sz="1400" baseline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 metadata for data and products</a:t>
                      </a:r>
                      <a:endParaRPr lang="ko-KR" altLang="en-US" sz="140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latin typeface="맑은 고딕"/>
                          <a:ea typeface="맑은 고딕"/>
                        </a:rPr>
                        <a:t>√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Uploading</a:t>
                      </a:r>
                      <a:r>
                        <a:rPr lang="en-US" altLang="ko-KR" sz="1400" baseline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 data and products</a:t>
                      </a:r>
                      <a:endParaRPr lang="ko-KR" altLang="en-US" sz="140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-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Centralization of globally distributed data</a:t>
                      </a:r>
                      <a:endParaRPr lang="ko-KR" altLang="en-US" sz="140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NA/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Maintenance</a:t>
                      </a:r>
                      <a:r>
                        <a:rPr lang="en-US" altLang="ko-KR" sz="1400" baseline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 user identification and role information</a:t>
                      </a:r>
                      <a:endParaRPr lang="ko-KR" altLang="en-US" sz="140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Consolidated view of distributed identification and role information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Authentication</a:t>
                      </a:r>
                      <a:r>
                        <a:rPr lang="en-US" altLang="ko-KR" sz="1400" baseline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 a user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Authorizatin of</a:t>
                      </a:r>
                      <a:r>
                        <a:rPr lang="en-US" altLang="ko-KR" sz="1400" baseline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user role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</a:t>
                      </a:r>
                      <a:r>
                        <a:rPr lang="en-US" altLang="ko-KR" sz="1400" baseline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metadata(WIS Discovery Metadata) Catalogue search and retrieval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Consolidated view of distributed</a:t>
                      </a:r>
                      <a:r>
                        <a:rPr lang="en-US" altLang="ko-KR" sz="1400" baseline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DAR Metadata(WIS Discovery Metadata) Catalogue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2338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" name="제목 1"/>
          <p:cNvSpPr>
            <a:spLocks noGrp="1"/>
          </p:cNvSpPr>
          <p:nvPr>
            <p:ph type="title"/>
          </p:nvPr>
        </p:nvSpPr>
        <p:spPr>
          <a:xfrm>
            <a:off x="251519" y="274638"/>
            <a:ext cx="7736697" cy="725487"/>
          </a:xfrm>
        </p:spPr>
        <p:txBody>
          <a:bodyPr/>
          <a:lstStyle/>
          <a:p>
            <a:pPr eaLnBrk="1" hangingPunct="1"/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Area of Responsibility</a:t>
            </a:r>
            <a:endParaRPr lang="ko-KR" altLang="en-US" sz="2800" b="1" dirty="0" smtClean="0">
              <a:latin typeface="Arial" panose="020B0604020202020204" pitchFamily="34" charset="0"/>
              <a:ea typeface="HY견고딕" pitchFamily="18" charset="-127"/>
              <a:cs typeface="Arial" panose="020B0604020202020204" pitchFamily="34" charset="0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51520" y="1286176"/>
            <a:ext cx="8640960" cy="4248472"/>
            <a:chOff x="0" y="2643587"/>
            <a:chExt cx="7632848" cy="2049411"/>
          </a:xfrm>
        </p:grpSpPr>
        <p:sp>
          <p:nvSpPr>
            <p:cNvPr id="11" name="직사각형 10"/>
            <p:cNvSpPr/>
            <p:nvPr/>
          </p:nvSpPr>
          <p:spPr>
            <a:xfrm>
              <a:off x="0" y="2682998"/>
              <a:ext cx="7632848" cy="201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직사각형 11"/>
            <p:cNvSpPr/>
            <p:nvPr/>
          </p:nvSpPr>
          <p:spPr>
            <a:xfrm>
              <a:off x="0" y="2643587"/>
              <a:ext cx="7508737" cy="201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2343" tIns="12700" rIns="71120" bIns="12700" numCol="1" spcCol="1270" anchor="t" anchorCtr="0">
              <a:noAutofit/>
            </a:bodyPr>
            <a:lstStyle/>
            <a:p>
              <a:pPr marL="0" lvl="1" defTabSz="800100">
                <a:spcAft>
                  <a:spcPct val="20000"/>
                </a:spcAft>
              </a:pPr>
              <a:r>
                <a:rPr lang="en-US" altLang="ko-KR" sz="2000" b="1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DCs WIS Compliance </a:t>
              </a:r>
              <a:r>
                <a:rPr lang="en-US" altLang="ko-KR" sz="2000" b="1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(2)</a:t>
              </a: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774687"/>
              </p:ext>
            </p:extLst>
          </p:nvPr>
        </p:nvGraphicFramePr>
        <p:xfrm>
          <a:off x="551777" y="1813926"/>
          <a:ext cx="8210090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7792"/>
                <a:gridCol w="845190"/>
                <a:gridCol w="1408651"/>
                <a:gridCol w="957883"/>
                <a:gridCol w="107057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Interface T. S.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NMSC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LC/LRF MME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WAMIS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NC Seoul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Downloading</a:t>
                      </a:r>
                      <a:r>
                        <a:rPr lang="en-US" altLang="ko-KR" sz="1400" baseline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files via dedicated networks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latin typeface="맑은 고딕"/>
                          <a:ea typeface="맑은 고딕"/>
                        </a:rPr>
                        <a:t>√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mtClean="0"/>
                        <a:t>-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Downloading</a:t>
                      </a:r>
                      <a:r>
                        <a:rPr lang="en-US" altLang="ko-KR" sz="1400" baseline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files via non-dedicated networks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Downloading</a:t>
                      </a:r>
                      <a:r>
                        <a:rPr lang="en-US" altLang="ko-KR" sz="1400" baseline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files via other methods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-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-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-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-</a:t>
                      </a:r>
                      <a:endParaRPr lang="ko-KR" altLang="en-US" sz="14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Maintenance</a:t>
                      </a:r>
                      <a:r>
                        <a:rPr lang="en-US" altLang="ko-KR" sz="1400" baseline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 dissemination metadata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Consolidated view of distributed dissemination</a:t>
                      </a:r>
                      <a:r>
                        <a:rPr lang="en-US" altLang="ko-KR" sz="1400" baseline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metadata catalogues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N/A</a:t>
                      </a:r>
                      <a:endParaRPr lang="ko-KR" altLang="en-US" sz="14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Reporting on quality of service</a:t>
                      </a:r>
                      <a:endParaRPr lang="ko-KR" altLang="en-US" sz="1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mtClean="0"/>
                        <a:t>-</a:t>
                      </a:r>
                      <a:endParaRPr lang="ko-KR" altLang="en-US" sz="14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mtClean="0">
                          <a:latin typeface="맑은 고딕"/>
                          <a:ea typeface="+mn-ea"/>
                        </a:rPr>
                        <a:t>√</a:t>
                      </a:r>
                      <a:endParaRPr lang="ko-KR" altLang="en-US" sz="1400" smtClean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3221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51519" y="274638"/>
            <a:ext cx="7736697" cy="725487"/>
          </a:xfrm>
        </p:spPr>
        <p:txBody>
          <a:bodyPr/>
          <a:lstStyle/>
          <a:p>
            <a:pPr eaLnBrk="1" hangingPunct="1"/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Training</a:t>
            </a:r>
            <a:endParaRPr lang="ko-KR" altLang="en-US" sz="2800" b="1" dirty="0" smtClean="0">
              <a:latin typeface="Arial" panose="020B0604020202020204" pitchFamily="34" charset="0"/>
              <a:ea typeface="HY견고딕" pitchFamily="18" charset="-127"/>
              <a:cs typeface="Arial" panose="020B0604020202020204" pitchFamily="34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340768"/>
            <a:ext cx="8640960" cy="4248472"/>
            <a:chOff x="0" y="2643587"/>
            <a:chExt cx="7632848" cy="2049411"/>
          </a:xfrm>
        </p:grpSpPr>
        <p:sp>
          <p:nvSpPr>
            <p:cNvPr id="6" name="직사각형 5"/>
            <p:cNvSpPr/>
            <p:nvPr/>
          </p:nvSpPr>
          <p:spPr>
            <a:xfrm>
              <a:off x="0" y="2682998"/>
              <a:ext cx="7632848" cy="201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직사각형 6"/>
            <p:cNvSpPr/>
            <p:nvPr/>
          </p:nvSpPr>
          <p:spPr>
            <a:xfrm>
              <a:off x="0" y="2643587"/>
              <a:ext cx="7508737" cy="201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2343" tIns="12700" rIns="71120" bIns="12700" numCol="1" spcCol="1270" anchor="t" anchorCtr="0">
              <a:noAutofit/>
            </a:bodyPr>
            <a:lstStyle/>
            <a:p>
              <a:pPr marL="0" lvl="1" defTabSz="800100">
                <a:spcAft>
                  <a:spcPct val="20000"/>
                </a:spcAft>
              </a:pPr>
              <a:r>
                <a:rPr lang="en-US" altLang="ko-KR" sz="2000" b="1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Capacity Building Activity (1)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Practical Meeting &amp; Workshop of WIS in Tashkent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Location &amp; Date: Uzhydromet, 26 – 28 July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Participants: KMA(2), Uzhydromet(4)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Agenda: WIS implementation(focusing on how to implement DCPC),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                 R&amp;R of between GISC Seoul and DCPC Tashkent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                 Implementing AMDCN connectivity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                 </a:t>
              </a:r>
              <a:endParaRPr lang="en-US" altLang="ko-KR" sz="200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b="1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</p:txBody>
        </p:sp>
      </p:grpSp>
      <p:pic>
        <p:nvPicPr>
          <p:cNvPr id="8" name="_x162124800" descr="EMB000017c43cc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88376"/>
            <a:ext cx="2511021" cy="188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_x162124880" descr="EMB000017c43cc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74728"/>
            <a:ext cx="2458134" cy="1852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442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51519" y="274638"/>
            <a:ext cx="7736697" cy="725487"/>
          </a:xfrm>
        </p:spPr>
        <p:txBody>
          <a:bodyPr/>
          <a:lstStyle/>
          <a:p>
            <a:pPr eaLnBrk="1" hangingPunct="1"/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Training</a:t>
            </a:r>
            <a:endParaRPr lang="ko-KR" altLang="en-US" sz="2800" b="1" dirty="0" smtClean="0">
              <a:latin typeface="Arial" panose="020B0604020202020204" pitchFamily="34" charset="0"/>
              <a:ea typeface="HY견고딕" pitchFamily="18" charset="-127"/>
              <a:cs typeface="Arial" panose="020B0604020202020204" pitchFamily="34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340768"/>
            <a:ext cx="8640960" cy="4248472"/>
            <a:chOff x="0" y="2643587"/>
            <a:chExt cx="7632848" cy="2049411"/>
          </a:xfrm>
        </p:grpSpPr>
        <p:sp>
          <p:nvSpPr>
            <p:cNvPr id="6" name="직사각형 5"/>
            <p:cNvSpPr/>
            <p:nvPr/>
          </p:nvSpPr>
          <p:spPr>
            <a:xfrm>
              <a:off x="0" y="2682998"/>
              <a:ext cx="7632848" cy="201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직사각형 6"/>
            <p:cNvSpPr/>
            <p:nvPr/>
          </p:nvSpPr>
          <p:spPr>
            <a:xfrm>
              <a:off x="0" y="2643587"/>
              <a:ext cx="7508737" cy="201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2343" tIns="12700" rIns="71120" bIns="12700" numCol="1" spcCol="1270" anchor="t" anchorCtr="0">
              <a:noAutofit/>
            </a:bodyPr>
            <a:lstStyle/>
            <a:p>
              <a:pPr marL="0" lvl="1" defTabSz="800100">
                <a:spcAft>
                  <a:spcPct val="20000"/>
                </a:spcAft>
              </a:pPr>
              <a:r>
                <a:rPr lang="en-US" altLang="ko-KR" sz="2000" b="1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Capacity Building Activity (2)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Training Courses on ICT for Meteorological Services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Location &amp; Date: RTC-Korea, Seoul, 6 and 13 September(2days)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Trainees: WMO members, 7 countries(21)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WIS Concept and Structure, WIS funcioanality, WIS metadata,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  WIS Operation guidance, TDCF migration</a:t>
              </a:r>
            </a:p>
          </p:txBody>
        </p:sp>
      </p:grpSp>
      <p:pic>
        <p:nvPicPr>
          <p:cNvPr id="8" name="_x174476872" descr="EMB000017c43d0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277" y="3769280"/>
            <a:ext cx="2987675" cy="226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_x174475752" descr="EMB000017c43d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98"/>
          <a:stretch>
            <a:fillRect/>
          </a:stretch>
        </p:blipFill>
        <p:spPr bwMode="auto">
          <a:xfrm>
            <a:off x="4716016" y="3769281"/>
            <a:ext cx="2987559" cy="226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442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51519" y="274638"/>
            <a:ext cx="7736697" cy="725487"/>
          </a:xfrm>
        </p:spPr>
        <p:txBody>
          <a:bodyPr/>
          <a:lstStyle/>
          <a:p>
            <a:pPr eaLnBrk="1" hangingPunct="1"/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GISC </a:t>
            </a:r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Backup and Activity</a:t>
            </a:r>
            <a:endParaRPr lang="ko-KR" altLang="en-US" sz="2800" b="1" dirty="0" smtClean="0">
              <a:latin typeface="Arial" panose="020B0604020202020204" pitchFamily="34" charset="0"/>
              <a:ea typeface="HY견고딕" pitchFamily="18" charset="-127"/>
              <a:cs typeface="Arial" panose="020B0604020202020204" pitchFamily="34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340768"/>
            <a:ext cx="8640960" cy="4248472"/>
            <a:chOff x="0" y="2643587"/>
            <a:chExt cx="7632848" cy="2049411"/>
          </a:xfrm>
        </p:grpSpPr>
        <p:sp>
          <p:nvSpPr>
            <p:cNvPr id="6" name="직사각형 5"/>
            <p:cNvSpPr/>
            <p:nvPr/>
          </p:nvSpPr>
          <p:spPr>
            <a:xfrm>
              <a:off x="0" y="2682998"/>
              <a:ext cx="7632848" cy="201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직사각형 6"/>
            <p:cNvSpPr/>
            <p:nvPr/>
          </p:nvSpPr>
          <p:spPr>
            <a:xfrm>
              <a:off x="0" y="2643587"/>
              <a:ext cx="7508737" cy="201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2343" tIns="12700" rIns="71120" bIns="12700" numCol="1" spcCol="1270" anchor="t" anchorCtr="0">
              <a:noAutofit/>
            </a:bodyPr>
            <a:lstStyle/>
            <a:p>
              <a:pPr marL="0" lvl="1" defTabSz="800100">
                <a:spcAft>
                  <a:spcPct val="20000"/>
                </a:spcAft>
              </a:pPr>
              <a:r>
                <a:rPr lang="en-US" altLang="ko-KR" sz="2000" b="1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GISC </a:t>
              </a:r>
              <a:r>
                <a:rPr lang="en-US" altLang="ko-KR" sz="2000" b="1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Seoul Backup </a:t>
              </a:r>
              <a:r>
                <a:rPr lang="en-US" altLang="ko-KR" sz="2000" b="1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and activity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Not operational step on GISC backup activities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Letter of arrangement with GISC Melbourne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Negotiating with GISC New Dehli in bilateral meeting between KMA 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  and IMD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endParaRPr lang="en-US" altLang="ko-KR" sz="2000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3442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51519" y="274638"/>
            <a:ext cx="7736697" cy="725487"/>
          </a:xfrm>
        </p:spPr>
        <p:txBody>
          <a:bodyPr/>
          <a:lstStyle/>
          <a:p>
            <a:pPr eaLnBrk="1" hangingPunct="1"/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Monitoring </a:t>
            </a:r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Activity &amp; Volume</a:t>
            </a:r>
            <a:endParaRPr lang="ko-KR" altLang="en-US" sz="2800" b="1" dirty="0" smtClean="0">
              <a:latin typeface="Arial" panose="020B0604020202020204" pitchFamily="34" charset="0"/>
              <a:ea typeface="HY견고딕" pitchFamily="18" charset="-127"/>
              <a:cs typeface="Arial" panose="020B0604020202020204" pitchFamily="34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268760"/>
            <a:ext cx="8640960" cy="4896544"/>
            <a:chOff x="0" y="2643587"/>
            <a:chExt cx="7632848" cy="2049411"/>
          </a:xfrm>
        </p:grpSpPr>
        <p:sp>
          <p:nvSpPr>
            <p:cNvPr id="6" name="직사각형 5"/>
            <p:cNvSpPr/>
            <p:nvPr/>
          </p:nvSpPr>
          <p:spPr>
            <a:xfrm>
              <a:off x="0" y="2682998"/>
              <a:ext cx="7632848" cy="201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직사각형 6"/>
            <p:cNvSpPr/>
            <p:nvPr/>
          </p:nvSpPr>
          <p:spPr>
            <a:xfrm>
              <a:off x="0" y="2643587"/>
              <a:ext cx="7508737" cy="201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2343" tIns="12700" rIns="71120" bIns="12700" numCol="1" spcCol="1270" anchor="t" anchorCtr="0">
              <a:noAutofit/>
            </a:bodyPr>
            <a:lstStyle/>
            <a:p>
              <a:pPr marL="0" lvl="1" defTabSz="800100">
                <a:spcAft>
                  <a:spcPct val="20000"/>
                </a:spcAft>
              </a:pPr>
              <a:r>
                <a:rPr lang="en-US" altLang="ko-KR" sz="2000" b="1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Status of cache exchange</a:t>
              </a: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1:1 Cache exchange (via RMDCN)</a:t>
              </a:r>
              <a:endParaRPr lang="en-US" altLang="ko-KR" sz="200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 -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exchanging cache directly to 4 GISCs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Offenbach, Toulouse, Exeter, Moscow, (Tokyo; retreiving via internet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   portal)</a:t>
              </a:r>
            </a:p>
            <a:p>
              <a:pPr marL="0" lvl="1" defTabSz="800100">
                <a:spcAft>
                  <a:spcPct val="20000"/>
                </a:spcAft>
              </a:pPr>
              <a:endParaRPr lang="en-US" altLang="ko-KR" sz="2000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Cache in cloud exchange </a:t>
              </a: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(via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internet)</a:t>
              </a:r>
              <a:endParaRPr lang="en-US" altLang="ko-KR" sz="200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 -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Joining ‘cache in cloud project’, exchanging cache with 12 GISCs</a:t>
              </a:r>
            </a:p>
          </p:txBody>
        </p:sp>
      </p:grp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024130"/>
              </p:ext>
            </p:extLst>
          </p:nvPr>
        </p:nvGraphicFramePr>
        <p:xfrm>
          <a:off x="559558" y="1710899"/>
          <a:ext cx="7779225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5845"/>
                <a:gridCol w="1555845"/>
                <a:gridCol w="1555845"/>
                <a:gridCol w="1555845"/>
                <a:gridCol w="1555845"/>
              </a:tblGrid>
              <a:tr h="370840">
                <a:tc rowSpan="2"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1:1 Cache</a:t>
                      </a:r>
                      <a:endParaRPr lang="ko-KR" altLang="en-US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Cache</a:t>
                      </a:r>
                      <a:r>
                        <a:rPr lang="en-US" altLang="ko-KR" baseline="0" smtClean="0"/>
                        <a:t> in cloud</a:t>
                      </a:r>
                      <a:endParaRPr lang="ko-KR" altLang="en-US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num. of files</a:t>
                      </a:r>
                      <a:endParaRPr lang="ko-KR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volume(MB)</a:t>
                      </a:r>
                      <a:endParaRPr lang="ko-KR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num. of files</a:t>
                      </a:r>
                      <a:endParaRPr lang="ko-KR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volume(MB)</a:t>
                      </a:r>
                      <a:endParaRPr lang="ko-KR" altLang="en-US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Dissemination</a:t>
                      </a:r>
                      <a:endParaRPr lang="ko-KR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mtClean="0"/>
                        <a:t>205</a:t>
                      </a:r>
                      <a:endParaRPr lang="ko-KR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mtClean="0"/>
                        <a:t>14</a:t>
                      </a:r>
                      <a:endParaRPr lang="ko-KR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mtClean="0"/>
                        <a:t>270</a:t>
                      </a:r>
                      <a:endParaRPr lang="ko-KR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mtClean="0"/>
                        <a:t>15</a:t>
                      </a:r>
                      <a:endParaRPr lang="ko-KR" altLang="en-US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/>
                        <a:t>Retrieval</a:t>
                      </a:r>
                      <a:endParaRPr lang="ko-KR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mtClean="0"/>
                        <a:t>139,142</a:t>
                      </a:r>
                      <a:endParaRPr lang="ko-KR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mtClean="0"/>
                        <a:t>1,000</a:t>
                      </a:r>
                      <a:endParaRPr lang="ko-KR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mtClean="0"/>
                        <a:t>381,734</a:t>
                      </a:r>
                      <a:endParaRPr lang="ko-KR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mtClean="0"/>
                        <a:t>5,000</a:t>
                      </a:r>
                      <a:endParaRPr lang="ko-KR" altLang="en-US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34423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  <p:grpSp>
        <p:nvGrpSpPr>
          <p:cNvPr id="3" name="그룹 2"/>
          <p:cNvGrpSpPr/>
          <p:nvPr/>
        </p:nvGrpSpPr>
        <p:grpSpPr>
          <a:xfrm>
            <a:off x="251520" y="1122400"/>
            <a:ext cx="8640960" cy="4248472"/>
            <a:chOff x="0" y="2643587"/>
            <a:chExt cx="7632848" cy="2049411"/>
          </a:xfrm>
        </p:grpSpPr>
        <p:sp>
          <p:nvSpPr>
            <p:cNvPr id="5" name="직사각형 4"/>
            <p:cNvSpPr/>
            <p:nvPr/>
          </p:nvSpPr>
          <p:spPr>
            <a:xfrm>
              <a:off x="0" y="2682998"/>
              <a:ext cx="7632848" cy="201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직사각형 5"/>
            <p:cNvSpPr/>
            <p:nvPr/>
          </p:nvSpPr>
          <p:spPr>
            <a:xfrm>
              <a:off x="0" y="2643587"/>
              <a:ext cx="7508737" cy="201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2343" tIns="12700" rIns="71120" bIns="12700" numCol="1" spcCol="1270" anchor="t" anchorCtr="0">
              <a:noAutofit/>
            </a:bodyPr>
            <a:lstStyle/>
            <a:p>
              <a:pPr marL="0" lvl="1" defTabSz="800100">
                <a:spcAft>
                  <a:spcPct val="20000"/>
                </a:spcAft>
              </a:pPr>
              <a:r>
                <a:rPr lang="en-US" altLang="ko-KR" sz="2000" b="1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Changes in GISC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KMA upgraded GISC Seoul software, the latest version OpenWIS 3.14.8 in november 2017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endParaRPr lang="en-US" altLang="ko-KR" sz="2000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 b="1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GISC Seoul Operation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User registration: 182 users for data service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RMDCN connectivity: 4Mbps (plan to upgrade to 6Mbps in this year)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Internet connectivity: 1Gbps (best effort)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Operated in dualized systems and </a:t>
              </a: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romote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DR</a:t>
              </a:r>
              <a:endParaRPr lang="en-US" altLang="ko-KR" sz="200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3442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51519" y="274638"/>
            <a:ext cx="7736697" cy="725487"/>
          </a:xfrm>
        </p:spPr>
        <p:txBody>
          <a:bodyPr/>
          <a:lstStyle/>
          <a:p>
            <a:pPr eaLnBrk="1" hangingPunct="1"/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Any other </a:t>
            </a:r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Issues(1</a:t>
            </a:r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)</a:t>
            </a:r>
            <a:endParaRPr lang="ko-KR" altLang="en-US" sz="2800" b="1" dirty="0" smtClean="0">
              <a:latin typeface="Arial" panose="020B0604020202020204" pitchFamily="34" charset="0"/>
              <a:ea typeface="HY견고딕" pitchFamily="18" charset="-127"/>
              <a:cs typeface="Arial" panose="020B0604020202020204" pitchFamily="34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163344"/>
            <a:ext cx="8640960" cy="4248472"/>
            <a:chOff x="0" y="2643587"/>
            <a:chExt cx="7632848" cy="2049411"/>
          </a:xfrm>
        </p:grpSpPr>
        <p:sp>
          <p:nvSpPr>
            <p:cNvPr id="6" name="직사각형 5"/>
            <p:cNvSpPr/>
            <p:nvPr/>
          </p:nvSpPr>
          <p:spPr>
            <a:xfrm>
              <a:off x="0" y="2682998"/>
              <a:ext cx="7632848" cy="201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직사각형 6"/>
            <p:cNvSpPr/>
            <p:nvPr/>
          </p:nvSpPr>
          <p:spPr>
            <a:xfrm>
              <a:off x="0" y="2643587"/>
              <a:ext cx="7508737" cy="201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2343" tIns="12700" rIns="71120" bIns="12700" numCol="1" spcCol="1270" anchor="t" anchorCtr="0">
              <a:noAutofit/>
            </a:bodyPr>
            <a:lstStyle/>
            <a:p>
              <a:pPr marL="0" lvl="1" defTabSz="800100">
                <a:spcAft>
                  <a:spcPct val="20000"/>
                </a:spcAft>
              </a:pPr>
              <a:r>
                <a:rPr lang="en-US" altLang="ko-KR" sz="2000" b="1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WIS and GCI interoperability ativities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GISC Seoul providing for WIS community with DAR service of GEOSS metadata, harvested from GEO-DAB based on ISO19139 via GISC Seoul OAI-PMH since 2013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Telcon meeting with CNR &amp; GEO (4</a:t>
              </a:r>
              <a:r>
                <a:rPr lang="en-US" altLang="ko-KR" sz="2000" baseline="30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th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Sep, 2017)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for harvesing changed GEOSS metadata(34 sets, 930k records)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for GEO-DAB OAI server exclusively for GISC Seoul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GEOSS SRU server pointer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http://gisc.kma.go.kr/openwis-user-portal/srv/en/main.home/portal.sru?</a:t>
              </a:r>
              <a:endParaRPr lang="en-US" altLang="ko-KR" sz="200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endParaRPr lang="en-US" altLang="ko-KR" sz="2000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756361" y="4414521"/>
            <a:ext cx="5889214" cy="2348031"/>
            <a:chOff x="528539" y="1411941"/>
            <a:chExt cx="6241927" cy="2961067"/>
          </a:xfrm>
        </p:grpSpPr>
        <p:cxnSp>
          <p:nvCxnSpPr>
            <p:cNvPr id="9" name="꺾인 연결선 8"/>
            <p:cNvCxnSpPr/>
            <p:nvPr/>
          </p:nvCxnSpPr>
          <p:spPr>
            <a:xfrm flipV="1">
              <a:off x="2375248" y="1540212"/>
              <a:ext cx="594064" cy="294338"/>
            </a:xfrm>
            <a:prstGeom prst="bentConnector3">
              <a:avLst>
                <a:gd name="adj1" fmla="val 245"/>
              </a:avLst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꺾인 연결선 9"/>
            <p:cNvCxnSpPr/>
            <p:nvPr/>
          </p:nvCxnSpPr>
          <p:spPr>
            <a:xfrm flipV="1">
              <a:off x="2375248" y="1840602"/>
              <a:ext cx="594064" cy="294338"/>
            </a:xfrm>
            <a:prstGeom prst="bentConnector3">
              <a:avLst>
                <a:gd name="adj1" fmla="val 245"/>
              </a:avLst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꺾인 연결선 10"/>
            <p:cNvCxnSpPr>
              <a:endCxn id="42" idx="1"/>
            </p:cNvCxnSpPr>
            <p:nvPr/>
          </p:nvCxnSpPr>
          <p:spPr>
            <a:xfrm flipV="1">
              <a:off x="2175223" y="2126952"/>
              <a:ext cx="594064" cy="294338"/>
            </a:xfrm>
            <a:prstGeom prst="bentConnector3">
              <a:avLst>
                <a:gd name="adj1" fmla="val 245"/>
              </a:avLst>
            </a:prstGeom>
            <a:ln w="28575"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그룹 11"/>
            <p:cNvGrpSpPr/>
            <p:nvPr/>
          </p:nvGrpSpPr>
          <p:grpSpPr>
            <a:xfrm>
              <a:off x="4044851" y="2729678"/>
              <a:ext cx="2725615" cy="1405745"/>
              <a:chOff x="343694" y="1295504"/>
              <a:chExt cx="4479423" cy="2541072"/>
            </a:xfrm>
          </p:grpSpPr>
          <p:grpSp>
            <p:nvGrpSpPr>
              <p:cNvPr id="57" name="그룹 56"/>
              <p:cNvGrpSpPr/>
              <p:nvPr userDrawn="1"/>
            </p:nvGrpSpPr>
            <p:grpSpPr>
              <a:xfrm>
                <a:off x="343694" y="1295504"/>
                <a:ext cx="4479423" cy="2541072"/>
                <a:chOff x="770465" y="1996519"/>
                <a:chExt cx="5651749" cy="2334526"/>
              </a:xfrm>
            </p:grpSpPr>
            <p:sp>
              <p:nvSpPr>
                <p:cNvPr id="59" name="양쪽 모서리가 둥근 사각형 58"/>
                <p:cNvSpPr/>
                <p:nvPr/>
              </p:nvSpPr>
              <p:spPr>
                <a:xfrm>
                  <a:off x="770465" y="1996519"/>
                  <a:ext cx="5651739" cy="399480"/>
                </a:xfrm>
                <a:prstGeom prst="round2SameRect">
                  <a:avLst>
                    <a:gd name="adj1" fmla="val 0"/>
                    <a:gd name="adj2" fmla="val 0"/>
                  </a:avLst>
                </a:prstGeom>
                <a:solidFill>
                  <a:srgbClr val="006699"/>
                </a:solidFill>
                <a:ln w="19050">
                  <a:noFill/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latinLnBrk="0">
                    <a:defRPr/>
                  </a:pPr>
                  <a:endParaRPr lang="ko-KR" altLang="en-US" sz="1100" kern="0" spc="-150" dirty="0" smtClean="0">
                    <a:solidFill>
                      <a:srgbClr val="003366"/>
                    </a:solidFill>
                    <a:latin typeface="Rix고딕 B" pitchFamily="18" charset="-127"/>
                    <a:ea typeface="Rix고딕 B" pitchFamily="18" charset="-127"/>
                  </a:endParaRPr>
                </a:p>
              </p:txBody>
            </p:sp>
            <p:pic>
              <p:nvPicPr>
                <p:cNvPr id="60" name="Picture 4"/>
                <p:cNvPicPr>
                  <a:picLocks noChangeAspect="1" noChangeArrowheads="1"/>
                </p:cNvPicPr>
                <p:nvPr/>
              </p:nvPicPr>
              <p:blipFill rotWithShape="1"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4286" t="12123" b="8131"/>
                <a:stretch/>
              </p:blipFill>
              <p:spPr bwMode="auto">
                <a:xfrm rot="16200000">
                  <a:off x="3554821" y="-466220"/>
                  <a:ext cx="83038" cy="565174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61" name="양쪽 모서리가 둥근 사각형 60"/>
                <p:cNvSpPr/>
                <p:nvPr/>
              </p:nvSpPr>
              <p:spPr>
                <a:xfrm>
                  <a:off x="770465" y="2394112"/>
                  <a:ext cx="5651739" cy="1936933"/>
                </a:xfrm>
                <a:prstGeom prst="round2SameRect">
                  <a:avLst>
                    <a:gd name="adj1" fmla="val 0"/>
                    <a:gd name="adj2" fmla="val 0"/>
                  </a:avLst>
                </a:prstGeom>
                <a:solidFill>
                  <a:srgbClr val="8B8F9E">
                    <a:lumMod val="20000"/>
                    <a:lumOff val="80000"/>
                  </a:srgbClr>
                </a:solidFill>
                <a:ln w="19050">
                  <a:noFill/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latinLnBrk="0">
                    <a:defRPr/>
                  </a:pPr>
                  <a:endParaRPr lang="ko-KR" altLang="en-US" sz="1200" kern="0" spc="-150" dirty="0" smtClean="0">
                    <a:solidFill>
                      <a:srgbClr val="003366"/>
                    </a:solidFill>
                    <a:latin typeface="Rix고딕 B" pitchFamily="18" charset="-127"/>
                    <a:ea typeface="Rix고딕 B" pitchFamily="18" charset="-127"/>
                  </a:endParaRPr>
                </a:p>
              </p:txBody>
            </p:sp>
          </p:grpSp>
          <p:sp>
            <p:nvSpPr>
              <p:cNvPr id="58" name="텍스트 개체 틀 3"/>
              <p:cNvSpPr txBox="1">
                <a:spLocks/>
              </p:cNvSpPr>
              <p:nvPr/>
            </p:nvSpPr>
            <p:spPr>
              <a:xfrm>
                <a:off x="1062988" y="1318664"/>
                <a:ext cx="3024121" cy="389444"/>
              </a:xfrm>
              <a:prstGeom prst="rect">
                <a:avLst/>
              </a:prstGeom>
              <a:noFill/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 contourW="44450">
                  <a:bevelT w="1270"/>
                  <a:contourClr>
                    <a:srgbClr val="0A394E"/>
                  </a:contourClr>
                </a:sp3d>
              </a:bodyPr>
              <a:lstStyle>
                <a:lvl1pPr marL="342900" indent="-342900" algn="l" rtl="0" eaLnBrk="0" fontAlgn="base" latinLnBrk="1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kumimoji="0" lang="ko-KR" altLang="en-US" sz="2000" b="0" i="0" u="none" strike="noStrike" kern="0" cap="none" spc="-50" normalizeH="0" baseline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Rix고딕 EB" pitchFamily="18" charset="-127"/>
                    <a:ea typeface="Rix고딕 EB" pitchFamily="18" charset="-127"/>
                    <a:cs typeface="+mn-cs"/>
                  </a:defRPr>
                </a:lvl1pPr>
                <a:lvl2pPr marL="742950" indent="-285750" algn="l" rtl="0" eaLnBrk="0" fontAlgn="base" latinLnBrk="1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kumimoji="1"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latinLnBrk="1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kumimoji="1"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latinLnBrk="1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kumimoji="1"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0" indent="0" algn="l" rtl="0" eaLnBrk="0" fontAlgn="base" latinLnBrk="1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lang="ko-KR" altLang="en-US" sz="2000" kern="1200" dirty="0" smtClean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rtl="0" fontAlgn="base" latinLnBrk="1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+mn-lt"/>
                    <a:ea typeface="+mn-ea"/>
                  </a:defRPr>
                </a:lvl6pPr>
                <a:lvl7pPr marL="2971800" indent="-228600" algn="l" rtl="0" fontAlgn="base" latinLnBrk="1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+mn-lt"/>
                    <a:ea typeface="+mn-ea"/>
                  </a:defRPr>
                </a:lvl7pPr>
                <a:lvl8pPr marL="3429000" indent="-228600" algn="l" rtl="0" fontAlgn="base" latinLnBrk="1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+mn-lt"/>
                    <a:ea typeface="+mn-ea"/>
                  </a:defRPr>
                </a:lvl8pPr>
                <a:lvl9pPr marL="3886200" indent="-228600" algn="l" rtl="0" fontAlgn="base" latinLnBrk="1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+mn-lt"/>
                    <a:ea typeface="+mn-ea"/>
                  </a:defRPr>
                </a:lvl9pPr>
              </a:lstStyle>
              <a:p>
                <a:pPr marL="179388" indent="-179388" algn="ctr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tabLst>
                    <a:tab pos="806450" algn="l"/>
                  </a:tabLst>
                </a:pPr>
                <a:r>
                  <a:rPr lang="en-US" altLang="ko-KR" sz="1400">
                    <a:latin typeface="나눔고딕 Bold" panose="020D0804000000000000" pitchFamily="50" charset="-127"/>
                    <a:ea typeface="나눔고딕 Bold"/>
                  </a:rPr>
                  <a:t>GISC </a:t>
                </a:r>
                <a:r>
                  <a:rPr lang="en-US" altLang="ko-KR" sz="1400" smtClean="0">
                    <a:latin typeface="나눔고딕 Bold" panose="020D0804000000000000" pitchFamily="50" charset="-127"/>
                    <a:ea typeface="나눔고딕 Bold"/>
                  </a:rPr>
                  <a:t>Seoul</a:t>
                </a:r>
                <a:endParaRPr sz="1400" dirty="0">
                  <a:latin typeface="나눔고딕 Bold" panose="020D0804000000000000" pitchFamily="50" charset="-127"/>
                  <a:ea typeface="나눔고딕 Bold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 rot="5400000">
              <a:off x="3417706" y="2273754"/>
              <a:ext cx="5352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042988" eaLnBrk="0" latinLnBrk="0" hangingPunct="0">
                <a:buClr>
                  <a:prstClr val="black">
                    <a:lumMod val="50000"/>
                    <a:lumOff val="50000"/>
                  </a:prstClr>
                </a:buClr>
                <a:buSzPct val="100000"/>
                <a:tabLst>
                  <a:tab pos="5648325" algn="l"/>
                </a:tabLst>
              </a:pPr>
              <a:r>
                <a:rPr lang="en-US" altLang="ko-KR" kern="0" dirty="0" smtClean="0">
                  <a:solidFill>
                    <a:prstClr val="black"/>
                  </a:solidFill>
                  <a:latin typeface="나눔고딕 Bold" panose="020D0804000000000000" pitchFamily="50" charset="-127"/>
                  <a:ea typeface="나눔고딕 Bold" panose="020D0804000000000000" pitchFamily="50" charset="-127"/>
                </a:rPr>
                <a:t>…</a:t>
              </a:r>
              <a:endParaRPr lang="ko-KR" altLang="en-US" kern="0" dirty="0">
                <a:solidFill>
                  <a:prstClr val="black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endParaRP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626451" y="3125584"/>
              <a:ext cx="1089682" cy="876161"/>
              <a:chOff x="5626451" y="3125584"/>
              <a:chExt cx="1089682" cy="876161"/>
            </a:xfrm>
          </p:grpSpPr>
          <p:pic>
            <p:nvPicPr>
              <p:cNvPr id="55" name="Picture 220" descr="DB통01-1"/>
              <p:cNvPicPr>
                <a:picLocks noChangeAspect="1" noChangeArrowheads="1"/>
              </p:cNvPicPr>
              <p:nvPr/>
            </p:nvPicPr>
            <p:blipFill>
              <a:blip r:embed="rId3">
                <a:grayscl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55145" y="3125584"/>
                <a:ext cx="1007550" cy="8761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6" name="직사각형 212"/>
              <p:cNvSpPr>
                <a:spLocks noChangeArrowheads="1"/>
              </p:cNvSpPr>
              <p:nvPr/>
            </p:nvSpPr>
            <p:spPr bwMode="auto">
              <a:xfrm>
                <a:off x="5626451" y="3411156"/>
                <a:ext cx="1089682" cy="430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anchor="ctr">
                <a:spAutoFit/>
              </a:bodyPr>
              <a:lstStyle>
                <a:lvl1pPr defTabSz="912813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1pPr>
                <a:lvl2pPr marL="742950" indent="-285750" defTabSz="912813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2pPr>
                <a:lvl3pPr marL="1143000" indent="-228600" defTabSz="912813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3pPr>
                <a:lvl4pPr marL="1600200" indent="-228600" defTabSz="912813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4pPr>
                <a:lvl5pPr marL="2057400" indent="-228600" defTabSz="912813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5pPr>
                <a:lvl6pPr marL="25146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6pPr>
                <a:lvl7pPr marL="29718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7pPr>
                <a:lvl8pPr marL="34290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8pPr>
                <a:lvl9pPr marL="3886200" indent="-228600" defTabSz="912813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9pPr>
              </a:lstStyle>
              <a:p>
                <a:pPr algn="ctr" eaLnBrk="1" fontAlgn="base" latinLnBrk="0" hangingPunct="1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ko-KR" sz="1100" b="1" kern="0" dirty="0">
                    <a:gradFill flip="none" rotWithShape="1">
                      <a:gsLst>
                        <a:gs pos="0">
                          <a:prstClr val="black">
                            <a:lumMod val="75000"/>
                            <a:lumOff val="25000"/>
                            <a:shade val="30000"/>
                            <a:satMod val="115000"/>
                          </a:prstClr>
                        </a:gs>
                        <a:gs pos="50000">
                          <a:prstClr val="black">
                            <a:lumMod val="75000"/>
                            <a:lumOff val="25000"/>
                            <a:shade val="67500"/>
                            <a:satMod val="115000"/>
                          </a:prstClr>
                        </a:gs>
                        <a:gs pos="100000">
                          <a:prstClr val="black">
                            <a:lumMod val="75000"/>
                            <a:lumOff val="25000"/>
                            <a:shade val="100000"/>
                            <a:satMod val="115000"/>
                          </a:prstClr>
                        </a:gs>
                      </a:gsLst>
                      <a:lin ang="16200000" scaled="1"/>
                      <a:tileRect/>
                    </a:gra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WIS + GEOSS</a:t>
                </a:r>
              </a:p>
              <a:p>
                <a:pPr algn="ctr" eaLnBrk="1" fontAlgn="base" latinLnBrk="0" hangingPunct="1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ko-KR" sz="1100" b="1" kern="0" smtClean="0">
                    <a:gradFill flip="none" rotWithShape="1">
                      <a:gsLst>
                        <a:gs pos="0">
                          <a:prstClr val="black">
                            <a:lumMod val="75000"/>
                            <a:lumOff val="25000"/>
                            <a:shade val="30000"/>
                            <a:satMod val="115000"/>
                          </a:prstClr>
                        </a:gs>
                        <a:gs pos="50000">
                          <a:prstClr val="black">
                            <a:lumMod val="75000"/>
                            <a:lumOff val="25000"/>
                            <a:shade val="67500"/>
                            <a:satMod val="115000"/>
                          </a:prstClr>
                        </a:gs>
                        <a:gs pos="100000">
                          <a:prstClr val="black">
                            <a:lumMod val="75000"/>
                            <a:lumOff val="25000"/>
                            <a:shade val="100000"/>
                            <a:satMod val="115000"/>
                          </a:prstClr>
                        </a:gs>
                      </a:gsLst>
                      <a:lin ang="16200000" scaled="1"/>
                      <a:tileRect/>
                    </a:gra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Metadata</a:t>
                </a:r>
                <a:endParaRPr lang="ko-KR" altLang="en-US" sz="1100" b="1" kern="0" dirty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  <a:shade val="30000"/>
                          <a:satMod val="115000"/>
                        </a:prstClr>
                      </a:gs>
                      <a:gs pos="50000">
                        <a:prstClr val="black">
                          <a:lumMod val="75000"/>
                          <a:lumOff val="25000"/>
                          <a:shade val="67500"/>
                          <a:satMod val="11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  <a:shade val="100000"/>
                          <a:satMod val="11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sp>
          <p:nvSpPr>
            <p:cNvPr id="15" name="양쪽 모서리가 둥근 사각형 14"/>
            <p:cNvSpPr/>
            <p:nvPr/>
          </p:nvSpPr>
          <p:spPr>
            <a:xfrm>
              <a:off x="528539" y="2819492"/>
              <a:ext cx="1415911" cy="270154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rgbClr val="969696"/>
            </a:solidFill>
            <a:ln w="19050">
              <a:noFill/>
            </a:ln>
            <a:effec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latinLnBrk="0"/>
              <a:endParaRPr lang="ko-KR" altLang="en-US" sz="1100" kern="0" spc="-150" dirty="0" smtClean="0">
                <a:solidFill>
                  <a:srgbClr val="003366"/>
                </a:solidFill>
                <a:latin typeface="Rix고딕 B" pitchFamily="18" charset="-127"/>
                <a:ea typeface="Rix고딕 B" pitchFamily="18" charset="-127"/>
              </a:endParaRPr>
            </a:p>
          </p:txBody>
        </p:sp>
        <p:pic>
          <p:nvPicPr>
            <p:cNvPr id="16" name="Picture 4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286" t="12123" b="8131"/>
            <a:stretch/>
          </p:blipFill>
          <p:spPr bwMode="auto">
            <a:xfrm rot="16200000">
              <a:off x="1208418" y="2357111"/>
              <a:ext cx="56156" cy="14159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양쪽 모서리가 둥근 사각형 16"/>
            <p:cNvSpPr/>
            <p:nvPr/>
          </p:nvSpPr>
          <p:spPr>
            <a:xfrm>
              <a:off x="528539" y="3088370"/>
              <a:ext cx="1415911" cy="1022986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rgbClr val="8B8F9E">
                <a:lumMod val="20000"/>
                <a:lumOff val="80000"/>
              </a:srgbClr>
            </a:solidFill>
            <a:ln w="19050">
              <a:noFill/>
            </a:ln>
            <a:effec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latinLnBrk="0">
                <a:defRPr/>
              </a:pPr>
              <a:endParaRPr lang="ko-KR" altLang="en-US" sz="1000" kern="0" spc="-150" dirty="0" smtClean="0">
                <a:solidFill>
                  <a:srgbClr val="003366"/>
                </a:solidFill>
                <a:latin typeface="Rix고딕 B" pitchFamily="18" charset="-127"/>
                <a:ea typeface="Rix고딕 B" pitchFamily="18" charset="-127"/>
              </a:endParaRPr>
            </a:p>
          </p:txBody>
        </p:sp>
        <p:sp>
          <p:nvSpPr>
            <p:cNvPr id="18" name="텍스트 개체 틀 3"/>
            <p:cNvSpPr txBox="1">
              <a:spLocks/>
            </p:cNvSpPr>
            <p:nvPr/>
          </p:nvSpPr>
          <p:spPr>
            <a:xfrm>
              <a:off x="881252" y="2846996"/>
              <a:ext cx="726161" cy="184666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  <a:scene3d>
                <a:camera prst="orthographicFront"/>
                <a:lightRig rig="threePt" dir="t"/>
              </a:scene3d>
              <a:sp3d contourW="44450">
                <a:bevelT w="1270"/>
                <a:contourClr>
                  <a:schemeClr val="tx1">
                    <a:lumMod val="65000"/>
                    <a:lumOff val="35000"/>
                  </a:schemeClr>
                </a:contourClr>
              </a:sp3d>
            </a:bodyPr>
            <a:lstStyle>
              <a:defPPr>
                <a:defRPr lang="ko-KR"/>
              </a:defPPr>
              <a:lvl1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806450" algn="l"/>
                </a:tabLst>
                <a:defRPr kumimoji="0" sz="1600" kern="0" spc="-50">
                  <a:solidFill>
                    <a:prstClr val="white"/>
                  </a:solidFill>
                  <a:latin typeface="Rix고딕 EB" panose="02020603020101020101" pitchFamily="18" charset="-127"/>
                  <a:ea typeface="Rix고딕 EB" panose="02020603020101020101" pitchFamily="18" charset="-127"/>
                </a:defRPr>
              </a:lvl1pPr>
            </a:lstStyle>
            <a:p>
              <a:pPr algn="ctr"/>
              <a:r>
                <a:rPr lang="en-US" altLang="ko-KR" sz="1200" dirty="0">
                  <a:latin typeface="나눔고딕 Bold" panose="020D0804000000000000" pitchFamily="50" charset="-127"/>
                  <a:ea typeface="나눔고딕 Bold" panose="020D0804000000000000" pitchFamily="50" charset="-127"/>
                </a:rPr>
                <a:t>GEO Portal</a:t>
              </a:r>
            </a:p>
          </p:txBody>
        </p:sp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716" y="3125120"/>
              <a:ext cx="1283839" cy="900908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0" name="모서리가 둥근 직사각형 19"/>
            <p:cNvSpPr/>
            <p:nvPr/>
          </p:nvSpPr>
          <p:spPr>
            <a:xfrm>
              <a:off x="2575408" y="2837006"/>
              <a:ext cx="650927" cy="1205317"/>
            </a:xfrm>
            <a:prstGeom prst="roundRect">
              <a:avLst/>
            </a:prstGeom>
            <a:gradFill rotWithShape="1">
              <a:gsLst>
                <a:gs pos="0">
                  <a:schemeClr val="tx1">
                    <a:lumMod val="85000"/>
                    <a:lumOff val="15000"/>
                  </a:schemeClr>
                </a:gs>
                <a:gs pos="80000">
                  <a:srgbClr val="7F7F7F">
                    <a:shade val="93000"/>
                    <a:satMod val="130000"/>
                  </a:srgbClr>
                </a:gs>
                <a:gs pos="100000">
                  <a:srgbClr val="7F7F7F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lIns="36000" tIns="36000" rIns="36000" bIns="36000" rtlCol="0" anchor="ctr"/>
            <a:lstStyle/>
            <a:p>
              <a:pPr algn="ctr" defTabSz="914035" latinLnBrk="0"/>
              <a:r>
                <a:rPr lang="en-US" altLang="ko-KR" sz="1600" kern="0" dirty="0">
                  <a:gradFill>
                    <a:gsLst>
                      <a:gs pos="0">
                        <a:srgbClr val="FDFDFD"/>
                      </a:gs>
                      <a:gs pos="100000">
                        <a:prstClr val="white"/>
                      </a:gs>
                    </a:gsLst>
                    <a:lin ang="5400000" scaled="1"/>
                  </a:gradFill>
                  <a:latin typeface="나눔고딕 Bold" panose="020D0804000000000000" pitchFamily="50" charset="-127"/>
                  <a:ea typeface="나눔고딕 Bold" panose="020D0804000000000000" pitchFamily="50" charset="-127"/>
                </a:rPr>
                <a:t>GEO DAB</a:t>
              </a:r>
              <a:endParaRPr lang="ko-KR" altLang="en-US" sz="1600" kern="0" dirty="0">
                <a:gradFill>
                  <a:gsLst>
                    <a:gs pos="0">
                      <a:srgbClr val="FDFDFD"/>
                    </a:gs>
                    <a:gs pos="100000">
                      <a:prstClr val="white"/>
                    </a:gs>
                  </a:gsLst>
                  <a:lin ang="5400000" scaled="1"/>
                </a:gradFill>
                <a:latin typeface="나눔고딕 Bold" panose="020D0804000000000000" pitchFamily="50" charset="-127"/>
                <a:ea typeface="나눔고딕 Bold" panose="020D0804000000000000" pitchFamily="50" charset="-127"/>
              </a:endParaRPr>
            </a:p>
          </p:txBody>
        </p:sp>
        <p:pic>
          <p:nvPicPr>
            <p:cNvPr id="21" name="Picture 239" descr="화살표_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 flipH="1" flipV="1">
              <a:off x="2975116" y="3190259"/>
              <a:ext cx="1784322" cy="466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직사각형 21"/>
            <p:cNvSpPr/>
            <p:nvPr/>
          </p:nvSpPr>
          <p:spPr>
            <a:xfrm>
              <a:off x="3101018" y="2937855"/>
              <a:ext cx="1213073" cy="105831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lIns="99569" tIns="49785" rIns="99569" bIns="49785">
              <a:spAutoFit/>
            </a:bodyPr>
            <a:lstStyle/>
            <a:p>
              <a:pPr algn="ctr" defTabSz="1042988" eaLnBrk="0" latinLnBrk="0" hangingPunct="0">
                <a:buClr>
                  <a:prstClr val="black">
                    <a:lumMod val="50000"/>
                    <a:lumOff val="50000"/>
                  </a:prstClr>
                </a:buClr>
                <a:buSzPct val="100000"/>
                <a:tabLst>
                  <a:tab pos="5648325" algn="l"/>
                </a:tabLst>
              </a:pPr>
              <a:r>
                <a:rPr lang="en-US" altLang="ko-KR" sz="1200" i="1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 Bold" panose="020D0804000000000000" pitchFamily="50" charset="-127"/>
                  <a:ea typeface="나눔고딕 Bold"/>
                </a:rPr>
                <a:t>GEOSS</a:t>
              </a:r>
            </a:p>
            <a:p>
              <a:pPr algn="ctr" defTabSz="1042988" eaLnBrk="0" latinLnBrk="0" hangingPunct="0">
                <a:buClr>
                  <a:prstClr val="black">
                    <a:lumMod val="50000"/>
                    <a:lumOff val="50000"/>
                  </a:prstClr>
                </a:buClr>
                <a:buSzPct val="100000"/>
                <a:tabLst>
                  <a:tab pos="5648325" algn="l"/>
                </a:tabLst>
              </a:pPr>
              <a:r>
                <a:rPr lang="en-US" altLang="ko-KR" sz="1200" i="1" kern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 Bold" panose="020D0804000000000000" pitchFamily="50" charset="-127"/>
                  <a:ea typeface="나눔고딕 Bold"/>
                </a:rPr>
                <a:t>Metadata Harvesting</a:t>
              </a:r>
            </a:p>
            <a:p>
              <a:pPr algn="ctr" defTabSz="1042988" eaLnBrk="0" latinLnBrk="0" hangingPunct="0">
                <a:buClr>
                  <a:prstClr val="black">
                    <a:lumMod val="50000"/>
                    <a:lumOff val="50000"/>
                  </a:prstClr>
                </a:buClr>
                <a:buSzPct val="100000"/>
                <a:tabLst>
                  <a:tab pos="5648325" algn="l"/>
                </a:tabLst>
              </a:pPr>
              <a:r>
                <a:rPr lang="en-US" altLang="ko-KR" sz="1200" i="1" kern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 Bold" panose="020D0804000000000000" pitchFamily="50" charset="-127"/>
                  <a:ea typeface="나눔고딕 Bold"/>
                </a:rPr>
                <a:t>(OAI-PMH )</a:t>
              </a:r>
              <a:endParaRPr lang="en-US" altLang="ko-KR" sz="1200" i="1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 Bold" panose="020D0804000000000000" pitchFamily="50" charset="-127"/>
                <a:ea typeface="나눔고딕 Bold"/>
              </a:endParaRPr>
            </a:p>
          </p:txBody>
        </p:sp>
        <p:grpSp>
          <p:nvGrpSpPr>
            <p:cNvPr id="23" name="그룹 22"/>
            <p:cNvGrpSpPr/>
            <p:nvPr/>
          </p:nvGrpSpPr>
          <p:grpSpPr>
            <a:xfrm>
              <a:off x="4100716" y="3092193"/>
              <a:ext cx="1512515" cy="947803"/>
              <a:chOff x="-957013" y="2581560"/>
              <a:chExt cx="1889343" cy="1290289"/>
            </a:xfrm>
          </p:grpSpPr>
          <p:grpSp>
            <p:nvGrpSpPr>
              <p:cNvPr id="51" name="그룹 50"/>
              <p:cNvGrpSpPr/>
              <p:nvPr/>
            </p:nvGrpSpPr>
            <p:grpSpPr>
              <a:xfrm rot="16200000">
                <a:off x="-657486" y="2282033"/>
                <a:ext cx="1290289" cy="1889343"/>
                <a:chOff x="7708900" y="1679539"/>
                <a:chExt cx="1790700" cy="1566194"/>
              </a:xfrm>
            </p:grpSpPr>
            <p:sp>
              <p:nvSpPr>
                <p:cNvPr id="53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7708900" y="1900487"/>
                  <a:ext cx="1790700" cy="1345246"/>
                </a:xfrm>
                <a:prstGeom prst="rect">
                  <a:avLst/>
                </a:prstGeom>
                <a:solidFill>
                  <a:sysClr val="window" lastClr="FFFFFF"/>
                </a:solidFill>
                <a:ln w="12700">
                  <a:solidFill>
                    <a:srgbClr val="D8D8D8">
                      <a:lumMod val="75000"/>
                    </a:srgbClr>
                  </a:solidFill>
                </a:ln>
                <a:effectLst>
                  <a:innerShdw blurRad="114300">
                    <a:srgbClr val="D8D8D8">
                      <a:lumMod val="75000"/>
                    </a:srgbClr>
                  </a:innerShdw>
                </a:effectLst>
              </p:spPr>
              <p:txBody>
                <a:bodyPr wrap="square" lIns="0" tIns="0" rIns="0" bIns="72000" rtlCol="0" anchor="b" anchorCtr="0">
                  <a:noAutofit/>
                </a:bodyPr>
                <a:lstStyle>
                  <a:defPPr>
                    <a:defRPr lang="ko-KR"/>
                  </a:defPPr>
                  <a:lvl1pPr latinLnBrk="0">
                    <a:defRPr kern="0" spc="-150">
                      <a:solidFill>
                        <a:srgbClr val="DE2452"/>
                      </a:solidFill>
                      <a:latin typeface="Rix고딕 EB" pitchFamily="18" charset="-127"/>
                      <a:ea typeface="Rix고딕 EB" pitchFamily="18" charset="-127"/>
                    </a:defRPr>
                  </a:lvl1pPr>
                </a:lstStyle>
                <a:p>
                  <a:pPr marL="1588"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en-US" altLang="ko-KR" sz="1400" spc="0" dirty="0" smtClean="0">
                    <a:gradFill>
                      <a:gsLst>
                        <a:gs pos="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</a:gsLst>
                      <a:lin ang="16200000" scaled="0"/>
                    </a:gradFill>
                    <a:effectLst>
                      <a:glow rad="63500">
                        <a:sysClr val="window" lastClr="FFFFFF">
                          <a:alpha val="40000"/>
                        </a:sysClr>
                      </a:glow>
                    </a:effectLst>
                    <a:latin typeface="나눔고딕 Bold" panose="020D0804000000000000" pitchFamily="50" charset="-127"/>
                    <a:ea typeface="나눔고딕 Bold" panose="020D0804000000000000" pitchFamily="50" charset="-127"/>
                  </a:endParaRPr>
                </a:p>
              </p:txBody>
            </p:sp>
            <p:sp>
              <p:nvSpPr>
                <p:cNvPr id="54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7708901" y="1679539"/>
                  <a:ext cx="1790699" cy="467428"/>
                </a:xfrm>
                <a:prstGeom prst="rect">
                  <a:avLst/>
                </a:prstGeom>
                <a:solidFill>
                  <a:sysClr val="window" lastClr="FFFFFF">
                    <a:lumMod val="75000"/>
                  </a:sysClr>
                </a:solidFill>
                <a:ln w="12700">
                  <a:solidFill>
                    <a:srgbClr val="D8D8D8">
                      <a:lumMod val="75000"/>
                    </a:srgbClr>
                  </a:solidFill>
                </a:ln>
                <a:effectLst>
                  <a:innerShdw blurRad="114300">
                    <a:srgbClr val="D8D8D8">
                      <a:lumMod val="75000"/>
                    </a:srgbClr>
                  </a:innerShdw>
                </a:effectLst>
              </p:spPr>
              <p:txBody>
                <a:bodyPr vert="vert" wrap="square" lIns="0" tIns="0" rIns="0" bIns="0" rtlCol="0" anchor="ctr" anchorCtr="0">
                  <a:noAutofit/>
                </a:bodyPr>
                <a:lstStyle>
                  <a:defPPr>
                    <a:defRPr lang="ko-KR"/>
                  </a:defPPr>
                  <a:lvl1pPr latinLnBrk="0">
                    <a:defRPr kern="0" spc="-150">
                      <a:solidFill>
                        <a:srgbClr val="DE2452"/>
                      </a:solidFill>
                      <a:latin typeface="Rix고딕 EB" pitchFamily="18" charset="-127"/>
                      <a:ea typeface="Rix고딕 EB" pitchFamily="18" charset="-127"/>
                    </a:defRPr>
                  </a:lvl1pPr>
                </a:lstStyle>
                <a:p>
                  <a:pPr marL="1588"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1" lang="en-US" altLang="ko-KR" sz="1100" b="1" spc="0">
                      <a:gradFill>
                        <a:gsLst>
                          <a:gs pos="7917">
                            <a:prstClr val="black">
                              <a:lumMod val="85000"/>
                              <a:lumOff val="15000"/>
                            </a:prstClr>
                          </a:gs>
                          <a:gs pos="17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16200000" scaled="0"/>
                      </a:gradFill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GISC </a:t>
                  </a:r>
                  <a:r>
                    <a:rPr kumimoji="1" lang="en-US" altLang="ko-KR" sz="1100" b="1" spc="0" smtClean="0">
                      <a:gradFill>
                        <a:gsLst>
                          <a:gs pos="7917">
                            <a:prstClr val="black">
                              <a:lumMod val="85000"/>
                              <a:lumOff val="15000"/>
                            </a:prstClr>
                          </a:gs>
                          <a:gs pos="17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16200000" scaled="0"/>
                      </a:gradFill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Seoul Portal</a:t>
                  </a:r>
                  <a:endParaRPr kumimoji="1" lang="ko-KR" altLang="en-US" sz="1100" b="1" spc="0" dirty="0">
                    <a:gradFill>
                      <a:gsLst>
                        <a:gs pos="7917">
                          <a:prstClr val="black">
                            <a:lumMod val="85000"/>
                            <a:lumOff val="15000"/>
                          </a:prstClr>
                        </a:gs>
                        <a:gs pos="17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16200000" scaled="0"/>
                    </a:gra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pic>
            <p:nvPicPr>
              <p:cNvPr id="52" name="Picture 8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415024" y="2629465"/>
                <a:ext cx="1288387" cy="1206246"/>
              </a:xfrm>
              <a:prstGeom prst="rect">
                <a:avLst/>
              </a:prstGeom>
              <a:noFill/>
              <a:ln w="9525">
                <a:solidFill>
                  <a:schemeClr val="accent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</p:grpSp>
        <p:grpSp>
          <p:nvGrpSpPr>
            <p:cNvPr id="24" name="그룹 23"/>
            <p:cNvGrpSpPr/>
            <p:nvPr/>
          </p:nvGrpSpPr>
          <p:grpSpPr>
            <a:xfrm>
              <a:off x="2769286" y="1411941"/>
              <a:ext cx="1378131" cy="256543"/>
              <a:chOff x="5889212" y="259977"/>
              <a:chExt cx="2048108" cy="345152"/>
            </a:xfrm>
          </p:grpSpPr>
          <p:grpSp>
            <p:nvGrpSpPr>
              <p:cNvPr id="47" name="그룹 46"/>
              <p:cNvGrpSpPr/>
              <p:nvPr/>
            </p:nvGrpSpPr>
            <p:grpSpPr>
              <a:xfrm>
                <a:off x="5889212" y="259977"/>
                <a:ext cx="2048108" cy="345152"/>
                <a:chOff x="5889212" y="231766"/>
                <a:chExt cx="2048108" cy="401573"/>
              </a:xfrm>
            </p:grpSpPr>
            <p:sp>
              <p:nvSpPr>
                <p:cNvPr id="49" name="모서리가 둥근 직사각형 48"/>
                <p:cNvSpPr/>
                <p:nvPr/>
              </p:nvSpPr>
              <p:spPr>
                <a:xfrm>
                  <a:off x="6402066" y="231766"/>
                  <a:ext cx="1535254" cy="401573"/>
                </a:xfrm>
                <a:prstGeom prst="roundRect">
                  <a:avLst>
                    <a:gd name="adj" fmla="val 0"/>
                  </a:avLst>
                </a:prstGeom>
                <a:pattFill prst="wdUpDiag">
                  <a:fgClr>
                    <a:schemeClr val="accent2">
                      <a:lumMod val="40000"/>
                      <a:lumOff val="60000"/>
                    </a:schemeClr>
                  </a:fgClr>
                  <a:bgClr>
                    <a:schemeClr val="accent2">
                      <a:lumMod val="60000"/>
                      <a:lumOff val="40000"/>
                    </a:schemeClr>
                  </a:bgClr>
                </a:pattFill>
                <a:ln w="19050">
                  <a:solidFill>
                    <a:schemeClr val="accent2">
                      <a:lumMod val="75000"/>
                    </a:schemeClr>
                  </a:solidFill>
                </a:ln>
                <a:effectLst/>
              </p:spPr>
              <p:txBody>
                <a:bodyPr wrap="square" lIns="0" tIns="0" rIns="0" bIns="0" rtlCol="0" anchor="ctr" anchorCtr="0">
                  <a:noAutofit/>
                  <a:scene3d>
                    <a:camera prst="orthographicFront"/>
                    <a:lightRig rig="threePt" dir="t"/>
                  </a:scene3d>
                  <a:sp3d contourW="31750">
                    <a:contourClr>
                      <a:schemeClr val="bg1"/>
                    </a:contourClr>
                  </a:sp3d>
                </a:bodyPr>
                <a:lstStyle/>
                <a:p>
                  <a:pPr algn="ctr" defTabSz="1042988" eaLnBrk="0" latinLnBrk="0" hangingPunct="0">
                    <a:buClr>
                      <a:prstClr val="black">
                        <a:lumMod val="50000"/>
                        <a:lumOff val="50000"/>
                      </a:prstClr>
                    </a:buClr>
                    <a:buSzPct val="100000"/>
                    <a:tabLst>
                      <a:tab pos="5648325" algn="l"/>
                    </a:tabLst>
                  </a:pPr>
                  <a:r>
                    <a:rPr lang="en-US" altLang="ko-KR" sz="1200" kern="0" dirty="0">
                      <a:gradFill>
                        <a:gsLst>
                          <a:gs pos="0">
                            <a:schemeClr val="tx1"/>
                          </a:gs>
                          <a:gs pos="100000">
                            <a:schemeClr val="tx1"/>
                          </a:gs>
                        </a:gsLst>
                        <a:lin ang="16200000" scaled="1"/>
                      </a:gradFill>
                      <a:latin typeface="나눔고딕 Bold" panose="020D0804000000000000" pitchFamily="50" charset="-127"/>
                      <a:ea typeface="나눔고딕 Bold" panose="020D0804000000000000" pitchFamily="50" charset="-127"/>
                    </a:rPr>
                    <a:t>PANGAEA</a:t>
                  </a:r>
                  <a:r>
                    <a:rPr lang="ko-KR" altLang="en-US" sz="1200" kern="0" dirty="0">
                      <a:gradFill>
                        <a:gsLst>
                          <a:gs pos="0">
                            <a:schemeClr val="tx1"/>
                          </a:gs>
                          <a:gs pos="100000">
                            <a:schemeClr val="tx1"/>
                          </a:gs>
                        </a:gsLst>
                        <a:lin ang="16200000" scaled="1"/>
                      </a:gradFill>
                      <a:latin typeface="나눔고딕 Bold" panose="020D0804000000000000" pitchFamily="50" charset="-127"/>
                      <a:ea typeface="나눔고딕 Bold" panose="020D0804000000000000" pitchFamily="50" charset="-127"/>
                    </a:rPr>
                    <a:t> </a:t>
                  </a:r>
                </a:p>
              </p:txBody>
            </p:sp>
            <p:sp>
              <p:nvSpPr>
                <p:cNvPr id="50" name="모서리가 둥근 직사각형 49"/>
                <p:cNvSpPr/>
                <p:nvPr/>
              </p:nvSpPr>
              <p:spPr>
                <a:xfrm>
                  <a:off x="5889212" y="231766"/>
                  <a:ext cx="528006" cy="401573"/>
                </a:xfrm>
                <a:prstGeom prst="roundRect">
                  <a:avLst>
                    <a:gd name="adj" fmla="val 0"/>
                  </a:avLst>
                </a:prstGeom>
                <a:solidFill>
                  <a:schemeClr val="bg1"/>
                </a:solidFill>
                <a:ln w="19050">
                  <a:solidFill>
                    <a:schemeClr val="accent2">
                      <a:lumMod val="75000"/>
                    </a:schemeClr>
                  </a:solidFill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1042988" eaLnBrk="0" latinLnBrk="0" hangingPunct="0">
                    <a:buClr>
                      <a:prstClr val="black">
                        <a:lumMod val="50000"/>
                        <a:lumOff val="50000"/>
                      </a:prstClr>
                    </a:buClr>
                    <a:buSzPct val="100000"/>
                    <a:tabLst>
                      <a:tab pos="5648325" algn="l"/>
                    </a:tabLst>
                  </a:pPr>
                  <a:endParaRPr lang="ko-KR" altLang="en-US" sz="1200" kern="0" dirty="0">
                    <a:solidFill>
                      <a:prstClr val="black"/>
                    </a:solidFill>
                    <a:latin typeface="나눔고딕 Bold" panose="020D0804000000000000" pitchFamily="50" charset="-127"/>
                    <a:ea typeface="나눔고딕 Bold" panose="020D0804000000000000" pitchFamily="50" charset="-127"/>
                  </a:endParaRPr>
                </a:p>
              </p:txBody>
            </p:sp>
          </p:grpSp>
          <p:pic>
            <p:nvPicPr>
              <p:cNvPr id="48" name="Picture 3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5994666" y="324625"/>
                <a:ext cx="333976" cy="233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5" name="그룹 24"/>
            <p:cNvGrpSpPr/>
            <p:nvPr/>
          </p:nvGrpSpPr>
          <p:grpSpPr>
            <a:xfrm>
              <a:off x="2769286" y="1705311"/>
              <a:ext cx="1378131" cy="256543"/>
              <a:chOff x="6463394" y="602164"/>
              <a:chExt cx="2048108" cy="345152"/>
            </a:xfrm>
          </p:grpSpPr>
          <p:grpSp>
            <p:nvGrpSpPr>
              <p:cNvPr id="43" name="그룹 42"/>
              <p:cNvGrpSpPr/>
              <p:nvPr/>
            </p:nvGrpSpPr>
            <p:grpSpPr>
              <a:xfrm>
                <a:off x="6463394" y="602164"/>
                <a:ext cx="2048108" cy="345152"/>
                <a:chOff x="5889212" y="231766"/>
                <a:chExt cx="2048108" cy="401573"/>
              </a:xfrm>
            </p:grpSpPr>
            <p:sp>
              <p:nvSpPr>
                <p:cNvPr id="45" name="모서리가 둥근 직사각형 44"/>
                <p:cNvSpPr/>
                <p:nvPr/>
              </p:nvSpPr>
              <p:spPr>
                <a:xfrm>
                  <a:off x="6402066" y="231766"/>
                  <a:ext cx="1535254" cy="401573"/>
                </a:xfrm>
                <a:prstGeom prst="roundRect">
                  <a:avLst>
                    <a:gd name="adj" fmla="val 0"/>
                  </a:avLst>
                </a:prstGeom>
                <a:pattFill prst="wdUpDiag">
                  <a:fgClr>
                    <a:srgbClr val="E5F3B3"/>
                  </a:fgClr>
                  <a:bgClr>
                    <a:srgbClr val="CCE76B"/>
                  </a:bgClr>
                </a:pattFill>
                <a:ln w="19050">
                  <a:solidFill>
                    <a:srgbClr val="638C20"/>
                  </a:solidFill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1042988" eaLnBrk="0" fontAlgn="base" latinLnBrk="0" hangingPunct="0">
                    <a:spcBef>
                      <a:spcPct val="0"/>
                    </a:spcBef>
                    <a:spcAft>
                      <a:spcPct val="0"/>
                    </a:spcAft>
                    <a:buClr>
                      <a:prstClr val="black">
                        <a:lumMod val="50000"/>
                        <a:lumOff val="50000"/>
                      </a:prstClr>
                    </a:buClr>
                    <a:buSzPct val="100000"/>
                    <a:tabLst>
                      <a:tab pos="5648325" algn="l"/>
                    </a:tabLst>
                  </a:pPr>
                  <a:r>
                    <a:rPr lang="en-US" altLang="ko-KR" sz="1200" kern="0" dirty="0" smtClean="0">
                      <a:gradFill>
                        <a:gsLst>
                          <a:gs pos="0">
                            <a:schemeClr val="tx1"/>
                          </a:gs>
                          <a:gs pos="100000">
                            <a:schemeClr val="tx1"/>
                          </a:gs>
                        </a:gsLst>
                        <a:lin ang="16200000" scaled="1"/>
                      </a:gradFill>
                      <a:latin typeface="나눔고딕 Bold" panose="020D0804000000000000" pitchFamily="50" charset="-127"/>
                      <a:ea typeface="나눔고딕 Bold" panose="020D0804000000000000" pitchFamily="50" charset="-127"/>
                    </a:rPr>
                    <a:t>NASA</a:t>
                  </a:r>
                  <a:endParaRPr lang="en-US" altLang="ko-KR" sz="1200" kern="0" dirty="0">
                    <a:gradFill>
                      <a:gsLst>
                        <a:gs pos="0">
                          <a:schemeClr val="tx1"/>
                        </a:gs>
                        <a:gs pos="100000">
                          <a:schemeClr val="tx1"/>
                        </a:gs>
                      </a:gsLst>
                      <a:lin ang="16200000" scaled="1"/>
                    </a:gradFill>
                    <a:latin typeface="나눔고딕 Bold" panose="020D0804000000000000" pitchFamily="50" charset="-127"/>
                    <a:ea typeface="나눔고딕 Bold" panose="020D0804000000000000" pitchFamily="50" charset="-127"/>
                  </a:endParaRPr>
                </a:p>
              </p:txBody>
            </p:sp>
            <p:sp>
              <p:nvSpPr>
                <p:cNvPr id="46" name="모서리가 둥근 직사각형 45"/>
                <p:cNvSpPr/>
                <p:nvPr/>
              </p:nvSpPr>
              <p:spPr>
                <a:xfrm>
                  <a:off x="5889212" y="231766"/>
                  <a:ext cx="528006" cy="401573"/>
                </a:xfrm>
                <a:prstGeom prst="roundRect">
                  <a:avLst>
                    <a:gd name="adj" fmla="val 0"/>
                  </a:avLst>
                </a:prstGeom>
                <a:solidFill>
                  <a:schemeClr val="bg1"/>
                </a:solidFill>
                <a:ln w="19050">
                  <a:solidFill>
                    <a:srgbClr val="638C20"/>
                  </a:solidFill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fontAlgn="base" latinLnBrk="0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ko-KR" altLang="en-US" spc="-150" dirty="0">
                    <a:solidFill>
                      <a:srgbClr val="DE2452"/>
                    </a:solidFill>
                    <a:latin typeface="Rix고딕 B" panose="02020603020101020101" pitchFamily="18" charset="-127"/>
                    <a:ea typeface="Rix고딕 B" panose="02020603020101020101" pitchFamily="18" charset="-127"/>
                  </a:endParaRPr>
                </a:p>
              </p:txBody>
            </p:sp>
          </p:grpSp>
          <p:pic>
            <p:nvPicPr>
              <p:cNvPr id="44" name="Picture 9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566124" y="631484"/>
                <a:ext cx="347397" cy="2980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6" name="그룹 25"/>
            <p:cNvGrpSpPr/>
            <p:nvPr/>
          </p:nvGrpSpPr>
          <p:grpSpPr>
            <a:xfrm>
              <a:off x="2769286" y="1998680"/>
              <a:ext cx="1378131" cy="256543"/>
              <a:chOff x="6463394" y="996862"/>
              <a:chExt cx="2048108" cy="345152"/>
            </a:xfrm>
          </p:grpSpPr>
          <p:grpSp>
            <p:nvGrpSpPr>
              <p:cNvPr id="39" name="그룹 38"/>
              <p:cNvGrpSpPr/>
              <p:nvPr/>
            </p:nvGrpSpPr>
            <p:grpSpPr>
              <a:xfrm>
                <a:off x="6463394" y="996862"/>
                <a:ext cx="2048108" cy="345152"/>
                <a:chOff x="5889212" y="231766"/>
                <a:chExt cx="2048108" cy="401573"/>
              </a:xfrm>
            </p:grpSpPr>
            <p:sp>
              <p:nvSpPr>
                <p:cNvPr id="41" name="모서리가 둥근 직사각형 40"/>
                <p:cNvSpPr/>
                <p:nvPr/>
              </p:nvSpPr>
              <p:spPr>
                <a:xfrm>
                  <a:off x="6402066" y="231766"/>
                  <a:ext cx="1535254" cy="401573"/>
                </a:xfrm>
                <a:prstGeom prst="roundRect">
                  <a:avLst>
                    <a:gd name="adj" fmla="val 0"/>
                  </a:avLst>
                </a:prstGeom>
                <a:pattFill prst="wdUpDiag">
                  <a:fgClr>
                    <a:srgbClr val="6389A9">
                      <a:lumMod val="40000"/>
                      <a:lumOff val="60000"/>
                    </a:srgbClr>
                  </a:fgClr>
                  <a:bgClr>
                    <a:srgbClr val="6389A9">
                      <a:lumMod val="60000"/>
                      <a:lumOff val="40000"/>
                    </a:srgbClr>
                  </a:bgClr>
                </a:pattFill>
                <a:ln w="19050">
                  <a:solidFill>
                    <a:srgbClr val="006699"/>
                  </a:solidFill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1042988" eaLnBrk="0" fontAlgn="base" latinLnBrk="0" hangingPunct="0">
                    <a:spcBef>
                      <a:spcPct val="0"/>
                    </a:spcBef>
                    <a:spcAft>
                      <a:spcPct val="0"/>
                    </a:spcAft>
                    <a:buClr>
                      <a:prstClr val="black">
                        <a:lumMod val="50000"/>
                        <a:lumOff val="50000"/>
                      </a:prstClr>
                    </a:buClr>
                    <a:buSzPct val="100000"/>
                    <a:tabLst>
                      <a:tab pos="5648325" algn="l"/>
                    </a:tabLst>
                  </a:pPr>
                  <a:r>
                    <a:rPr lang="en-US" altLang="ko-KR" sz="1200" kern="0" dirty="0" err="1">
                      <a:gradFill>
                        <a:gsLst>
                          <a:gs pos="0">
                            <a:schemeClr val="tx1"/>
                          </a:gs>
                          <a:gs pos="100000">
                            <a:schemeClr val="tx1"/>
                          </a:gs>
                        </a:gsLst>
                        <a:lin ang="16200000" scaled="1"/>
                      </a:gradFill>
                      <a:latin typeface="나눔고딕 Bold" panose="020D0804000000000000" pitchFamily="50" charset="-127"/>
                      <a:ea typeface="나눔고딕 Bold" panose="020D0804000000000000" pitchFamily="50" charset="-127"/>
                    </a:rPr>
                    <a:t>SeaDataNet</a:t>
                  </a:r>
                  <a:endParaRPr lang="en-US" altLang="ko-KR" sz="1200" kern="0" dirty="0">
                    <a:gradFill>
                      <a:gsLst>
                        <a:gs pos="0">
                          <a:schemeClr val="tx1"/>
                        </a:gs>
                        <a:gs pos="100000">
                          <a:schemeClr val="tx1"/>
                        </a:gs>
                      </a:gsLst>
                      <a:lin ang="16200000" scaled="1"/>
                    </a:gradFill>
                    <a:latin typeface="나눔고딕 Bold" panose="020D0804000000000000" pitchFamily="50" charset="-127"/>
                    <a:ea typeface="나눔고딕 Bold" panose="020D0804000000000000" pitchFamily="50" charset="-127"/>
                  </a:endParaRPr>
                </a:p>
              </p:txBody>
            </p:sp>
            <p:sp>
              <p:nvSpPr>
                <p:cNvPr id="42" name="모서리가 둥근 직사각형 41"/>
                <p:cNvSpPr/>
                <p:nvPr/>
              </p:nvSpPr>
              <p:spPr>
                <a:xfrm>
                  <a:off x="5889212" y="231766"/>
                  <a:ext cx="528006" cy="401573"/>
                </a:xfrm>
                <a:prstGeom prst="roundRect">
                  <a:avLst>
                    <a:gd name="adj" fmla="val 0"/>
                  </a:avLst>
                </a:prstGeom>
                <a:solidFill>
                  <a:schemeClr val="bg1"/>
                </a:solidFill>
                <a:ln w="19050">
                  <a:solidFill>
                    <a:srgbClr val="006699"/>
                  </a:solidFill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fontAlgn="base" latinLnBrk="0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ko-KR" altLang="en-US" kern="0" spc="-150" dirty="0">
                    <a:solidFill>
                      <a:srgbClr val="DE2452"/>
                    </a:solidFill>
                    <a:latin typeface="Rix고딕 B" panose="02020603020101020101" pitchFamily="18" charset="-127"/>
                    <a:ea typeface="Rix고딕 B" panose="02020603020101020101" pitchFamily="18" charset="-127"/>
                  </a:endParaRPr>
                </a:p>
              </p:txBody>
            </p:sp>
          </p:grpSp>
          <p:pic>
            <p:nvPicPr>
              <p:cNvPr id="40" name="Picture 6"/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4718" b="36485"/>
              <a:stretch/>
            </p:blipFill>
            <p:spPr bwMode="auto">
              <a:xfrm>
                <a:off x="6494229" y="1032242"/>
                <a:ext cx="509115" cy="2677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7" name="그룹 26"/>
            <p:cNvGrpSpPr/>
            <p:nvPr/>
          </p:nvGrpSpPr>
          <p:grpSpPr>
            <a:xfrm>
              <a:off x="2769286" y="2292050"/>
              <a:ext cx="1378131" cy="256543"/>
              <a:chOff x="6463394" y="1391560"/>
              <a:chExt cx="2048108" cy="345152"/>
            </a:xfrm>
          </p:grpSpPr>
          <p:grpSp>
            <p:nvGrpSpPr>
              <p:cNvPr id="35" name="그룹 34"/>
              <p:cNvGrpSpPr/>
              <p:nvPr/>
            </p:nvGrpSpPr>
            <p:grpSpPr>
              <a:xfrm>
                <a:off x="6463394" y="1391560"/>
                <a:ext cx="2048108" cy="345152"/>
                <a:chOff x="5889212" y="231766"/>
                <a:chExt cx="2048108" cy="401573"/>
              </a:xfrm>
            </p:grpSpPr>
            <p:sp>
              <p:nvSpPr>
                <p:cNvPr id="37" name="모서리가 둥근 직사각형 36"/>
                <p:cNvSpPr/>
                <p:nvPr/>
              </p:nvSpPr>
              <p:spPr>
                <a:xfrm>
                  <a:off x="6402066" y="231766"/>
                  <a:ext cx="1535254" cy="401573"/>
                </a:xfrm>
                <a:prstGeom prst="roundRect">
                  <a:avLst>
                    <a:gd name="adj" fmla="val 0"/>
                  </a:avLst>
                </a:prstGeom>
                <a:pattFill prst="wdUpDiag">
                  <a:fgClr>
                    <a:srgbClr val="50A294">
                      <a:lumMod val="40000"/>
                      <a:lumOff val="60000"/>
                    </a:srgbClr>
                  </a:fgClr>
                  <a:bgClr>
                    <a:srgbClr val="50A294">
                      <a:lumMod val="60000"/>
                      <a:lumOff val="40000"/>
                    </a:srgbClr>
                  </a:bgClr>
                </a:pattFill>
                <a:ln w="19050">
                  <a:solidFill>
                    <a:srgbClr val="50A294"/>
                  </a:solidFill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1042988" eaLnBrk="0" latinLnBrk="0" hangingPunct="0">
                    <a:buClr>
                      <a:prstClr val="black">
                        <a:lumMod val="50000"/>
                        <a:lumOff val="50000"/>
                      </a:prstClr>
                    </a:buClr>
                    <a:buSzPct val="100000"/>
                    <a:tabLst>
                      <a:tab pos="5648325" algn="l"/>
                    </a:tabLst>
                  </a:pPr>
                  <a:r>
                    <a:rPr lang="en-US" altLang="ko-KR" sz="1200" kern="0" dirty="0">
                      <a:solidFill>
                        <a:prstClr val="black"/>
                      </a:solidFill>
                      <a:latin typeface="나눔고딕 Bold" panose="020D0804000000000000" pitchFamily="50" charset="-127"/>
                      <a:ea typeface="나눔고딕 Bold" panose="020D0804000000000000" pitchFamily="50" charset="-127"/>
                    </a:rPr>
                    <a:t>WIS</a:t>
                  </a:r>
                </a:p>
              </p:txBody>
            </p:sp>
            <p:sp>
              <p:nvSpPr>
                <p:cNvPr id="38" name="모서리가 둥근 직사각형 37"/>
                <p:cNvSpPr/>
                <p:nvPr/>
              </p:nvSpPr>
              <p:spPr>
                <a:xfrm>
                  <a:off x="5889212" y="231766"/>
                  <a:ext cx="528006" cy="401573"/>
                </a:xfrm>
                <a:prstGeom prst="roundRect">
                  <a:avLst>
                    <a:gd name="adj" fmla="val 0"/>
                  </a:avLst>
                </a:prstGeom>
                <a:solidFill>
                  <a:schemeClr val="bg1"/>
                </a:solidFill>
                <a:ln w="19050">
                  <a:solidFill>
                    <a:srgbClr val="50A294"/>
                  </a:solidFill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1042988" eaLnBrk="0" latinLnBrk="0" hangingPunct="0">
                    <a:buClr>
                      <a:prstClr val="black">
                        <a:lumMod val="50000"/>
                        <a:lumOff val="50000"/>
                      </a:prstClr>
                    </a:buClr>
                    <a:buSzPct val="100000"/>
                    <a:tabLst>
                      <a:tab pos="5648325" algn="l"/>
                    </a:tabLst>
                  </a:pPr>
                  <a:endParaRPr lang="ko-KR" altLang="en-US" sz="1200" kern="0" dirty="0">
                    <a:solidFill>
                      <a:prstClr val="black"/>
                    </a:solidFill>
                    <a:latin typeface="나눔고딕 Bold" panose="020D0804000000000000" pitchFamily="50" charset="-127"/>
                    <a:ea typeface="나눔고딕 Bold" panose="020D0804000000000000" pitchFamily="50" charset="-127"/>
                  </a:endParaRPr>
                </a:p>
              </p:txBody>
            </p:sp>
          </p:grpSp>
          <p:pic>
            <p:nvPicPr>
              <p:cNvPr id="36" name="Picture 7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574565" y="1408121"/>
                <a:ext cx="305027" cy="2931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cxnSp>
          <p:nvCxnSpPr>
            <p:cNvPr id="28" name="꺾인 연결선 27"/>
            <p:cNvCxnSpPr>
              <a:stCxn id="20" idx="0"/>
              <a:endCxn id="38" idx="1"/>
            </p:cNvCxnSpPr>
            <p:nvPr/>
          </p:nvCxnSpPr>
          <p:spPr>
            <a:xfrm rot="16200000" flipV="1">
              <a:off x="2626737" y="2562871"/>
              <a:ext cx="416684" cy="131586"/>
            </a:xfrm>
            <a:prstGeom prst="bentConnector4">
              <a:avLst>
                <a:gd name="adj1" fmla="val 34608"/>
                <a:gd name="adj2" fmla="val 421066"/>
              </a:avLst>
            </a:prstGeom>
            <a:ln w="28575">
              <a:solidFill>
                <a:schemeClr val="bg1">
                  <a:lumMod val="50000"/>
                </a:schemeClr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그룹 28"/>
            <p:cNvGrpSpPr/>
            <p:nvPr/>
          </p:nvGrpSpPr>
          <p:grpSpPr>
            <a:xfrm>
              <a:off x="1470660" y="1894701"/>
              <a:ext cx="1142849" cy="660926"/>
              <a:chOff x="2368127" y="4399389"/>
              <a:chExt cx="1951861" cy="670506"/>
            </a:xfrm>
          </p:grpSpPr>
          <p:pic>
            <p:nvPicPr>
              <p:cNvPr id="33" name="Picture 24" descr="F:\업무\업무지원\표준제안\아이콘\아이콘PNG\299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15920" y="4399389"/>
                <a:ext cx="1804068" cy="670506"/>
              </a:xfrm>
              <a:prstGeom prst="rect">
                <a:avLst/>
              </a:prstGeom>
              <a:noFill/>
            </p:spPr>
          </p:pic>
          <p:sp>
            <p:nvSpPr>
              <p:cNvPr id="34" name="직사각형 33"/>
              <p:cNvSpPr/>
              <p:nvPr/>
            </p:nvSpPr>
            <p:spPr>
              <a:xfrm>
                <a:off x="2368127" y="4507933"/>
                <a:ext cx="1951859" cy="43713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38100">
                  <a:bevelT w="1270"/>
                  <a:contourClr>
                    <a:schemeClr val="bg1">
                      <a:lumMod val="95000"/>
                    </a:schemeClr>
                  </a:contourClr>
                </a:sp3d>
              </a:bodyPr>
              <a:lstStyle/>
              <a:p>
                <a:pPr algn="ctr" defTabSz="1042988" eaLnBrk="0" latinLnBrk="0" hangingPunct="0">
                  <a:buClr>
                    <a:prstClr val="black">
                      <a:lumMod val="50000"/>
                      <a:lumOff val="50000"/>
                    </a:prstClr>
                  </a:buClr>
                  <a:buSzPct val="100000"/>
                  <a:tabLst>
                    <a:tab pos="5648325" algn="l"/>
                  </a:tabLst>
                </a:pPr>
                <a:r>
                  <a:rPr lang="en-US" altLang="ko-KR" sz="1100" kern="0" smtClean="0"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Millions of Resources</a:t>
                </a:r>
                <a:endParaRPr lang="ko-KR" altLang="en-US" sz="1100" kern="0" dirty="0"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pic>
          <p:nvPicPr>
            <p:cNvPr id="30" name="Picture 239" descr="화살표_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H="1" flipV="1">
              <a:off x="1238358" y="3247409"/>
              <a:ext cx="1784322" cy="466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직사각형 30"/>
            <p:cNvSpPr/>
            <p:nvPr/>
          </p:nvSpPr>
          <p:spPr>
            <a:xfrm>
              <a:off x="1607413" y="3124821"/>
              <a:ext cx="1096556" cy="8254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lIns="99569" tIns="49785" rIns="99569" bIns="49785">
              <a:spAutoFit/>
            </a:bodyPr>
            <a:lstStyle/>
            <a:p>
              <a:pPr algn="ctr" defTabSz="1042988" eaLnBrk="0" latinLnBrk="0" hangingPunct="0">
                <a:buClr>
                  <a:prstClr val="black">
                    <a:lumMod val="50000"/>
                    <a:lumOff val="50000"/>
                  </a:prstClr>
                </a:buClr>
                <a:buSzPct val="100000"/>
                <a:tabLst>
                  <a:tab pos="5648325" algn="l"/>
                </a:tabLst>
              </a:pPr>
              <a:r>
                <a:rPr lang="en-US" altLang="ko-KR" sz="1200" i="1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 Bold" panose="020D0804000000000000" pitchFamily="50" charset="-127"/>
                  <a:ea typeface="나눔고딕 Bold"/>
                </a:rPr>
                <a:t>GEOSS</a:t>
              </a:r>
            </a:p>
            <a:p>
              <a:pPr algn="ctr" defTabSz="1042988" eaLnBrk="0" latinLnBrk="0" hangingPunct="0">
                <a:buClr>
                  <a:prstClr val="black">
                    <a:lumMod val="50000"/>
                    <a:lumOff val="50000"/>
                  </a:prstClr>
                </a:buClr>
                <a:buSzPct val="100000"/>
                <a:tabLst>
                  <a:tab pos="5648325" algn="l"/>
                </a:tabLst>
              </a:pPr>
              <a:r>
                <a:rPr lang="en-US" altLang="ko-KR" sz="1200" i="1" kern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 Bold" panose="020D0804000000000000" pitchFamily="50" charset="-127"/>
                  <a:ea typeface="나눔고딕 Bold"/>
                </a:rPr>
                <a:t>Metadata Service</a:t>
              </a:r>
              <a:endParaRPr lang="ko-KR" altLang="en-US" sz="1200" i="1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 Bold" panose="020D0804000000000000" pitchFamily="50" charset="-127"/>
                <a:ea typeface="나눔고딕 Bold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301661" y="2487028"/>
              <a:ext cx="4010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>
                  <a:solidFill>
                    <a:schemeClr val="tx1"/>
                  </a:solidFill>
                  <a:latin typeface="나눔고딕 ExtraBold" pitchFamily="50" charset="-127"/>
                  <a:ea typeface="나눔고딕 ExtraBold" pitchFamily="50" charset="-127"/>
                </a:rPr>
                <a:t>…</a:t>
              </a:r>
              <a:endParaRPr lang="ko-KR" altLang="en-US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34423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51519" y="274638"/>
            <a:ext cx="7736697" cy="725487"/>
          </a:xfrm>
        </p:spPr>
        <p:txBody>
          <a:bodyPr/>
          <a:lstStyle/>
          <a:p>
            <a:pPr eaLnBrk="1" hangingPunct="1"/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Any other </a:t>
            </a:r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Issues(2</a:t>
            </a:r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)</a:t>
            </a:r>
            <a:endParaRPr lang="ko-KR" altLang="en-US" sz="2800" b="1" dirty="0" smtClean="0">
              <a:latin typeface="Arial" panose="020B0604020202020204" pitchFamily="34" charset="0"/>
              <a:ea typeface="HY견고딕" pitchFamily="18" charset="-127"/>
              <a:cs typeface="Arial" panose="020B0604020202020204" pitchFamily="34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340768"/>
            <a:ext cx="8640960" cy="4248472"/>
            <a:chOff x="0" y="2643587"/>
            <a:chExt cx="7632848" cy="2049411"/>
          </a:xfrm>
        </p:grpSpPr>
        <p:sp>
          <p:nvSpPr>
            <p:cNvPr id="6" name="직사각형 5"/>
            <p:cNvSpPr/>
            <p:nvPr/>
          </p:nvSpPr>
          <p:spPr>
            <a:xfrm>
              <a:off x="0" y="2682998"/>
              <a:ext cx="7632848" cy="201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직사각형 6"/>
            <p:cNvSpPr/>
            <p:nvPr/>
          </p:nvSpPr>
          <p:spPr>
            <a:xfrm>
              <a:off x="0" y="2643587"/>
              <a:ext cx="7508737" cy="201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2343" tIns="12700" rIns="71120" bIns="12700" numCol="1" spcCol="1270" anchor="t" anchorCtr="0">
              <a:noAutofit/>
            </a:bodyPr>
            <a:lstStyle/>
            <a:p>
              <a:pPr marL="0" lvl="1" defTabSz="800100">
                <a:spcAft>
                  <a:spcPct val="20000"/>
                </a:spcAft>
              </a:pPr>
              <a:r>
                <a:rPr lang="en-US" altLang="ko-KR" sz="2000" b="1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Implementing ‘GISC Seoul Data Monitoring’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Providing in real-time statistical information of ;</a:t>
              </a:r>
            </a:p>
            <a:p>
              <a:pPr marL="355600" lvl="1" indent="-355600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data retrieval and possible data service in GISC Seoul(synop, temp, buoy, ship)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- analysis of cache not defined by WIS metadata</a:t>
              </a:r>
            </a:p>
            <a:p>
              <a:pPr marL="0" lvl="1" defTabSz="800100">
                <a:spcAft>
                  <a:spcPct val="20000"/>
                </a:spcAft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  </a:t>
              </a:r>
              <a:endParaRPr lang="en-US" altLang="ko-KR" sz="200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endParaRPr lang="en-US" altLang="ko-KR" sz="2000" smtClean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</p:txBody>
        </p:sp>
      </p:grp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22"/>
          <a:stretch/>
        </p:blipFill>
        <p:spPr>
          <a:xfrm>
            <a:off x="3923928" y="4077072"/>
            <a:ext cx="5076056" cy="24040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284984"/>
            <a:ext cx="5148064" cy="2450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442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51519" y="274638"/>
            <a:ext cx="7736697" cy="725487"/>
          </a:xfrm>
        </p:spPr>
        <p:txBody>
          <a:bodyPr/>
          <a:lstStyle/>
          <a:p>
            <a:pPr eaLnBrk="1" hangingPunct="1"/>
            <a:r>
              <a:rPr lang="en-US" altLang="ko-KR" sz="2800" b="1" smtClean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Summary</a:t>
            </a:r>
            <a:endParaRPr lang="ko-KR" altLang="en-US" sz="2800" b="1" dirty="0" smtClean="0">
              <a:latin typeface="Arial" panose="020B0604020202020204" pitchFamily="34" charset="0"/>
              <a:ea typeface="HY견고딕" pitchFamily="18" charset="-127"/>
              <a:cs typeface="Arial" panose="020B0604020202020204" pitchFamily="34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340768"/>
            <a:ext cx="8640960" cy="4248472"/>
            <a:chOff x="0" y="2643587"/>
            <a:chExt cx="7632848" cy="2049411"/>
          </a:xfrm>
        </p:grpSpPr>
        <p:sp>
          <p:nvSpPr>
            <p:cNvPr id="6" name="직사각형 5"/>
            <p:cNvSpPr/>
            <p:nvPr/>
          </p:nvSpPr>
          <p:spPr>
            <a:xfrm>
              <a:off x="0" y="2682998"/>
              <a:ext cx="7632848" cy="201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직사각형 6"/>
            <p:cNvSpPr/>
            <p:nvPr/>
          </p:nvSpPr>
          <p:spPr>
            <a:xfrm>
              <a:off x="0" y="2643587"/>
              <a:ext cx="7508737" cy="201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2343" tIns="12700" rIns="71120" bIns="12700" numCol="1" spcCol="1270" anchor="t" anchorCtr="0">
              <a:noAutofit/>
            </a:bodyPr>
            <a:lstStyle/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GISC Seoul is directly exchanging cache with 4 GISCs and offering other GISCs for one to one cache exchange in compliace with ‘centralization of globally distributed data’ as prior phase of cache in cloud to be operational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GISC Seoul is still progressing GISC backup procedure and discussing with GISCs not securing backup partner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For the WIS capacity building for the members, GISC Seoul has established anual WIS training course jointed with ICT training course for WMO members in RTC-Korea</a:t>
              </a:r>
            </a:p>
            <a:p>
              <a:pPr marL="342900" lvl="1" indent="-342900" defTabSz="800100">
                <a:spcAft>
                  <a:spcPct val="20000"/>
                </a:spcAft>
                <a:buFont typeface="Arial" panose="020B0604020202020204" pitchFamily="34" charset="0"/>
                <a:buChar char="•"/>
              </a:pPr>
              <a:r>
                <a:rPr lang="en-US" altLang="ko-KR" sz="2000" smtClean="0">
                  <a:latin typeface="Arial" panose="020B0604020202020204" pitchFamily="34" charset="0"/>
                  <a:ea typeface="나눔고딕" pitchFamily="50" charset="-127"/>
                  <a:cs typeface="Arial" panose="020B0604020202020204" pitchFamily="34" charset="0"/>
                </a:rPr>
                <a:t>In result from WIS and GCI interoperability activities, GISC Seoul is providing GEOSS SRU server for other GISCs to harvest WIS compliant discovery metadata from GEOSS</a:t>
              </a:r>
              <a:endParaRPr lang="en-US" altLang="ko-KR" sz="200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34423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30</TotalTime>
  <Words>913</Words>
  <Application>Microsoft Office PowerPoint</Application>
  <PresentationFormat>화면 슬라이드 쇼(4:3)</PresentationFormat>
  <Paragraphs>258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TT-GISC2017-presentationXX-template</vt:lpstr>
      <vt:lpstr>PowerPoint 프레젠테이션</vt:lpstr>
      <vt:lpstr>PowerPoint 프레젠테이션</vt:lpstr>
      <vt:lpstr>Area of Responsibility</vt:lpstr>
      <vt:lpstr>Area of Responsibility</vt:lpstr>
      <vt:lpstr>Training</vt:lpstr>
      <vt:lpstr>Training</vt:lpstr>
      <vt:lpstr>GISC Backup and Activity</vt:lpstr>
      <vt:lpstr>Monitoring Activity &amp; Volume</vt:lpstr>
      <vt:lpstr>PowerPoint 프레젠테이션</vt:lpstr>
      <vt:lpstr>Any other Issues(1)</vt:lpstr>
      <vt:lpstr>Any other Issues(2)</vt:lpstr>
      <vt:lpstr>Summary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</cp:revision>
  <dcterms:created xsi:type="dcterms:W3CDTF">2017-11-08T08:00:46Z</dcterms:created>
  <dcterms:modified xsi:type="dcterms:W3CDTF">2017-11-08T08:31:40Z</dcterms:modified>
</cp:coreProperties>
</file>