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64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58" r:id="rId13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2802" y="-10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D1152E0-48DD-4B29-B53D-4843E96095F1}" type="datetimeFigureOut">
              <a:rPr lang="en-GB"/>
              <a:pPr>
                <a:defRPr/>
              </a:pPr>
              <a:t>08/11/2017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3674708-4910-4CE8-9E15-75334E96BF77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wmo2016_powerpoint_standard_v2-1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pp</a:t>
            </a:r>
            <a:fld id="{CA99C891-A059-4715-8865-0773AEAD00F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wmo2016_powerpoint_standard_v2-2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TT-GISC2017 pp</a:t>
            </a:r>
            <a:fld id="{273D314C-E208-4870-B037-E2913D13E80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TT-GISC2017 pp</a:t>
            </a:r>
            <a:fld id="{A9507B16-0209-448A-9702-01E426FB56F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TT-GISC2017 pp</a:t>
            </a:r>
            <a:fld id="{A1A16A72-DA85-4FCF-B17A-A9EB863BEFF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TT-GISC2017 pp</a:t>
            </a:r>
            <a:fld id="{036A7016-D80B-45A7-9B44-42EFF95DFD1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TT-GISC2017 pp</a:t>
            </a:r>
            <a:fld id="{2B246CB4-59E1-44F9-8073-3D5E4996214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TT-GISC2017 pp</a:t>
            </a:r>
            <a:fld id="{8C24E064-6703-4768-BF13-195FA75E400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TT-GISC2017 pp</a:t>
            </a:r>
            <a:fld id="{FF49DA07-ADC8-4378-B149-B1EAFCBEC652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TT-GISC2017 pp</a:t>
            </a:r>
            <a:fld id="{318CCF53-3198-4509-ACEB-1C424C32AC0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wmo2016_powerpoint_standard_v2-2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TT-GISC2017 pp</a:t>
            </a:r>
            <a:fld id="{7ACBEE6D-3346-4BD7-95B9-5A2B9C15107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</p:sldLayoutIdLst>
  <p:hf hdr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itle 1"/>
          <p:cNvSpPr txBox="1">
            <a:spLocks/>
          </p:cNvSpPr>
          <p:nvPr/>
        </p:nvSpPr>
        <p:spPr bwMode="auto">
          <a:xfrm>
            <a:off x="457200" y="2001838"/>
            <a:ext cx="8229600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en-GB" altLang="en-US" sz="4400">
                <a:solidFill>
                  <a:srgbClr val="000090"/>
                </a:solidFill>
                <a:latin typeface="Calibri" pitchFamily="34" charset="0"/>
              </a:rPr>
              <a:t>GISC To</a:t>
            </a:r>
            <a:r>
              <a:rPr lang="en-US" altLang="en-US" sz="4400">
                <a:solidFill>
                  <a:srgbClr val="000090"/>
                </a:solidFill>
                <a:latin typeface="Calibri" pitchFamily="34" charset="0"/>
              </a:rPr>
              <a:t>ulouse status</a:t>
            </a:r>
            <a:endParaRPr lang="en-US" sz="4400">
              <a:solidFill>
                <a:srgbClr val="000090"/>
              </a:solidFill>
              <a:latin typeface="Calibri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en-US" sz="4400" i="1">
                <a:solidFill>
                  <a:srgbClr val="000090"/>
                </a:solidFill>
                <a:latin typeface="Calibri" pitchFamily="34" charset="0"/>
              </a:rPr>
              <a:t>Benjamin Saclier</a:t>
            </a:r>
          </a:p>
          <a:p>
            <a:pPr algn="ctr">
              <a:lnSpc>
                <a:spcPct val="90000"/>
              </a:lnSpc>
            </a:pPr>
            <a:r>
              <a:rPr lang="en-US" sz="2800">
                <a:solidFill>
                  <a:srgbClr val="000090"/>
                </a:solidFill>
                <a:latin typeface="Calibri" pitchFamily="34" charset="0"/>
              </a:rPr>
              <a:t>Agenda item number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DA7A91-AC35-44DA-A08C-04FD1F8E5A85}" type="slidenum">
              <a:rPr lang="en-US"/>
              <a:pPr>
                <a:defRPr/>
              </a:pPr>
              <a:t>1</a:t>
            </a:fld>
            <a:endParaRPr lang="en-US"/>
          </a:p>
        </p:txBody>
      </p:sp>
      <p:sp>
        <p:nvSpPr>
          <p:cNvPr id="12291" name="Title 1"/>
          <p:cNvSpPr txBox="1">
            <a:spLocks/>
          </p:cNvSpPr>
          <p:nvPr/>
        </p:nvSpPr>
        <p:spPr bwMode="auto">
          <a:xfrm>
            <a:off x="4722813" y="4638675"/>
            <a:ext cx="4230687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sz="2400">
                <a:solidFill>
                  <a:srgbClr val="000090"/>
                </a:solidFill>
                <a:latin typeface="Calibri" pitchFamily="34" charset="0"/>
              </a:rPr>
              <a:t>Task Team GISC</a:t>
            </a:r>
          </a:p>
          <a:p>
            <a:pPr algn="r"/>
            <a:r>
              <a:rPr lang="fr-CH" sz="1600">
                <a:solidFill>
                  <a:srgbClr val="000090"/>
                </a:solidFill>
                <a:latin typeface="Calibri" pitchFamily="34" charset="0"/>
              </a:rPr>
              <a:t>TT-GISC2017</a:t>
            </a:r>
          </a:p>
          <a:p>
            <a:pPr algn="r"/>
            <a:r>
              <a:rPr lang="fr-CH" sz="1600">
                <a:solidFill>
                  <a:srgbClr val="000090"/>
                </a:solidFill>
                <a:latin typeface="Calibri" pitchFamily="34" charset="0"/>
              </a:rPr>
              <a:t>13-17 November 2017, Geneva</a:t>
            </a:r>
            <a:endParaRPr lang="en-US" sz="1100">
              <a:solidFill>
                <a:srgbClr val="00009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Area of responsability</a:t>
            </a:r>
          </a:p>
        </p:txBody>
      </p:sp>
      <p:sp>
        <p:nvSpPr>
          <p:cNvPr id="1331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TT-GISC2017 pp</a:t>
            </a:r>
            <a:fld id="{B4D7BEF2-9F34-4EFE-A3E5-B6FB867A159C}" type="slidenum">
              <a:rPr lang="en-US"/>
              <a:pPr>
                <a:defRPr/>
              </a:pPr>
              <a:t>2</a:t>
            </a:fld>
            <a:endParaRPr lang="en-US"/>
          </a:p>
        </p:txBody>
      </p:sp>
      <p:pic>
        <p:nvPicPr>
          <p:cNvPr id="13316" name="Picture 7" descr="Reseau-Europe-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96975"/>
            <a:ext cx="9021763" cy="483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Title 10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fr-FR" smtClean="0"/>
              <a:t>Area of responsability connectivity</a:t>
            </a:r>
            <a:endParaRPr lang="en-GB" smtClean="0"/>
          </a:p>
        </p:txBody>
      </p:sp>
      <p:graphicFrame>
        <p:nvGraphicFramePr>
          <p:cNvPr id="22533" name="Object 5"/>
          <p:cNvGraphicFramePr>
            <a:graphicFrameLocks noChangeAspect="1"/>
          </p:cNvGraphicFramePr>
          <p:nvPr/>
        </p:nvGraphicFramePr>
        <p:xfrm>
          <a:off x="250825" y="1052513"/>
          <a:ext cx="8351838" cy="4732337"/>
        </p:xfrm>
        <a:graphic>
          <a:graphicData uri="http://schemas.openxmlformats.org/presentationml/2006/ole">
            <p:oleObj spid="_x0000_s22533" name="Feuille de calcul" r:id="rId4" imgW="7236008" imgH="4101119" progId="Excel.Sheet.8">
              <p:embed/>
            </p:oleObj>
          </a:graphicData>
        </a:graphic>
      </p:graphicFrame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TT-GISC2017 pp</a:t>
            </a:r>
            <a:fld id="{903253DF-A3D6-4D74-AB1A-ECFB85043387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9" descr="cic_ble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188913"/>
            <a:ext cx="2074862" cy="138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Title 10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smtClean="0"/>
              <a:t>Capacity building</a:t>
            </a:r>
          </a:p>
        </p:txBody>
      </p:sp>
      <p:sp>
        <p:nvSpPr>
          <p:cNvPr id="24579" name="Text Box 6"/>
          <p:cNvSpPr txBox="1">
            <a:spLocks noChangeArrowheads="1"/>
          </p:cNvSpPr>
          <p:nvPr/>
        </p:nvSpPr>
        <p:spPr bwMode="auto">
          <a:xfrm>
            <a:off x="519113" y="150336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endParaRPr lang="fr-FR" sz="2400"/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250825" y="1628775"/>
            <a:ext cx="8713788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400"/>
              <a:t>WIS Workshop hold in Toulouse:</a:t>
            </a:r>
          </a:p>
          <a:p>
            <a:pPr marL="990600" lvl="1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en-US" altLang="ja-JP" sz="2400"/>
              <a:t>1</a:t>
            </a:r>
            <a:r>
              <a:rPr lang="en-US" altLang="ja-JP" sz="2800" baseline="30000"/>
              <a:t>st</a:t>
            </a:r>
            <a:r>
              <a:rPr lang="fr-FR" sz="2800"/>
              <a:t> </a:t>
            </a:r>
            <a:r>
              <a:rPr lang="en-US" altLang="ja-JP" sz="2400"/>
              <a:t>: June 2013</a:t>
            </a:r>
            <a:endParaRPr lang="fr-FR" sz="2400"/>
          </a:p>
          <a:p>
            <a:pPr marL="990600" lvl="1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400"/>
              <a:t>2</a:t>
            </a:r>
            <a:r>
              <a:rPr lang="fr-FR" sz="2800" baseline="30000"/>
              <a:t>nd </a:t>
            </a:r>
            <a:r>
              <a:rPr lang="en-US" altLang="ja-JP" sz="2400"/>
              <a:t>: June 2017</a:t>
            </a:r>
            <a:endParaRPr lang="fr-FR" sz="2400" baseline="30000"/>
          </a:p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400"/>
              <a:t>Participation to </a:t>
            </a:r>
            <a:r>
              <a:rPr lang="fr-FR" sz="2400">
                <a:solidFill>
                  <a:schemeClr val="hlink"/>
                </a:solidFill>
              </a:rPr>
              <a:t>ASECNA</a:t>
            </a:r>
            <a:r>
              <a:rPr lang="fr-FR" sz="2400"/>
              <a:t> (Dakar) seminar November 2015</a:t>
            </a:r>
          </a:p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400"/>
              <a:t>Cooperation with </a:t>
            </a:r>
            <a:r>
              <a:rPr lang="fr-FR" sz="2400">
                <a:solidFill>
                  <a:schemeClr val="hlink"/>
                </a:solidFill>
              </a:rPr>
              <a:t>DMN</a:t>
            </a:r>
            <a:r>
              <a:rPr lang="fr-FR" sz="2400"/>
              <a:t> (GISC Casablanca)</a:t>
            </a:r>
          </a:p>
          <a:p>
            <a:pPr marL="990600" lvl="1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400"/>
              <a:t>April 2015 : Support to DMN for GISC Audit</a:t>
            </a:r>
          </a:p>
          <a:p>
            <a:pPr marL="990600" lvl="1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400"/>
              <a:t>July 2017 : Immersion of DMN WIS administrators in Meteo France</a:t>
            </a:r>
          </a:p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400"/>
              <a:t>Hosted the Openwis association annual meeting March 2017</a:t>
            </a:r>
          </a:p>
        </p:txBody>
      </p:sp>
      <p:pic>
        <p:nvPicPr>
          <p:cNvPr id="24581" name="Picture 10" descr="PPC_5705 copie-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1196975"/>
            <a:ext cx="1944688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TT-GISC2017 pp</a:t>
            </a:r>
            <a:fld id="{B42BE7DF-C6FB-4C2B-883D-5814C2F3A9DF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89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9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9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89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89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9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89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9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9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89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9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9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89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89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9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89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9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9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9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89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89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89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0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smtClean="0"/>
              <a:t>GISC Backup</a:t>
            </a:r>
          </a:p>
        </p:txBody>
      </p:sp>
      <p:sp>
        <p:nvSpPr>
          <p:cNvPr id="26626" name="Text Box 6"/>
          <p:cNvSpPr txBox="1">
            <a:spLocks noChangeArrowheads="1"/>
          </p:cNvSpPr>
          <p:nvPr/>
        </p:nvSpPr>
        <p:spPr bwMode="auto">
          <a:xfrm>
            <a:off x="519113" y="150336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endParaRPr lang="fr-FR" sz="2400"/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250825" y="836613"/>
            <a:ext cx="8713788" cy="489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400"/>
              <a:t>GISC Exeter</a:t>
            </a:r>
          </a:p>
          <a:p>
            <a:pPr marL="990600" lvl="1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000"/>
              <a:t>Regular face to face meetings with </a:t>
            </a:r>
            <a:r>
              <a:rPr lang="fr-FR" sz="2000">
                <a:solidFill>
                  <a:schemeClr val="hlink"/>
                </a:solidFill>
              </a:rPr>
              <a:t>Met Office</a:t>
            </a:r>
          </a:p>
          <a:p>
            <a:pPr marL="990600" lvl="1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000"/>
              <a:t>GISC 2 GISC : RMDCN and internet backup</a:t>
            </a:r>
          </a:p>
          <a:p>
            <a:pPr marL="990600" lvl="1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000"/>
              <a:t>Ireland, Netherlands backup through RMDCN, mode A-P tx, mode A-A rx</a:t>
            </a:r>
            <a:endParaRPr lang="fr-FR" sz="2000">
              <a:solidFill>
                <a:schemeClr val="hlink"/>
              </a:solidFill>
            </a:endParaRPr>
          </a:p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400"/>
              <a:t>GISC Moscow</a:t>
            </a:r>
          </a:p>
          <a:p>
            <a:pPr marL="990600" lvl="1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000"/>
              <a:t>Regular exchange with </a:t>
            </a:r>
            <a:r>
              <a:rPr lang="fr-FR" sz="2000">
                <a:solidFill>
                  <a:schemeClr val="hlink"/>
                </a:solidFill>
              </a:rPr>
              <a:t>Roshydromet</a:t>
            </a:r>
            <a:r>
              <a:rPr lang="fr-FR" sz="2000"/>
              <a:t> </a:t>
            </a:r>
            <a:endParaRPr lang="fr-FR" sz="2000">
              <a:solidFill>
                <a:schemeClr val="hlink"/>
              </a:solidFill>
            </a:endParaRPr>
          </a:p>
          <a:p>
            <a:pPr marL="990600" lvl="1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000"/>
              <a:t>GISC 2 GISC : RMDCN</a:t>
            </a:r>
            <a:endParaRPr lang="fr-FR" sz="2000">
              <a:solidFill>
                <a:schemeClr val="hlink"/>
              </a:solidFill>
            </a:endParaRPr>
          </a:p>
          <a:p>
            <a:pPr marL="990600" lvl="1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000"/>
              <a:t>Armenia, Georgia an Ukraine backup through internet, mode A-A for tx and rx</a:t>
            </a:r>
          </a:p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400"/>
              <a:t>GISC Casablanca</a:t>
            </a:r>
          </a:p>
          <a:p>
            <a:pPr marL="990600" lvl="1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000"/>
              <a:t>In progress</a:t>
            </a:r>
          </a:p>
          <a:p>
            <a:pPr marL="990600" lvl="1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000"/>
              <a:t>GISC 2 GISC : RMDCN</a:t>
            </a:r>
          </a:p>
          <a:p>
            <a:pPr marL="990600" lvl="1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000"/>
              <a:t>Congo, Niger, Senegal through internet and satellite, Tunisia through internet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TT-GISC2017 pp</a:t>
            </a:r>
            <a:fld id="{F8BAE182-1C8F-47ED-80CE-872BA13DB66E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9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9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19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9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9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9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9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9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19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9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9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19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19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19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19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9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9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19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19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19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19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19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19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19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19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19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19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19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9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19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19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19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19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smtClean="0"/>
              <a:t>Monitoring Activity &amp; volume</a:t>
            </a:r>
            <a:endParaRPr lang="fr-FR" smtClean="0"/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184275"/>
            <a:ext cx="8229600" cy="515938"/>
          </a:xfrm>
        </p:spPr>
        <p:txBody>
          <a:bodyPr/>
          <a:lstStyle/>
          <a:p>
            <a:pPr marL="533400" indent="-533400" defTabSz="914400" eaLnBrk="1" hangingPunct="1"/>
            <a:r>
              <a:rPr lang="en-US" sz="2000" smtClean="0"/>
              <a:t>vGISC offering 24x7 monitoring and helpdesk support</a:t>
            </a:r>
          </a:p>
        </p:txBody>
      </p:sp>
      <p:pic>
        <p:nvPicPr>
          <p:cNvPr id="28675" name="Picture 4" descr="screenshot-wistool-2017-11-06-11-19-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989138"/>
            <a:ext cx="3979862" cy="380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5" descr="screenshot-trmt-2017-11-06-11-20-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1700213"/>
            <a:ext cx="3900487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3575050"/>
            <a:ext cx="3646488" cy="241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TT-GISC2017 pp</a:t>
            </a:r>
            <a:fld id="{C1155468-AAB7-4E92-9FC3-40439E6EFD6F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fr-FR" smtClean="0"/>
              <a:t>Volume exchange</a:t>
            </a:r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533400" indent="-533400" defTabSz="914400" eaLnBrk="1" hangingPunct="1"/>
            <a:endParaRPr lang="fr-FR" smtClean="0"/>
          </a:p>
        </p:txBody>
      </p:sp>
      <p:pic>
        <p:nvPicPr>
          <p:cNvPr id="29699" name="Picture 4" descr="activit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25538"/>
            <a:ext cx="8964613" cy="488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8" name="Rectangle 6"/>
          <p:cNvSpPr>
            <a:spLocks noChangeArrowheads="1"/>
          </p:cNvSpPr>
          <p:nvPr/>
        </p:nvSpPr>
        <p:spPr bwMode="auto">
          <a:xfrm>
            <a:off x="971550" y="4581525"/>
            <a:ext cx="2376488" cy="431800"/>
          </a:xfrm>
          <a:prstGeom prst="rect">
            <a:avLst/>
          </a:prstGeom>
          <a:solidFill>
            <a:srgbClr val="00CCFF">
              <a:alpha val="74901"/>
            </a:srgbClr>
          </a:solidFill>
          <a:ln w="1905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fr-FR" sz="1400">
                <a:solidFill>
                  <a:schemeClr val="accent2"/>
                </a:solidFill>
                <a:latin typeface="Times New Roman" pitchFamily="18" charset="0"/>
              </a:rPr>
              <a:t>GISC 24 h cache : 7 Gb</a:t>
            </a:r>
          </a:p>
          <a:p>
            <a:pPr algn="ctr" defTabSz="914400"/>
            <a:r>
              <a:rPr lang="fr-FR" sz="1400">
                <a:solidFill>
                  <a:schemeClr val="accent2"/>
                </a:solidFill>
                <a:latin typeface="Times New Roman" pitchFamily="18" charset="0"/>
              </a:rPr>
              <a:t>GISC Toulouse area : 300 Mo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84925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TT-GISC2017 pp</a:t>
            </a:r>
            <a:fld id="{E402247C-1D26-47FA-A61F-AD991DCE5A44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fr-FR" smtClean="0"/>
              <a:t>Audience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116013"/>
            <a:ext cx="8229600" cy="4525962"/>
          </a:xfrm>
        </p:spPr>
        <p:txBody>
          <a:bodyPr/>
          <a:lstStyle/>
          <a:p>
            <a:pPr marL="533400" indent="-533400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1800" smtClean="0"/>
              <a:t>~1200 users register (including DCPCs)</a:t>
            </a:r>
          </a:p>
          <a:p>
            <a:pPr marL="533400" indent="-533400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1800" smtClean="0"/>
              <a:t>Less than 300 search queries by day on GISC</a:t>
            </a:r>
          </a:p>
          <a:p>
            <a:pPr marL="533400" indent="-533400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1800" smtClean="0"/>
              <a:t>Main activity on:</a:t>
            </a:r>
          </a:p>
          <a:p>
            <a:pPr lvl="1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1600" smtClean="0"/>
              <a:t> DCPC NWP (+45% on last 6 month), 260 regular users . </a:t>
            </a:r>
          </a:p>
          <a:p>
            <a:pPr lvl="1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1600" smtClean="0"/>
              <a:t>Inspire webservices</a:t>
            </a:r>
          </a:p>
          <a:p>
            <a:pPr marL="533400" indent="-533400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1800" smtClean="0"/>
              <a:t>&gt; 70 webservices online, 2 millions hits by day for a download volume of 2 TB </a:t>
            </a:r>
          </a:p>
          <a:p>
            <a:pPr marL="533400" indent="-533400" defTabSz="914400" eaLnBrk="1" hangingPunct="1"/>
            <a:endParaRPr lang="fr-FR" sz="1800" smtClean="0"/>
          </a:p>
        </p:txBody>
      </p:sp>
      <p:pic>
        <p:nvPicPr>
          <p:cNvPr id="5018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3076575"/>
            <a:ext cx="5307012" cy="320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4103688"/>
            <a:ext cx="406400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TT-GISC2017 pp</a:t>
            </a:r>
            <a:fld id="{CABF965A-260E-4691-9326-86BC89C1CDEA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fr-FR" smtClean="0"/>
              <a:t>Changes in GISC</a:t>
            </a:r>
          </a:p>
        </p:txBody>
      </p:sp>
      <p:sp>
        <p:nvSpPr>
          <p:cNvPr id="4301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533400" indent="-533400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r>
              <a:rPr lang="fr-FR" smtClean="0"/>
              <a:t>News DCPC:</a:t>
            </a:r>
          </a:p>
          <a:p>
            <a:pPr lvl="1" defTabSz="914400" eaLnBrk="1" hangingPunct="1">
              <a:buClr>
                <a:schemeClr val="accent2"/>
              </a:buClr>
              <a:buFont typeface="Wingdings" pitchFamily="2" charset="2"/>
              <a:buChar char="v"/>
            </a:pPr>
            <a:r>
              <a:rPr lang="fr-FR" sz="2400" smtClean="0"/>
              <a:t>DCPC Copernicus : Regional air quality products </a:t>
            </a:r>
          </a:p>
          <a:p>
            <a:pPr lvl="1" defTabSz="914400" eaLnBrk="1" hangingPunct="1">
              <a:buClr>
                <a:schemeClr val="accent2"/>
              </a:buClr>
              <a:buFont typeface="Wingdings" pitchFamily="2" charset="2"/>
              <a:buChar char="v"/>
            </a:pPr>
            <a:r>
              <a:rPr lang="fr-FR" sz="2400" smtClean="0"/>
              <a:t>DCPC EER environmental emergency response </a:t>
            </a:r>
          </a:p>
          <a:p>
            <a:pPr lvl="1" defTabSz="914400" eaLnBrk="1" hangingPunct="1">
              <a:buClr>
                <a:schemeClr val="accent2"/>
              </a:buClr>
              <a:buFont typeface="Wingdings" pitchFamily="2" charset="2"/>
              <a:buChar char="v"/>
            </a:pPr>
            <a:r>
              <a:rPr lang="fr-FR" sz="2400" smtClean="0"/>
              <a:t>DCPC Volcanic Ash Advisory Centers </a:t>
            </a:r>
          </a:p>
          <a:p>
            <a:pPr lvl="1" defTabSz="914400" eaLnBrk="1" hangingPunct="1">
              <a:buClr>
                <a:schemeClr val="accent2"/>
              </a:buClr>
              <a:buFont typeface="Wingdings" pitchFamily="2" charset="2"/>
              <a:buChar char="v"/>
            </a:pPr>
            <a:r>
              <a:rPr lang="fr-FR" sz="2400" smtClean="0"/>
              <a:t>DCPC Long Range Forecast</a:t>
            </a:r>
          </a:p>
          <a:p>
            <a:pPr marL="533400" indent="-533400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r>
              <a:rPr lang="fr-FR" smtClean="0"/>
              <a:t>News weather models on DCPC NWP</a:t>
            </a:r>
          </a:p>
          <a:p>
            <a:pPr marL="533400" indent="-533400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r>
              <a:rPr lang="fr-FR" smtClean="0"/>
              <a:t>OpenWIS code repositories on GitHub are now PUBLIC </a:t>
            </a:r>
          </a:p>
          <a:p>
            <a:pPr marL="533400" indent="-533400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r>
              <a:rPr lang="fr-FR" smtClean="0"/>
              <a:t>Excel2wis metadata tool publish on github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TT-GISC2017 pp</a:t>
            </a:r>
            <a:fld id="{4EF8C77B-15FC-4FA6-93AD-F85F0AC11484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30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0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30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fr-FR" smtClean="0"/>
              <a:t>2018 Outlook</a:t>
            </a:r>
          </a:p>
        </p:txBody>
      </p:sp>
      <p:sp>
        <p:nvSpPr>
          <p:cNvPr id="4710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343025"/>
            <a:ext cx="8229600" cy="4525963"/>
          </a:xfrm>
        </p:spPr>
        <p:txBody>
          <a:bodyPr/>
          <a:lstStyle/>
          <a:p>
            <a:pPr marL="533400" indent="-533400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r>
              <a:rPr lang="fr-FR" smtClean="0"/>
              <a:t>In the frame of Openwis association, participation to the WIS 2.0 « Proof Of Concept  »</a:t>
            </a:r>
          </a:p>
          <a:p>
            <a:pPr marL="533400" indent="-533400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r>
              <a:rPr lang="fr-FR" smtClean="0"/>
              <a:t>Upgrade of GISC Toulouse: new architecture, update OS and Openwis</a:t>
            </a:r>
          </a:p>
          <a:p>
            <a:pPr marL="533400" indent="-533400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r>
              <a:rPr lang="fr-FR" smtClean="0"/>
              <a:t>« Dockerize » Openwis software</a:t>
            </a:r>
          </a:p>
          <a:p>
            <a:pPr marL="533400" indent="-533400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r>
              <a:rPr lang="fr-FR" smtClean="0"/>
              <a:t>DCPC Cyclone data centre</a:t>
            </a:r>
          </a:p>
          <a:p>
            <a:pPr marL="533400" indent="-533400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r>
              <a:rPr lang="fr-FR" smtClean="0"/>
              <a:t>DCPC API discovery store</a:t>
            </a:r>
          </a:p>
          <a:p>
            <a:pPr marL="533400" indent="-533400" defTabSz="914400" eaLnBrk="1" hangingPunct="1">
              <a:buClr>
                <a:srgbClr val="FF9900"/>
              </a:buClr>
              <a:buFont typeface="Wingdings" pitchFamily="2" charset="2"/>
              <a:buChar char="§"/>
            </a:pPr>
            <a:r>
              <a:rPr lang="fr-FR" smtClean="0"/>
              <a:t>Development of news webservices 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TT-GISC2017 pp</a:t>
            </a:r>
            <a:fld id="{759AA636-C28D-4886-8028-23FE24A23463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7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7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7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7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7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7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7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7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7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7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0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smtClean="0"/>
              <a:t>Draft text for report</a:t>
            </a:r>
          </a:p>
        </p:txBody>
      </p:sp>
      <p:sp>
        <p:nvSpPr>
          <p:cNvPr id="33794" name="Rectangle 6"/>
          <p:cNvSpPr>
            <a:spLocks noChangeArrowheads="1"/>
          </p:cNvSpPr>
          <p:nvPr/>
        </p:nvSpPr>
        <p:spPr bwMode="auto">
          <a:xfrm>
            <a:off x="250825" y="1341438"/>
            <a:ext cx="8713788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 defTabSz="914400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kumimoji="1" lang="en-US" altLang="ja-JP" sz="2400"/>
              <a:t>Mr Benjamin Saclier reported the current status of GISC Toulouse</a:t>
            </a:r>
          </a:p>
          <a:p>
            <a:pPr marL="533400" indent="-533400" defTabSz="914400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kumimoji="1" lang="en-US" altLang="ja-JP" sz="2400"/>
              <a:t>Main activity is on DCPC sites and specially DCPC NWP</a:t>
            </a:r>
          </a:p>
          <a:p>
            <a:pPr marL="533400" indent="-533400" defTabSz="914400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kumimoji="1" lang="en-US" altLang="ja-JP" sz="2400"/>
              <a:t>Large success on webservices</a:t>
            </a:r>
          </a:p>
          <a:p>
            <a:pPr marL="533400" indent="-533400" defTabSz="914400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kumimoji="1" lang="en-US" altLang="ja-JP" sz="2400"/>
              <a:t>Started operation of news DCPCs : Regional air quality, EER, VAAC and LRF.</a:t>
            </a:r>
          </a:p>
          <a:p>
            <a:pPr marL="533400" indent="-533400" defTabSz="914400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kumimoji="1" lang="en-US" altLang="ja-JP" sz="2400"/>
              <a:t>OpenWIS and excel2wis software are now available from github</a:t>
            </a:r>
          </a:p>
          <a:p>
            <a:pPr marL="533400" indent="-533400" defTabSz="914400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kumimoji="1" lang="en-US" altLang="ja-JP" sz="2400"/>
              <a:t>Meteo France will continue to develop API for DCPC</a:t>
            </a:r>
          </a:p>
          <a:p>
            <a:pPr marL="533400" indent="-533400" defTabSz="914400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endParaRPr kumimoji="1" lang="fr-FR" sz="2400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TT-GISC2017 pp</a:t>
            </a:r>
            <a:fld id="{F05586A2-FD68-4D32-83BA-AC9DD8979105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4" descr="wmo2016_powerpoint_standard_v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Title 1"/>
          <p:cNvSpPr txBox="1">
            <a:spLocks/>
          </p:cNvSpPr>
          <p:nvPr/>
        </p:nvSpPr>
        <p:spPr bwMode="auto">
          <a:xfrm>
            <a:off x="457200" y="2001838"/>
            <a:ext cx="8229600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800">
                <a:solidFill>
                  <a:srgbClr val="000090"/>
                </a:solidFill>
                <a:latin typeface="Calibri" pitchFamily="34" charset="0"/>
              </a:rPr>
              <a:t>Thank you</a:t>
            </a:r>
          </a:p>
          <a:p>
            <a:pPr algn="ctr"/>
            <a:r>
              <a:rPr lang="en-US" sz="4800">
                <a:solidFill>
                  <a:srgbClr val="000090"/>
                </a:solidFill>
                <a:latin typeface="Calibri" pitchFamily="34" charset="0"/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EDE5F6E-0CD5-4A91-B6E4-67E111DAC181}" type="slidenum">
              <a:rPr lang="en-US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383</Words>
  <Application>Microsoft Office PowerPoint</Application>
  <PresentationFormat>Affichage à l'écran (4:3)</PresentationFormat>
  <Paragraphs>79</Paragraphs>
  <Slides>12</Slides>
  <Notes>3</Notes>
  <HiddenSlides>0</HiddenSlides>
  <MMClips>0</MMClips>
  <ScaleCrop>false</ScaleCrop>
  <HeadingPairs>
    <vt:vector size="8" baseType="variant">
      <vt:variant>
        <vt:lpstr>Polices utilisées</vt:lpstr>
      </vt:variant>
      <vt:variant>
        <vt:i4>5</vt:i4>
      </vt:variant>
      <vt:variant>
        <vt:lpstr>Modèle de conception</vt:lpstr>
      </vt:variant>
      <vt:variant>
        <vt:i4>3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21" baseType="lpstr">
      <vt:lpstr>Arial</vt:lpstr>
      <vt:lpstr>Calibri</vt:lpstr>
      <vt:lpstr>ＭＳ Ｐゴシック</vt:lpstr>
      <vt:lpstr>Wingdings</vt:lpstr>
      <vt:lpstr>Times New Roman</vt:lpstr>
      <vt:lpstr>TT-GISC2017-presentationXX-template</vt:lpstr>
      <vt:lpstr>TT-GISC2017-presentationXX-template</vt:lpstr>
      <vt:lpstr>TT-GISC2017-presentationXX-template</vt:lpstr>
      <vt:lpstr>Feuille de calcul</vt:lpstr>
      <vt:lpstr>Diapositive 1</vt:lpstr>
      <vt:lpstr>Area of responsability</vt:lpstr>
      <vt:lpstr>Area of responsability connectivity</vt:lpstr>
      <vt:lpstr>Capacity building</vt:lpstr>
      <vt:lpstr>GISC Backup</vt:lpstr>
      <vt:lpstr>Monitoring Activity &amp; volume</vt:lpstr>
      <vt:lpstr>Volume exchange</vt:lpstr>
      <vt:lpstr>Audience</vt:lpstr>
      <vt:lpstr>Changes in GISC</vt:lpstr>
      <vt:lpstr>2018 Outlook</vt:lpstr>
      <vt:lpstr>Draft text for report</vt:lpstr>
      <vt:lpstr>Diapositive 12</vt:lpstr>
    </vt:vector>
  </TitlesOfParts>
  <Company>World Meteorological Organization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Jeremy Tandy</dc:creator>
  <cp:lastModifiedBy>benjamin.saclier</cp:lastModifiedBy>
  <cp:revision>4</cp:revision>
  <dcterms:created xsi:type="dcterms:W3CDTF">2017-11-01T08:42:08Z</dcterms:created>
  <dcterms:modified xsi:type="dcterms:W3CDTF">2017-11-08T08:40:01Z</dcterms:modified>
</cp:coreProperties>
</file>