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84" r:id="rId3"/>
    <p:sldId id="289" r:id="rId4"/>
    <p:sldId id="295" r:id="rId5"/>
    <p:sldId id="288" r:id="rId6"/>
    <p:sldId id="293" r:id="rId7"/>
    <p:sldId id="285" r:id="rId8"/>
    <p:sldId id="280" r:id="rId9"/>
    <p:sldId id="282" r:id="rId10"/>
    <p:sldId id="283" r:id="rId11"/>
    <p:sldId id="296" r:id="rId12"/>
    <p:sldId id="297" r:id="rId13"/>
    <p:sldId id="25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75" d="100"/>
          <a:sy n="75" d="100"/>
        </p:scale>
        <p:origin x="-234" y="29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16/11/2017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zh-CN" altLang="en-US" smtClean="0"/>
              <a:t>单击此处编辑母版标题样式</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Slide Number Placeholder 5"/>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9" name="Slide Number Placeholder 8"/>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Slide Number Placeholder 4"/>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Slide Number Placeholder 6"/>
          <p:cNvSpPr>
            <a:spLocks noGrp="1"/>
          </p:cNvSpPr>
          <p:nvPr>
            <p:ph type="sldNum" sz="quarter" idx="12"/>
          </p:nvPr>
        </p:nvSpPr>
        <p:spPr/>
        <p:txBody>
          <a:body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ET-WISC2017 pp</a:t>
            </a:r>
            <a:fld id="{9259AF2F-52C6-9B46-B8B2-0579234AE62E}" type="slidenum">
              <a:rPr lang="en-US" smtClean="0"/>
              <a:pPr/>
              <a:t>‹#›</a:t>
            </a:fld>
            <a:endParaRPr lang="en-US" dirty="0" smtClean="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200" dirty="0" smtClean="0">
                <a:solidFill>
                  <a:srgbClr val="000090"/>
                </a:solidFill>
              </a:rPr>
              <a:t>ET-WISC Summary</a:t>
            </a:r>
          </a:p>
          <a:p>
            <a:r>
              <a:rPr lang="en-US" altLang="zh-CN" sz="3200" i="1" dirty="0">
                <a:solidFill>
                  <a:srgbClr val="000090"/>
                </a:solidFill>
              </a:rPr>
              <a:t>Li Xiang </a:t>
            </a:r>
            <a:r>
              <a:rPr lang="en-US" altLang="zh-CN" sz="3200" i="1" dirty="0" smtClean="0">
                <a:solidFill>
                  <a:srgbClr val="000090"/>
                </a:solidFill>
              </a:rPr>
              <a:t>&amp; </a:t>
            </a:r>
            <a:r>
              <a:rPr lang="en-US" altLang="zh-CN" sz="3200" i="1" dirty="0">
                <a:solidFill>
                  <a:srgbClr val="000090"/>
                </a:solidFill>
              </a:rPr>
              <a:t>Ken </a:t>
            </a:r>
            <a:r>
              <a:rPr lang="en-US" altLang="zh-CN" sz="3200" i="1" dirty="0" err="1" smtClean="0">
                <a:solidFill>
                  <a:srgbClr val="000090"/>
                </a:solidFill>
              </a:rPr>
              <a:t>Tsunoda</a:t>
            </a:r>
            <a:r>
              <a:rPr lang="en-US" altLang="zh-CN" sz="3000" dirty="0">
                <a:solidFill>
                  <a:srgbClr val="000090"/>
                </a:solidFill>
              </a:rPr>
              <a:t> &amp; FRANCIS, Mark </a:t>
            </a:r>
            <a:endParaRPr lang="en-US" altLang="zh-CN" sz="3200" i="1"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smtClean="0">
                <a:solidFill>
                  <a:srgbClr val="000090"/>
                </a:solidFill>
              </a:rPr>
              <a:t>Expert Team on WIS </a:t>
            </a:r>
            <a:r>
              <a:rPr lang="en-US" sz="2400" dirty="0" err="1" smtClean="0">
                <a:solidFill>
                  <a:srgbClr val="000090"/>
                </a:solidFill>
              </a:rPr>
              <a:t>Centres</a:t>
            </a:r>
            <a:endParaRPr lang="en-US" sz="2400" dirty="0" smtClean="0">
              <a:solidFill>
                <a:srgbClr val="000090"/>
              </a:solidFill>
            </a:endParaRPr>
          </a:p>
          <a:p>
            <a:pPr algn="r"/>
            <a:r>
              <a:rPr lang="fr-CH" sz="1600" dirty="0" smtClean="0">
                <a:solidFill>
                  <a:srgbClr val="000090"/>
                </a:solidFill>
              </a:rPr>
              <a:t>ET-WISC2017</a:t>
            </a:r>
          </a:p>
          <a:p>
            <a:pPr algn="r"/>
            <a:r>
              <a:rPr lang="fr-CH" sz="1600" dirty="0" smtClean="0">
                <a:solidFill>
                  <a:srgbClr val="000090"/>
                </a:solidFill>
              </a:rPr>
              <a:t>13-17 </a:t>
            </a:r>
            <a:r>
              <a:rPr lang="fr-CH" sz="1600" dirty="0" err="1" smtClean="0">
                <a:solidFill>
                  <a:srgbClr val="000090"/>
                </a:solidFill>
              </a:rPr>
              <a:t>November</a:t>
            </a:r>
            <a:r>
              <a:rPr lang="fr-CH" sz="1600" dirty="0" smtClean="0">
                <a:solidFill>
                  <a:srgbClr val="000090"/>
                </a:solidFill>
              </a:rPr>
              <a:t> 2017, Geneva</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M</a:t>
            </a:r>
            <a:r>
              <a:rPr lang="en-US" altLang="zh-CN" dirty="0" smtClean="0"/>
              <a:t>ain Items</a:t>
            </a:r>
            <a:endParaRPr lang="zh-CN" altLang="en-US" dirty="0"/>
          </a:p>
        </p:txBody>
      </p:sp>
      <p:sp>
        <p:nvSpPr>
          <p:cNvPr id="3" name="内容占位符 2"/>
          <p:cNvSpPr>
            <a:spLocks noGrp="1"/>
          </p:cNvSpPr>
          <p:nvPr>
            <p:ph idx="1"/>
          </p:nvPr>
        </p:nvSpPr>
        <p:spPr>
          <a:xfrm>
            <a:off x="457200" y="1484088"/>
            <a:ext cx="8229600" cy="3465283"/>
          </a:xfrm>
        </p:spPr>
        <p:txBody>
          <a:bodyPr>
            <a:normAutofit/>
          </a:bodyPr>
          <a:lstStyle/>
          <a:p>
            <a:pPr lvl="0"/>
            <a:r>
              <a:rPr lang="en-US" altLang="zh-CN" sz="2800" dirty="0" smtClean="0"/>
              <a:t>Item 6 </a:t>
            </a:r>
            <a:r>
              <a:rPr lang="en-US" altLang="zh-CN" sz="2800" dirty="0"/>
              <a:t>Priority issues to be reported to next </a:t>
            </a:r>
            <a:r>
              <a:rPr lang="en-US" altLang="zh-CN" sz="2800" dirty="0" smtClean="0"/>
              <a:t>CBS</a:t>
            </a:r>
          </a:p>
          <a:p>
            <a:pPr lvl="1"/>
            <a:r>
              <a:rPr lang="en-US" altLang="zh-CN" sz="2000" dirty="0"/>
              <a:t> 6.1 Operationalizing WCD portal of WIS </a:t>
            </a:r>
            <a:r>
              <a:rPr lang="en-US" altLang="zh-CN" sz="2000" dirty="0" smtClean="0"/>
              <a:t>Monitoring </a:t>
            </a:r>
            <a:r>
              <a:rPr lang="en-US" altLang="zh-CN" sz="2000" dirty="0"/>
              <a:t>including participation from NCs/DCPCs</a:t>
            </a:r>
            <a:endParaRPr lang="en-US" altLang="zh-CN" sz="2000" dirty="0" smtClean="0"/>
          </a:p>
          <a:p>
            <a:pPr lvl="1"/>
            <a:r>
              <a:rPr lang="en-US" altLang="zh-CN" sz="2000" dirty="0" smtClean="0"/>
              <a:t> 6.3 Certification </a:t>
            </a:r>
            <a:r>
              <a:rPr lang="en-US" altLang="zh-CN" sz="2000" dirty="0"/>
              <a:t>and audit criteria for WIS </a:t>
            </a:r>
            <a:r>
              <a:rPr lang="en-US" altLang="zh-CN" sz="2000" dirty="0" err="1"/>
              <a:t>Centres</a:t>
            </a:r>
            <a:endParaRPr lang="zh-CN" altLang="zh-CN" sz="2000" dirty="0"/>
          </a:p>
          <a:p>
            <a:pPr lvl="0"/>
            <a:r>
              <a:rPr lang="en-US" altLang="zh-CN" sz="2800" dirty="0"/>
              <a:t>Item 7 Review WIS </a:t>
            </a:r>
            <a:r>
              <a:rPr lang="en-US" altLang="zh-CN" sz="2800" dirty="0" smtClean="0"/>
              <a:t>Implementation </a:t>
            </a:r>
            <a:r>
              <a:rPr lang="en-US" altLang="zh-CN" sz="2000" dirty="0"/>
              <a:t>(Regional and National)</a:t>
            </a:r>
            <a:endParaRPr lang="en-US" altLang="zh-CN" sz="2800" dirty="0"/>
          </a:p>
          <a:p>
            <a:r>
              <a:rPr lang="en-US" altLang="zh-CN" sz="2800" dirty="0" smtClean="0"/>
              <a:t>Item 8 WIS </a:t>
            </a:r>
            <a:r>
              <a:rPr lang="en-US" altLang="zh-CN" sz="2800" dirty="0"/>
              <a:t>2.0 implementation plan and WIS </a:t>
            </a:r>
            <a:r>
              <a:rPr lang="en-US" altLang="zh-CN" sz="2800" dirty="0" smtClean="0"/>
              <a:t>Part-C</a:t>
            </a:r>
          </a:p>
          <a:p>
            <a:r>
              <a:rPr lang="en-US" altLang="zh-CN" sz="2800" dirty="0" smtClean="0"/>
              <a:t>Item 9 ET-WISC Work Plan</a:t>
            </a:r>
          </a:p>
        </p:txBody>
      </p:sp>
      <p:sp>
        <p:nvSpPr>
          <p:cNvPr id="4" name="灯片编号占位符 3"/>
          <p:cNvSpPr>
            <a:spLocks noGrp="1"/>
          </p:cNvSpPr>
          <p:nvPr>
            <p:ph type="sldNum" sz="quarter" idx="12"/>
          </p:nvPr>
        </p:nvSpPr>
        <p:spPr/>
        <p:txBody>
          <a:bodyPr/>
          <a:lstStyle/>
          <a:p>
            <a:r>
              <a:rPr lang="en-US" smtClean="0"/>
              <a:t>ET-WISC2017 pp</a:t>
            </a:r>
            <a:fld id="{9259AF2F-52C6-9B46-B8B2-0579234AE62E}" type="slidenum">
              <a:rPr lang="en-US" smtClean="0"/>
              <a:pPr/>
              <a:t>2</a:t>
            </a:fld>
            <a:endParaRPr lang="en-US" dirty="0" smtClean="0"/>
          </a:p>
        </p:txBody>
      </p:sp>
      <p:sp>
        <p:nvSpPr>
          <p:cNvPr id="5" name="TextBox 4"/>
          <p:cNvSpPr txBox="1"/>
          <p:nvPr/>
        </p:nvSpPr>
        <p:spPr>
          <a:xfrm>
            <a:off x="1821984" y="5072849"/>
            <a:ext cx="5261212" cy="523220"/>
          </a:xfrm>
          <a:prstGeom prst="rect">
            <a:avLst/>
          </a:prstGeom>
          <a:solidFill>
            <a:schemeClr val="accent1">
              <a:lumMod val="20000"/>
              <a:lumOff val="80000"/>
            </a:schemeClr>
          </a:solidFill>
        </p:spPr>
        <p:txBody>
          <a:bodyPr wrap="square" rtlCol="0">
            <a:spAutoFit/>
          </a:bodyPr>
          <a:lstStyle/>
          <a:p>
            <a:pPr algn="ctr"/>
            <a:r>
              <a:rPr lang="en-US" altLang="zh-CN" sz="2800" dirty="0" smtClean="0"/>
              <a:t>Noted,  Decisions,  Actions</a:t>
            </a:r>
            <a:endParaRPr lang="zh-CN" altLang="en-US" sz="2800" dirty="0"/>
          </a:p>
        </p:txBody>
      </p:sp>
    </p:spTree>
    <p:extLst>
      <p:ext uri="{BB962C8B-B14F-4D97-AF65-F5344CB8AC3E}">
        <p14:creationId xmlns:p14="http://schemas.microsoft.com/office/powerpoint/2010/main" val="10468583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262713"/>
            <a:ext cx="8229600" cy="4992944"/>
          </a:xfrm>
        </p:spPr>
        <p:txBody>
          <a:bodyPr>
            <a:normAutofit/>
          </a:bodyPr>
          <a:lstStyle/>
          <a:p>
            <a:r>
              <a:rPr lang="en-GB" altLang="zh-CN" sz="2800" dirty="0" smtClean="0"/>
              <a:t>Noted: </a:t>
            </a:r>
          </a:p>
          <a:p>
            <a:pPr lvl="1">
              <a:lnSpc>
                <a:spcPct val="90000"/>
              </a:lnSpc>
            </a:pPr>
            <a:r>
              <a:rPr lang="en-GB" altLang="zh-CN" sz="2400" dirty="0"/>
              <a:t>It was agreed that monitoring regime must include GISCs, DCPCs, and NCs. However, it was noted that a full end-to-end monitoring system is not in place even for the GISCs, so there is more work to do on all levels. </a:t>
            </a:r>
          </a:p>
          <a:p>
            <a:pPr lvl="1">
              <a:lnSpc>
                <a:spcPct val="90000"/>
              </a:lnSpc>
            </a:pPr>
            <a:r>
              <a:rPr lang="en-GB" altLang="zh-CN" sz="2400" dirty="0"/>
              <a:t>It was recommended that data required for monitoring of DCPCs and NCs can be collected remotely by GISCs and that effort on the part of individual DCPCs and NCs be limited to the extent possible.  </a:t>
            </a:r>
            <a:endParaRPr lang="en-GB" altLang="zh-CN" sz="2400" dirty="0" smtClean="0"/>
          </a:p>
          <a:p>
            <a:pPr lvl="1">
              <a:lnSpc>
                <a:spcPct val="90000"/>
              </a:lnSpc>
            </a:pPr>
            <a:r>
              <a:rPr lang="en-US" altLang="zh-CN" sz="2400" dirty="0"/>
              <a:t>CMA and JMA have been providing WCD as demonstration</a:t>
            </a:r>
            <a:endParaRPr lang="en-GB" altLang="zh-CN" sz="2400" dirty="0" smtClean="0"/>
          </a:p>
          <a:p>
            <a:pPr lvl="1">
              <a:lnSpc>
                <a:spcPct val="90000"/>
              </a:lnSpc>
            </a:pPr>
            <a:r>
              <a:rPr lang="en-US" altLang="zh-CN" sz="2400" dirty="0"/>
              <a:t>It was recommended that the GISC Watch monitoring program be </a:t>
            </a:r>
            <a:r>
              <a:rPr lang="en-US" altLang="zh-CN" sz="2400" dirty="0" smtClean="0"/>
              <a:t>resumed.</a:t>
            </a:r>
            <a:endParaRPr lang="en-US" altLang="zh-CN" sz="2400" dirty="0"/>
          </a:p>
        </p:txBody>
      </p:sp>
      <p:sp>
        <p:nvSpPr>
          <p:cNvPr id="4" name="タイトル 1"/>
          <p:cNvSpPr txBox="1">
            <a:spLocks/>
          </p:cNvSpPr>
          <p:nvPr/>
        </p:nvSpPr>
        <p:spPr>
          <a:xfrm>
            <a:off x="457200" y="216501"/>
            <a:ext cx="8229600" cy="1017185"/>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0000"/>
              </a:lnSpc>
            </a:pPr>
            <a:r>
              <a:rPr lang="en-US" altLang="zh-CN" sz="3200" dirty="0" smtClean="0"/>
              <a:t>Item 6.1 Operationalizing WCD portal of WIS Monitoring</a:t>
            </a:r>
            <a:endParaRPr kumimoji="1" lang="ja-JP" altLang="en-US" sz="3200" i="1" dirty="0"/>
          </a:p>
        </p:txBody>
      </p:sp>
    </p:spTree>
    <p:extLst>
      <p:ext uri="{BB962C8B-B14F-4D97-AF65-F5344CB8AC3E}">
        <p14:creationId xmlns:p14="http://schemas.microsoft.com/office/powerpoint/2010/main" val="23258274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150266"/>
            <a:ext cx="8229600" cy="4525963"/>
          </a:xfrm>
        </p:spPr>
        <p:txBody>
          <a:bodyPr>
            <a:normAutofit lnSpcReduction="10000"/>
          </a:bodyPr>
          <a:lstStyle/>
          <a:p>
            <a:r>
              <a:rPr lang="en-US" altLang="zh-CN" sz="2800" dirty="0" smtClean="0"/>
              <a:t>Decisions:</a:t>
            </a:r>
          </a:p>
          <a:p>
            <a:pPr lvl="1"/>
            <a:r>
              <a:rPr lang="en-US" altLang="zh-CN" sz="2400" dirty="0" smtClean="0"/>
              <a:t>Start operational WIS monitoring by </a:t>
            </a:r>
            <a:r>
              <a:rPr lang="en-ZA" altLang="zh-CN" sz="2400" dirty="0" smtClean="0"/>
              <a:t>Making </a:t>
            </a:r>
            <a:r>
              <a:rPr lang="en-ZA" altLang="zh-CN" sz="2400" dirty="0"/>
              <a:t>WCD </a:t>
            </a:r>
            <a:r>
              <a:rPr lang="en-ZA" altLang="zh-CN" sz="2400" dirty="0" smtClean="0"/>
              <a:t>operational </a:t>
            </a:r>
            <a:r>
              <a:rPr lang="en-US" altLang="zh-CN" sz="2400" dirty="0" smtClean="0"/>
              <a:t>and </a:t>
            </a:r>
            <a:r>
              <a:rPr lang="en-US" altLang="zh-CN" sz="2400" dirty="0"/>
              <a:t>Resuming GISC </a:t>
            </a:r>
            <a:r>
              <a:rPr lang="en-US" altLang="zh-CN" sz="2400" dirty="0" smtClean="0"/>
              <a:t>Watch</a:t>
            </a:r>
          </a:p>
          <a:p>
            <a:pPr marL="342900" lvl="1" indent="-342900">
              <a:spcBef>
                <a:spcPts val="1200"/>
              </a:spcBef>
              <a:buFont typeface="Arial"/>
              <a:buChar char="•"/>
            </a:pPr>
            <a:r>
              <a:rPr lang="en-GB" altLang="zh-CN" dirty="0" smtClean="0"/>
              <a:t>Actions:</a:t>
            </a:r>
          </a:p>
          <a:p>
            <a:pPr lvl="1"/>
            <a:r>
              <a:rPr lang="en-US" altLang="zh-CN" sz="2400" dirty="0" smtClean="0"/>
              <a:t>All </a:t>
            </a:r>
            <a:r>
              <a:rPr lang="en-US" altLang="zh-CN" sz="2400" dirty="0"/>
              <a:t>GISCs provide WIS monitoring information to WCD in accordance with "WMO WIS Monitoring: JSON Message Specifications and Guidelines" </a:t>
            </a:r>
            <a:r>
              <a:rPr lang="en-US" altLang="zh-CN" sz="2400" dirty="0" smtClean="0"/>
              <a:t>v1.1</a:t>
            </a:r>
          </a:p>
          <a:p>
            <a:pPr lvl="1"/>
            <a:r>
              <a:rPr lang="en-US" altLang="zh-CN" sz="2400" dirty="0" smtClean="0"/>
              <a:t>Define Procedure </a:t>
            </a:r>
            <a:r>
              <a:rPr lang="en-US" altLang="zh-CN" sz="2400" dirty="0"/>
              <a:t>for </a:t>
            </a:r>
            <a:r>
              <a:rPr lang="en-US" altLang="zh-CN" sz="2400" dirty="0" smtClean="0"/>
              <a:t>making</a:t>
            </a:r>
            <a:r>
              <a:rPr lang="en-US" altLang="zh-CN" sz="2400" dirty="0" smtClean="0"/>
              <a:t> </a:t>
            </a:r>
            <a:r>
              <a:rPr lang="en-US" altLang="zh-CN" sz="2400" dirty="0" smtClean="0"/>
              <a:t>WCD </a:t>
            </a:r>
            <a:r>
              <a:rPr lang="en-US" altLang="zh-CN" sz="2400" dirty="0" smtClean="0"/>
              <a:t>operational, </a:t>
            </a:r>
            <a:r>
              <a:rPr lang="en-US" altLang="zh-CN" sz="2400" dirty="0" smtClean="0"/>
              <a:t>including </a:t>
            </a:r>
            <a:r>
              <a:rPr lang="en-GB" altLang="zh-CN" sz="2400" dirty="0" smtClean="0"/>
              <a:t>specifying WCD centres, </a:t>
            </a:r>
            <a:r>
              <a:rPr lang="en-US" altLang="zh-CN" sz="2400" dirty="0" smtClean="0"/>
              <a:t>before </a:t>
            </a:r>
            <a:r>
              <a:rPr lang="en-US" altLang="zh-CN" sz="2400" dirty="0" smtClean="0"/>
              <a:t>ICT-ISS 2018. </a:t>
            </a:r>
            <a:endParaRPr lang="en-US" altLang="zh-CN" sz="2400" dirty="0" smtClean="0"/>
          </a:p>
          <a:p>
            <a:pPr lvl="1"/>
            <a:r>
              <a:rPr lang="en-US" altLang="zh-CN" sz="2400" dirty="0" smtClean="0"/>
              <a:t>Define </a:t>
            </a:r>
            <a:r>
              <a:rPr lang="en-US" altLang="zh-CN" sz="2400" dirty="0"/>
              <a:t>GISC Watch monitoring </a:t>
            </a:r>
            <a:r>
              <a:rPr lang="en-US" altLang="zh-CN" sz="2400" dirty="0" smtClean="0"/>
              <a:t>program before ICT-ISS 2018</a:t>
            </a:r>
            <a:endParaRPr lang="en-GB" altLang="zh-CN" sz="3200" dirty="0" smtClean="0"/>
          </a:p>
          <a:p>
            <a:pPr lvl="1"/>
            <a:endParaRPr lang="en-GB" altLang="zh-CN" dirty="0" smtClean="0"/>
          </a:p>
          <a:p>
            <a:pPr lvl="1"/>
            <a:endParaRPr lang="zh-CN" altLang="en-US" dirty="0"/>
          </a:p>
        </p:txBody>
      </p:sp>
      <p:sp>
        <p:nvSpPr>
          <p:cNvPr id="5" name="タイトル 1"/>
          <p:cNvSpPr txBox="1">
            <a:spLocks/>
          </p:cNvSpPr>
          <p:nvPr/>
        </p:nvSpPr>
        <p:spPr>
          <a:xfrm>
            <a:off x="457200" y="143959"/>
            <a:ext cx="8229600" cy="1017185"/>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nSpc>
                <a:spcPct val="80000"/>
              </a:lnSpc>
            </a:pPr>
            <a:r>
              <a:rPr lang="en-US" altLang="zh-CN" sz="3200" dirty="0" smtClean="0"/>
              <a:t>Item 6.1 Operationalizing WCD portal of WIS Monitoring</a:t>
            </a:r>
            <a:endParaRPr kumimoji="1" lang="ja-JP" altLang="en-US" sz="3200" i="1" dirty="0"/>
          </a:p>
        </p:txBody>
      </p:sp>
    </p:spTree>
    <p:extLst>
      <p:ext uri="{BB962C8B-B14F-4D97-AF65-F5344CB8AC3E}">
        <p14:creationId xmlns:p14="http://schemas.microsoft.com/office/powerpoint/2010/main" val="18294336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45565"/>
            <a:ext cx="8229600" cy="1143000"/>
          </a:xfrm>
        </p:spPr>
        <p:txBody>
          <a:bodyPr>
            <a:noAutofit/>
          </a:bodyPr>
          <a:lstStyle/>
          <a:p>
            <a:pPr>
              <a:lnSpc>
                <a:spcPct val="80000"/>
              </a:lnSpc>
            </a:pPr>
            <a:r>
              <a:rPr lang="en-US" altLang="zh-CN" sz="3200" dirty="0" smtClean="0"/>
              <a:t>Item 6.3 </a:t>
            </a:r>
            <a:r>
              <a:rPr lang="en-US" altLang="zh-CN" sz="3200" dirty="0"/>
              <a:t> Certification and audit criteria for WIS </a:t>
            </a:r>
            <a:r>
              <a:rPr lang="en-US" altLang="zh-CN" sz="3200" dirty="0" err="1"/>
              <a:t>Centres</a:t>
            </a:r>
            <a:endParaRPr kumimoji="1" lang="ja-JP" altLang="en-US" sz="3200" i="1" dirty="0"/>
          </a:p>
        </p:txBody>
      </p:sp>
      <p:sp>
        <p:nvSpPr>
          <p:cNvPr id="3" name="内容占位符 2"/>
          <p:cNvSpPr>
            <a:spLocks noGrp="1"/>
          </p:cNvSpPr>
          <p:nvPr>
            <p:ph idx="1"/>
          </p:nvPr>
        </p:nvSpPr>
        <p:spPr/>
        <p:txBody>
          <a:bodyPr>
            <a:normAutofit fontScale="77500" lnSpcReduction="20000"/>
          </a:bodyPr>
          <a:lstStyle/>
          <a:p>
            <a:r>
              <a:rPr lang="en-US" altLang="zh-CN" dirty="0" smtClean="0"/>
              <a:t>Noted:</a:t>
            </a:r>
          </a:p>
          <a:p>
            <a:pPr lvl="1"/>
            <a:r>
              <a:rPr lang="en-US" altLang="zh-CN" dirty="0"/>
              <a:t>With the move to a risk-based audit framework (based on ISO 9001:2015), the changing role of ET-CAC to being arms-length </a:t>
            </a:r>
            <a:r>
              <a:rPr lang="en-US" altLang="zh-CN" dirty="0" smtClean="0"/>
              <a:t>from.  </a:t>
            </a:r>
          </a:p>
          <a:p>
            <a:pPr lvl="1"/>
            <a:r>
              <a:rPr lang="en-US" altLang="zh-CN" dirty="0"/>
              <a:t>ET-CAC is currently on schedule to start on the 2nd round of GISC audits. However, with the changes to the audit process, methodology, and criteria, ET-CAC is seeking support to make this round of GISC audits on-site, as opposed to the typical remote mid-term audit processes that were originally expected.</a:t>
            </a:r>
          </a:p>
          <a:p>
            <a:pPr lvl="1"/>
            <a:r>
              <a:rPr lang="en-US" altLang="zh-CN" dirty="0"/>
              <a:t>The change to the audits from remote to on-site will result in costs for the GISCs and cannot proceed unless this is approved from all </a:t>
            </a:r>
            <a:r>
              <a:rPr lang="en-US" altLang="zh-CN" dirty="0" err="1"/>
              <a:t>centres</a:t>
            </a:r>
            <a:r>
              <a:rPr lang="en-US" altLang="zh-CN" dirty="0"/>
              <a:t> or by or at least 50% of </a:t>
            </a:r>
            <a:r>
              <a:rPr lang="en-US" altLang="zh-CN" dirty="0" smtClean="0"/>
              <a:t>CBS.</a:t>
            </a:r>
          </a:p>
          <a:p>
            <a:pPr lvl="1"/>
            <a:r>
              <a:rPr lang="en-US" altLang="zh-CN" dirty="0"/>
              <a:t>For </a:t>
            </a:r>
            <a:r>
              <a:rPr lang="en-US" altLang="zh-CN" dirty="0" err="1"/>
              <a:t>centres</a:t>
            </a:r>
            <a:r>
              <a:rPr lang="en-US" altLang="zh-CN" dirty="0"/>
              <a:t> not audited recently, the proposal should not be a problem. For Morocco, having another audit so soon may be a problem. </a:t>
            </a:r>
            <a:endParaRPr lang="zh-CN" altLang="zh-CN" dirty="0"/>
          </a:p>
        </p:txBody>
      </p:sp>
    </p:spTree>
    <p:extLst>
      <p:ext uri="{BB962C8B-B14F-4D97-AF65-F5344CB8AC3E}">
        <p14:creationId xmlns:p14="http://schemas.microsoft.com/office/powerpoint/2010/main" val="18929774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446616"/>
            <a:ext cx="8229600" cy="4939670"/>
          </a:xfrm>
        </p:spPr>
        <p:txBody>
          <a:bodyPr>
            <a:normAutofit fontScale="70000" lnSpcReduction="20000"/>
          </a:bodyPr>
          <a:lstStyle/>
          <a:p>
            <a:r>
              <a:rPr lang="en-US" altLang="zh-CN" dirty="0" smtClean="0"/>
              <a:t>Decisions:</a:t>
            </a:r>
          </a:p>
          <a:p>
            <a:pPr lvl="1">
              <a:spcBef>
                <a:spcPts val="1200"/>
              </a:spcBef>
            </a:pPr>
            <a:r>
              <a:rPr lang="en-US" altLang="zh-CN" dirty="0" smtClean="0"/>
              <a:t>ET-WISC will review the audit </a:t>
            </a:r>
            <a:r>
              <a:rPr lang="en-US" altLang="zh-CN" dirty="0"/>
              <a:t>criteria and </a:t>
            </a:r>
            <a:r>
              <a:rPr lang="en-US" altLang="zh-CN" dirty="0" smtClean="0"/>
              <a:t>update </a:t>
            </a:r>
            <a:r>
              <a:rPr lang="en-US" altLang="zh-CN" dirty="0"/>
              <a:t>the GISC Audit Check List</a:t>
            </a:r>
            <a:r>
              <a:rPr lang="en-US" altLang="zh-CN" dirty="0" smtClean="0"/>
              <a:t>.</a:t>
            </a:r>
          </a:p>
          <a:p>
            <a:pPr lvl="1">
              <a:spcBef>
                <a:spcPts val="1200"/>
              </a:spcBef>
            </a:pPr>
            <a:r>
              <a:rPr lang="en-US" altLang="zh-CN" dirty="0" smtClean="0"/>
              <a:t>The </a:t>
            </a:r>
            <a:r>
              <a:rPr lang="en-US" altLang="zh-CN" dirty="0"/>
              <a:t>change to the current audits to </a:t>
            </a:r>
            <a:r>
              <a:rPr lang="en-US" altLang="zh-CN" dirty="0" smtClean="0"/>
              <a:t>on-site should be approved by GISCs. If </a:t>
            </a:r>
            <a:r>
              <a:rPr lang="en-US" altLang="zh-CN" dirty="0"/>
              <a:t>GISCs approve, ET-WISC can then notify </a:t>
            </a:r>
            <a:r>
              <a:rPr lang="en-US" altLang="zh-CN" dirty="0" smtClean="0"/>
              <a:t>ICT-ISS. </a:t>
            </a:r>
          </a:p>
          <a:p>
            <a:pPr lvl="1">
              <a:spcBef>
                <a:spcPts val="1200"/>
              </a:spcBef>
            </a:pPr>
            <a:r>
              <a:rPr lang="en-GB" altLang="zh-CN" dirty="0"/>
              <a:t>Once the decision has been made by CBS in agreement with the GISCs as discussed at ET-WISC, the centres should/would be formally notified far enough in advance to ensure they are prepared for their upcoming audits</a:t>
            </a:r>
            <a:r>
              <a:rPr lang="en-GB" altLang="zh-CN" dirty="0" smtClean="0"/>
              <a:t>.</a:t>
            </a:r>
          </a:p>
          <a:p>
            <a:pPr marL="342900" lvl="1" indent="-342900">
              <a:spcBef>
                <a:spcPts val="1800"/>
              </a:spcBef>
              <a:buFont typeface="Arial"/>
              <a:buChar char="•"/>
            </a:pPr>
            <a:r>
              <a:rPr lang="en-US" altLang="zh-CN" sz="3200" dirty="0" smtClean="0"/>
              <a:t>Actions</a:t>
            </a:r>
            <a:r>
              <a:rPr lang="en-US" altLang="zh-CN" sz="3200" dirty="0"/>
              <a:t>:</a:t>
            </a:r>
          </a:p>
          <a:p>
            <a:pPr lvl="1"/>
            <a:r>
              <a:rPr lang="en-US" altLang="zh-CN" dirty="0" smtClean="0"/>
              <a:t>GISC are </a:t>
            </a:r>
            <a:r>
              <a:rPr lang="en-GB" altLang="zh-CN" dirty="0"/>
              <a:t>requested to approve the </a:t>
            </a:r>
            <a:r>
              <a:rPr lang="en-GB" altLang="zh-CN" dirty="0" smtClean="0"/>
              <a:t>change.</a:t>
            </a:r>
            <a:r>
              <a:rPr lang="en-US" altLang="zh-CN" dirty="0" smtClean="0"/>
              <a:t> If they </a:t>
            </a:r>
            <a:r>
              <a:rPr lang="en-US" altLang="zh-CN" dirty="0"/>
              <a:t>do not have the authority to do so, </a:t>
            </a:r>
            <a:r>
              <a:rPr lang="en-US" altLang="zh-CN" dirty="0" smtClean="0"/>
              <a:t>they are requested to notify </a:t>
            </a:r>
            <a:r>
              <a:rPr lang="en-US" altLang="zh-CN" dirty="0"/>
              <a:t>managers of proposed schedule and solicit their feedback and support</a:t>
            </a:r>
            <a:r>
              <a:rPr lang="en-US" altLang="zh-CN" dirty="0" smtClean="0"/>
              <a:t>.</a:t>
            </a:r>
          </a:p>
          <a:p>
            <a:pPr lvl="1"/>
            <a:r>
              <a:rPr lang="en-US" altLang="zh-CN" dirty="0" smtClean="0"/>
              <a:t>ET-WISC will review the </a:t>
            </a:r>
            <a:r>
              <a:rPr lang="en-US" altLang="zh-CN" dirty="0"/>
              <a:t>audit criteria and update the </a:t>
            </a:r>
            <a:r>
              <a:rPr lang="en-US" altLang="zh-CN" dirty="0" smtClean="0"/>
              <a:t>GISC </a:t>
            </a:r>
            <a:r>
              <a:rPr lang="en-US" altLang="zh-CN" dirty="0"/>
              <a:t>Audit Check </a:t>
            </a:r>
            <a:r>
              <a:rPr lang="en-US" altLang="zh-CN" dirty="0" smtClean="0"/>
              <a:t>List before ICT-ISS 2018.</a:t>
            </a:r>
            <a:endParaRPr lang="zh-CN" altLang="zh-CN" dirty="0" smtClean="0"/>
          </a:p>
        </p:txBody>
      </p:sp>
      <p:sp>
        <p:nvSpPr>
          <p:cNvPr id="5" name="タイトル 1"/>
          <p:cNvSpPr>
            <a:spLocks noGrp="1"/>
          </p:cNvSpPr>
          <p:nvPr>
            <p:ph type="title"/>
          </p:nvPr>
        </p:nvSpPr>
        <p:spPr>
          <a:xfrm>
            <a:off x="457200" y="245565"/>
            <a:ext cx="8229600" cy="1143000"/>
          </a:xfrm>
        </p:spPr>
        <p:txBody>
          <a:bodyPr>
            <a:noAutofit/>
          </a:bodyPr>
          <a:lstStyle/>
          <a:p>
            <a:pPr>
              <a:lnSpc>
                <a:spcPct val="80000"/>
              </a:lnSpc>
            </a:pPr>
            <a:r>
              <a:rPr lang="en-US" altLang="zh-CN" sz="3200" dirty="0" smtClean="0"/>
              <a:t>Item 6.3 </a:t>
            </a:r>
            <a:r>
              <a:rPr lang="en-US" altLang="zh-CN" sz="3200" dirty="0"/>
              <a:t> Certification and audit criteria for WIS </a:t>
            </a:r>
            <a:r>
              <a:rPr lang="en-US" altLang="zh-CN" sz="3200" dirty="0" err="1"/>
              <a:t>Centres</a:t>
            </a:r>
            <a:endParaRPr kumimoji="1" lang="ja-JP" altLang="en-US" sz="3200" i="1" dirty="0"/>
          </a:p>
        </p:txBody>
      </p:sp>
    </p:spTree>
    <p:extLst>
      <p:ext uri="{BB962C8B-B14F-4D97-AF65-F5344CB8AC3E}">
        <p14:creationId xmlns:p14="http://schemas.microsoft.com/office/powerpoint/2010/main" val="14004984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03616"/>
            <a:ext cx="8229600" cy="1143000"/>
          </a:xfrm>
        </p:spPr>
        <p:txBody>
          <a:bodyPr>
            <a:normAutofit fontScale="90000"/>
          </a:bodyPr>
          <a:lstStyle/>
          <a:p>
            <a:pPr>
              <a:lnSpc>
                <a:spcPct val="80000"/>
              </a:lnSpc>
            </a:pPr>
            <a:r>
              <a:rPr lang="en-US" altLang="zh-CN" dirty="0" smtClean="0"/>
              <a:t>Item 7: </a:t>
            </a:r>
            <a:r>
              <a:rPr lang="en-US" altLang="zh-CN" dirty="0"/>
              <a:t>Review WIS </a:t>
            </a:r>
            <a:r>
              <a:rPr lang="en-US" altLang="zh-CN" dirty="0" smtClean="0"/>
              <a:t>Implementation(1)</a:t>
            </a:r>
            <a:endParaRPr kumimoji="1" lang="ja-JP" altLang="en-US" i="1" dirty="0"/>
          </a:p>
        </p:txBody>
      </p:sp>
      <p:sp>
        <p:nvSpPr>
          <p:cNvPr id="5" name="コンテンツ プレースホルダー 2"/>
          <p:cNvSpPr>
            <a:spLocks noGrp="1"/>
          </p:cNvSpPr>
          <p:nvPr>
            <p:ph idx="1"/>
          </p:nvPr>
        </p:nvSpPr>
        <p:spPr>
          <a:xfrm>
            <a:off x="457200" y="1412776"/>
            <a:ext cx="8229600" cy="4947081"/>
          </a:xfrm>
        </p:spPr>
        <p:txBody>
          <a:bodyPr anchor="ctr" anchorCtr="0">
            <a:normAutofit fontScale="92500" lnSpcReduction="20000"/>
          </a:bodyPr>
          <a:lstStyle/>
          <a:p>
            <a:r>
              <a:rPr lang="en-US" altLang="zh-CN" sz="2400" dirty="0" smtClean="0"/>
              <a:t>Noted: </a:t>
            </a:r>
          </a:p>
          <a:p>
            <a:pPr lvl="1"/>
            <a:r>
              <a:rPr lang="en-US" altLang="zh-CN" sz="2000" dirty="0" smtClean="0"/>
              <a:t>The Regional WIS </a:t>
            </a:r>
            <a:r>
              <a:rPr lang="en-US" altLang="zh-CN" sz="2000" dirty="0"/>
              <a:t>implementation </a:t>
            </a:r>
            <a:r>
              <a:rPr lang="en-US" altLang="zh-CN" sz="2000" dirty="0" smtClean="0"/>
              <a:t>plans have been developed in each RA</a:t>
            </a:r>
          </a:p>
          <a:p>
            <a:pPr lvl="1"/>
            <a:r>
              <a:rPr lang="en-AU" altLang="zh-CN" sz="2000" dirty="0" smtClean="0"/>
              <a:t>Progress </a:t>
            </a:r>
            <a:r>
              <a:rPr lang="en-AU" altLang="zh-CN" sz="2000" dirty="0"/>
              <a:t>has been made in most </a:t>
            </a:r>
            <a:r>
              <a:rPr lang="en-AU" altLang="zh-CN" sz="2000" dirty="0" smtClean="0"/>
              <a:t>aspects of the plans</a:t>
            </a:r>
          </a:p>
          <a:p>
            <a:pPr lvl="1"/>
            <a:r>
              <a:rPr lang="en-US" altLang="zh-CN" sz="2000" dirty="0" smtClean="0"/>
              <a:t>There are still some challenges </a:t>
            </a:r>
            <a:r>
              <a:rPr lang="en-US" altLang="zh-CN" sz="2000" dirty="0"/>
              <a:t>faced by national </a:t>
            </a:r>
            <a:r>
              <a:rPr lang="en-US" altLang="zh-CN" sz="2000" dirty="0" err="1"/>
              <a:t>centres</a:t>
            </a:r>
            <a:r>
              <a:rPr lang="en-US" altLang="zh-CN" sz="2000" dirty="0"/>
              <a:t> and their participation in </a:t>
            </a:r>
            <a:r>
              <a:rPr lang="en-US" altLang="zh-CN" sz="2000" dirty="0" smtClean="0"/>
              <a:t>WIS, including:</a:t>
            </a:r>
          </a:p>
          <a:p>
            <a:pPr lvl="2"/>
            <a:r>
              <a:rPr lang="en-US" altLang="zh-CN" sz="1800" dirty="0"/>
              <a:t>Lack k</a:t>
            </a:r>
            <a:r>
              <a:rPr lang="en-US" altLang="zh-CN" sz="1800" dirty="0" smtClean="0"/>
              <a:t>nowledge </a:t>
            </a:r>
            <a:r>
              <a:rPr lang="en-US" altLang="zh-CN" sz="1800" dirty="0"/>
              <a:t>of </a:t>
            </a:r>
            <a:r>
              <a:rPr lang="en-US" altLang="zh-CN" sz="1800" dirty="0" smtClean="0"/>
              <a:t>WIS. WIS </a:t>
            </a:r>
            <a:r>
              <a:rPr lang="en-US" altLang="zh-CN" sz="1800" dirty="0"/>
              <a:t>knowledge is normally distributed, </a:t>
            </a:r>
            <a:r>
              <a:rPr lang="en-US" altLang="zh-CN" sz="1800" dirty="0" smtClean="0"/>
              <a:t>but national </a:t>
            </a:r>
            <a:r>
              <a:rPr lang="en-US" altLang="zh-CN" sz="1800" dirty="0" err="1" smtClean="0"/>
              <a:t>centres</a:t>
            </a:r>
            <a:r>
              <a:rPr lang="en-US" altLang="zh-CN" sz="1800" dirty="0" smtClean="0"/>
              <a:t> are </a:t>
            </a:r>
            <a:r>
              <a:rPr lang="en-US" altLang="zh-CN" sz="1800" dirty="0"/>
              <a:t>further on the path to having a good or better </a:t>
            </a:r>
            <a:r>
              <a:rPr lang="en-US" altLang="zh-CN" sz="1800" dirty="0" smtClean="0"/>
              <a:t>knowledge </a:t>
            </a:r>
            <a:r>
              <a:rPr lang="en-US" altLang="zh-CN" sz="1800" dirty="0"/>
              <a:t>of </a:t>
            </a:r>
            <a:r>
              <a:rPr lang="en-US" altLang="zh-CN" sz="1800" dirty="0" smtClean="0"/>
              <a:t>WIS in some RAs (RAI, II, III, IV)</a:t>
            </a:r>
          </a:p>
          <a:p>
            <a:pPr lvl="2"/>
            <a:r>
              <a:rPr lang="en-US" altLang="zh-CN" sz="1800" dirty="0" smtClean="0"/>
              <a:t>Lack </a:t>
            </a:r>
            <a:r>
              <a:rPr lang="en-US" altLang="zh-CN" sz="1800" dirty="0"/>
              <a:t>of staff resources for operational WIS </a:t>
            </a:r>
            <a:r>
              <a:rPr lang="en-US" altLang="zh-CN" sz="1800" dirty="0" err="1" smtClean="0"/>
              <a:t>centres</a:t>
            </a:r>
            <a:r>
              <a:rPr lang="en-US" altLang="zh-CN" sz="1800" dirty="0" smtClean="0"/>
              <a:t> </a:t>
            </a:r>
            <a:r>
              <a:rPr lang="en-US" altLang="zh-CN" sz="1800" dirty="0"/>
              <a:t>(RAI, </a:t>
            </a:r>
            <a:r>
              <a:rPr lang="en-US" altLang="zh-CN" sz="1800" dirty="0" smtClean="0"/>
              <a:t>IV)</a:t>
            </a:r>
          </a:p>
          <a:p>
            <a:pPr lvl="2"/>
            <a:r>
              <a:rPr lang="en-US" altLang="zh-CN" sz="1800" dirty="0"/>
              <a:t>S</a:t>
            </a:r>
            <a:r>
              <a:rPr lang="en-US" altLang="zh-CN" sz="1800" dirty="0" smtClean="0"/>
              <a:t>low </a:t>
            </a:r>
            <a:r>
              <a:rPr lang="en-US" altLang="zh-CN" sz="1800" dirty="0"/>
              <a:t>adoption of new technologies at the national </a:t>
            </a:r>
            <a:r>
              <a:rPr lang="en-US" altLang="zh-CN" sz="1800" dirty="0" smtClean="0"/>
              <a:t>level </a:t>
            </a:r>
            <a:r>
              <a:rPr lang="en-US" altLang="zh-CN" sz="1800" dirty="0"/>
              <a:t>RAs (RAI, II, III, IV</a:t>
            </a:r>
            <a:r>
              <a:rPr lang="en-US" altLang="zh-CN" sz="1800" dirty="0" smtClean="0"/>
              <a:t>)</a:t>
            </a:r>
          </a:p>
          <a:p>
            <a:pPr lvl="1"/>
            <a:r>
              <a:rPr lang="en-US" altLang="ja-JP" sz="2100" dirty="0"/>
              <a:t>GISCs have a very important role to play in addressing the deficiencies in Members’ knowledge of </a:t>
            </a:r>
            <a:r>
              <a:rPr lang="en-US" altLang="ja-JP" sz="2100" dirty="0" smtClean="0"/>
              <a:t>WIS</a:t>
            </a:r>
            <a:endParaRPr lang="en-US" altLang="zh-CN" sz="2200" dirty="0" smtClean="0"/>
          </a:p>
          <a:p>
            <a:r>
              <a:rPr lang="en-US" altLang="zh-CN" sz="2400" dirty="0" smtClean="0"/>
              <a:t>Decisions:</a:t>
            </a:r>
          </a:p>
          <a:p>
            <a:pPr lvl="1"/>
            <a:r>
              <a:rPr lang="en-US" altLang="zh-CN" sz="2100" dirty="0" smtClean="0"/>
              <a:t>TT-GISC </a:t>
            </a:r>
            <a:r>
              <a:rPr lang="en-US" altLang="zh-CN" sz="2100" dirty="0"/>
              <a:t>should have a communication plan that includes communication to NC’s</a:t>
            </a:r>
            <a:endParaRPr lang="en-US" altLang="zh-CN" sz="2100" dirty="0" smtClean="0"/>
          </a:p>
          <a:p>
            <a:pPr lvl="1"/>
            <a:r>
              <a:rPr lang="en-US" altLang="zh-CN" sz="2100" dirty="0" smtClean="0"/>
              <a:t>Continue </a:t>
            </a:r>
            <a:r>
              <a:rPr lang="en-US" altLang="zh-CN" sz="2100" dirty="0"/>
              <a:t>to provide training to NC’s in a more consistent manner</a:t>
            </a:r>
          </a:p>
          <a:p>
            <a:r>
              <a:rPr lang="en-US" altLang="zh-CN" sz="2400" dirty="0" smtClean="0"/>
              <a:t>Actions:</a:t>
            </a:r>
          </a:p>
          <a:p>
            <a:pPr lvl="1"/>
            <a:r>
              <a:rPr lang="en-US" altLang="zh-CN" sz="2100" dirty="0" smtClean="0"/>
              <a:t>Establish a ad-hoc team </a:t>
            </a:r>
            <a:r>
              <a:rPr lang="en-US" altLang="zh-CN" sz="2100" dirty="0"/>
              <a:t>on capacity-building</a:t>
            </a:r>
            <a:r>
              <a:rPr lang="en-US" altLang="zh-CN" sz="2100" dirty="0" smtClean="0"/>
              <a:t>; (TT-GISC action)</a:t>
            </a:r>
          </a:p>
          <a:p>
            <a:pPr lvl="1"/>
            <a:endParaRPr lang="en-US" altLang="zh-CN" sz="2100" dirty="0"/>
          </a:p>
        </p:txBody>
      </p:sp>
    </p:spTree>
    <p:extLst>
      <p:ext uri="{BB962C8B-B14F-4D97-AF65-F5344CB8AC3E}">
        <p14:creationId xmlns:p14="http://schemas.microsoft.com/office/powerpoint/2010/main" val="39778019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03616"/>
            <a:ext cx="8229600" cy="1143000"/>
          </a:xfrm>
        </p:spPr>
        <p:txBody>
          <a:bodyPr>
            <a:normAutofit fontScale="90000"/>
          </a:bodyPr>
          <a:lstStyle/>
          <a:p>
            <a:pPr>
              <a:lnSpc>
                <a:spcPct val="80000"/>
              </a:lnSpc>
            </a:pPr>
            <a:r>
              <a:rPr lang="en-US" altLang="zh-CN" dirty="0" smtClean="0"/>
              <a:t>Item 7: </a:t>
            </a:r>
            <a:r>
              <a:rPr lang="en-US" altLang="zh-CN" dirty="0"/>
              <a:t>Review WIS </a:t>
            </a:r>
            <a:r>
              <a:rPr lang="en-US" altLang="zh-CN" dirty="0" smtClean="0"/>
              <a:t>Implementation(2)</a:t>
            </a:r>
            <a:endParaRPr kumimoji="1" lang="ja-JP" altLang="en-US" i="1" dirty="0"/>
          </a:p>
        </p:txBody>
      </p:sp>
      <p:sp>
        <p:nvSpPr>
          <p:cNvPr id="5" name="コンテンツ プレースホルダー 2"/>
          <p:cNvSpPr>
            <a:spLocks noGrp="1"/>
          </p:cNvSpPr>
          <p:nvPr>
            <p:ph idx="1"/>
          </p:nvPr>
        </p:nvSpPr>
        <p:spPr>
          <a:xfrm>
            <a:off x="457200" y="1412776"/>
            <a:ext cx="8229600" cy="4947081"/>
          </a:xfrm>
        </p:spPr>
        <p:txBody>
          <a:bodyPr anchor="t" anchorCtr="0">
            <a:normAutofit/>
          </a:bodyPr>
          <a:lstStyle/>
          <a:p>
            <a:r>
              <a:rPr lang="en-US" altLang="zh-CN" sz="2400" dirty="0" smtClean="0"/>
              <a:t>Noted: </a:t>
            </a:r>
          </a:p>
          <a:p>
            <a:pPr lvl="1"/>
            <a:r>
              <a:rPr lang="en-US" altLang="zh-CN" sz="2200" dirty="0"/>
              <a:t>The report from TT-GISC Task Team on WIS UI, and their findings related to WIS web user interfaces - the UI for searching (discovery) and the UI for metadata editing. </a:t>
            </a:r>
            <a:endParaRPr lang="en-US" altLang="zh-CN" sz="2200" dirty="0" smtClean="0"/>
          </a:p>
          <a:p>
            <a:pPr lvl="1"/>
            <a:r>
              <a:rPr lang="en-US" altLang="zh-CN" sz="2200" dirty="0" smtClean="0"/>
              <a:t>The </a:t>
            </a:r>
            <a:r>
              <a:rPr lang="en-US" altLang="zh-CN" sz="2200" dirty="0"/>
              <a:t>need for interface </a:t>
            </a:r>
            <a:r>
              <a:rPr lang="en-US" altLang="zh-CN" sz="2200" dirty="0" smtClean="0"/>
              <a:t>standardization, and the work and progress on this aspect at MF</a:t>
            </a:r>
          </a:p>
          <a:p>
            <a:pPr lvl="1"/>
            <a:endParaRPr lang="en-US" altLang="zh-CN" sz="1200" dirty="0" smtClean="0"/>
          </a:p>
          <a:p>
            <a:r>
              <a:rPr lang="en-US" altLang="zh-CN" sz="2400" dirty="0" smtClean="0"/>
              <a:t>Decision:</a:t>
            </a:r>
            <a:endParaRPr lang="en-US" altLang="zh-CN" sz="2400" dirty="0"/>
          </a:p>
          <a:p>
            <a:pPr lvl="1"/>
            <a:r>
              <a:rPr lang="en-GB" altLang="zh-CN" sz="2100" dirty="0"/>
              <a:t>Provide a common </a:t>
            </a:r>
            <a:r>
              <a:rPr lang="en-GB" altLang="zh-CN" sz="2100" dirty="0" smtClean="0"/>
              <a:t>user interface</a:t>
            </a:r>
            <a:endParaRPr lang="en-US" altLang="ja-JP" sz="2100" dirty="0"/>
          </a:p>
          <a:p>
            <a:r>
              <a:rPr lang="en-US" altLang="zh-CN" sz="2400" dirty="0" smtClean="0"/>
              <a:t>Actions</a:t>
            </a:r>
            <a:r>
              <a:rPr lang="en-US" altLang="zh-CN" sz="2400" dirty="0"/>
              <a:t>:</a:t>
            </a:r>
          </a:p>
          <a:p>
            <a:pPr lvl="1"/>
            <a:r>
              <a:rPr lang="en-US" altLang="zh-CN" sz="2100" dirty="0" smtClean="0"/>
              <a:t>Provide </a:t>
            </a:r>
            <a:r>
              <a:rPr lang="en-US" altLang="zh-CN" sz="2100" dirty="0"/>
              <a:t>guidance, importantly procedures on how to achieve common </a:t>
            </a:r>
            <a:r>
              <a:rPr lang="en-US" altLang="zh-CN" sz="2100" dirty="0" smtClean="0"/>
              <a:t>user interface</a:t>
            </a:r>
            <a:endParaRPr lang="en-US" altLang="zh-CN" sz="2100" i="1" dirty="0"/>
          </a:p>
        </p:txBody>
      </p:sp>
    </p:spTree>
    <p:extLst>
      <p:ext uri="{BB962C8B-B14F-4D97-AF65-F5344CB8AC3E}">
        <p14:creationId xmlns:p14="http://schemas.microsoft.com/office/powerpoint/2010/main" val="1470939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03616"/>
            <a:ext cx="8229600" cy="1143000"/>
          </a:xfrm>
        </p:spPr>
        <p:txBody>
          <a:bodyPr>
            <a:normAutofit/>
          </a:bodyPr>
          <a:lstStyle/>
          <a:p>
            <a:pPr>
              <a:lnSpc>
                <a:spcPct val="80000"/>
              </a:lnSpc>
            </a:pPr>
            <a:r>
              <a:rPr lang="en-US" altLang="zh-CN" sz="3200" dirty="0" smtClean="0"/>
              <a:t>Item 8: </a:t>
            </a:r>
            <a:r>
              <a:rPr lang="en-US" altLang="zh-CN" sz="3200" dirty="0"/>
              <a:t>WIS 2.0 implementation plan and WIS Part-C</a:t>
            </a:r>
            <a:endParaRPr kumimoji="1" lang="ja-JP" altLang="en-US" sz="3200" i="1" dirty="0"/>
          </a:p>
        </p:txBody>
      </p:sp>
      <p:sp>
        <p:nvSpPr>
          <p:cNvPr id="5" name="コンテンツ プレースホルダー 2"/>
          <p:cNvSpPr>
            <a:spLocks noGrp="1"/>
          </p:cNvSpPr>
          <p:nvPr>
            <p:ph idx="1"/>
          </p:nvPr>
        </p:nvSpPr>
        <p:spPr>
          <a:xfrm>
            <a:off x="457200" y="1412776"/>
            <a:ext cx="8229600" cy="4947081"/>
          </a:xfrm>
        </p:spPr>
        <p:txBody>
          <a:bodyPr anchor="t" anchorCtr="0">
            <a:normAutofit/>
          </a:bodyPr>
          <a:lstStyle/>
          <a:p>
            <a:r>
              <a:rPr lang="en-US" altLang="zh-CN" sz="2400" dirty="0" smtClean="0"/>
              <a:t>Noted: </a:t>
            </a:r>
          </a:p>
          <a:p>
            <a:pPr lvl="1"/>
            <a:r>
              <a:rPr lang="en-US" altLang="zh-CN" sz="2000" dirty="0"/>
              <a:t>Report from T</a:t>
            </a:r>
            <a:r>
              <a:rPr lang="en-US" altLang="zh-CN" sz="2000" dirty="0" smtClean="0"/>
              <a:t>ask Team </a:t>
            </a:r>
            <a:r>
              <a:rPr lang="en-US" altLang="zh-CN" sz="2000" dirty="0"/>
              <a:t>on </a:t>
            </a:r>
            <a:r>
              <a:rPr lang="en-US" altLang="zh-CN" sz="2000" dirty="0" smtClean="0"/>
              <a:t>Information Management </a:t>
            </a:r>
            <a:r>
              <a:rPr lang="en-US" altLang="zh-CN" sz="2000" dirty="0"/>
              <a:t>-</a:t>
            </a:r>
            <a:r>
              <a:rPr lang="en-US" altLang="zh-CN" sz="2000" dirty="0" smtClean="0"/>
              <a:t> Documentation </a:t>
            </a:r>
            <a:r>
              <a:rPr lang="en-US" altLang="zh-CN" sz="2000" dirty="0"/>
              <a:t>on Information, storage and preservation, quality management (principle, as well guidance from each application area), sharing, discovery of information</a:t>
            </a:r>
            <a:endParaRPr lang="en-US" altLang="zh-CN" sz="2000" dirty="0" smtClean="0"/>
          </a:p>
          <a:p>
            <a:r>
              <a:rPr lang="en-US" altLang="zh-CN" sz="2400" dirty="0" smtClean="0"/>
              <a:t>Decision:</a:t>
            </a:r>
          </a:p>
          <a:p>
            <a:pPr lvl="1"/>
            <a:r>
              <a:rPr lang="en-US" altLang="zh-CN" sz="2100" dirty="0" smtClean="0"/>
              <a:t>ET-CTS </a:t>
            </a:r>
            <a:r>
              <a:rPr lang="en-US" altLang="zh-CN" sz="2100" dirty="0"/>
              <a:t>(potentially ET-WISC) is asked to help to draft a guidance on managing IT infrastructure (good practice </a:t>
            </a:r>
            <a:r>
              <a:rPr lang="en-US" altLang="zh-CN" sz="2100" dirty="0" err="1"/>
              <a:t>etc</a:t>
            </a:r>
            <a:r>
              <a:rPr lang="en-US" altLang="zh-CN" sz="2100" dirty="0" smtClean="0"/>
              <a:t>) </a:t>
            </a:r>
            <a:endParaRPr lang="en-US" altLang="ja-JP" sz="2100" dirty="0" smtClean="0"/>
          </a:p>
          <a:p>
            <a:r>
              <a:rPr lang="en-US" altLang="zh-CN" sz="2400" dirty="0" smtClean="0"/>
              <a:t>Actions:</a:t>
            </a:r>
          </a:p>
          <a:p>
            <a:pPr lvl="1"/>
            <a:r>
              <a:rPr lang="en-US" altLang="zh-CN" sz="2100" dirty="0"/>
              <a:t> </a:t>
            </a:r>
            <a:r>
              <a:rPr lang="en-US" altLang="zh-CN" sz="2100" dirty="0" smtClean="0"/>
              <a:t>For </a:t>
            </a:r>
            <a:r>
              <a:rPr lang="en-US" altLang="zh-CN" sz="2100" dirty="0"/>
              <a:t>IT </a:t>
            </a:r>
            <a:r>
              <a:rPr lang="en-US" altLang="zh-CN" sz="2100" dirty="0" smtClean="0"/>
              <a:t>Operations, discuss more in the plenary  </a:t>
            </a:r>
          </a:p>
          <a:p>
            <a:pPr lvl="1"/>
            <a:endParaRPr lang="en-US" altLang="zh-CN" sz="2100" dirty="0"/>
          </a:p>
        </p:txBody>
      </p:sp>
    </p:spTree>
    <p:extLst>
      <p:ext uri="{BB962C8B-B14F-4D97-AF65-F5344CB8AC3E}">
        <p14:creationId xmlns:p14="http://schemas.microsoft.com/office/powerpoint/2010/main" val="23916267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03616"/>
            <a:ext cx="8229600" cy="1143000"/>
          </a:xfrm>
        </p:spPr>
        <p:txBody>
          <a:bodyPr>
            <a:normAutofit/>
          </a:bodyPr>
          <a:lstStyle/>
          <a:p>
            <a:pPr>
              <a:lnSpc>
                <a:spcPct val="80000"/>
              </a:lnSpc>
            </a:pPr>
            <a:r>
              <a:rPr lang="en-US" altLang="zh-CN" dirty="0"/>
              <a:t>Item 9 ET-WISC </a:t>
            </a:r>
            <a:r>
              <a:rPr lang="en-US" altLang="zh-CN" dirty="0" smtClean="0"/>
              <a:t>Work Plan</a:t>
            </a:r>
            <a:endParaRPr kumimoji="1" lang="ja-JP" altLang="en-US" i="1" dirty="0"/>
          </a:p>
        </p:txBody>
      </p:sp>
      <p:sp>
        <p:nvSpPr>
          <p:cNvPr id="5" name="コンテンツ プレースホルダー 2"/>
          <p:cNvSpPr>
            <a:spLocks noGrp="1"/>
          </p:cNvSpPr>
          <p:nvPr>
            <p:ph idx="1"/>
          </p:nvPr>
        </p:nvSpPr>
        <p:spPr>
          <a:xfrm>
            <a:off x="457200" y="1412776"/>
            <a:ext cx="8229600" cy="4947081"/>
          </a:xfrm>
        </p:spPr>
        <p:txBody>
          <a:bodyPr anchor="t" anchorCtr="0">
            <a:normAutofit/>
          </a:bodyPr>
          <a:lstStyle/>
          <a:p>
            <a:r>
              <a:rPr lang="en-US" altLang="zh-CN" sz="2400" dirty="0" smtClean="0"/>
              <a:t>Noted: </a:t>
            </a:r>
          </a:p>
          <a:p>
            <a:pPr lvl="1"/>
            <a:r>
              <a:rPr lang="en-US" altLang="zh-CN" sz="2000" dirty="0"/>
              <a:t>ET-WISC and TTs membership</a:t>
            </a:r>
            <a:endParaRPr lang="en-US" altLang="zh-CN" sz="2000" dirty="0" smtClean="0"/>
          </a:p>
          <a:p>
            <a:pPr lvl="1"/>
            <a:r>
              <a:rPr lang="en-GB" altLang="zh-CN" sz="2000" dirty="0" smtClean="0"/>
              <a:t>ET-WISC </a:t>
            </a:r>
            <a:r>
              <a:rPr lang="en-GB" altLang="zh-CN" sz="2000" dirty="0"/>
              <a:t>work plan included in the proposed OPAG-ISS Work Plans for </a:t>
            </a:r>
            <a:r>
              <a:rPr lang="en-GB" altLang="zh-CN" sz="2000" dirty="0" smtClean="0"/>
              <a:t>2017-2020</a:t>
            </a:r>
            <a:r>
              <a:rPr lang="en-US" altLang="zh-CN" sz="2000" dirty="0" smtClean="0"/>
              <a:t> ,   (10  tasks) </a:t>
            </a:r>
          </a:p>
          <a:p>
            <a:pPr lvl="1"/>
            <a:r>
              <a:rPr lang="en-US" altLang="zh-CN" sz="2000" dirty="0"/>
              <a:t>Request to add an item on define Centre Audit Criteria before </a:t>
            </a:r>
            <a:r>
              <a:rPr lang="en-US" altLang="zh-CN" sz="2000" dirty="0" smtClean="0"/>
              <a:t>ICT-ISS</a:t>
            </a:r>
          </a:p>
          <a:p>
            <a:pPr lvl="1"/>
            <a:endParaRPr lang="en-US" altLang="zh-CN" sz="2000" dirty="0"/>
          </a:p>
          <a:p>
            <a:r>
              <a:rPr lang="en-US" altLang="zh-CN" sz="2400" dirty="0"/>
              <a:t>Decision:</a:t>
            </a:r>
          </a:p>
          <a:p>
            <a:pPr lvl="1"/>
            <a:r>
              <a:rPr lang="en-US" altLang="zh-CN" sz="2400" dirty="0" smtClean="0"/>
              <a:t>Review and update the </a:t>
            </a:r>
            <a:r>
              <a:rPr lang="en-GB" altLang="zh-CN" sz="2400" dirty="0" smtClean="0"/>
              <a:t>work </a:t>
            </a:r>
            <a:r>
              <a:rPr lang="en-GB" altLang="zh-CN" sz="2400" dirty="0"/>
              <a:t>plan </a:t>
            </a:r>
            <a:r>
              <a:rPr lang="en-US" altLang="zh-CN" sz="2400" dirty="0" smtClean="0"/>
              <a:t>based on the discussion and outcome of ET-WISC-2017</a:t>
            </a:r>
            <a:endParaRPr lang="en-US" altLang="ja-JP" sz="2100" dirty="0"/>
          </a:p>
          <a:p>
            <a:r>
              <a:rPr lang="en-US" altLang="zh-CN" sz="2400" dirty="0"/>
              <a:t>Actions:</a:t>
            </a:r>
          </a:p>
          <a:p>
            <a:pPr lvl="1"/>
            <a:r>
              <a:rPr lang="en-GB" altLang="zh-CN" sz="2400" dirty="0"/>
              <a:t>S</a:t>
            </a:r>
            <a:r>
              <a:rPr lang="en-GB" altLang="zh-CN" sz="2400" dirty="0" smtClean="0"/>
              <a:t>ummit </a:t>
            </a:r>
            <a:r>
              <a:rPr lang="en-GB" altLang="zh-CN" sz="2400" dirty="0"/>
              <a:t>the </a:t>
            </a:r>
            <a:r>
              <a:rPr lang="en-GB" altLang="zh-CN" sz="2400" dirty="0" smtClean="0"/>
              <a:t>updated version </a:t>
            </a:r>
            <a:r>
              <a:rPr lang="en-GB" altLang="zh-CN" sz="2400" dirty="0"/>
              <a:t>to ICT-ISS in January, 2018.</a:t>
            </a:r>
            <a:endParaRPr lang="en-US" altLang="zh-CN" sz="2000" dirty="0" smtClean="0"/>
          </a:p>
        </p:txBody>
      </p:sp>
    </p:spTree>
    <p:extLst>
      <p:ext uri="{BB962C8B-B14F-4D97-AF65-F5344CB8AC3E}">
        <p14:creationId xmlns:p14="http://schemas.microsoft.com/office/powerpoint/2010/main" val="13974004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en-US" altLang="zh-CN" sz="3200" dirty="0" smtClean="0"/>
              <a:t>Other Actions</a:t>
            </a:r>
            <a:r>
              <a:rPr lang="zh-CN" altLang="en-US" sz="3200" dirty="0" smtClean="0"/>
              <a:t>：</a:t>
            </a:r>
            <a:r>
              <a:rPr lang="en-US" altLang="ja-JP" sz="3200" dirty="0" smtClean="0"/>
              <a:t>Update </a:t>
            </a:r>
            <a:r>
              <a:rPr lang="en-US" altLang="ja-JP" sz="3200" dirty="0"/>
              <a:t>the Guide to WIS</a:t>
            </a:r>
            <a:r>
              <a:rPr lang="en-US" altLang="zh-CN" sz="3200" dirty="0" smtClean="0"/>
              <a:t> </a:t>
            </a:r>
            <a:endParaRPr lang="zh-CN" altLang="en-US" sz="3200" dirty="0"/>
          </a:p>
        </p:txBody>
      </p:sp>
      <p:sp>
        <p:nvSpPr>
          <p:cNvPr id="3" name="内容占位符 2"/>
          <p:cNvSpPr>
            <a:spLocks noGrp="1"/>
          </p:cNvSpPr>
          <p:nvPr>
            <p:ph idx="1"/>
          </p:nvPr>
        </p:nvSpPr>
        <p:spPr>
          <a:xfrm>
            <a:off x="457200" y="1417638"/>
            <a:ext cx="8229600" cy="4938712"/>
          </a:xfrm>
        </p:spPr>
        <p:txBody>
          <a:bodyPr>
            <a:normAutofit lnSpcReduction="10000"/>
          </a:bodyPr>
          <a:lstStyle/>
          <a:p>
            <a:pPr defTabSz="914400">
              <a:buFont typeface="Arial" panose="020B0604020202020204" pitchFamily="34" charset="0"/>
              <a:buChar char="•"/>
            </a:pPr>
            <a:r>
              <a:rPr kumimoji="1" lang="en-US" altLang="ja-JP" sz="2400" dirty="0">
                <a:solidFill>
                  <a:prstClr val="black"/>
                </a:solidFill>
              </a:rPr>
              <a:t>Part V II</a:t>
            </a:r>
          </a:p>
          <a:p>
            <a:pPr lvl="1" defTabSz="914400">
              <a:buFont typeface="Arial" panose="020B0604020202020204" pitchFamily="34" charset="0"/>
              <a:buChar char="–"/>
            </a:pPr>
            <a:r>
              <a:rPr kumimoji="1" lang="en-US" altLang="ja-JP" sz="2000" dirty="0">
                <a:solidFill>
                  <a:prstClr val="black"/>
                </a:solidFill>
              </a:rPr>
              <a:t>New paragraph: management procedure of “Global Exchange” (Para. 7.7?)</a:t>
            </a:r>
          </a:p>
          <a:p>
            <a:pPr defTabSz="914400">
              <a:spcBef>
                <a:spcPts val="1200"/>
              </a:spcBef>
              <a:buFont typeface="Arial" panose="020B0604020202020204" pitchFamily="34" charset="0"/>
              <a:buChar char="•"/>
            </a:pPr>
            <a:r>
              <a:rPr kumimoji="1" lang="en-US" altLang="ja-JP" sz="2400" dirty="0">
                <a:solidFill>
                  <a:prstClr val="black"/>
                </a:solidFill>
              </a:rPr>
              <a:t>Part VIII</a:t>
            </a:r>
          </a:p>
          <a:p>
            <a:pPr lvl="1" defTabSz="914400">
              <a:buFont typeface="Arial" panose="020B0604020202020204" pitchFamily="34" charset="0"/>
              <a:buChar char="–"/>
            </a:pPr>
            <a:r>
              <a:rPr kumimoji="1" lang="en-US" altLang="ja-JP" sz="2000" dirty="0">
                <a:solidFill>
                  <a:prstClr val="black"/>
                </a:solidFill>
              </a:rPr>
              <a:t>“Monitoring of WIS” </a:t>
            </a:r>
            <a:r>
              <a:rPr kumimoji="1" lang="en-US" altLang="ja-JP" sz="2000" dirty="0" smtClean="0">
                <a:solidFill>
                  <a:prstClr val="black"/>
                </a:solidFill>
              </a:rPr>
              <a:t> -&gt; </a:t>
            </a:r>
            <a:r>
              <a:rPr kumimoji="1" lang="en-US" altLang="ja-JP" sz="2000" dirty="0" smtClean="0">
                <a:solidFill>
                  <a:prstClr val="black"/>
                </a:solidFill>
                <a:sym typeface="Wingdings" panose="05000000000000000000" pitchFamily="2" charset="2"/>
              </a:rPr>
              <a:t>“</a:t>
            </a:r>
            <a:r>
              <a:rPr kumimoji="1" lang="en-US" altLang="ja-JP" sz="2000" dirty="0">
                <a:solidFill>
                  <a:prstClr val="black"/>
                </a:solidFill>
                <a:sym typeface="Wingdings" panose="05000000000000000000" pitchFamily="2" charset="2"/>
              </a:rPr>
              <a:t>WIS Monitoring”</a:t>
            </a:r>
          </a:p>
          <a:p>
            <a:pPr lvl="1" defTabSz="914400">
              <a:buFont typeface="Arial" panose="020B0604020202020204" pitchFamily="34" charset="0"/>
              <a:buChar char="–"/>
            </a:pPr>
            <a:r>
              <a:rPr kumimoji="1" lang="en-US" altLang="ja-JP" sz="2000" dirty="0">
                <a:solidFill>
                  <a:prstClr val="black"/>
                </a:solidFill>
                <a:sym typeface="Wingdings" panose="05000000000000000000" pitchFamily="2" charset="2"/>
              </a:rPr>
              <a:t>Add JSON specification </a:t>
            </a:r>
          </a:p>
          <a:p>
            <a:pPr defTabSz="914400">
              <a:spcBef>
                <a:spcPts val="1200"/>
              </a:spcBef>
              <a:buFont typeface="Arial" panose="020B0604020202020204" pitchFamily="34" charset="0"/>
              <a:buChar char="•"/>
            </a:pPr>
            <a:r>
              <a:rPr kumimoji="1" lang="en-US" altLang="ja-JP" sz="2400" dirty="0">
                <a:solidFill>
                  <a:prstClr val="black"/>
                </a:solidFill>
                <a:sym typeface="Wingdings" panose="05000000000000000000" pitchFamily="2" charset="2"/>
              </a:rPr>
              <a:t>APPENDEX D (annex to 7.6.2 rolling review)</a:t>
            </a:r>
          </a:p>
          <a:p>
            <a:pPr lvl="1" defTabSz="914400">
              <a:buFont typeface="Arial" panose="020B0604020202020204" pitchFamily="34" charset="0"/>
              <a:buChar char="–"/>
            </a:pPr>
            <a:r>
              <a:rPr kumimoji="1" lang="en-US" altLang="ja-JP" sz="2000" dirty="0">
                <a:solidFill>
                  <a:prstClr val="black"/>
                </a:solidFill>
                <a:sym typeface="Wingdings" panose="05000000000000000000" pitchFamily="2" charset="2"/>
              </a:rPr>
              <a:t>Add new criteria </a:t>
            </a:r>
          </a:p>
          <a:p>
            <a:pPr lvl="0" defTabSz="914400">
              <a:spcBef>
                <a:spcPts val="1200"/>
              </a:spcBef>
              <a:buFont typeface="Arial" panose="020B0604020202020204" pitchFamily="34" charset="0"/>
              <a:buChar char="•"/>
            </a:pPr>
            <a:r>
              <a:rPr kumimoji="1" lang="en-US" altLang="ja-JP" sz="2400" dirty="0">
                <a:solidFill>
                  <a:prstClr val="black"/>
                </a:solidFill>
                <a:sym typeface="Wingdings" panose="05000000000000000000" pitchFamily="2" charset="2"/>
              </a:rPr>
              <a:t>PART VII (add ?.?)</a:t>
            </a:r>
          </a:p>
          <a:p>
            <a:pPr lvl="1" defTabSz="914400">
              <a:buFont typeface="Arial" panose="020B0604020202020204" pitchFamily="34" charset="0"/>
              <a:buChar char="–"/>
            </a:pPr>
            <a:r>
              <a:rPr kumimoji="1" lang="en-US" altLang="ja-JP" sz="2000" dirty="0">
                <a:solidFill>
                  <a:prstClr val="black"/>
                </a:solidFill>
                <a:sym typeface="Wingdings" panose="05000000000000000000" pitchFamily="2" charset="2"/>
              </a:rPr>
              <a:t> GISCs should attend the TT-GISC meeting and report status annually</a:t>
            </a:r>
          </a:p>
          <a:p>
            <a:pPr lvl="0" defTabSz="914400">
              <a:spcBef>
                <a:spcPts val="1200"/>
              </a:spcBef>
              <a:buFont typeface="Arial" panose="020B0604020202020204" pitchFamily="34" charset="0"/>
              <a:buChar char="•"/>
            </a:pPr>
            <a:r>
              <a:rPr kumimoji="1" lang="en-US" altLang="ja-JP" sz="2400" dirty="0">
                <a:solidFill>
                  <a:prstClr val="black"/>
                </a:solidFill>
                <a:sym typeface="Wingdings" panose="05000000000000000000" pitchFamily="2" charset="2"/>
              </a:rPr>
              <a:t>PART ?? </a:t>
            </a:r>
          </a:p>
          <a:p>
            <a:pPr lvl="1" defTabSz="914400">
              <a:buFont typeface="Arial" panose="020B0604020202020204" pitchFamily="34" charset="0"/>
              <a:buChar char="–"/>
            </a:pPr>
            <a:r>
              <a:rPr kumimoji="1" lang="en-US" altLang="ja-JP" sz="1800" dirty="0">
                <a:solidFill>
                  <a:prstClr val="black"/>
                </a:solidFill>
                <a:sym typeface="Wingdings" panose="05000000000000000000" pitchFamily="2" charset="2"/>
              </a:rPr>
              <a:t>GISCs should </a:t>
            </a:r>
            <a:r>
              <a:rPr kumimoji="1" lang="en-US" altLang="ja-JP" sz="1800" dirty="0" smtClean="0">
                <a:solidFill>
                  <a:prstClr val="black"/>
                </a:solidFill>
                <a:sym typeface="Wingdings" panose="05000000000000000000" pitchFamily="2" charset="2"/>
              </a:rPr>
              <a:t>implement </a:t>
            </a:r>
            <a:r>
              <a:rPr kumimoji="1" lang="en-US" altLang="zh-CN" sz="1800" dirty="0" err="1" smtClean="0">
                <a:solidFill>
                  <a:prstClr val="black"/>
                </a:solidFill>
                <a:sym typeface="Wingdings" panose="05000000000000000000" pitchFamily="2" charset="2"/>
              </a:rPr>
              <a:t>Fastcheck</a:t>
            </a:r>
            <a:r>
              <a:rPr kumimoji="1" lang="en-US" altLang="ja-JP" sz="1800" dirty="0" smtClean="0">
                <a:solidFill>
                  <a:prstClr val="black"/>
                </a:solidFill>
                <a:sym typeface="Wingdings" panose="05000000000000000000" pitchFamily="2" charset="2"/>
              </a:rPr>
              <a:t> </a:t>
            </a:r>
            <a:r>
              <a:rPr kumimoji="1" lang="en-US" altLang="ja-JP" sz="1800" dirty="0">
                <a:solidFill>
                  <a:prstClr val="black"/>
                </a:solidFill>
                <a:sym typeface="Wingdings" panose="05000000000000000000" pitchFamily="2" charset="2"/>
              </a:rPr>
              <a:t>changes within 6 months after the date of </a:t>
            </a:r>
            <a:r>
              <a:rPr kumimoji="1" lang="en-US" altLang="ja-JP" sz="1800" dirty="0" smtClean="0">
                <a:solidFill>
                  <a:prstClr val="black"/>
                </a:solidFill>
                <a:sym typeface="Wingdings" panose="05000000000000000000" pitchFamily="2" charset="2"/>
              </a:rPr>
              <a:t>effect</a:t>
            </a:r>
            <a:endParaRPr kumimoji="1" lang="en-US" altLang="ja-JP" sz="1800" dirty="0">
              <a:solidFill>
                <a:prstClr val="black"/>
              </a:solidFill>
              <a:sym typeface="Wingdings" panose="05000000000000000000" pitchFamily="2" charset="2"/>
            </a:endParaRPr>
          </a:p>
        </p:txBody>
      </p:sp>
      <p:sp>
        <p:nvSpPr>
          <p:cNvPr id="4" name="灯片编号占位符 3"/>
          <p:cNvSpPr>
            <a:spLocks noGrp="1"/>
          </p:cNvSpPr>
          <p:nvPr>
            <p:ph type="sldNum" sz="quarter" idx="12"/>
          </p:nvPr>
        </p:nvSpPr>
        <p:spPr/>
        <p:txBody>
          <a:bodyPr/>
          <a:lstStyle/>
          <a:p>
            <a:r>
              <a:rPr lang="en-US" smtClean="0"/>
              <a:t>ET-WISC2017 pp</a:t>
            </a:r>
            <a:fld id="{9259AF2F-52C6-9B46-B8B2-0579234AE62E}" type="slidenum">
              <a:rPr lang="en-US" smtClean="0"/>
              <a:pPr/>
              <a:t>11</a:t>
            </a:fld>
            <a:endParaRPr lang="en-US" dirty="0" smtClean="0"/>
          </a:p>
        </p:txBody>
      </p:sp>
    </p:spTree>
    <p:extLst>
      <p:ext uri="{BB962C8B-B14F-4D97-AF65-F5344CB8AC3E}">
        <p14:creationId xmlns:p14="http://schemas.microsoft.com/office/powerpoint/2010/main" val="15789510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en-US" altLang="zh-CN" sz="3200" dirty="0" smtClean="0"/>
              <a:t>Summary:</a:t>
            </a:r>
            <a:br>
              <a:rPr lang="en-US" altLang="zh-CN" sz="3200" dirty="0" smtClean="0"/>
            </a:br>
            <a:r>
              <a:rPr lang="en-US" altLang="zh-CN" sz="3200" dirty="0" smtClean="0"/>
              <a:t>ET-WISC recommendations to CBS TECO 2018</a:t>
            </a:r>
            <a:endParaRPr lang="zh-CN" altLang="en-US" sz="3200" dirty="0"/>
          </a:p>
        </p:txBody>
      </p:sp>
      <p:sp>
        <p:nvSpPr>
          <p:cNvPr id="3" name="内容占位符 2"/>
          <p:cNvSpPr>
            <a:spLocks noGrp="1"/>
          </p:cNvSpPr>
          <p:nvPr>
            <p:ph idx="1"/>
          </p:nvPr>
        </p:nvSpPr>
        <p:spPr>
          <a:xfrm>
            <a:off x="457200" y="1770743"/>
            <a:ext cx="8229600" cy="4355420"/>
          </a:xfrm>
        </p:spPr>
        <p:txBody>
          <a:bodyPr>
            <a:normAutofit/>
          </a:bodyPr>
          <a:lstStyle/>
          <a:p>
            <a:r>
              <a:rPr lang="en-US" altLang="zh-CN" sz="2800" dirty="0" smtClean="0"/>
              <a:t>Procedure </a:t>
            </a:r>
            <a:r>
              <a:rPr lang="en-US" altLang="zh-CN" sz="2800" dirty="0"/>
              <a:t>for </a:t>
            </a:r>
            <a:r>
              <a:rPr lang="en-US" altLang="zh-CN" sz="2800" dirty="0" smtClean="0"/>
              <a:t>making </a:t>
            </a:r>
            <a:r>
              <a:rPr lang="en-US" altLang="zh-CN" sz="2800" dirty="0"/>
              <a:t>WCD </a:t>
            </a:r>
            <a:r>
              <a:rPr lang="en-US" altLang="zh-CN" sz="2800" dirty="0" smtClean="0"/>
              <a:t>operational, </a:t>
            </a:r>
            <a:r>
              <a:rPr lang="en-US" altLang="zh-CN" sz="2800" dirty="0"/>
              <a:t>including specifying WCD </a:t>
            </a:r>
            <a:r>
              <a:rPr lang="en-US" altLang="zh-CN" sz="2800" dirty="0" err="1" smtClean="0"/>
              <a:t>centres</a:t>
            </a:r>
            <a:r>
              <a:rPr lang="en-US" altLang="zh-CN" sz="2800" dirty="0" smtClean="0"/>
              <a:t>. </a:t>
            </a:r>
            <a:endParaRPr lang="en-US" altLang="zh-CN" sz="2800" dirty="0"/>
          </a:p>
          <a:p>
            <a:r>
              <a:rPr lang="en-US" altLang="zh-CN" sz="2800" dirty="0" smtClean="0"/>
              <a:t>GISC </a:t>
            </a:r>
            <a:r>
              <a:rPr lang="en-US" altLang="zh-CN" sz="2800" dirty="0"/>
              <a:t>Watch monitoring program </a:t>
            </a:r>
            <a:endParaRPr lang="en-US" altLang="zh-CN" sz="2800" dirty="0" smtClean="0"/>
          </a:p>
          <a:p>
            <a:r>
              <a:rPr lang="en-US" altLang="zh-CN" sz="2800" dirty="0" smtClean="0"/>
              <a:t>Updates to the </a:t>
            </a:r>
            <a:r>
              <a:rPr lang="en-US" altLang="zh-CN" sz="2800" dirty="0"/>
              <a:t>audit criteria and </a:t>
            </a:r>
            <a:r>
              <a:rPr lang="en-US" altLang="zh-CN" sz="2800" dirty="0" smtClean="0"/>
              <a:t>the </a:t>
            </a:r>
            <a:r>
              <a:rPr lang="en-US" altLang="zh-CN" sz="2800" dirty="0"/>
              <a:t>GISC Audit Check </a:t>
            </a:r>
            <a:r>
              <a:rPr lang="en-US" altLang="zh-CN" sz="2800" dirty="0" smtClean="0"/>
              <a:t>List</a:t>
            </a:r>
            <a:endParaRPr lang="en-US" altLang="zh-CN" sz="2800" dirty="0"/>
          </a:p>
          <a:p>
            <a:r>
              <a:rPr lang="en-US" altLang="zh-CN" sz="2800" dirty="0" smtClean="0"/>
              <a:t>Proposals on the updates to the Guide to WIS</a:t>
            </a:r>
          </a:p>
          <a:p>
            <a:endParaRPr lang="en-US" altLang="zh-CN" sz="2800" dirty="0" smtClean="0"/>
          </a:p>
          <a:p>
            <a:r>
              <a:rPr lang="en-US" altLang="zh-CN" sz="2800" dirty="0" smtClean="0"/>
              <a:t>Update the ET-WISC </a:t>
            </a:r>
            <a:r>
              <a:rPr lang="en-US" altLang="zh-CN" sz="2800" dirty="0"/>
              <a:t>Work Plan</a:t>
            </a:r>
            <a:endParaRPr lang="zh-CN" altLang="en-US" sz="2800" dirty="0"/>
          </a:p>
        </p:txBody>
      </p:sp>
      <p:sp>
        <p:nvSpPr>
          <p:cNvPr id="4" name="灯片编号占位符 3"/>
          <p:cNvSpPr>
            <a:spLocks noGrp="1"/>
          </p:cNvSpPr>
          <p:nvPr>
            <p:ph type="sldNum" sz="quarter" idx="12"/>
          </p:nvPr>
        </p:nvSpPr>
        <p:spPr/>
        <p:txBody>
          <a:bodyPr/>
          <a:lstStyle/>
          <a:p>
            <a:r>
              <a:rPr lang="en-US" smtClean="0"/>
              <a:t>ET-WISC2017 pp</a:t>
            </a:r>
            <a:fld id="{9259AF2F-52C6-9B46-B8B2-0579234AE62E}" type="slidenum">
              <a:rPr lang="en-US" smtClean="0"/>
              <a:pPr/>
              <a:t>12</a:t>
            </a:fld>
            <a:endParaRPr lang="en-US" dirty="0" smtClean="0"/>
          </a:p>
        </p:txBody>
      </p:sp>
    </p:spTree>
    <p:extLst>
      <p:ext uri="{BB962C8B-B14F-4D97-AF65-F5344CB8AC3E}">
        <p14:creationId xmlns:p14="http://schemas.microsoft.com/office/powerpoint/2010/main" val="2738450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ET-W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ET-WISC2017-presentationXX-template</Template>
  <TotalTime>465</TotalTime>
  <Words>1032</Words>
  <Application>Microsoft Office PowerPoint</Application>
  <PresentationFormat>全屏显示(4:3)</PresentationFormat>
  <Paragraphs>106</Paragraphs>
  <Slides>13</Slides>
  <Notes>0</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ET-WISC2017-presentationXX-template</vt:lpstr>
      <vt:lpstr>PowerPoint 演示文稿</vt:lpstr>
      <vt:lpstr>Main Items</vt:lpstr>
      <vt:lpstr>PowerPoint 演示文稿</vt:lpstr>
      <vt:lpstr>PowerPoint 演示文稿</vt:lpstr>
      <vt:lpstr>Item 6.3  Certification and audit criteria for WIS Centres</vt:lpstr>
      <vt:lpstr>Item 6.3  Certification and audit criteria for WIS Centres</vt:lpstr>
      <vt:lpstr>Item 7: Review WIS Implementation(1)</vt:lpstr>
      <vt:lpstr>Item 7: Review WIS Implementation(2)</vt:lpstr>
      <vt:lpstr>Item 8: WIS 2.0 implementation plan and WIS Part-C</vt:lpstr>
      <vt:lpstr>Item 9 ET-WISC Work Plan</vt:lpstr>
      <vt:lpstr>Other Actions：Update the Guide to WIS </vt:lpstr>
      <vt:lpstr>Summary: ET-WISC recommendations to CBS TECO 2018</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李湘</dc:creator>
  <cp:lastModifiedBy>李湘</cp:lastModifiedBy>
  <cp:revision>104</cp:revision>
  <dcterms:created xsi:type="dcterms:W3CDTF">2017-11-15T10:41:38Z</dcterms:created>
  <dcterms:modified xsi:type="dcterms:W3CDTF">2017-11-16T07:59:30Z</dcterms:modified>
</cp:coreProperties>
</file>