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58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39" autoAdjust="0"/>
    <p:restoredTop sz="90554" autoAdjust="0"/>
  </p:normalViewPr>
  <p:slideViewPr>
    <p:cSldViewPr snapToGrid="0" snapToObjects="1">
      <p:cViewPr>
        <p:scale>
          <a:sx n="66" d="100"/>
          <a:sy n="66" d="100"/>
        </p:scale>
        <p:origin x="-318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352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3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7566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4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01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5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076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6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3581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7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353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8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3539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9478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10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31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11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1875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95FA49D-3E3E-4476-A590-A61B13F5BBAA}" type="slidenum">
              <a:rPr lang="zh-CN" altLang="en-US">
                <a:latin typeface="Calibri" panose="020F0502020204030204" pitchFamily="34" charset="0"/>
              </a:rPr>
              <a:pPr eaLnBrk="1" hangingPunct="1"/>
              <a:t>12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269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mp"/><Relationship Id="rId4" Type="http://schemas.openxmlformats.org/officeDocument/2006/relationships/image" Target="../media/image8.tm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>
                <a:solidFill>
                  <a:srgbClr val="000090"/>
                </a:solidFill>
              </a:rPr>
              <a:t>GISC </a:t>
            </a:r>
            <a:r>
              <a:rPr lang="en-US" altLang="zh-CN" sz="4800" smtClean="0">
                <a:solidFill>
                  <a:srgbClr val="000090"/>
                </a:solidFill>
              </a:rPr>
              <a:t>Beijing</a:t>
            </a:r>
            <a:r>
              <a:rPr lang="en-US" sz="4800" smtClean="0">
                <a:solidFill>
                  <a:srgbClr val="000090"/>
                </a:solidFill>
              </a:rPr>
              <a:t> </a:t>
            </a:r>
            <a:r>
              <a:rPr lang="en-US" sz="4800" dirty="0">
                <a:solidFill>
                  <a:srgbClr val="000090"/>
                </a:solidFill>
              </a:rPr>
              <a:t>Status Report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altLang="zh-CN" sz="3600" i="1" dirty="0" smtClean="0">
                <a:solidFill>
                  <a:srgbClr val="000090"/>
                </a:solidFill>
              </a:rPr>
              <a:t>Wang </a:t>
            </a:r>
            <a:r>
              <a:rPr lang="en-US" altLang="zh-CN" sz="3600" i="1" dirty="0" err="1" smtClean="0">
                <a:solidFill>
                  <a:srgbClr val="000090"/>
                </a:solidFill>
              </a:rPr>
              <a:t>Peng</a:t>
            </a:r>
            <a:endParaRPr lang="en-US" sz="3600" i="1" dirty="0" smtClean="0">
              <a:solidFill>
                <a:srgbClr val="000090"/>
              </a:solidFill>
            </a:endParaRPr>
          </a:p>
          <a:p>
            <a:r>
              <a:rPr lang="en-US" sz="2000" dirty="0">
                <a:solidFill>
                  <a:srgbClr val="000090"/>
                </a:solidFill>
              </a:rPr>
              <a:t>Agenda item </a:t>
            </a:r>
            <a:r>
              <a:rPr lang="en-US" sz="2000" dirty="0" smtClean="0">
                <a:solidFill>
                  <a:srgbClr val="000090"/>
                </a:solidFill>
              </a:rPr>
              <a:t>4.1</a:t>
            </a:r>
            <a:endParaRPr lang="en-US" sz="2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Area of Responsibilities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3960812" cy="475514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altLang="zh-CN" dirty="0"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zh-CN" dirty="0">
                <a:cs typeface="Arial" panose="020B0604020202020204" pitchFamily="34" charset="0"/>
              </a:rPr>
              <a:t>NCs (7): 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China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Mongolia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Nepal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Pakistan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Hong Kong, China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Macao, China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Democratic People’s Republic of Korea</a:t>
            </a: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.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cs typeface="Arial" panose="020B0604020202020204" pitchFamily="34" charset="0"/>
              </a:rPr>
              <a:t>DCPCs (6):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 smtClean="0">
                <a:ea typeface="宋体" charset="-122"/>
                <a:cs typeface="Arial" panose="020B0604020202020204" pitchFamily="34" charset="0"/>
              </a:rPr>
              <a:t>  </a:t>
            </a:r>
            <a:r>
              <a:rPr lang="en-GB" altLang="zh-CN" sz="1600" dirty="0">
                <a:ea typeface="宋体" charset="-122"/>
                <a:cs typeface="Arial" panose="020B0604020202020204" pitchFamily="34" charset="0"/>
              </a:rPr>
              <a:t>WWIS ( Hong Kong, China )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ea typeface="宋体" charset="-122"/>
                <a:cs typeface="Arial" panose="020B0604020202020204" pitchFamily="34" charset="0"/>
              </a:rPr>
              <a:t>  5 CMA’s internal DCPCs</a:t>
            </a:r>
            <a:endParaRPr lang="en-US" altLang="zh-CN" sz="1600" dirty="0">
              <a:ea typeface="宋体" charset="-122"/>
              <a:cs typeface="Arial" panose="020B0604020202020204" pitchFamily="34" charset="0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endParaRPr lang="en-US" altLang="zh-CN" sz="1600" dirty="0">
              <a:ea typeface="+mn-ea"/>
              <a:cs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536281" y="1844824"/>
            <a:ext cx="4572571" cy="387798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ea typeface="+mn-ea"/>
                <a:cs typeface="Arial" panose="020B0604020202020204" pitchFamily="34" charset="0"/>
              </a:rPr>
              <a:t>International roles of CMA in WIS: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</a:t>
            </a:r>
            <a:r>
              <a:rPr lang="en-US" altLang="zh-CN" sz="1600" dirty="0">
                <a:ea typeface="宋体" charset="-122"/>
                <a:cs typeface="Arial" panose="020B0604020202020204" pitchFamily="34" charset="0"/>
              </a:rPr>
              <a:t>NC China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GISC Beijing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RTH Beijing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RCC Beijing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RSMC Beijing – Geographical (DCPC)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RSMC Beijing – Activity – ATM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 National Satellite Meteorological Center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85" name="直接连接符 84"/>
          <p:cNvCxnSpPr/>
          <p:nvPr/>
        </p:nvCxnSpPr>
        <p:spPr>
          <a:xfrm>
            <a:off x="4355976" y="1228296"/>
            <a:ext cx="0" cy="3971501"/>
          </a:xfrm>
          <a:prstGeom prst="line">
            <a:avLst/>
          </a:prstGeom>
          <a:ln w="190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2</a:t>
            </a:fld>
            <a:endParaRPr lang="zh-CN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555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AMDCN Connectivity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601160" y="985878"/>
            <a:ext cx="385790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CN" sz="1600" dirty="0" smtClean="0"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zh-CN" sz="1600" dirty="0" smtClean="0">
                <a:cs typeface="Arial" panose="020B0604020202020204" pitchFamily="34" charset="0"/>
              </a:rPr>
              <a:t>Dedicated  lines(4): </a:t>
            </a:r>
            <a:endParaRPr lang="en-US" altLang="zh-CN" sz="1600" dirty="0">
              <a:cs typeface="Arial" panose="020B0604020202020204" pitchFamily="34" charset="0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  NC Hong </a:t>
            </a:r>
            <a:r>
              <a:rPr lang="en-US" altLang="zh-CN" sz="1600" dirty="0">
                <a:ea typeface="+mn-ea"/>
                <a:cs typeface="Arial" panose="020B0604020202020204" pitchFamily="34" charset="0"/>
              </a:rPr>
              <a:t>Kong, </a:t>
            </a: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China,  </a:t>
            </a:r>
            <a:endParaRPr lang="en-US" altLang="zh-CN" sz="1600" dirty="0">
              <a:ea typeface="+mn-ea"/>
              <a:cs typeface="Arial" panose="020B0604020202020204" pitchFamily="34" charset="0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</a:t>
            </a: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NC Macao</a:t>
            </a:r>
            <a:r>
              <a:rPr lang="en-US" altLang="zh-CN" sz="1600" dirty="0">
                <a:ea typeface="+mn-ea"/>
                <a:cs typeface="Arial" panose="020B0604020202020204" pitchFamily="34" charset="0"/>
              </a:rPr>
              <a:t>, China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  NC Pyongyang.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>
                <a:cs typeface="Arial" panose="020B0604020202020204" pitchFamily="34" charset="0"/>
              </a:rPr>
              <a:t>  </a:t>
            </a:r>
            <a:r>
              <a:rPr lang="en-US" altLang="zh-CN" sz="1600" dirty="0">
                <a:cs typeface="Arial" panose="020B0604020202020204" pitchFamily="34" charset="0"/>
              </a:rPr>
              <a:t>NC </a:t>
            </a:r>
            <a:r>
              <a:rPr lang="en-US" altLang="zh-CN" sz="1600" dirty="0" err="1" smtClean="0">
                <a:cs typeface="Arial" panose="020B0604020202020204" pitchFamily="34" charset="0"/>
              </a:rPr>
              <a:t>UlaanBaatar</a:t>
            </a:r>
            <a:endParaRPr lang="en-US" altLang="zh-CN" sz="1600" dirty="0" smtClean="0"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>
          <a:xfrm>
            <a:off x="6059724" y="6356350"/>
            <a:ext cx="2133600" cy="365125"/>
          </a:xfrm>
        </p:spPr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3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49" y="3352533"/>
            <a:ext cx="6131832" cy="2456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4149836" y="906054"/>
            <a:ext cx="385790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CN" sz="1600" dirty="0" smtClean="0">
              <a:cs typeface="Arial" panose="020B0604020202020204" pitchFamily="34" charset="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Internet  connections (3):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 smtClean="0">
                <a:ea typeface="宋体" charset="-122"/>
                <a:cs typeface="Arial" panose="020B0604020202020204" pitchFamily="34" charset="0"/>
              </a:rPr>
              <a:t>  DCPC WWIS ( Hong Kong, China )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>
                <a:cs typeface="Arial" panose="020B0604020202020204" pitchFamily="34" charset="0"/>
              </a:rPr>
              <a:t>  NC Karachi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>
                <a:cs typeface="Arial" panose="020B0604020202020204" pitchFamily="34" charset="0"/>
              </a:rPr>
              <a:t>  NC Kathmandu</a:t>
            </a:r>
            <a:endParaRPr lang="en-US" altLang="zh-CN" sz="1600" dirty="0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33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DCs WIS Compliance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日期占位符 1"/>
          <p:cNvSpPr>
            <a:spLocks noGrp="1"/>
          </p:cNvSpPr>
          <p:nvPr>
            <p:ph type="dt" sz="half" idx="4294967295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D813232-F7B7-4F2D-9805-A3AEEA68792D}" type="datetime1">
              <a:rPr lang="en-US" altLang="zh-CN" smtClean="0">
                <a:latin typeface="Arial" panose="020B0604020202020204" pitchFamily="34" charset="0"/>
                <a:cs typeface="Arial" panose="020B0604020202020204" pitchFamily="34" charset="0"/>
              </a:rPr>
              <a:t>11/13/2017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4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79"/>
          <p:cNvSpPr txBox="1"/>
          <p:nvPr/>
        </p:nvSpPr>
        <p:spPr>
          <a:xfrm>
            <a:off x="179386" y="1294973"/>
            <a:ext cx="871378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altLang="zh-CN" dirty="0" smtClean="0">
                <a:cs typeface="Arial" panose="020B0604020202020204" pitchFamily="34" charset="0"/>
              </a:rPr>
              <a:t>DCs in </a:t>
            </a:r>
            <a:r>
              <a:rPr lang="en-US" altLang="zh-CN" dirty="0" err="1" smtClean="0">
                <a:cs typeface="Arial" panose="020B0604020202020204" pitchFamily="34" charset="0"/>
              </a:rPr>
              <a:t>AoR</a:t>
            </a:r>
            <a:r>
              <a:rPr lang="en-US" altLang="zh-CN" dirty="0" smtClean="0">
                <a:cs typeface="Arial" panose="020B0604020202020204" pitchFamily="34" charset="0"/>
              </a:rPr>
              <a:t> are all compliant with WIS requirements and specifications</a:t>
            </a:r>
            <a:endParaRPr lang="en-US" altLang="zh-CN" dirty="0">
              <a:cs typeface="Arial" panose="020B0604020202020204" pitchFamily="34" charset="0"/>
            </a:endParaRPr>
          </a:p>
          <a:p>
            <a:pPr indent="-285750">
              <a:lnSpc>
                <a:spcPct val="150000"/>
              </a:lnSpc>
              <a:buBlip>
                <a:blip r:embed="rId3"/>
              </a:buBlip>
              <a:defRPr/>
            </a:pPr>
            <a:r>
              <a:rPr lang="en-GB" altLang="zh-CN" sz="1600" dirty="0">
                <a:ea typeface="宋体" charset="-122"/>
                <a:cs typeface="Arial" panose="020B0604020202020204" pitchFamily="34" charset="0"/>
              </a:rPr>
              <a:t>WWIS ( Hong Kong, China 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 smtClean="0">
                <a:ea typeface="宋体" charset="-122"/>
                <a:cs typeface="Arial" panose="020B0604020202020204" pitchFamily="34" charset="0"/>
              </a:rPr>
              <a:t>  </a:t>
            </a:r>
            <a:r>
              <a:rPr lang="en-US" altLang="zh-CN" sz="1600" dirty="0">
                <a:cs typeface="Arial" panose="020B0604020202020204" pitchFamily="34" charset="0"/>
              </a:rPr>
              <a:t> RTH Beijing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   RCC Beijing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   RSMC Beijing – Geographical (DCPC)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   RSMC Beijing – Activity – ATM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   National Satellite Meteorological Center (DCPC)</a:t>
            </a:r>
            <a:endParaRPr lang="en-US" altLang="zh-CN" sz="1600" dirty="0">
              <a:ea typeface="宋体" charset="-122"/>
              <a:cs typeface="Arial" panose="020B0604020202020204" pitchFamily="34" charset="0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endParaRPr lang="en-US" altLang="zh-CN" sz="1600" dirty="0"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85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Training – Capacity building activity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5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79"/>
          <p:cNvSpPr txBox="1"/>
          <p:nvPr/>
        </p:nvSpPr>
        <p:spPr>
          <a:xfrm>
            <a:off x="179388" y="1140174"/>
            <a:ext cx="7632972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000" dirty="0"/>
              <a:t>S</a:t>
            </a:r>
            <a:r>
              <a:rPr lang="en-US" altLang="zh-CN" sz="2000" dirty="0" smtClean="0"/>
              <a:t>ince </a:t>
            </a:r>
            <a:r>
              <a:rPr lang="en-US" altLang="zh-CN" sz="2000" dirty="0"/>
              <a:t>December 12, </a:t>
            </a:r>
            <a:r>
              <a:rPr lang="en-US" altLang="zh-CN" sz="2000" dirty="0" smtClean="0"/>
              <a:t>2016, </a:t>
            </a:r>
          </a:p>
          <a:p>
            <a:pPr marL="361950" indent="-285750">
              <a:lnSpc>
                <a:spcPct val="150000"/>
              </a:lnSpc>
              <a:buBlip>
                <a:blip r:embed="rId3"/>
              </a:buBlip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2 on-site trainings  on </a:t>
            </a:r>
            <a:r>
              <a:rPr lang="en-US" altLang="zh-CN" sz="1600" dirty="0" err="1">
                <a:cs typeface="Arial" panose="020B0604020202020204" pitchFamily="34" charset="0"/>
              </a:rPr>
              <a:t>CMACast</a:t>
            </a:r>
            <a:r>
              <a:rPr lang="en-US" altLang="zh-CN" sz="1600" dirty="0">
                <a:cs typeface="Arial" panose="020B0604020202020204" pitchFamily="34" charset="0"/>
              </a:rPr>
              <a:t> system maintenance to WIS users.</a:t>
            </a:r>
          </a:p>
          <a:p>
            <a:pPr marL="647700" indent="-285750" fontAlgn="auto"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60000"/>
              <a:buFont typeface="Wingdings" pitchFamily="2" charset="2"/>
              <a:buChar char="Ø"/>
              <a:defRPr/>
            </a:pP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  2017.3</a:t>
            </a:r>
            <a:r>
              <a:rPr lang="en-US" altLang="zh-CN" sz="1600" dirty="0" smtClean="0">
                <a:cs typeface="Arial" panose="020B0604020202020204" pitchFamily="34" charset="0"/>
              </a:rPr>
              <a:t>, Tajikistan</a:t>
            </a:r>
            <a:endParaRPr lang="en-US" altLang="zh-CN" sz="1600" dirty="0">
              <a:ea typeface="+mn-ea"/>
              <a:cs typeface="Arial" panose="020B0604020202020204" pitchFamily="34" charset="0"/>
            </a:endParaRPr>
          </a:p>
          <a:p>
            <a:pPr marL="647700" indent="-285750" fontAlgn="auto"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60000"/>
              <a:buFont typeface="Wingdings" pitchFamily="2" charset="2"/>
              <a:buChar char="Ø"/>
              <a:defRPr/>
            </a:pPr>
            <a:r>
              <a:rPr lang="en-US" altLang="zh-CN" sz="1600" dirty="0">
                <a:ea typeface="+mn-ea"/>
                <a:cs typeface="Arial" panose="020B0604020202020204" pitchFamily="34" charset="0"/>
              </a:rPr>
              <a:t>  </a:t>
            </a:r>
            <a:r>
              <a:rPr lang="en-US" altLang="zh-CN" sz="1600" dirty="0" smtClean="0">
                <a:ea typeface="+mn-ea"/>
                <a:cs typeface="Arial" panose="020B0604020202020204" pitchFamily="34" charset="0"/>
              </a:rPr>
              <a:t>2017. </a:t>
            </a:r>
            <a:r>
              <a:rPr lang="en-US" altLang="zh-CN" sz="1600" dirty="0">
                <a:cs typeface="Arial" panose="020B0604020202020204" pitchFamily="34" charset="0"/>
              </a:rPr>
              <a:t>10, Philippines</a:t>
            </a:r>
            <a:endParaRPr lang="en-US" altLang="zh-CN" sz="1600" dirty="0">
              <a:ea typeface="+mn-ea"/>
              <a:cs typeface="Arial" panose="020B0604020202020204" pitchFamily="34" charset="0"/>
            </a:endParaRPr>
          </a:p>
          <a:p>
            <a:pPr marL="3619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Blip>
                <a:blip r:embed="rId3"/>
              </a:buBlip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Communication with NC in </a:t>
            </a:r>
            <a:r>
              <a:rPr lang="en-US" altLang="zh-CN" sz="1600" dirty="0" err="1">
                <a:cs typeface="Arial" panose="020B0604020202020204" pitchFamily="34" charset="0"/>
              </a:rPr>
              <a:t>AoR</a:t>
            </a:r>
            <a:r>
              <a:rPr lang="en-US" altLang="zh-CN" sz="1600" dirty="0">
                <a:cs typeface="Arial" panose="020B0604020202020204" pitchFamily="34" charset="0"/>
              </a:rPr>
              <a:t> of GISC Beijing  on WIS </a:t>
            </a:r>
            <a:r>
              <a:rPr lang="en-US" altLang="zh-CN" sz="1600" dirty="0" smtClean="0">
                <a:cs typeface="Arial" panose="020B0604020202020204" pitchFamily="34" charset="0"/>
              </a:rPr>
              <a:t>implementation</a:t>
            </a:r>
          </a:p>
          <a:p>
            <a:pPr marL="647700" indent="-285750" fontAlgn="auto">
              <a:spcBef>
                <a:spcPts val="0"/>
              </a:spcBef>
              <a:spcAft>
                <a:spcPts val="0"/>
              </a:spcAft>
              <a:buClr>
                <a:schemeClr val="accent6">
                  <a:lumMod val="75000"/>
                </a:schemeClr>
              </a:buClr>
              <a:buSzPct val="60000"/>
              <a:buFont typeface="Wingdings" pitchFamily="2" charset="2"/>
              <a:buChar char="Ø"/>
              <a:defRPr/>
            </a:pPr>
            <a:r>
              <a:rPr lang="en-US" altLang="zh-CN" sz="1600" dirty="0">
                <a:cs typeface="Arial" panose="020B0604020202020204" pitchFamily="34" charset="0"/>
              </a:rPr>
              <a:t> 22th Mar 2017,  with Hong Kong in Beijing.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048" y="3733924"/>
            <a:ext cx="3029803" cy="242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80" y="3617786"/>
            <a:ext cx="4565176" cy="2439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65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Operational issues in last period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952725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267604" y="1253451"/>
            <a:ext cx="80487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400" b="1" dirty="0" smtClean="0">
                <a:cs typeface="Arial" panose="020B0604020202020204" pitchFamily="34" charset="0"/>
              </a:rPr>
              <a:t>GISC Beijing portal operates with no issues.</a:t>
            </a:r>
            <a:endParaRPr lang="en-US" altLang="zh-CN" sz="24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319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GISC Backup and activities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0728"/>
            <a:ext cx="835305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dirty="0">
                <a:cs typeface="Arial" panose="020B0604020202020204" pitchFamily="34" charset="0"/>
              </a:rPr>
              <a:t>GISC Beijing and GISC Tokyo </a:t>
            </a:r>
            <a:r>
              <a:rPr lang="en-US" altLang="zh-CN" sz="2800" dirty="0" smtClean="0">
                <a:cs typeface="Arial" panose="020B0604020202020204" pitchFamily="34" charset="0"/>
              </a:rPr>
              <a:t>together drafted</a:t>
            </a:r>
            <a:endParaRPr lang="en-US" altLang="zh-CN" sz="2800" dirty="0">
              <a:cs typeface="Arial" panose="020B0604020202020204" pitchFamily="34" charset="0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60000"/>
              <a:buFontTx/>
              <a:buBlip>
                <a:blip r:embed="rId3"/>
              </a:buBlip>
              <a:defRPr/>
            </a:pPr>
            <a:r>
              <a:rPr lang="en-US" altLang="zh-CN" sz="2400" dirty="0" smtClean="0">
                <a:ea typeface="+mn-ea"/>
                <a:cs typeface="Arial" panose="020B0604020202020204" pitchFamily="34" charset="0"/>
              </a:rPr>
              <a:t>  bilateral GISC backup specifications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60000"/>
              <a:buFontTx/>
              <a:buBlip>
                <a:blip r:embed="rId3"/>
              </a:buBlip>
              <a:defRPr/>
            </a:pPr>
            <a:r>
              <a:rPr lang="en-US" altLang="zh-CN" sz="2400" dirty="0">
                <a:ea typeface="+mn-ea"/>
                <a:cs typeface="Arial" panose="020B0604020202020204" pitchFamily="34" charset="0"/>
              </a:rPr>
              <a:t> </a:t>
            </a:r>
            <a:r>
              <a:rPr lang="en-US" altLang="zh-CN" sz="2400" dirty="0" smtClean="0">
                <a:ea typeface="+mn-ea"/>
                <a:cs typeface="Arial" panose="020B0604020202020204" pitchFamily="34" charset="0"/>
              </a:rPr>
              <a:t> and disaster failover procedures</a:t>
            </a:r>
            <a:endParaRPr lang="en-US" altLang="zh-CN" sz="2400" dirty="0"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7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000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Monitoring Activity &amp; </a:t>
            </a:r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Volume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日期占位符 1"/>
          <p:cNvSpPr>
            <a:spLocks noGrp="1"/>
          </p:cNvSpPr>
          <p:nvPr>
            <p:ph type="dt" sz="half" idx="4294967295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D813232-F7B7-4F2D-9805-A3AEEA68792D}" type="datetime1">
              <a:rPr lang="en-US" altLang="zh-CN" smtClean="0">
                <a:latin typeface="Arial" panose="020B0604020202020204" pitchFamily="34" charset="0"/>
                <a:cs typeface="Arial" panose="020B0604020202020204" pitchFamily="34" charset="0"/>
              </a:rPr>
              <a:t>11/13/2017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8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图片 6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88" y="765175"/>
            <a:ext cx="4029637" cy="3391373"/>
          </a:xfrm>
          <a:prstGeom prst="rect">
            <a:avLst/>
          </a:prstGeom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076056" y="1238809"/>
            <a:ext cx="3455987" cy="2247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By the end of </a:t>
            </a:r>
            <a:r>
              <a:rPr lang="en-US" altLang="zh-CN" sz="1400" dirty="0" smtClean="0">
                <a:ea typeface="宋体" charset="-122"/>
                <a:cs typeface="Arial" panose="020B0604020202020204" pitchFamily="34" charset="0"/>
              </a:rPr>
              <a:t>October </a:t>
            </a: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2017,  there are </a:t>
            </a:r>
            <a:r>
              <a:rPr lang="en-US" altLang="zh-CN" sz="1400" dirty="0" smtClean="0">
                <a:ea typeface="宋体" charset="-122"/>
                <a:cs typeface="Arial" panose="020B0604020202020204" pitchFamily="34" charset="0"/>
              </a:rPr>
              <a:t>114 </a:t>
            </a: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users from </a:t>
            </a:r>
            <a:r>
              <a:rPr lang="en-US" altLang="zh-CN" sz="1400" dirty="0" smtClean="0">
                <a:ea typeface="宋体" charset="-122"/>
                <a:cs typeface="Arial" panose="020B0604020202020204" pitchFamily="34" charset="0"/>
              </a:rPr>
              <a:t>39 </a:t>
            </a: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WMO Members registered in GISC Beijing</a:t>
            </a:r>
            <a:r>
              <a:rPr lang="en-US" altLang="zh-CN" sz="1400">
                <a:ea typeface="宋体" charset="-122"/>
                <a:cs typeface="Arial" panose="020B0604020202020204" pitchFamily="34" charset="0"/>
              </a:rPr>
              <a:t>. </a:t>
            </a:r>
            <a:endParaRPr lang="en-US" altLang="zh-CN" sz="1400" smtClean="0">
              <a:ea typeface="宋体" charset="-122"/>
              <a:cs typeface="Arial" panose="020B0604020202020204" pitchFamily="34" charset="0"/>
            </a:endParaRPr>
          </a:p>
          <a:p>
            <a:pPr>
              <a:lnSpc>
                <a:spcPct val="200000"/>
              </a:lnSpc>
              <a:defRPr/>
            </a:pPr>
            <a:r>
              <a:rPr lang="en-US" altLang="zh-CN" sz="1400" smtClean="0">
                <a:ea typeface="宋体" charset="-122"/>
                <a:cs typeface="Arial" panose="020B0604020202020204" pitchFamily="34" charset="0"/>
              </a:rPr>
              <a:t>The </a:t>
            </a: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daily data volume of distribution via </a:t>
            </a:r>
            <a:r>
              <a:rPr lang="en-US" altLang="zh-CN" sz="1400" dirty="0" err="1">
                <a:ea typeface="宋体" charset="-122"/>
                <a:cs typeface="Arial" panose="020B0604020202020204" pitchFamily="34" charset="0"/>
              </a:rPr>
              <a:t>CMACast</a:t>
            </a: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 and Internet is over </a:t>
            </a:r>
            <a:r>
              <a:rPr lang="en-US" altLang="zh-CN" sz="1400" dirty="0" smtClean="0">
                <a:ea typeface="宋体" charset="-122"/>
                <a:cs typeface="Arial" panose="020B0604020202020204" pitchFamily="34" charset="0"/>
              </a:rPr>
              <a:t>740GB</a:t>
            </a:r>
            <a:r>
              <a:rPr lang="en-US" altLang="zh-CN" sz="1400" dirty="0">
                <a:ea typeface="宋体" charset="-122"/>
                <a:cs typeface="Arial" panose="020B0604020202020204" pitchFamily="34" charset="0"/>
              </a:rPr>
              <a:t>.</a:t>
            </a:r>
            <a:endParaRPr lang="zh-CN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日期占位符 1"/>
          <p:cNvSpPr txBox="1">
            <a:spLocks/>
          </p:cNvSpPr>
          <p:nvPr/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sz="12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fld id="{1B1F9496-E0DD-4E79-87C4-7698167135D9}" type="datetime1">
              <a:rPr lang="en-US" altLang="zh-CN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11/13/2017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灯片编号占位符 2"/>
          <p:cNvSpPr txBox="1">
            <a:spLocks/>
          </p:cNvSpPr>
          <p:nvPr/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sz="1200" b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b="1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8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图片 11" descr="屏幕剪辑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4" y="4156548"/>
            <a:ext cx="5022170" cy="2680226"/>
          </a:xfrm>
          <a:prstGeom prst="rect">
            <a:avLst/>
          </a:prstGeom>
        </p:spPr>
      </p:pic>
      <p:pic>
        <p:nvPicPr>
          <p:cNvPr id="13" name="图片 12" descr="屏幕剪辑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281" y="3888904"/>
            <a:ext cx="5482754" cy="294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5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Changes and Progress in GISC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87851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CN" sz="2400" dirty="0"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zh-CN" sz="2400" dirty="0" smtClean="0">
                <a:cs typeface="Arial" panose="020B0604020202020204" pitchFamily="34" charset="0"/>
              </a:rPr>
              <a:t>5</a:t>
            </a:r>
            <a:r>
              <a:rPr lang="en-US" altLang="zh-CN" sz="2400" baseline="30000" dirty="0" smtClean="0">
                <a:cs typeface="Arial" panose="020B0604020202020204" pitchFamily="34" charset="0"/>
              </a:rPr>
              <a:t>th</a:t>
            </a:r>
            <a:r>
              <a:rPr lang="en-US" altLang="zh-CN" sz="2400" dirty="0" smtClean="0">
                <a:cs typeface="Arial" panose="020B0604020202020204" pitchFamily="34" charset="0"/>
              </a:rPr>
              <a:t>, Sept.</a:t>
            </a:r>
            <a:r>
              <a:rPr lang="en-US" altLang="zh-CN" sz="2400" dirty="0">
                <a:cs typeface="Arial" panose="020B0604020202020204" pitchFamily="34" charset="0"/>
              </a:rPr>
              <a:t>	 WIS portal version 2 Beta </a:t>
            </a:r>
            <a:r>
              <a:rPr lang="en-US" altLang="zh-CN" sz="2400" dirty="0" smtClean="0">
                <a:cs typeface="Arial" panose="020B0604020202020204" pitchFamily="34" charset="0"/>
              </a:rPr>
              <a:t>online to public</a:t>
            </a:r>
          </a:p>
          <a:p>
            <a:pPr>
              <a:defRPr/>
            </a:pPr>
            <a:endParaRPr lang="en-US" altLang="zh-CN" sz="2400" dirty="0"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zh-CN" sz="2400" dirty="0" smtClean="0">
                <a:cs typeface="Arial" panose="020B0604020202020204" pitchFamily="34" charset="0"/>
              </a:rPr>
              <a:t>~20</a:t>
            </a:r>
            <a:r>
              <a:rPr lang="en-US" altLang="zh-CN" sz="2400" baseline="30000" dirty="0" smtClean="0">
                <a:cs typeface="Arial" panose="020B0604020202020204" pitchFamily="34" charset="0"/>
              </a:rPr>
              <a:t>th</a:t>
            </a:r>
            <a:r>
              <a:rPr lang="en-US" altLang="zh-CN" sz="2400" dirty="0" smtClean="0">
                <a:cs typeface="Arial" panose="020B0604020202020204" pitchFamily="34" charset="0"/>
              </a:rPr>
              <a:t>, July</a:t>
            </a:r>
            <a:r>
              <a:rPr lang="en-US" altLang="zh-CN" sz="2400" dirty="0">
                <a:cs typeface="Arial" panose="020B0604020202020204" pitchFamily="34" charset="0"/>
              </a:rPr>
              <a:t>	</a:t>
            </a:r>
            <a:r>
              <a:rPr lang="en-US" altLang="zh-CN" sz="2400" dirty="0" smtClean="0">
                <a:cs typeface="Arial" panose="020B0604020202020204" pitchFamily="34" charset="0"/>
              </a:rPr>
              <a:t>TIGGE DAR metadata are marked “deleted”</a:t>
            </a:r>
          </a:p>
          <a:p>
            <a:pPr>
              <a:defRPr/>
            </a:pPr>
            <a:endParaRPr lang="en-US" altLang="zh-CN" sz="2400" dirty="0" smtClean="0"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9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68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Future Plan: supports to WIS 2.0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87851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GISC Beijing v2 supports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Pushing data to “cloud cache” in real-time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>
                <a:cs typeface="Arial" panose="020B0604020202020204" pitchFamily="34" charset="0"/>
              </a:rPr>
              <a:t>AMQP </a:t>
            </a:r>
            <a:r>
              <a:rPr lang="en-US" altLang="zh-CN" sz="2800" b="0" dirty="0" smtClean="0">
                <a:cs typeface="Arial" panose="020B0604020202020204" pitchFamily="34" charset="0"/>
              </a:rPr>
              <a:t>/ </a:t>
            </a:r>
            <a:r>
              <a:rPr lang="en-US" altLang="zh-CN" sz="2800" b="0" dirty="0" err="1" smtClean="0">
                <a:cs typeface="Arial" panose="020B0604020202020204" pitchFamily="34" charset="0"/>
              </a:rPr>
              <a:t>RabbitMQ</a:t>
            </a:r>
            <a:r>
              <a:rPr lang="en-US" altLang="zh-CN" sz="2800" b="0" dirty="0" smtClean="0">
                <a:cs typeface="Arial" panose="020B0604020202020204" pitchFamily="34" charset="0"/>
              </a:rPr>
              <a:t> message communication</a:t>
            </a:r>
          </a:p>
          <a:p>
            <a:pPr lvl="1">
              <a:defRPr/>
            </a:pPr>
            <a:endParaRPr lang="en-US" altLang="zh-CN" sz="2400" b="0" dirty="0" smtClean="0">
              <a:cs typeface="Arial" panose="020B0604020202020204" pitchFamily="34" charset="0"/>
            </a:endParaRPr>
          </a:p>
          <a:p>
            <a:pPr lvl="1">
              <a:defRPr/>
            </a:pPr>
            <a:r>
              <a:rPr lang="en-US" altLang="zh-CN" sz="2400" b="0" dirty="0" smtClean="0">
                <a:cs typeface="Arial" panose="020B0604020202020204" pitchFamily="34" charset="0"/>
              </a:rPr>
              <a:t>CMA domestic telecommunication system is using AMQP/</a:t>
            </a:r>
            <a:r>
              <a:rPr lang="en-US" altLang="zh-CN" sz="2400" b="0" dirty="0" err="1" smtClean="0">
                <a:cs typeface="Arial" panose="020B0604020202020204" pitchFamily="34" charset="0"/>
              </a:rPr>
              <a:t>RabbitMQ</a:t>
            </a:r>
            <a:r>
              <a:rPr lang="en-US" altLang="zh-CN" sz="2400" b="0" dirty="0" smtClean="0">
                <a:cs typeface="Arial" panose="020B0604020202020204" pitchFamily="34" charset="0"/>
              </a:rPr>
              <a:t> for real-time operational data transmission</a:t>
            </a:r>
            <a:endParaRPr lang="en-US" altLang="zh-CN" sz="2400" b="0" dirty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10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19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Future Plan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87851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GISC Beijing v2 is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Working on integration of IQWMA (monitoring)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Troubleshooting bugs and issues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Consolidating the beta version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Improving the WCD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11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81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endParaRPr lang="zh-CN" alt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87851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Mr. Wang Peng reported the current status of GISC Beijing and the progress of GISC Beijing WIS portal version 2. In 5</a:t>
            </a:r>
            <a:r>
              <a:rPr lang="en-US" altLang="zh-CN" sz="2800" b="0" baseline="30000" dirty="0" smtClean="0">
                <a:cs typeface="Arial" panose="020B0604020202020204" pitchFamily="34" charset="0"/>
              </a:rPr>
              <a:t>th</a:t>
            </a:r>
            <a:r>
              <a:rPr lang="en-US" altLang="zh-CN" sz="2800" b="0" dirty="0" smtClean="0">
                <a:cs typeface="Arial" panose="020B0604020202020204" pitchFamily="34" charset="0"/>
              </a:rPr>
              <a:t> September 2017, its version 2 beta released to public as scheduled.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altLang="zh-CN" sz="2800" b="0" dirty="0" smtClean="0"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zh-CN" sz="2800" b="0" dirty="0" smtClean="0">
                <a:cs typeface="Arial" panose="020B0604020202020204" pitchFamily="34" charset="0"/>
              </a:rPr>
              <a:t>In 2017, GISC </a:t>
            </a:r>
            <a:r>
              <a:rPr lang="en-US" altLang="zh-CN" sz="2800" b="0" dirty="0">
                <a:cs typeface="Arial" panose="020B0604020202020204" pitchFamily="34" charset="0"/>
              </a:rPr>
              <a:t>Beijing and GISC Tokyo together </a:t>
            </a:r>
            <a:r>
              <a:rPr lang="en-US" altLang="zh-CN" sz="2800" b="0" dirty="0" smtClean="0">
                <a:cs typeface="Arial" panose="020B0604020202020204" pitchFamily="34" charset="0"/>
              </a:rPr>
              <a:t>drafted </a:t>
            </a:r>
            <a:r>
              <a:rPr lang="en-US" altLang="zh-CN" sz="2800" b="0" dirty="0">
                <a:cs typeface="Arial" panose="020B0604020202020204" pitchFamily="34" charset="0"/>
              </a:rPr>
              <a:t>bilateral GISC backup </a:t>
            </a:r>
            <a:r>
              <a:rPr lang="en-US" altLang="zh-CN" sz="2800" b="0" dirty="0" smtClean="0">
                <a:cs typeface="Arial" panose="020B0604020202020204" pitchFamily="34" charset="0"/>
              </a:rPr>
              <a:t>specifications </a:t>
            </a:r>
            <a:r>
              <a:rPr lang="en-US" altLang="zh-CN" sz="2800" b="0" dirty="0">
                <a:cs typeface="Arial" panose="020B0604020202020204" pitchFamily="34" charset="0"/>
              </a:rPr>
              <a:t>and disaster failover procedures</a:t>
            </a:r>
            <a:r>
              <a:rPr lang="en-US" altLang="zh-CN" sz="2800" b="0" dirty="0" smtClean="0">
                <a:cs typeface="Arial" panose="020B0604020202020204" pitchFamily="34" charset="0"/>
              </a:rPr>
              <a:t>.</a:t>
            </a:r>
            <a:endParaRPr lang="en-US" altLang="zh-CN" sz="2800" b="0" dirty="0">
              <a:cs typeface="Arial" panose="020B0604020202020204" pitchFamily="34" charset="0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BA4F6-97BE-4F9E-AF32-BC32132556DE}" type="slidenum">
              <a:rPr lang="zh-CN" altLang="en-US" smtClean="0">
                <a:latin typeface="Arial" panose="020B0604020202020204" pitchFamily="34" charset="0"/>
                <a:cs typeface="Arial" panose="020B0604020202020204" pitchFamily="34" charset="0"/>
              </a:rPr>
              <a:pPr>
                <a:defRPr/>
              </a:pPr>
              <a:t>12</a:t>
            </a:fld>
            <a:endParaRPr lang="zh-CN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07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4.1(2)-Beij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TT-GISC2017-presentation4.1(2)-Beijing</Template>
  <TotalTime>123</TotalTime>
  <Words>504</Words>
  <Application>Microsoft Office PowerPoint</Application>
  <PresentationFormat>全屏显示(4:3)</PresentationFormat>
  <Paragraphs>120</Paragraphs>
  <Slides>13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TT-GISC2017-presentation4.1(2)-Beijing</vt:lpstr>
      <vt:lpstr>PowerPoint 演示文稿</vt:lpstr>
      <vt:lpstr>Area of Responsibilities</vt:lpstr>
      <vt:lpstr>AMDCN Connectivity</vt:lpstr>
      <vt:lpstr>DCs WIS Compliance</vt:lpstr>
      <vt:lpstr>Training – Capacity building activity</vt:lpstr>
      <vt:lpstr>Operational issues in last period</vt:lpstr>
      <vt:lpstr>GISC Backup and activities</vt:lpstr>
      <vt:lpstr>Monitoring Activity &amp; Volume</vt:lpstr>
      <vt:lpstr>Changes and Progress in GISC</vt:lpstr>
      <vt:lpstr>Future Plan: supports to WIS 2.0</vt:lpstr>
      <vt:lpstr>Future Plan</vt:lpstr>
      <vt:lpstr>Summary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NOT NULL</dc:creator>
  <cp:lastModifiedBy>NOT NULL</cp:lastModifiedBy>
  <cp:revision>20</cp:revision>
  <dcterms:created xsi:type="dcterms:W3CDTF">2017-11-11T04:36:35Z</dcterms:created>
  <dcterms:modified xsi:type="dcterms:W3CDTF">2017-11-13T09:36:49Z</dcterms:modified>
</cp:coreProperties>
</file>