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4" r:id="rId3"/>
    <p:sldId id="275" r:id="rId4"/>
    <p:sldId id="269" r:id="rId5"/>
    <p:sldId id="268" r:id="rId6"/>
    <p:sldId id="270" r:id="rId7"/>
    <p:sldId id="271" r:id="rId8"/>
    <p:sldId id="272" r:id="rId9"/>
    <p:sldId id="276" r:id="rId10"/>
    <p:sldId id="267" r:id="rId11"/>
    <p:sldId id="266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9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‹nº›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wis-jma.go.jp/wcd/v1/globe/globe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GISC Brasília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José Mauro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6.2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WIS </a:t>
            </a:r>
            <a:r>
              <a:rPr lang="en-US" sz="2400" dirty="0" err="1" smtClean="0">
                <a:solidFill>
                  <a:srgbClr val="000090"/>
                </a:solidFill>
              </a:rPr>
              <a:t>Centres</a:t>
            </a:r>
            <a:endParaRPr lang="en-US" sz="24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  <p:pic>
        <p:nvPicPr>
          <p:cNvPr id="21" name="Imagem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16063"/>
            <a:ext cx="8161338" cy="430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smtClean="0">
                <a:solidFill>
                  <a:srgbClr val="000000"/>
                </a:solidFill>
              </a:rPr>
              <a:t>WIS </a:t>
            </a:r>
            <a:r>
              <a:rPr lang="pt-BR" altLang="pt-BR" sz="4000" b="1" dirty="0" err="1" smtClean="0">
                <a:solidFill>
                  <a:srgbClr val="000000"/>
                </a:solidFill>
              </a:rPr>
              <a:t>Monitoring</a:t>
            </a:r>
            <a:endParaRPr lang="pt-BR" altLang="pt-BR" sz="18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5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67225"/>
            <a:ext cx="8397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700" y="908050"/>
            <a:ext cx="4327525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3" y="1238250"/>
            <a:ext cx="839787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5211763"/>
            <a:ext cx="8397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1341438"/>
            <a:ext cx="8397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eta para cima 9"/>
          <p:cNvSpPr/>
          <p:nvPr/>
        </p:nvSpPr>
        <p:spPr>
          <a:xfrm>
            <a:off x="4887913" y="4895850"/>
            <a:ext cx="263525" cy="7762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Seta para cima 10"/>
          <p:cNvSpPr/>
          <p:nvPr/>
        </p:nvSpPr>
        <p:spPr>
          <a:xfrm rot="2734548">
            <a:off x="2697956" y="4020344"/>
            <a:ext cx="263525" cy="7762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Seta para cima 11"/>
          <p:cNvSpPr/>
          <p:nvPr/>
        </p:nvSpPr>
        <p:spPr>
          <a:xfrm rot="16200000">
            <a:off x="6802437" y="1620838"/>
            <a:ext cx="263525" cy="774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3" name="Seta para cima 12"/>
          <p:cNvSpPr/>
          <p:nvPr/>
        </p:nvSpPr>
        <p:spPr>
          <a:xfrm rot="5400000">
            <a:off x="2532856" y="1639094"/>
            <a:ext cx="263525" cy="7762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Seta para cima 13"/>
          <p:cNvSpPr/>
          <p:nvPr/>
        </p:nvSpPr>
        <p:spPr>
          <a:xfrm rot="18915123">
            <a:off x="6719888" y="3959225"/>
            <a:ext cx="263525" cy="7762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5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4465638"/>
            <a:ext cx="852488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ixaDeTexto 5"/>
          <p:cNvSpPr txBox="1">
            <a:spLocks noChangeArrowheads="1"/>
          </p:cNvSpPr>
          <p:nvPr/>
        </p:nvSpPr>
        <p:spPr bwMode="auto">
          <a:xfrm>
            <a:off x="240852" y="2275810"/>
            <a:ext cx="218484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600" b="1" dirty="0" err="1"/>
              <a:t>One</a:t>
            </a:r>
            <a:r>
              <a:rPr lang="pt-BR" altLang="pt-BR" sz="1600" b="1" dirty="0"/>
              <a:t> local </a:t>
            </a:r>
            <a:r>
              <a:rPr lang="pt-BR" altLang="pt-BR" sz="1600" b="1" dirty="0" err="1"/>
              <a:t>computer</a:t>
            </a:r>
            <a:r>
              <a:rPr lang="pt-BR" altLang="pt-BR" sz="1600" b="1" dirty="0"/>
              <a:t> runs a self </a:t>
            </a:r>
            <a:r>
              <a:rPr lang="pt-BR" altLang="pt-BR" sz="1600" b="1" dirty="0" err="1"/>
              <a:t>controlled</a:t>
            </a:r>
            <a:r>
              <a:rPr lang="pt-BR" altLang="pt-BR" sz="1600" b="1" dirty="0"/>
              <a:t> “</a:t>
            </a:r>
            <a:r>
              <a:rPr lang="pt-BR" altLang="pt-BR" sz="1600" b="1" dirty="0" err="1"/>
              <a:t>atacck</a:t>
            </a:r>
            <a:r>
              <a:rPr lang="pt-BR" altLang="pt-BR" sz="1600" b="1" dirty="0"/>
              <a:t>” </a:t>
            </a:r>
            <a:r>
              <a:rPr lang="pt-BR" altLang="pt-BR" sz="1600" b="1" dirty="0" err="1"/>
              <a:t>against</a:t>
            </a:r>
            <a:r>
              <a:rPr lang="pt-BR" altLang="pt-BR" sz="1600" b="1" dirty="0"/>
              <a:t> its </a:t>
            </a:r>
            <a:r>
              <a:rPr lang="pt-BR" altLang="pt-BR" sz="1600" b="1" dirty="0" err="1"/>
              <a:t>own</a:t>
            </a:r>
            <a:r>
              <a:rPr lang="pt-BR" altLang="pt-BR" sz="1600" b="1" dirty="0"/>
              <a:t> GISC server. The </a:t>
            </a:r>
            <a:r>
              <a:rPr lang="pt-BR" altLang="pt-BR" sz="1600" b="1" dirty="0" err="1"/>
              <a:t>results</a:t>
            </a:r>
            <a:r>
              <a:rPr lang="pt-BR" altLang="pt-BR" sz="1600" b="1" dirty="0"/>
              <a:t> are </a:t>
            </a:r>
            <a:r>
              <a:rPr lang="pt-BR" altLang="pt-BR" sz="1600" b="1" dirty="0" err="1"/>
              <a:t>stored</a:t>
            </a:r>
            <a:r>
              <a:rPr lang="pt-BR" altLang="pt-BR" sz="1600" b="1" dirty="0"/>
              <a:t>, </a:t>
            </a:r>
            <a:r>
              <a:rPr lang="pt-BR" altLang="pt-BR" sz="1600" b="1" dirty="0" err="1"/>
              <a:t>classified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and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rated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according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to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the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risks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found</a:t>
            </a:r>
            <a:r>
              <a:rPr lang="pt-BR" altLang="pt-BR" sz="1600" b="1" dirty="0"/>
              <a:t>. </a:t>
            </a:r>
          </a:p>
        </p:txBody>
      </p:sp>
      <p:sp>
        <p:nvSpPr>
          <p:cNvPr id="17" name="CaixaDeTexto 18"/>
          <p:cNvSpPr txBox="1">
            <a:spLocks noChangeArrowheads="1"/>
          </p:cNvSpPr>
          <p:nvPr/>
        </p:nvSpPr>
        <p:spPr bwMode="auto">
          <a:xfrm>
            <a:off x="3607389" y="2490224"/>
            <a:ext cx="23447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800" b="1" dirty="0"/>
              <a:t>The </a:t>
            </a:r>
            <a:r>
              <a:rPr lang="pt-BR" altLang="pt-BR" sz="1800" b="1" dirty="0" err="1"/>
              <a:t>risk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table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is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them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published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to</a:t>
            </a:r>
            <a:r>
              <a:rPr lang="pt-BR" altLang="pt-BR" sz="1800" b="1" dirty="0"/>
              <a:t> </a:t>
            </a:r>
            <a:r>
              <a:rPr lang="pt-BR" altLang="pt-BR" sz="1800" b="1" dirty="0" err="1"/>
              <a:t>other</a:t>
            </a:r>
            <a:r>
              <a:rPr lang="pt-BR" altLang="pt-BR" sz="1800" b="1" dirty="0"/>
              <a:t> GISC centers</a:t>
            </a:r>
            <a:r>
              <a:rPr lang="pt-BR" altLang="pt-BR" sz="1400" b="1" dirty="0"/>
              <a:t>. </a:t>
            </a:r>
          </a:p>
        </p:txBody>
      </p:sp>
      <p:sp>
        <p:nvSpPr>
          <p:cNvPr id="18" name="CaixaDeTexto 19"/>
          <p:cNvSpPr txBox="1">
            <a:spLocks noChangeArrowheads="1"/>
          </p:cNvSpPr>
          <p:nvPr/>
        </p:nvSpPr>
        <p:spPr bwMode="auto">
          <a:xfrm>
            <a:off x="6753225" y="2287060"/>
            <a:ext cx="21272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600" b="1" dirty="0" err="1"/>
              <a:t>All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assets</a:t>
            </a:r>
            <a:r>
              <a:rPr lang="pt-BR" altLang="pt-BR" sz="1600" b="1" dirty="0"/>
              <a:t> are </a:t>
            </a:r>
            <a:r>
              <a:rPr lang="pt-BR" altLang="pt-BR" sz="1600" b="1" dirty="0" err="1"/>
              <a:t>rated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based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on</a:t>
            </a:r>
            <a:r>
              <a:rPr lang="pt-BR" altLang="pt-BR" sz="1600" b="1" dirty="0"/>
              <a:t> a 5 stars </a:t>
            </a:r>
            <a:r>
              <a:rPr lang="pt-BR" altLang="pt-BR" sz="1600" b="1" dirty="0" err="1"/>
              <a:t>classification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according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to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the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relevance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of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the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vulnerability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found</a:t>
            </a:r>
            <a:r>
              <a:rPr lang="pt-BR" altLang="pt-BR" sz="1600" b="1" dirty="0"/>
              <a:t>. </a:t>
            </a:r>
          </a:p>
        </p:txBody>
      </p:sp>
      <p:sp>
        <p:nvSpPr>
          <p:cNvPr id="19" name="CaixaDeTexto 20"/>
          <p:cNvSpPr txBox="1">
            <a:spLocks noChangeArrowheads="1"/>
          </p:cNvSpPr>
          <p:nvPr/>
        </p:nvSpPr>
        <p:spPr bwMode="auto">
          <a:xfrm>
            <a:off x="5727701" y="5437666"/>
            <a:ext cx="306607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600" b="1" dirty="0"/>
              <a:t>The </a:t>
            </a:r>
            <a:r>
              <a:rPr lang="pt-BR" altLang="pt-BR" sz="1600" b="1" dirty="0" err="1"/>
              <a:t>classification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results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can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be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restricted</a:t>
            </a:r>
            <a:r>
              <a:rPr lang="pt-BR" altLang="pt-BR" sz="1600" b="1" dirty="0"/>
              <a:t> </a:t>
            </a:r>
            <a:r>
              <a:rPr lang="pt-BR" altLang="pt-BR" sz="1600" b="1" dirty="0" err="1"/>
              <a:t>using</a:t>
            </a:r>
            <a:r>
              <a:rPr lang="pt-BR" altLang="pt-BR" sz="1600" b="1" dirty="0"/>
              <a:t> some </a:t>
            </a:r>
            <a:r>
              <a:rPr lang="pt-BR" altLang="pt-BR" sz="1600" b="1" dirty="0" err="1"/>
              <a:t>authentication</a:t>
            </a:r>
            <a:r>
              <a:rPr lang="pt-BR" altLang="pt-BR" sz="1600" b="1" dirty="0"/>
              <a:t> procedure. </a:t>
            </a:r>
          </a:p>
        </p:txBody>
      </p:sp>
      <p:sp>
        <p:nvSpPr>
          <p:cNvPr id="20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>
                <a:solidFill>
                  <a:srgbClr val="000000"/>
                </a:solidFill>
              </a:rPr>
              <a:t>Monitoring</a:t>
            </a:r>
            <a:r>
              <a:rPr lang="pt-BR" altLang="pt-BR" sz="4000" b="1" dirty="0">
                <a:solidFill>
                  <a:srgbClr val="000000"/>
                </a:solidFill>
              </a:rPr>
              <a:t> </a:t>
            </a:r>
            <a:r>
              <a:rPr lang="pt-BR" altLang="pt-BR" sz="4000" b="1" dirty="0" err="1">
                <a:solidFill>
                  <a:srgbClr val="000000"/>
                </a:solidFill>
              </a:rPr>
              <a:t>and</a:t>
            </a:r>
            <a:r>
              <a:rPr lang="pt-BR" altLang="pt-BR" sz="4000" b="1" dirty="0">
                <a:solidFill>
                  <a:srgbClr val="000000"/>
                </a:solidFill>
              </a:rPr>
              <a:t> data </a:t>
            </a:r>
            <a:r>
              <a:rPr lang="pt-BR" altLang="pt-BR" sz="4000" b="1" dirty="0" err="1">
                <a:solidFill>
                  <a:srgbClr val="000000"/>
                </a:solidFill>
              </a:rPr>
              <a:t>colection</a:t>
            </a:r>
            <a:endParaRPr lang="pt-BR" altLang="pt-BR" sz="1800" b="1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pt-BR" altLang="pt-BR" sz="18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74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  <p:pic>
        <p:nvPicPr>
          <p:cNvPr id="3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7" y="1377950"/>
            <a:ext cx="8132171" cy="478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>
                <a:solidFill>
                  <a:srgbClr val="000000"/>
                </a:solidFill>
              </a:rPr>
              <a:t>Monitoring</a:t>
            </a:r>
            <a:r>
              <a:rPr lang="pt-BR" altLang="pt-BR" sz="4000" b="1" dirty="0">
                <a:solidFill>
                  <a:srgbClr val="000000"/>
                </a:solidFill>
              </a:rPr>
              <a:t> </a:t>
            </a:r>
            <a:r>
              <a:rPr lang="pt-BR" altLang="pt-BR" sz="4000" b="1" dirty="0" err="1">
                <a:solidFill>
                  <a:srgbClr val="000000"/>
                </a:solidFill>
              </a:rPr>
              <a:t>and</a:t>
            </a:r>
            <a:r>
              <a:rPr lang="pt-BR" altLang="pt-BR" sz="4000" b="1" dirty="0">
                <a:solidFill>
                  <a:srgbClr val="000000"/>
                </a:solidFill>
              </a:rPr>
              <a:t> data </a:t>
            </a:r>
            <a:r>
              <a:rPr lang="pt-BR" altLang="pt-BR" sz="4000" b="1" dirty="0" err="1" smtClean="0">
                <a:solidFill>
                  <a:srgbClr val="000000"/>
                </a:solidFill>
              </a:rPr>
              <a:t>colection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19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  <p:grpSp>
        <p:nvGrpSpPr>
          <p:cNvPr id="3" name="Grupo 1"/>
          <p:cNvGrpSpPr>
            <a:grpSpLocks/>
          </p:cNvGrpSpPr>
          <p:nvPr/>
        </p:nvGrpSpPr>
        <p:grpSpPr bwMode="auto">
          <a:xfrm>
            <a:off x="250825" y="977900"/>
            <a:ext cx="8677275" cy="5111750"/>
            <a:chOff x="179512" y="764704"/>
            <a:chExt cx="8676357" cy="5113188"/>
          </a:xfrm>
        </p:grpSpPr>
        <p:pic>
          <p:nvPicPr>
            <p:cNvPr id="5" name="Imagem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764704"/>
              <a:ext cx="8594593" cy="4882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CaixaDeTexto 18"/>
            <p:cNvSpPr txBox="1">
              <a:spLocks noChangeArrowheads="1"/>
            </p:cNvSpPr>
            <p:nvPr/>
          </p:nvSpPr>
          <p:spPr bwMode="auto">
            <a:xfrm>
              <a:off x="4425950" y="5415929"/>
              <a:ext cx="12255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b="1">
                  <a:solidFill>
                    <a:srgbClr val="008E40"/>
                  </a:solidFill>
                  <a:latin typeface="Arial Black" panose="020B0A04020102020204" pitchFamily="34" charset="0"/>
                </a:rPr>
                <a:t>R V A</a:t>
              </a:r>
            </a:p>
          </p:txBody>
        </p:sp>
        <p:sp>
          <p:nvSpPr>
            <p:cNvPr id="7" name="CaixaDeTexto 19"/>
            <p:cNvSpPr txBox="1">
              <a:spLocks noChangeArrowheads="1"/>
            </p:cNvSpPr>
            <p:nvPr/>
          </p:nvSpPr>
          <p:spPr bwMode="auto">
            <a:xfrm>
              <a:off x="6876256" y="4516663"/>
              <a:ext cx="12239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b="1">
                  <a:solidFill>
                    <a:srgbClr val="FF0000"/>
                  </a:solidFill>
                  <a:latin typeface="Arial Black" panose="020B0A04020102020204" pitchFamily="34" charset="0"/>
                </a:rPr>
                <a:t>R V A</a:t>
              </a:r>
            </a:p>
          </p:txBody>
        </p:sp>
        <p:sp>
          <p:nvSpPr>
            <p:cNvPr id="8" name="CaixaDeTexto 20"/>
            <p:cNvSpPr txBox="1">
              <a:spLocks noChangeArrowheads="1"/>
            </p:cNvSpPr>
            <p:nvPr/>
          </p:nvSpPr>
          <p:spPr bwMode="auto">
            <a:xfrm>
              <a:off x="1835696" y="4071319"/>
              <a:ext cx="122396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b="1">
                  <a:solidFill>
                    <a:srgbClr val="FFC000"/>
                  </a:solidFill>
                  <a:latin typeface="Arial Black" panose="020B0A04020102020204" pitchFamily="34" charset="0"/>
                </a:rPr>
                <a:t>R</a:t>
              </a:r>
              <a:r>
                <a:rPr lang="pt-BR" altLang="pt-BR" b="1">
                  <a:solidFill>
                    <a:srgbClr val="008E40"/>
                  </a:solidFill>
                  <a:latin typeface="Arial Black" panose="020B0A04020102020204" pitchFamily="34" charset="0"/>
                </a:rPr>
                <a:t> V </a:t>
              </a:r>
              <a:r>
                <a:rPr lang="pt-BR" altLang="pt-BR" b="1">
                  <a:solidFill>
                    <a:srgbClr val="FF0000"/>
                  </a:solidFill>
                  <a:latin typeface="Arial Black" panose="020B0A04020102020204" pitchFamily="34" charset="0"/>
                </a:rPr>
                <a:t>A</a:t>
              </a:r>
            </a:p>
          </p:txBody>
        </p:sp>
        <p:sp>
          <p:nvSpPr>
            <p:cNvPr id="9" name="CaixaDeTexto 21"/>
            <p:cNvSpPr txBox="1">
              <a:spLocks noChangeArrowheads="1"/>
            </p:cNvSpPr>
            <p:nvPr/>
          </p:nvSpPr>
          <p:spPr bwMode="auto">
            <a:xfrm>
              <a:off x="7631906" y="2670033"/>
              <a:ext cx="12239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b="1">
                  <a:solidFill>
                    <a:srgbClr val="008E40"/>
                  </a:solidFill>
                  <a:latin typeface="Arial Black" panose="020B0A04020102020204" pitchFamily="34" charset="0"/>
                </a:rPr>
                <a:t>R V A</a:t>
              </a:r>
            </a:p>
          </p:txBody>
        </p:sp>
        <p:sp>
          <p:nvSpPr>
            <p:cNvPr id="10" name="CaixaDeTexto 22"/>
            <p:cNvSpPr txBox="1">
              <a:spLocks noChangeArrowheads="1"/>
            </p:cNvSpPr>
            <p:nvPr/>
          </p:nvSpPr>
          <p:spPr bwMode="auto">
            <a:xfrm>
              <a:off x="899592" y="2803080"/>
              <a:ext cx="122396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b="1">
                  <a:solidFill>
                    <a:srgbClr val="008E40"/>
                  </a:solidFill>
                  <a:latin typeface="Arial Black" panose="020B0A04020102020204" pitchFamily="34" charset="0"/>
                </a:rPr>
                <a:t>R V A</a:t>
              </a:r>
            </a:p>
          </p:txBody>
        </p:sp>
      </p:grpSp>
      <p:sp>
        <p:nvSpPr>
          <p:cNvPr id="11" name="Shape 231"/>
          <p:cNvSpPr>
            <a:spLocks noChangeArrowheads="1"/>
          </p:cNvSpPr>
          <p:nvPr/>
        </p:nvSpPr>
        <p:spPr bwMode="auto">
          <a:xfrm>
            <a:off x="250825" y="147551"/>
            <a:ext cx="8893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Risk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,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Vulnerability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and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Availability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map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26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  <p:pic>
        <p:nvPicPr>
          <p:cNvPr id="3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81075"/>
            <a:ext cx="7056438" cy="519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250825" y="147551"/>
            <a:ext cx="8893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Risk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,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Vulnerability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and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Availability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map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527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Número de Slide 4"/>
          <p:cNvSpPr>
            <a:spLocks noGrp="1"/>
          </p:cNvSpPr>
          <p:nvPr>
            <p:ph type="sldNum" sz="quarter" idx="4294967295"/>
          </p:nvPr>
        </p:nvSpPr>
        <p:spPr>
          <a:xfrm>
            <a:off x="5867400" y="6478588"/>
            <a:ext cx="1152525" cy="312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07A23B3-D125-4165-906A-3DFE246ADAC1}" type="slidenum">
              <a:rPr lang="en-US" altLang="en-US" sz="1200" smtClean="0"/>
              <a:pPr/>
              <a:t>7</a:t>
            </a:fld>
            <a:endParaRPr lang="en-US" altLang="en-US" sz="1200" smtClean="0"/>
          </a:p>
        </p:txBody>
      </p:sp>
      <p:pic>
        <p:nvPicPr>
          <p:cNvPr id="29699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19" y="925287"/>
            <a:ext cx="7316561" cy="5456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hape 231"/>
          <p:cNvSpPr>
            <a:spLocks noChangeArrowheads="1"/>
          </p:cNvSpPr>
          <p:nvPr/>
        </p:nvSpPr>
        <p:spPr bwMode="auto">
          <a:xfrm>
            <a:off x="610054" y="147551"/>
            <a:ext cx="56165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AlienVault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Dashboard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6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Número de Slide 4"/>
          <p:cNvSpPr>
            <a:spLocks noGrp="1"/>
          </p:cNvSpPr>
          <p:nvPr>
            <p:ph type="sldNum" sz="quarter" idx="4294967295"/>
          </p:nvPr>
        </p:nvSpPr>
        <p:spPr>
          <a:xfrm>
            <a:off x="5867400" y="6478588"/>
            <a:ext cx="1152525" cy="3127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00EA60A-37F3-4C1C-BA82-A3187B975D61}" type="slidenum">
              <a:rPr lang="en-US" altLang="en-US" sz="1200" smtClean="0"/>
              <a:pPr/>
              <a:t>8</a:t>
            </a:fld>
            <a:endParaRPr lang="en-US" altLang="en-US" sz="1200" smtClean="0"/>
          </a:p>
        </p:txBody>
      </p:sp>
      <p:pic>
        <p:nvPicPr>
          <p:cNvPr id="30723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96938"/>
            <a:ext cx="8424863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hape 231"/>
          <p:cNvSpPr>
            <a:spLocks noChangeArrowheads="1"/>
          </p:cNvSpPr>
          <p:nvPr/>
        </p:nvSpPr>
        <p:spPr bwMode="auto">
          <a:xfrm>
            <a:off x="539750" y="147551"/>
            <a:ext cx="69555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AlienVault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Dashboard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40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 smtClean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200" y="1320800"/>
            <a:ext cx="8152600" cy="4888794"/>
          </a:xfrm>
          <a:prstGeom prst="rect">
            <a:avLst/>
          </a:prstGeom>
        </p:spPr>
      </p:pic>
      <p:sp>
        <p:nvSpPr>
          <p:cNvPr id="6" name="Shape 231"/>
          <p:cNvSpPr>
            <a:spLocks noChangeArrowheads="1"/>
          </p:cNvSpPr>
          <p:nvPr/>
        </p:nvSpPr>
        <p:spPr bwMode="auto">
          <a:xfrm>
            <a:off x="539750" y="147551"/>
            <a:ext cx="69555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AlienVault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Dashboard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173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 smtClean="0"/>
          </a:p>
        </p:txBody>
      </p:sp>
      <p:pic>
        <p:nvPicPr>
          <p:cNvPr id="3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8224838" cy="544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08025" y="117257"/>
            <a:ext cx="84359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3600" b="1" dirty="0" err="1" smtClean="0">
                <a:solidFill>
                  <a:srgbClr val="000000"/>
                </a:solidFill>
              </a:rPr>
              <a:t>AlienVault</a:t>
            </a:r>
            <a:r>
              <a:rPr lang="pt-BR" altLang="pt-BR" sz="3600" b="1" dirty="0" smtClean="0">
                <a:solidFill>
                  <a:srgbClr val="000000"/>
                </a:solidFill>
              </a:rPr>
              <a:t> </a:t>
            </a:r>
            <a:r>
              <a:rPr lang="pt-BR" altLang="pt-BR" sz="3600" b="1" dirty="0" err="1" smtClean="0">
                <a:solidFill>
                  <a:srgbClr val="000000"/>
                </a:solidFill>
              </a:rPr>
              <a:t>Dashboard</a:t>
            </a:r>
            <a:endParaRPr lang="pt-BR" altLang="pt-BR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48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 smtClean="0"/>
          </a:p>
        </p:txBody>
      </p:sp>
      <p:sp>
        <p:nvSpPr>
          <p:cNvPr id="3" name="Shape 231"/>
          <p:cNvSpPr>
            <a:spLocks noChangeArrowheads="1"/>
          </p:cNvSpPr>
          <p:nvPr/>
        </p:nvSpPr>
        <p:spPr bwMode="auto">
          <a:xfrm>
            <a:off x="684214" y="1158063"/>
            <a:ext cx="8090136" cy="513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marL="360363" indent="-360363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Does it </a:t>
            </a:r>
            <a:r>
              <a:rPr lang="pt-BR" altLang="pt-BR" dirty="0" err="1" smtClean="0">
                <a:solidFill>
                  <a:srgbClr val="000000"/>
                </a:solidFill>
              </a:rPr>
              <a:t>works</a:t>
            </a:r>
            <a:r>
              <a:rPr lang="pt-BR" altLang="pt-BR" dirty="0" smtClean="0">
                <a:solidFill>
                  <a:srgbClr val="000000"/>
                </a:solidFill>
              </a:rPr>
              <a:t>?</a:t>
            </a:r>
          </a:p>
          <a:p>
            <a:pPr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What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>
                <a:solidFill>
                  <a:srgbClr val="000000"/>
                </a:solidFill>
              </a:rPr>
              <a:t>should</a:t>
            </a:r>
            <a:r>
              <a:rPr lang="pt-BR" altLang="pt-BR" dirty="0">
                <a:solidFill>
                  <a:srgbClr val="000000"/>
                </a:solidFill>
              </a:rPr>
              <a:t> </a:t>
            </a:r>
            <a:r>
              <a:rPr lang="pt-BR" altLang="pt-BR" dirty="0" err="1">
                <a:solidFill>
                  <a:srgbClr val="000000"/>
                </a:solidFill>
              </a:rPr>
              <a:t>be</a:t>
            </a:r>
            <a:r>
              <a:rPr lang="pt-BR" altLang="pt-BR" dirty="0">
                <a:solidFill>
                  <a:srgbClr val="000000"/>
                </a:solidFill>
              </a:rPr>
              <a:t> </a:t>
            </a:r>
            <a:r>
              <a:rPr lang="pt-BR" altLang="pt-BR" dirty="0" err="1">
                <a:solidFill>
                  <a:srgbClr val="000000"/>
                </a:solidFill>
              </a:rPr>
              <a:t>monitored</a:t>
            </a:r>
            <a:r>
              <a:rPr lang="pt-BR" altLang="pt-BR" dirty="0" smtClean="0">
                <a:solidFill>
                  <a:srgbClr val="000000"/>
                </a:solidFill>
              </a:rPr>
              <a:t>?</a:t>
            </a:r>
          </a:p>
          <a:p>
            <a:pPr marL="0" indent="0">
              <a:spcBef>
                <a:spcPct val="0"/>
              </a:spcBef>
              <a:buClrTx/>
              <a:buNone/>
              <a:defRPr/>
            </a:pPr>
            <a:endParaRPr lang="pt-BR" altLang="pt-BR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>
                <a:solidFill>
                  <a:srgbClr val="000000"/>
                </a:solidFill>
              </a:rPr>
              <a:t>What</a:t>
            </a:r>
            <a:r>
              <a:rPr lang="pt-BR" altLang="pt-BR" dirty="0">
                <a:solidFill>
                  <a:srgbClr val="000000"/>
                </a:solidFill>
              </a:rPr>
              <a:t> are </a:t>
            </a:r>
            <a:r>
              <a:rPr lang="pt-BR" altLang="pt-BR" dirty="0" err="1">
                <a:solidFill>
                  <a:srgbClr val="000000"/>
                </a:solidFill>
              </a:rPr>
              <a:t>the</a:t>
            </a:r>
            <a:r>
              <a:rPr lang="pt-BR" altLang="pt-BR" dirty="0">
                <a:solidFill>
                  <a:srgbClr val="000000"/>
                </a:solidFill>
              </a:rPr>
              <a:t> </a:t>
            </a:r>
            <a:r>
              <a:rPr lang="pt-BR" altLang="pt-BR" dirty="0" err="1">
                <a:solidFill>
                  <a:srgbClr val="000000"/>
                </a:solidFill>
              </a:rPr>
              <a:t>rules</a:t>
            </a:r>
            <a:r>
              <a:rPr lang="pt-BR" altLang="pt-BR" dirty="0">
                <a:solidFill>
                  <a:srgbClr val="000000"/>
                </a:solidFill>
              </a:rPr>
              <a:t>?</a:t>
            </a:r>
          </a:p>
          <a:p>
            <a:pPr marL="0" indent="0" eaLnBrk="1" hangingPunct="1">
              <a:spcBef>
                <a:spcPct val="0"/>
              </a:spcBef>
              <a:buClrTx/>
              <a:buNone/>
              <a:defRPr/>
            </a:pPr>
            <a:endParaRPr lang="pt-BR" altLang="pt-BR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What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can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or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should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be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reported</a:t>
            </a:r>
            <a:r>
              <a:rPr lang="pt-BR" altLang="pt-BR" dirty="0" smtClean="0">
                <a:solidFill>
                  <a:srgbClr val="000000"/>
                </a:solidFill>
              </a:rPr>
              <a:t>?</a:t>
            </a: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What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can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not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or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should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not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be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reported</a:t>
            </a:r>
            <a:r>
              <a:rPr lang="pt-BR" altLang="pt-BR" dirty="0" smtClean="0">
                <a:solidFill>
                  <a:srgbClr val="000000"/>
                </a:solidFill>
              </a:rPr>
              <a:t>?</a:t>
            </a: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How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to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present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or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exchange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the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results</a:t>
            </a:r>
            <a:r>
              <a:rPr lang="pt-BR" altLang="pt-BR" dirty="0" smtClean="0">
                <a:solidFill>
                  <a:srgbClr val="000000"/>
                </a:solidFill>
              </a:rPr>
              <a:t>?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t-BR" altLang="pt-BR" sz="2000" dirty="0" smtClean="0">
              <a:solidFill>
                <a:srgbClr val="000000"/>
              </a:solidFill>
            </a:endParaRPr>
          </a:p>
        </p:txBody>
      </p:sp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>
                <a:solidFill>
                  <a:srgbClr val="000000"/>
                </a:solidFill>
              </a:rPr>
              <a:t>Issues</a:t>
            </a:r>
            <a:endParaRPr lang="pt-BR" altLang="pt-BR" sz="1800" b="1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pt-BR" altLang="pt-BR" sz="18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481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128829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Obrigado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61</TotalTime>
  <Words>197</Words>
  <Application>Microsoft Office PowerPoint</Application>
  <PresentationFormat>Apresentação na tela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Wingdings</vt:lpstr>
      <vt:lpstr>ET-WISC2017-presentationXX-template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José Mauro de Rezende</cp:lastModifiedBy>
  <cp:revision>27</cp:revision>
  <dcterms:created xsi:type="dcterms:W3CDTF">2017-11-09T12:56:24Z</dcterms:created>
  <dcterms:modified xsi:type="dcterms:W3CDTF">2017-11-10T00:20:11Z</dcterms:modified>
</cp:coreProperties>
</file>