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63"/>
  </p:notesMasterIdLst>
  <p:sldIdLst>
    <p:sldId id="256" r:id="rId2"/>
    <p:sldId id="471" r:id="rId3"/>
    <p:sldId id="506" r:id="rId4"/>
    <p:sldId id="484" r:id="rId5"/>
    <p:sldId id="485" r:id="rId6"/>
    <p:sldId id="472" r:id="rId7"/>
    <p:sldId id="477" r:id="rId8"/>
    <p:sldId id="493" r:id="rId9"/>
    <p:sldId id="494" r:id="rId10"/>
    <p:sldId id="380" r:id="rId11"/>
    <p:sldId id="382" r:id="rId12"/>
    <p:sldId id="537" r:id="rId13"/>
    <p:sldId id="538" r:id="rId14"/>
    <p:sldId id="539" r:id="rId15"/>
    <p:sldId id="584" r:id="rId16"/>
    <p:sldId id="585" r:id="rId17"/>
    <p:sldId id="586" r:id="rId18"/>
    <p:sldId id="587" r:id="rId19"/>
    <p:sldId id="524" r:id="rId20"/>
    <p:sldId id="525" r:id="rId21"/>
    <p:sldId id="526" r:id="rId22"/>
    <p:sldId id="527" r:id="rId23"/>
    <p:sldId id="528" r:id="rId24"/>
    <p:sldId id="529" r:id="rId25"/>
    <p:sldId id="530" r:id="rId26"/>
    <p:sldId id="531" r:id="rId27"/>
    <p:sldId id="532" r:id="rId28"/>
    <p:sldId id="533" r:id="rId29"/>
    <p:sldId id="534" r:id="rId30"/>
    <p:sldId id="535" r:id="rId31"/>
    <p:sldId id="514" r:id="rId32"/>
    <p:sldId id="588" r:id="rId33"/>
    <p:sldId id="542" r:id="rId34"/>
    <p:sldId id="444" r:id="rId35"/>
    <p:sldId id="543" r:id="rId36"/>
    <p:sldId id="548" r:id="rId37"/>
    <p:sldId id="553" r:id="rId38"/>
    <p:sldId id="557" r:id="rId39"/>
    <p:sldId id="560" r:id="rId40"/>
    <p:sldId id="555" r:id="rId41"/>
    <p:sldId id="577" r:id="rId42"/>
    <p:sldId id="562" r:id="rId43"/>
    <p:sldId id="563" r:id="rId44"/>
    <p:sldId id="564" r:id="rId45"/>
    <p:sldId id="565" r:id="rId46"/>
    <p:sldId id="566" r:id="rId47"/>
    <p:sldId id="567" r:id="rId48"/>
    <p:sldId id="568" r:id="rId49"/>
    <p:sldId id="570" r:id="rId50"/>
    <p:sldId id="580" r:id="rId51"/>
    <p:sldId id="579" r:id="rId52"/>
    <p:sldId id="581" r:id="rId53"/>
    <p:sldId id="582" r:id="rId54"/>
    <p:sldId id="571" r:id="rId55"/>
    <p:sldId id="572" r:id="rId56"/>
    <p:sldId id="573" r:id="rId57"/>
    <p:sldId id="574" r:id="rId58"/>
    <p:sldId id="575" r:id="rId59"/>
    <p:sldId id="576" r:id="rId60"/>
    <p:sldId id="583" r:id="rId61"/>
    <p:sldId id="523" r:id="rId6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14" autoAdjust="0"/>
    <p:restoredTop sz="94660"/>
  </p:normalViewPr>
  <p:slideViewPr>
    <p:cSldViewPr snapToGrid="0" snapToObjects="1">
      <p:cViewPr varScale="1">
        <p:scale>
          <a:sx n="84" d="100"/>
          <a:sy n="84" d="100"/>
        </p:scale>
        <p:origin x="-1421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lf:Desktop:DanniGenovaAAL_ania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lf:Desktop:DanniGenovaAAL_ania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v>Stato Attuale</c:v>
          </c:tx>
          <c:spPr>
            <a:ln w="47625">
              <a:noFill/>
            </a:ln>
          </c:spPr>
          <c:marker>
            <c:symbol val="circle"/>
            <c:size val="12"/>
            <c:spPr>
              <a:solidFill>
                <a:schemeClr val="accent3">
                  <a:lumMod val="75000"/>
                </a:schemeClr>
              </a:solidFill>
            </c:spPr>
          </c:marker>
          <c:xVal>
            <c:numRef>
              <c:f>[DanniGenovaAAL_ania.xlsx]TempiRit!$B$3:$B$8</c:f>
              <c:numCache>
                <c:formatCode>General</c:formatCode>
                <c:ptCount val="6"/>
                <c:pt idx="0">
                  <c:v>50</c:v>
                </c:pt>
                <c:pt idx="1">
                  <c:v>100</c:v>
                </c:pt>
                <c:pt idx="2">
                  <c:v>200</c:v>
                </c:pt>
                <c:pt idx="3">
                  <c:v>300</c:v>
                </c:pt>
                <c:pt idx="4">
                  <c:v>500</c:v>
                </c:pt>
                <c:pt idx="5">
                  <c:v>1000</c:v>
                </c:pt>
              </c:numCache>
            </c:numRef>
          </c:xVal>
          <c:yVal>
            <c:numRef>
              <c:f>[DanniGenovaAAL_ania.xlsx]TempiRit!$F$3:$F$8</c:f>
              <c:numCache>
                <c:formatCode>#,##0\ "€"</c:formatCode>
                <c:ptCount val="6"/>
                <c:pt idx="0">
                  <c:v>68600000</c:v>
                </c:pt>
                <c:pt idx="1">
                  <c:v>147800000</c:v>
                </c:pt>
                <c:pt idx="2">
                  <c:v>195349999.99999997</c:v>
                </c:pt>
                <c:pt idx="3">
                  <c:v>226400000.00000003</c:v>
                </c:pt>
                <c:pt idx="4">
                  <c:v>261300000</c:v>
                </c:pt>
                <c:pt idx="5">
                  <c:v>299099999.9999994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97138944"/>
        <c:axId val="97153792"/>
      </c:scatterChart>
      <c:valAx>
        <c:axId val="97138944"/>
        <c:scaling>
          <c:orientation val="minMax"/>
          <c:max val="500"/>
        </c:scaling>
        <c:delete val="0"/>
        <c:axPos val="b"/>
        <c:majorGridlines/>
        <c:title>
          <c:tx>
            <c:rich>
              <a:bodyPr/>
              <a:lstStyle/>
              <a:p>
                <a:pPr>
                  <a:defRPr sz="1400"/>
                </a:pPr>
                <a:r>
                  <a:rPr lang="it-IT" sz="1400" dirty="0" smtClean="0"/>
                  <a:t>Return </a:t>
                </a:r>
                <a:r>
                  <a:rPr lang="it-IT" sz="1400" dirty="0" err="1" smtClean="0"/>
                  <a:t>period</a:t>
                </a:r>
                <a:r>
                  <a:rPr lang="it-IT" sz="1400" baseline="0" dirty="0" smtClean="0"/>
                  <a:t> [</a:t>
                </a:r>
                <a:r>
                  <a:rPr lang="it-IT" sz="1400" baseline="0" dirty="0" err="1" smtClean="0"/>
                  <a:t>years</a:t>
                </a:r>
                <a:r>
                  <a:rPr lang="it-IT" sz="1400" baseline="0" dirty="0" smtClean="0"/>
                  <a:t>]</a:t>
                </a:r>
                <a:endParaRPr lang="it-IT" sz="1400" dirty="0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97153792"/>
        <c:crosses val="autoZero"/>
        <c:crossBetween val="midCat"/>
        <c:majorUnit val="100"/>
      </c:valAx>
      <c:valAx>
        <c:axId val="97153792"/>
        <c:scaling>
          <c:orientation val="minMax"/>
          <c:max val="300000000"/>
          <c:min val="0"/>
        </c:scaling>
        <c:delete val="0"/>
        <c:axPos val="l"/>
        <c:majorGridlines/>
        <c:numFmt formatCode="#,##0\ &quot;€&quot;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97138944"/>
        <c:crosses val="autoZero"/>
        <c:crossBetween val="midCat"/>
        <c:dispUnits>
          <c:builtInUnit val="millions"/>
          <c:dispUnitsLbl>
            <c:layout/>
            <c:tx>
              <c:rich>
                <a:bodyPr/>
                <a:lstStyle/>
                <a:p>
                  <a:pPr>
                    <a:defRPr sz="1400"/>
                  </a:pPr>
                  <a:r>
                    <a:rPr lang="it-IT" dirty="0" err="1" smtClean="0"/>
                    <a:t>Millions</a:t>
                  </a:r>
                  <a:endParaRPr lang="it-IT" dirty="0"/>
                </a:p>
              </c:rich>
            </c:tx>
          </c:dispUnitsLbl>
        </c:dispUnits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v>Stato Attuale</c:v>
          </c:tx>
          <c:spPr>
            <a:ln w="47625">
              <a:noFill/>
            </a:ln>
          </c:spPr>
          <c:marker>
            <c:symbol val="circle"/>
            <c:size val="12"/>
            <c:spPr>
              <a:solidFill>
                <a:schemeClr val="accent3">
                  <a:lumMod val="75000"/>
                </a:schemeClr>
              </a:solidFill>
            </c:spPr>
          </c:marker>
          <c:xVal>
            <c:numRef>
              <c:f>[DanniGenovaAAL_ania.xlsx]TempiRit!$B$3:$B$8</c:f>
              <c:numCache>
                <c:formatCode>General</c:formatCode>
                <c:ptCount val="6"/>
                <c:pt idx="0">
                  <c:v>50</c:v>
                </c:pt>
                <c:pt idx="1">
                  <c:v>100</c:v>
                </c:pt>
                <c:pt idx="2">
                  <c:v>200</c:v>
                </c:pt>
                <c:pt idx="3">
                  <c:v>300</c:v>
                </c:pt>
                <c:pt idx="4">
                  <c:v>500</c:v>
                </c:pt>
                <c:pt idx="5">
                  <c:v>1000</c:v>
                </c:pt>
              </c:numCache>
            </c:numRef>
          </c:xVal>
          <c:yVal>
            <c:numRef>
              <c:f>[DanniGenovaAAL_ania.xlsx]TempiRit!$F$3:$F$8</c:f>
              <c:numCache>
                <c:formatCode>#,##0\ "€"</c:formatCode>
                <c:ptCount val="6"/>
                <c:pt idx="0">
                  <c:v>68600000</c:v>
                </c:pt>
                <c:pt idx="1">
                  <c:v>147800000</c:v>
                </c:pt>
                <c:pt idx="2">
                  <c:v>195350000</c:v>
                </c:pt>
                <c:pt idx="3">
                  <c:v>226400000.00000003</c:v>
                </c:pt>
                <c:pt idx="4">
                  <c:v>261300000</c:v>
                </c:pt>
                <c:pt idx="5">
                  <c:v>299099999.9999994</c:v>
                </c:pt>
              </c:numCache>
            </c:numRef>
          </c:yVal>
          <c:smooth val="0"/>
        </c:ser>
        <c:ser>
          <c:idx val="1"/>
          <c:order val="1"/>
          <c:tx>
            <c:v>Con Opere</c:v>
          </c:tx>
          <c:spPr>
            <a:ln w="47625">
              <a:noFill/>
            </a:ln>
          </c:spPr>
          <c:marker>
            <c:symbol val="circle"/>
            <c:size val="12"/>
          </c:marker>
          <c:xVal>
            <c:numRef>
              <c:f>[DanniGenovaAAL_ania.xlsx]TempiRit!$B$10:$B$14</c:f>
              <c:numCache>
                <c:formatCode>General</c:formatCode>
                <c:ptCount val="5"/>
                <c:pt idx="1">
                  <c:v>100</c:v>
                </c:pt>
                <c:pt idx="2">
                  <c:v>200</c:v>
                </c:pt>
                <c:pt idx="3">
                  <c:v>300</c:v>
                </c:pt>
                <c:pt idx="4">
                  <c:v>500</c:v>
                </c:pt>
              </c:numCache>
            </c:numRef>
          </c:xVal>
          <c:yVal>
            <c:numRef>
              <c:f>[DanniGenovaAAL_ania.xlsx]TempiRit!$F$10:$F$14</c:f>
              <c:numCache>
                <c:formatCode>#,##0\ "€"</c:formatCode>
                <c:ptCount val="5"/>
                <c:pt idx="1">
                  <c:v>1970000.0000000002</c:v>
                </c:pt>
                <c:pt idx="2">
                  <c:v>106000000</c:v>
                </c:pt>
                <c:pt idx="3">
                  <c:v>140499999.99999997</c:v>
                </c:pt>
                <c:pt idx="4">
                  <c:v>177300000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0406016"/>
        <c:axId val="100407936"/>
      </c:scatterChart>
      <c:valAx>
        <c:axId val="100406016"/>
        <c:scaling>
          <c:orientation val="minMax"/>
          <c:max val="500"/>
        </c:scaling>
        <c:delete val="0"/>
        <c:axPos val="b"/>
        <c:majorGridlines/>
        <c:title>
          <c:tx>
            <c:rich>
              <a:bodyPr/>
              <a:lstStyle/>
              <a:p>
                <a:pPr>
                  <a:defRPr sz="1400"/>
                </a:pPr>
                <a:r>
                  <a:rPr lang="it-IT" sz="1400" dirty="0" smtClean="0"/>
                  <a:t>Return </a:t>
                </a:r>
                <a:r>
                  <a:rPr lang="it-IT" sz="1400" dirty="0" err="1" smtClean="0"/>
                  <a:t>period</a:t>
                </a:r>
                <a:r>
                  <a:rPr lang="it-IT" sz="1400" baseline="0" dirty="0" smtClean="0"/>
                  <a:t> [</a:t>
                </a:r>
                <a:r>
                  <a:rPr lang="it-IT" sz="1400" baseline="0" dirty="0" err="1" smtClean="0"/>
                  <a:t>years</a:t>
                </a:r>
                <a:r>
                  <a:rPr lang="it-IT" sz="1400" baseline="0" dirty="0" smtClean="0"/>
                  <a:t>]</a:t>
                </a:r>
                <a:endParaRPr lang="it-IT" sz="1400" dirty="0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100407936"/>
        <c:crosses val="autoZero"/>
        <c:crossBetween val="midCat"/>
        <c:majorUnit val="100"/>
      </c:valAx>
      <c:valAx>
        <c:axId val="100407936"/>
        <c:scaling>
          <c:orientation val="minMax"/>
          <c:max val="300000000"/>
          <c:min val="0"/>
        </c:scaling>
        <c:delete val="0"/>
        <c:axPos val="l"/>
        <c:majorGridlines/>
        <c:numFmt formatCode="#,##0\ &quot;€&quot;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100406016"/>
        <c:crosses val="autoZero"/>
        <c:crossBetween val="midCat"/>
        <c:dispUnits>
          <c:builtInUnit val="millions"/>
          <c:dispUnitsLbl>
            <c:layout/>
            <c:tx>
              <c:rich>
                <a:bodyPr/>
                <a:lstStyle/>
                <a:p>
                  <a:pPr>
                    <a:defRPr sz="1400"/>
                  </a:pPr>
                  <a:r>
                    <a:rPr lang="it-IT" dirty="0" err="1" smtClean="0"/>
                    <a:t>Millions</a:t>
                  </a:r>
                  <a:endParaRPr lang="it-IT" dirty="0"/>
                </a:p>
              </c:rich>
            </c:tx>
          </c:dispUnitsLbl>
        </c:dispUnits>
      </c:valAx>
    </c:plotArea>
    <c:plotVisOnly val="1"/>
    <c:dispBlanksAs val="gap"/>
    <c:showDLblsOverMax val="0"/>
  </c:chart>
  <c:spPr>
    <a:solidFill>
      <a:schemeClr val="bg1"/>
    </a:solidFill>
  </c:sp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A51FC9-AFCF-49EB-A244-BC807F184F05}" type="datetimeFigureOut">
              <a:rPr lang="en-US" smtClean="0"/>
              <a:pPr/>
              <a:t>22/11/2017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5321C3-9685-46B5-915C-1C4C4FEE7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1393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FE348-F6E3-0D4A-9E6C-6330799BBDC4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FE348-F6E3-0D4A-9E6C-6330799BBDC4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08714-0123-4697-BB9E-E797D37FF921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0B016F9-CE24-4E5C-871E-3BDA4C18453A}" type="slidenum">
              <a:rPr lang="en-US"/>
              <a:pPr/>
              <a:t>16</a:t>
            </a:fld>
            <a:endParaRPr lang="en-US"/>
          </a:p>
        </p:txBody>
      </p:sp>
      <p:sp>
        <p:nvSpPr>
          <p:cNvPr id="450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it-IT" dirty="0" err="1" smtClean="0"/>
              <a:t>hiscentral.ddns.net</a:t>
            </a:r>
            <a:r>
              <a:rPr lang="it-IT" dirty="0" smtClean="0"/>
              <a:t>:8088/</a:t>
            </a:r>
            <a:r>
              <a:rPr lang="it-IT" dirty="0" err="1" smtClean="0"/>
              <a:t>ontology</a:t>
            </a:r>
            <a:r>
              <a:rPr lang="it-IT" dirty="0" smtClean="0"/>
              <a:t>/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FE348-F6E3-0D4A-9E6C-6330799BBDC4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57CB4F-95A1-D04C-BDAD-A36BCB04A36A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23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363586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57CB4F-95A1-D04C-BDAD-A36BCB04A36A}" type="slidenum">
              <a:rPr lang="en-US" smtClean="0">
                <a:solidFill>
                  <a:prstClr val="black"/>
                </a:solidFill>
                <a:latin typeface="Calibri"/>
              </a:rPr>
              <a:pPr/>
              <a:t>25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363586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FE348-F6E3-0D4A-9E6C-6330799BBDC4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965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Finally, WHOS can establish</a:t>
            </a:r>
            <a:r>
              <a:rPr lang="en-US" baseline="0" dirty="0" smtClean="0"/>
              <a:t> effective interoperability with other relevant Global platforms (such as GEOSS) by using their exposed APIs.</a:t>
            </a:r>
          </a:p>
          <a:p>
            <a:r>
              <a:rPr lang="en-US" baseline="0" dirty="0" smtClean="0"/>
              <a:t>The schema represents the full engineering/interoperability landscape for WHOS.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7BADE3-64A2-4393-807A-57457C0A6BE2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2091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s-ES_tradnl" baseline="0" dirty="0" err="1" smtClean="0"/>
              <a:t>Hotspot</a:t>
            </a:r>
            <a:r>
              <a:rPr lang="es-ES_tradnl" baseline="0" dirty="0" smtClean="0"/>
              <a:t> at </a:t>
            </a:r>
            <a:r>
              <a:rPr lang="es-ES_tradnl" baseline="0" dirty="0" err="1" smtClean="0"/>
              <a:t>Basin</a:t>
            </a:r>
            <a:r>
              <a:rPr lang="es-ES_tradnl" baseline="0" dirty="0" smtClean="0"/>
              <a:t> </a:t>
            </a:r>
            <a:r>
              <a:rPr lang="es-ES_tradnl" baseline="0" dirty="0" err="1" smtClean="0"/>
              <a:t>Outlet</a:t>
            </a:r>
            <a:endParaRPr lang="es-ES_tradnl" baseline="0" dirty="0" smtClean="0"/>
          </a:p>
          <a:p>
            <a:pPr marL="171450" indent="-171450">
              <a:buFontTx/>
              <a:buChar char="-"/>
            </a:pPr>
            <a:r>
              <a:rPr lang="es-ES_tradnl" baseline="0" dirty="0" smtClean="0"/>
              <a:t>zoom </a:t>
            </a:r>
            <a:r>
              <a:rPr lang="es-ES_tradnl" baseline="0" dirty="0" err="1" smtClean="0"/>
              <a:t>sul</a:t>
            </a:r>
            <a:r>
              <a:rPr lang="es-ES_tradnl" baseline="0" dirty="0" smtClean="0"/>
              <a:t> </a:t>
            </a:r>
            <a:r>
              <a:rPr lang="es-ES_tradnl" baseline="0" dirty="0" err="1" smtClean="0"/>
              <a:t>bacino</a:t>
            </a:r>
            <a:r>
              <a:rPr lang="es-ES_tradnl" baseline="0" dirty="0" smtClean="0"/>
              <a:t> + </a:t>
            </a:r>
            <a:r>
              <a:rPr lang="es-ES_tradnl" baseline="0" dirty="0" err="1" smtClean="0"/>
              <a:t>descrizione</a:t>
            </a:r>
            <a:r>
              <a:rPr lang="es-ES_tradnl" baseline="0" dirty="0" smtClean="0"/>
              <a:t> </a:t>
            </a:r>
            <a:r>
              <a:rPr lang="es-ES_tradnl" baseline="0" dirty="0" err="1" smtClean="0"/>
              <a:t>bacino</a:t>
            </a:r>
            <a:r>
              <a:rPr lang="es-ES_tradnl" baseline="0" dirty="0" smtClean="0"/>
              <a:t> </a:t>
            </a:r>
            <a:r>
              <a:rPr lang="es-ES_tradnl" baseline="0" dirty="0" err="1" smtClean="0"/>
              <a:t>piu</a:t>
            </a:r>
            <a:r>
              <a:rPr lang="es-ES_tradnl" baseline="0" dirty="0" smtClean="0"/>
              <a:t>’ </a:t>
            </a:r>
          </a:p>
          <a:p>
            <a:pPr marL="171450" indent="-171450">
              <a:buFontTx/>
              <a:buChar char="-"/>
            </a:pPr>
            <a:r>
              <a:rPr lang="es-ES_tradnl" baseline="0" dirty="0" err="1" smtClean="0"/>
              <a:t>Visualizzazioneprevisione</a:t>
            </a:r>
            <a:r>
              <a:rPr lang="es-ES_tradnl" baseline="0" dirty="0" smtClean="0"/>
              <a:t> di </a:t>
            </a:r>
            <a:r>
              <a:rPr lang="es-ES_tradnl" baseline="0" dirty="0" err="1" smtClean="0"/>
              <a:t>portata</a:t>
            </a:r>
            <a:r>
              <a:rPr lang="es-ES_tradnl" baseline="0" dirty="0" smtClean="0"/>
              <a:t> </a:t>
            </a:r>
            <a:r>
              <a:rPr lang="es-ES_tradnl" baseline="0" dirty="0" err="1" smtClean="0"/>
              <a:t>sul</a:t>
            </a:r>
            <a:r>
              <a:rPr lang="es-ES_tradnl" baseline="0" dirty="0" smtClean="0"/>
              <a:t> </a:t>
            </a:r>
            <a:r>
              <a:rPr lang="es-ES_tradnl" baseline="0" dirty="0" err="1" smtClean="0"/>
              <a:t>bacino</a:t>
            </a:r>
            <a:endParaRPr lang="es-ES_tradnl" baseline="0" dirty="0" smtClean="0"/>
          </a:p>
          <a:p>
            <a:pPr marL="171450" indent="-171450">
              <a:buFontTx/>
              <a:buChar char="-"/>
            </a:pPr>
            <a:endParaRPr lang="es-ES_tradnl" baseline="0" dirty="0" smtClean="0"/>
          </a:p>
          <a:p>
            <a:pPr marL="171450" indent="-171450">
              <a:buFontTx/>
              <a:buChar char="-"/>
            </a:pPr>
            <a:endParaRPr lang="es-ES_tradnl" dirty="0" smtClean="0"/>
          </a:p>
          <a:p>
            <a:pPr marL="171450" indent="-171450">
              <a:buFontTx/>
              <a:buChar char="-"/>
            </a:pPr>
            <a:endParaRPr lang="es-ES_tradnl" dirty="0" smtClean="0"/>
          </a:p>
          <a:p>
            <a:endParaRPr lang="es-ES_tradnl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209805-20B0-A646-B8D1-E999E80CB372}" type="slidenum">
              <a:rPr lang="it-IT" smtClean="0"/>
              <a:pPr>
                <a:defRPr/>
              </a:pPr>
              <a:t>42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354796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s-ES_tradnl" baseline="0" dirty="0" err="1" smtClean="0"/>
              <a:t>Hotspot</a:t>
            </a:r>
            <a:r>
              <a:rPr lang="es-ES_tradnl" baseline="0" dirty="0" smtClean="0"/>
              <a:t> at </a:t>
            </a:r>
            <a:r>
              <a:rPr lang="es-ES_tradnl" baseline="0" dirty="0" err="1" smtClean="0"/>
              <a:t>Basin</a:t>
            </a:r>
            <a:r>
              <a:rPr lang="es-ES_tradnl" baseline="0" dirty="0" smtClean="0"/>
              <a:t> </a:t>
            </a:r>
            <a:r>
              <a:rPr lang="es-ES_tradnl" baseline="0" dirty="0" err="1" smtClean="0"/>
              <a:t>Outlet</a:t>
            </a:r>
            <a:endParaRPr lang="es-ES_tradnl" baseline="0" dirty="0" smtClean="0"/>
          </a:p>
          <a:p>
            <a:pPr marL="171450" indent="-171450">
              <a:buFontTx/>
              <a:buChar char="-"/>
            </a:pPr>
            <a:r>
              <a:rPr lang="es-ES_tradnl" baseline="0" dirty="0" smtClean="0"/>
              <a:t>zoom </a:t>
            </a:r>
            <a:r>
              <a:rPr lang="es-ES_tradnl" baseline="0" dirty="0" err="1" smtClean="0"/>
              <a:t>sul</a:t>
            </a:r>
            <a:r>
              <a:rPr lang="es-ES_tradnl" baseline="0" dirty="0" smtClean="0"/>
              <a:t> </a:t>
            </a:r>
            <a:r>
              <a:rPr lang="es-ES_tradnl" baseline="0" dirty="0" err="1" smtClean="0"/>
              <a:t>bacino</a:t>
            </a:r>
            <a:r>
              <a:rPr lang="es-ES_tradnl" baseline="0" dirty="0" smtClean="0"/>
              <a:t> + </a:t>
            </a:r>
            <a:r>
              <a:rPr lang="es-ES_tradnl" baseline="0" dirty="0" err="1" smtClean="0"/>
              <a:t>descrizione</a:t>
            </a:r>
            <a:r>
              <a:rPr lang="es-ES_tradnl" baseline="0" dirty="0" smtClean="0"/>
              <a:t> </a:t>
            </a:r>
            <a:r>
              <a:rPr lang="es-ES_tradnl" baseline="0" dirty="0" err="1" smtClean="0"/>
              <a:t>bacino</a:t>
            </a:r>
            <a:r>
              <a:rPr lang="es-ES_tradnl" baseline="0" dirty="0" smtClean="0"/>
              <a:t> </a:t>
            </a:r>
            <a:r>
              <a:rPr lang="es-ES_tradnl" baseline="0" dirty="0" err="1" smtClean="0"/>
              <a:t>piu</a:t>
            </a:r>
            <a:r>
              <a:rPr lang="es-ES_tradnl" baseline="0" dirty="0" smtClean="0"/>
              <a:t>’ </a:t>
            </a:r>
          </a:p>
          <a:p>
            <a:pPr marL="171450" indent="-171450">
              <a:buFontTx/>
              <a:buChar char="-"/>
            </a:pPr>
            <a:r>
              <a:rPr lang="es-ES_tradnl" baseline="0" dirty="0" err="1" smtClean="0"/>
              <a:t>Visualizzazioneprevisione</a:t>
            </a:r>
            <a:r>
              <a:rPr lang="es-ES_tradnl" baseline="0" dirty="0" smtClean="0"/>
              <a:t> di </a:t>
            </a:r>
            <a:r>
              <a:rPr lang="es-ES_tradnl" baseline="0" dirty="0" err="1" smtClean="0"/>
              <a:t>portata</a:t>
            </a:r>
            <a:r>
              <a:rPr lang="es-ES_tradnl" baseline="0" dirty="0" smtClean="0"/>
              <a:t> </a:t>
            </a:r>
            <a:r>
              <a:rPr lang="es-ES_tradnl" baseline="0" dirty="0" err="1" smtClean="0"/>
              <a:t>sul</a:t>
            </a:r>
            <a:r>
              <a:rPr lang="es-ES_tradnl" baseline="0" dirty="0" smtClean="0"/>
              <a:t> </a:t>
            </a:r>
            <a:r>
              <a:rPr lang="es-ES_tradnl" baseline="0" dirty="0" err="1" smtClean="0"/>
              <a:t>bacino</a:t>
            </a:r>
            <a:endParaRPr lang="es-ES_tradnl" baseline="0" dirty="0" smtClean="0"/>
          </a:p>
          <a:p>
            <a:pPr marL="171450" indent="-171450">
              <a:buFontTx/>
              <a:buChar char="-"/>
            </a:pPr>
            <a:endParaRPr lang="es-ES_tradnl" baseline="0" dirty="0" smtClean="0"/>
          </a:p>
          <a:p>
            <a:pPr marL="171450" indent="-171450">
              <a:buFontTx/>
              <a:buChar char="-"/>
            </a:pPr>
            <a:endParaRPr lang="es-ES_tradnl" dirty="0" smtClean="0"/>
          </a:p>
          <a:p>
            <a:pPr marL="171450" indent="-171450">
              <a:buFontTx/>
              <a:buChar char="-"/>
            </a:pPr>
            <a:endParaRPr lang="es-ES_tradnl" dirty="0" smtClean="0"/>
          </a:p>
          <a:p>
            <a:endParaRPr lang="es-ES_tradnl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209805-20B0-A646-B8D1-E999E80CB372}" type="slidenum">
              <a:rPr lang="it-IT" smtClean="0"/>
              <a:pPr>
                <a:defRPr/>
              </a:pPr>
              <a:t>43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877328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s-ES_tradnl" baseline="0" dirty="0" err="1" smtClean="0"/>
              <a:t>Hotspot</a:t>
            </a:r>
            <a:r>
              <a:rPr lang="es-ES_tradnl" baseline="0" dirty="0" smtClean="0"/>
              <a:t> at </a:t>
            </a:r>
            <a:r>
              <a:rPr lang="es-ES_tradnl" baseline="0" dirty="0" err="1" smtClean="0"/>
              <a:t>Basin</a:t>
            </a:r>
            <a:r>
              <a:rPr lang="es-ES_tradnl" baseline="0" dirty="0" smtClean="0"/>
              <a:t> </a:t>
            </a:r>
            <a:r>
              <a:rPr lang="es-ES_tradnl" baseline="0" dirty="0" err="1" smtClean="0"/>
              <a:t>Outlet</a:t>
            </a:r>
            <a:endParaRPr lang="es-ES_tradnl" baseline="0" dirty="0" smtClean="0"/>
          </a:p>
          <a:p>
            <a:pPr marL="171450" indent="-171450">
              <a:buFontTx/>
              <a:buChar char="-"/>
            </a:pPr>
            <a:r>
              <a:rPr lang="es-ES_tradnl" baseline="0" dirty="0" smtClean="0"/>
              <a:t>zoom </a:t>
            </a:r>
            <a:r>
              <a:rPr lang="es-ES_tradnl" baseline="0" dirty="0" err="1" smtClean="0"/>
              <a:t>sul</a:t>
            </a:r>
            <a:r>
              <a:rPr lang="es-ES_tradnl" baseline="0" dirty="0" smtClean="0"/>
              <a:t> </a:t>
            </a:r>
            <a:r>
              <a:rPr lang="es-ES_tradnl" baseline="0" dirty="0" err="1" smtClean="0"/>
              <a:t>bacino</a:t>
            </a:r>
            <a:r>
              <a:rPr lang="es-ES_tradnl" baseline="0" dirty="0" smtClean="0"/>
              <a:t> + </a:t>
            </a:r>
            <a:r>
              <a:rPr lang="es-ES_tradnl" baseline="0" dirty="0" err="1" smtClean="0"/>
              <a:t>descrizione</a:t>
            </a:r>
            <a:r>
              <a:rPr lang="es-ES_tradnl" baseline="0" dirty="0" smtClean="0"/>
              <a:t> </a:t>
            </a:r>
            <a:r>
              <a:rPr lang="es-ES_tradnl" baseline="0" dirty="0" err="1" smtClean="0"/>
              <a:t>bacino</a:t>
            </a:r>
            <a:r>
              <a:rPr lang="es-ES_tradnl" baseline="0" dirty="0" smtClean="0"/>
              <a:t> </a:t>
            </a:r>
            <a:r>
              <a:rPr lang="es-ES_tradnl" baseline="0" dirty="0" err="1" smtClean="0"/>
              <a:t>piu</a:t>
            </a:r>
            <a:r>
              <a:rPr lang="es-ES_tradnl" baseline="0" dirty="0" smtClean="0"/>
              <a:t>’ </a:t>
            </a:r>
          </a:p>
          <a:p>
            <a:pPr marL="171450" indent="-171450">
              <a:buFontTx/>
              <a:buChar char="-"/>
            </a:pPr>
            <a:r>
              <a:rPr lang="es-ES_tradnl" baseline="0" dirty="0" err="1" smtClean="0"/>
              <a:t>Visualizzazioneprevisione</a:t>
            </a:r>
            <a:r>
              <a:rPr lang="es-ES_tradnl" baseline="0" dirty="0" smtClean="0"/>
              <a:t> di </a:t>
            </a:r>
            <a:r>
              <a:rPr lang="es-ES_tradnl" baseline="0" dirty="0" err="1" smtClean="0"/>
              <a:t>portata</a:t>
            </a:r>
            <a:r>
              <a:rPr lang="es-ES_tradnl" baseline="0" dirty="0" smtClean="0"/>
              <a:t> </a:t>
            </a:r>
            <a:r>
              <a:rPr lang="es-ES_tradnl" baseline="0" dirty="0" err="1" smtClean="0"/>
              <a:t>sul</a:t>
            </a:r>
            <a:r>
              <a:rPr lang="es-ES_tradnl" baseline="0" dirty="0" smtClean="0"/>
              <a:t> </a:t>
            </a:r>
            <a:r>
              <a:rPr lang="es-ES_tradnl" baseline="0" dirty="0" err="1" smtClean="0"/>
              <a:t>bacino</a:t>
            </a:r>
            <a:endParaRPr lang="es-ES_tradnl" baseline="0" dirty="0" smtClean="0"/>
          </a:p>
          <a:p>
            <a:pPr marL="171450" indent="-171450">
              <a:buFontTx/>
              <a:buChar char="-"/>
            </a:pPr>
            <a:endParaRPr lang="es-ES_tradnl" baseline="0" dirty="0" smtClean="0"/>
          </a:p>
          <a:p>
            <a:pPr marL="171450" indent="-171450">
              <a:buFontTx/>
              <a:buChar char="-"/>
            </a:pPr>
            <a:endParaRPr lang="es-ES_tradnl" dirty="0" smtClean="0"/>
          </a:p>
          <a:p>
            <a:pPr marL="171450" indent="-171450">
              <a:buFontTx/>
              <a:buChar char="-"/>
            </a:pPr>
            <a:endParaRPr lang="es-ES_tradnl" dirty="0" smtClean="0"/>
          </a:p>
          <a:p>
            <a:endParaRPr lang="es-ES_tradnl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209805-20B0-A646-B8D1-E999E80CB372}" type="slidenum">
              <a:rPr lang="it-IT" smtClean="0"/>
              <a:pPr>
                <a:defRPr/>
              </a:pPr>
              <a:t>44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25412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_tradnl" dirty="0" err="1" smtClean="0"/>
              <a:t>Telemac</a:t>
            </a:r>
            <a:r>
              <a:rPr lang="es-ES_tradnl" dirty="0" smtClean="0"/>
              <a:t> 2D</a:t>
            </a:r>
            <a:r>
              <a:rPr lang="es-ES_tradnl" baseline="0" dirty="0" smtClean="0"/>
              <a:t>: </a:t>
            </a:r>
            <a:r>
              <a:rPr lang="es-ES_tradnl" baseline="0" dirty="0" err="1" smtClean="0"/>
              <a:t>spiegazione</a:t>
            </a:r>
            <a:r>
              <a:rPr lang="es-ES_tradnl" baseline="0" dirty="0" smtClean="0"/>
              <a:t> </a:t>
            </a:r>
            <a:r>
              <a:rPr lang="es-ES_tradnl" baseline="0" dirty="0" err="1" smtClean="0"/>
              <a:t>dei</a:t>
            </a:r>
            <a:r>
              <a:rPr lang="es-ES_tradnl" baseline="0" dirty="0" smtClean="0"/>
              <a:t> </a:t>
            </a:r>
            <a:r>
              <a:rPr lang="es-ES_tradnl" baseline="0" dirty="0" err="1" smtClean="0"/>
              <a:t>run</a:t>
            </a:r>
            <a:r>
              <a:rPr lang="es-ES_tradnl" baseline="0" dirty="0" smtClean="0"/>
              <a:t> su 99 e 50 </a:t>
            </a:r>
            <a:r>
              <a:rPr lang="es-ES_tradnl" baseline="0" dirty="0" err="1" smtClean="0"/>
              <a:t>percentile</a:t>
            </a:r>
            <a:r>
              <a:rPr lang="es-ES_tradnl" baseline="0" dirty="0" smtClean="0"/>
              <a:t> </a:t>
            </a:r>
            <a:endParaRPr lang="es-ES_tradnl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209805-20B0-A646-B8D1-E999E80CB372}" type="slidenum">
              <a:rPr lang="it-IT" smtClean="0"/>
              <a:pPr>
                <a:defRPr/>
              </a:pPr>
              <a:t>49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839586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992D18B-ADC0-4C52-AAA3-6E5B78F9D305}" type="slidenum">
              <a:rPr lang="it-IT" smtClean="0"/>
              <a:pPr/>
              <a:t>50</a:t>
            </a:fld>
            <a:endParaRPr lang="it-IT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2625"/>
            <a:ext cx="4575175" cy="3430588"/>
          </a:xfrm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1304" y="4338758"/>
            <a:ext cx="5035393" cy="252984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 txBox="1">
            <a:spLocks noGrp="1" noChangeArrowheads="1"/>
          </p:cNvSpPr>
          <p:nvPr/>
        </p:nvSpPr>
        <p:spPr bwMode="auto">
          <a:xfrm>
            <a:off x="3883852" y="8684826"/>
            <a:ext cx="2972547" cy="457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8944D123-8C48-4427-8180-8FA8A065662B}" type="slidenum">
              <a:rPr lang="en-US">
                <a:latin typeface="Arial" charset="0"/>
              </a:rPr>
              <a:pPr algn="r"/>
              <a:t>52</a:t>
            </a:fld>
            <a:endParaRPr lang="en-US">
              <a:latin typeface="Arial" charset="0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4213"/>
            <a:ext cx="4573588" cy="3429000"/>
          </a:xfrm>
          <a:solidFill>
            <a:srgbClr val="FFFFFF"/>
          </a:solidFill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879" y="4341682"/>
            <a:ext cx="5490244" cy="4205684"/>
          </a:xfrm>
          <a:noFill/>
          <a:ln/>
        </p:spPr>
        <p:txBody>
          <a:bodyPr wrap="none" lIns="66813" tIns="33407" rIns="66813" bIns="33407" anchor="ctr"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title_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/>
          </p:cNvSpPr>
          <p:nvPr/>
        </p:nvSpPr>
        <p:spPr bwMode="ltGray">
          <a:xfrm>
            <a:off x="0" y="5257800"/>
            <a:ext cx="9144000" cy="1600200"/>
          </a:xfrm>
          <a:prstGeom prst="rect">
            <a:avLst/>
          </a:prstGeom>
          <a:gradFill rotWithShape="0">
            <a:gsLst>
              <a:gs pos="0">
                <a:srgbClr val="003053"/>
              </a:gs>
              <a:gs pos="100000">
                <a:srgbClr val="0083D4"/>
              </a:gs>
            </a:gsLst>
            <a:lin ang="2400000" scaled="1"/>
          </a:gradFill>
          <a:ln w="25400" cap="flat">
            <a:noFill/>
            <a:miter lim="800000"/>
            <a:headEnd type="none" w="med" len="med"/>
            <a:tailEnd type="none" w="med" len="med"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endParaRPr lang="en-US" sz="1800">
              <a:solidFill>
                <a:prstClr val="black"/>
              </a:solidFill>
              <a:latin typeface="Arial"/>
              <a:ea typeface="ＭＳ Ｐゴシック"/>
              <a:cs typeface="ＭＳ Ｐゴシック"/>
            </a:endParaRPr>
          </a:p>
        </p:txBody>
      </p:sp>
      <p:sp>
        <p:nvSpPr>
          <p:cNvPr id="8" name="Rectangle 1"/>
          <p:cNvSpPr>
            <a:spLocks/>
          </p:cNvSpPr>
          <p:nvPr/>
        </p:nvSpPr>
        <p:spPr bwMode="auto">
          <a:xfrm>
            <a:off x="0" y="0"/>
            <a:ext cx="9144000" cy="5257800"/>
          </a:xfrm>
          <a:prstGeom prst="rect">
            <a:avLst/>
          </a:prstGeom>
          <a:solidFill>
            <a:srgbClr val="B9E0F7">
              <a:alpha val="60000"/>
            </a:srgbClr>
          </a:solidFill>
          <a:ln w="25400" cap="flat">
            <a:noFill/>
            <a:miter lim="800000"/>
            <a:headEnd type="none" w="med" len="med"/>
            <a:tailEnd type="none" w="med" len="med"/>
          </a:ln>
        </p:spPr>
        <p:txBody>
          <a:bodyPr lIns="0" tIns="0" rIns="0" bIns="0">
            <a:prstTxWarp prst="textNoShape">
              <a:avLst/>
            </a:prstTxWarp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endParaRPr lang="en-US" sz="1800">
              <a:solidFill>
                <a:srgbClr val="A3CA4B">
                  <a:lumMod val="60000"/>
                  <a:lumOff val="40000"/>
                </a:srgbClr>
              </a:solidFill>
              <a:latin typeface="Arial"/>
              <a:ea typeface="ＭＳ Ｐゴシック"/>
              <a:cs typeface="ＭＳ Ｐゴシック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1600200"/>
            <a:ext cx="7315200" cy="2057400"/>
          </a:xfrm>
        </p:spPr>
        <p:txBody>
          <a:bodyPr anchor="t"/>
          <a:lstStyle>
            <a:lvl1pPr>
              <a:defRPr lang="en-US" sz="7200" b="1" i="0" kern="1200" baseline="0" dirty="0">
                <a:solidFill>
                  <a:srgbClr val="007AC2"/>
                </a:solidFill>
                <a:latin typeface="+mj-lt"/>
                <a:ea typeface="+mj-ea"/>
                <a:cs typeface="Avenir LT Std 55 Roman" pitchFamily="34" charset="0"/>
              </a:defRPr>
            </a:lvl1pPr>
          </a:lstStyle>
          <a:p>
            <a:r>
              <a:rPr lang="en-US" dirty="0"/>
              <a:t>BIG but short</a:t>
            </a:r>
            <a:br>
              <a:rPr lang="en-US" dirty="0"/>
            </a:br>
            <a:r>
              <a:rPr lang="en-US" dirty="0"/>
              <a:t>message here</a:t>
            </a: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7CD9D8-4C11-4D56-84AC-F9003AC5D8FC}" type="slidenum">
              <a:rPr lang="en-US" smtClean="0">
                <a:latin typeface="Arial"/>
                <a:ea typeface="ＭＳ Ｐゴシック"/>
                <a:cs typeface="ＭＳ Ｐゴシック"/>
              </a:rPr>
              <a:pPr/>
              <a:t>‹#›</a:t>
            </a:fld>
            <a:endParaRPr lang="en-US">
              <a:latin typeface="Arial"/>
              <a:ea typeface="ＭＳ Ｐゴシック"/>
              <a:cs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176101815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jpe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10" Type="http://schemas.openxmlformats.org/officeDocument/2006/relationships/image" Target="../media/image54.png"/><Relationship Id="rId4" Type="http://schemas.openxmlformats.org/officeDocument/2006/relationships/image" Target="../media/image48.jpeg"/><Relationship Id="rId9" Type="http://schemas.openxmlformats.org/officeDocument/2006/relationships/image" Target="../media/image53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wmo.int/pages/prog/www/wigos/documents/Cg-17/WIGOS_Metadata.pdf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7" Type="http://schemas.openxmlformats.org/officeDocument/2006/relationships/image" Target="../media/image71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image" Target="../media/image82.png"/><Relationship Id="rId18" Type="http://schemas.openxmlformats.org/officeDocument/2006/relationships/image" Target="../media/image87.png"/><Relationship Id="rId26" Type="http://schemas.openxmlformats.org/officeDocument/2006/relationships/image" Target="../media/image95.png"/><Relationship Id="rId3" Type="http://schemas.openxmlformats.org/officeDocument/2006/relationships/image" Target="../media/image72.png"/><Relationship Id="rId21" Type="http://schemas.openxmlformats.org/officeDocument/2006/relationships/image" Target="../media/image90.png"/><Relationship Id="rId34" Type="http://schemas.microsoft.com/office/2007/relationships/hdphoto" Target="../media/hdphoto1.wdp"/><Relationship Id="rId7" Type="http://schemas.openxmlformats.org/officeDocument/2006/relationships/image" Target="../media/image76.png"/><Relationship Id="rId12" Type="http://schemas.openxmlformats.org/officeDocument/2006/relationships/image" Target="../media/image81.png"/><Relationship Id="rId17" Type="http://schemas.openxmlformats.org/officeDocument/2006/relationships/image" Target="../media/image86.png"/><Relationship Id="rId25" Type="http://schemas.openxmlformats.org/officeDocument/2006/relationships/image" Target="../media/image94.png"/><Relationship Id="rId33" Type="http://schemas.openxmlformats.org/officeDocument/2006/relationships/image" Target="../media/image102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85.jpeg"/><Relationship Id="rId20" Type="http://schemas.openxmlformats.org/officeDocument/2006/relationships/image" Target="../media/image89.png"/><Relationship Id="rId29" Type="http://schemas.openxmlformats.org/officeDocument/2006/relationships/image" Target="../media/image9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11" Type="http://schemas.openxmlformats.org/officeDocument/2006/relationships/image" Target="../media/image80.jpeg"/><Relationship Id="rId24" Type="http://schemas.openxmlformats.org/officeDocument/2006/relationships/image" Target="../media/image93.png"/><Relationship Id="rId32" Type="http://schemas.openxmlformats.org/officeDocument/2006/relationships/image" Target="../media/image101.jpeg"/><Relationship Id="rId5" Type="http://schemas.openxmlformats.org/officeDocument/2006/relationships/image" Target="../media/image74.png"/><Relationship Id="rId15" Type="http://schemas.openxmlformats.org/officeDocument/2006/relationships/image" Target="../media/image84.jpeg"/><Relationship Id="rId23" Type="http://schemas.openxmlformats.org/officeDocument/2006/relationships/image" Target="../media/image92.jpeg"/><Relationship Id="rId28" Type="http://schemas.openxmlformats.org/officeDocument/2006/relationships/image" Target="../media/image97.png"/><Relationship Id="rId10" Type="http://schemas.openxmlformats.org/officeDocument/2006/relationships/image" Target="../media/image79.jpeg"/><Relationship Id="rId19" Type="http://schemas.openxmlformats.org/officeDocument/2006/relationships/image" Target="../media/image88.jpeg"/><Relationship Id="rId31" Type="http://schemas.openxmlformats.org/officeDocument/2006/relationships/image" Target="../media/image100.png"/><Relationship Id="rId4" Type="http://schemas.openxmlformats.org/officeDocument/2006/relationships/image" Target="../media/image73.png"/><Relationship Id="rId9" Type="http://schemas.openxmlformats.org/officeDocument/2006/relationships/image" Target="../media/image78.jpeg"/><Relationship Id="rId14" Type="http://schemas.openxmlformats.org/officeDocument/2006/relationships/image" Target="../media/image83.jpeg"/><Relationship Id="rId22" Type="http://schemas.openxmlformats.org/officeDocument/2006/relationships/image" Target="../media/image91.png"/><Relationship Id="rId27" Type="http://schemas.openxmlformats.org/officeDocument/2006/relationships/image" Target="../media/image96.png"/><Relationship Id="rId30" Type="http://schemas.openxmlformats.org/officeDocument/2006/relationships/image" Target="../media/image99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3.emf"/><Relationship Id="rId4" Type="http://schemas.openxmlformats.org/officeDocument/2006/relationships/image" Target="../media/image112.e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6.png"/><Relationship Id="rId4" Type="http://schemas.openxmlformats.org/officeDocument/2006/relationships/image" Target="../media/image115.jpe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png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120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8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119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6.jpeg"/><Relationship Id="rId5" Type="http://schemas.openxmlformats.org/officeDocument/2006/relationships/image" Target="../media/image125.jpeg"/><Relationship Id="rId4" Type="http://schemas.openxmlformats.org/officeDocument/2006/relationships/image" Target="../media/image124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0.png"/><Relationship Id="rId4" Type="http://schemas.openxmlformats.org/officeDocument/2006/relationships/image" Target="../media/image129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9.png"/><Relationship Id="rId3" Type="http://schemas.openxmlformats.org/officeDocument/2006/relationships/image" Target="../media/image134.png"/><Relationship Id="rId7" Type="http://schemas.openxmlformats.org/officeDocument/2006/relationships/image" Target="../media/image138.png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7.png"/><Relationship Id="rId5" Type="http://schemas.openxmlformats.org/officeDocument/2006/relationships/image" Target="../media/image136.png"/><Relationship Id="rId4" Type="http://schemas.openxmlformats.org/officeDocument/2006/relationships/image" Target="../media/image135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9.pn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216000" cy="6912000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721255" y="2044702"/>
            <a:ext cx="8229600" cy="19515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 smtClean="0">
                <a:solidFill>
                  <a:srgbClr val="000090"/>
                </a:solidFill>
              </a:rPr>
              <a:t>WMO HYDROLOGICAL OBSERVING SYSTEM</a:t>
            </a:r>
          </a:p>
          <a:p>
            <a:r>
              <a:rPr lang="en-US" sz="3200" dirty="0" smtClean="0">
                <a:solidFill>
                  <a:srgbClr val="000090"/>
                </a:solidFill>
              </a:rPr>
              <a:t>data, information, knowledge and wisdom in hydrology</a:t>
            </a:r>
          </a:p>
          <a:p>
            <a:endParaRPr lang="en-US" sz="3200" dirty="0" smtClean="0">
              <a:solidFill>
                <a:srgbClr val="000090"/>
              </a:solidFill>
            </a:endParaRPr>
          </a:p>
          <a:p>
            <a:r>
              <a:rPr lang="en-US" sz="1900" dirty="0" smtClean="0">
                <a:solidFill>
                  <a:srgbClr val="000090"/>
                </a:solidFill>
              </a:rPr>
              <a:t>Agenda Item no  4.4</a:t>
            </a:r>
          </a:p>
          <a:p>
            <a:endParaRPr lang="en-US" sz="4800" dirty="0" smtClean="0">
              <a:solidFill>
                <a:srgbClr val="000090"/>
              </a:solidFill>
            </a:endParaRPr>
          </a:p>
          <a:p>
            <a:r>
              <a:rPr lang="en-US" sz="2400" dirty="0" smtClean="0">
                <a:solidFill>
                  <a:srgbClr val="000090"/>
                </a:solidFill>
              </a:rPr>
              <a:t>Silvano </a:t>
            </a:r>
            <a:r>
              <a:rPr lang="en-US" sz="2400" dirty="0" err="1" smtClean="0">
                <a:solidFill>
                  <a:srgbClr val="000090"/>
                </a:solidFill>
              </a:rPr>
              <a:t>Pecora</a:t>
            </a:r>
            <a:endParaRPr lang="en-US" sz="2400" dirty="0" smtClean="0">
              <a:solidFill>
                <a:srgbClr val="000090"/>
              </a:solidFill>
            </a:endParaRPr>
          </a:p>
          <a:p>
            <a:r>
              <a:rPr lang="en-US" sz="2400" dirty="0" smtClean="0">
                <a:solidFill>
                  <a:srgbClr val="000090"/>
                </a:solidFill>
              </a:rPr>
              <a:t>Vice-President of </a:t>
            </a:r>
            <a:r>
              <a:rPr lang="en-US" sz="2400" dirty="0" err="1" smtClean="0">
                <a:solidFill>
                  <a:srgbClr val="000090"/>
                </a:solidFill>
              </a:rPr>
              <a:t>CHy</a:t>
            </a:r>
            <a:endParaRPr lang="en-US" sz="2400" dirty="0" smtClean="0">
              <a:solidFill>
                <a:srgbClr val="00009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Task Team on Evolution of WIS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TT-eWIS2017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21-23 </a:t>
            </a:r>
            <a:r>
              <a:rPr lang="fr-CH" sz="1600" dirty="0" err="1" smtClean="0">
                <a:solidFill>
                  <a:srgbClr val="000090"/>
                </a:solidFill>
              </a:rPr>
              <a:t>November</a:t>
            </a:r>
            <a:r>
              <a:rPr lang="fr-CH" sz="1600" dirty="0" smtClean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1"/>
          <p:cNvSpPr txBox="1">
            <a:spLocks/>
          </p:cNvSpPr>
          <p:nvPr/>
        </p:nvSpPr>
        <p:spPr>
          <a:xfrm>
            <a:off x="0" y="2766568"/>
            <a:ext cx="9144000" cy="484632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pPr lvl="0" algn="ctr" defTabSz="457200" eaLnBrk="1" fontAlgn="auto" hangingPunct="1">
              <a:spcBef>
                <a:spcPct val="0"/>
              </a:spcBef>
              <a:spcAft>
                <a:spcPts val="0"/>
              </a:spcAft>
              <a:buClrTx/>
            </a:pPr>
            <a:r>
              <a:rPr lang="en-US" sz="2800" b="1" dirty="0" smtClean="0">
                <a:solidFill>
                  <a:srgbClr val="007AC2"/>
                </a:solidFill>
                <a:latin typeface="+mj-lt"/>
                <a:ea typeface="+mj-ea"/>
                <a:cs typeface="Avenir LT Std 85 Heavy"/>
              </a:rPr>
              <a:t>WMO HYDROLOGICAL OBSERVING SYSTEM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7AC2"/>
              </a:solidFill>
              <a:effectLst/>
              <a:uLnTx/>
              <a:uFillTx/>
              <a:latin typeface="+mj-lt"/>
              <a:ea typeface="+mj-ea"/>
              <a:cs typeface="Avenir LT Std 85 Heavy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006" y="115703"/>
            <a:ext cx="755023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800"/>
              </a:spcBef>
              <a:defRPr/>
            </a:pPr>
            <a:r>
              <a:rPr lang="en-CA" sz="3000" b="1" dirty="0" smtClean="0">
                <a:solidFill>
                  <a:srgbClr val="0000FF"/>
                </a:solidFill>
                <a:effectLst>
                  <a:outerShdw blurRad="38100" dist="25400" dir="2700000" algn="tl" rotWithShape="0">
                    <a:srgbClr val="000000">
                      <a:alpha val="60000"/>
                    </a:srgbClr>
                  </a:outerShdw>
                </a:effectLst>
              </a:rPr>
              <a:t>WMO CHy-15 session</a:t>
            </a:r>
          </a:p>
        </p:txBody>
      </p:sp>
      <p:pic>
        <p:nvPicPr>
          <p:cNvPr id="270338" name="Picture 2" descr="http://www.isprambiente.gov.it/resolveuid/a3d075fb9a4d4e42828394efb6ef4e53/@@images/image/lar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85045" y="944450"/>
            <a:ext cx="7315200" cy="4876801"/>
          </a:xfrm>
          <a:prstGeom prst="rect">
            <a:avLst/>
          </a:prstGeom>
          <a:noFill/>
        </p:spPr>
      </p:pic>
      <p:sp>
        <p:nvSpPr>
          <p:cNvPr id="5" name="Rettangolo 4"/>
          <p:cNvSpPr/>
          <p:nvPr/>
        </p:nvSpPr>
        <p:spPr>
          <a:xfrm>
            <a:off x="3234481" y="6040192"/>
            <a:ext cx="34613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b="1" dirty="0" smtClean="0"/>
              <a:t>7 - 13 </a:t>
            </a:r>
            <a:r>
              <a:rPr lang="it-IT" b="1" dirty="0" err="1" smtClean="0"/>
              <a:t>December</a:t>
            </a:r>
            <a:r>
              <a:rPr lang="it-IT" b="1" dirty="0" smtClean="0"/>
              <a:t> 2016, </a:t>
            </a:r>
            <a:r>
              <a:rPr lang="it-IT" b="1" dirty="0" err="1" smtClean="0"/>
              <a:t>Rome</a:t>
            </a:r>
            <a:r>
              <a:rPr lang="it-IT" b="1" dirty="0" smtClean="0"/>
              <a:t>, Italy</a:t>
            </a:r>
            <a:endParaRPr lang="it-IT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3524"/>
            <a:ext cx="9144000" cy="1143000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007AC2"/>
                </a:solidFill>
                <a:cs typeface="Avenir LT Std 55 Roman" pitchFamily="34" charset="0"/>
              </a:rPr>
              <a:t>WMO INTEGRATED GLOBAL OBSERVING SYSTEM (WIGOS)</a:t>
            </a:r>
            <a:br>
              <a:rPr lang="en-US" sz="2800" b="1" dirty="0" smtClean="0">
                <a:solidFill>
                  <a:srgbClr val="007AC2"/>
                </a:solidFill>
                <a:cs typeface="Avenir LT Std 55 Roman" pitchFamily="34" charset="0"/>
              </a:rPr>
            </a:br>
            <a:r>
              <a:rPr lang="en-US" sz="2800" b="1" dirty="0" smtClean="0">
                <a:solidFill>
                  <a:srgbClr val="007AC2"/>
                </a:solidFill>
                <a:cs typeface="Avenir LT Std 55 Roman" pitchFamily="34" charset="0"/>
              </a:rPr>
              <a:t>and</a:t>
            </a:r>
            <a:br>
              <a:rPr lang="en-US" sz="2800" b="1" dirty="0" smtClean="0">
                <a:solidFill>
                  <a:srgbClr val="007AC2"/>
                </a:solidFill>
                <a:cs typeface="Avenir LT Std 55 Roman" pitchFamily="34" charset="0"/>
              </a:rPr>
            </a:br>
            <a:r>
              <a:rPr lang="en-US" sz="2800" b="1" dirty="0" smtClean="0">
                <a:solidFill>
                  <a:srgbClr val="007AC2"/>
                </a:solidFill>
                <a:cs typeface="Avenir LT Std 55 Roman" pitchFamily="34" charset="0"/>
              </a:rPr>
              <a:t>WMO HYDROLOGICAL OBSERVING SYSTEM (WHOS)</a:t>
            </a:r>
            <a:endParaRPr lang="en-US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9614" y="3669181"/>
            <a:ext cx="5150387" cy="3052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8"/>
          <p:cNvSpPr txBox="1"/>
          <p:nvPr/>
        </p:nvSpPr>
        <p:spPr>
          <a:xfrm>
            <a:off x="228600" y="1516701"/>
            <a:ext cx="86449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0"/>
              </a:spcBef>
              <a:spcAft>
                <a:spcPts val="0"/>
              </a:spcAft>
            </a:pPr>
            <a:r>
              <a:rPr lang="en-US" b="1" dirty="0" smtClean="0"/>
              <a:t>In June 2015 the President of </a:t>
            </a:r>
            <a:r>
              <a:rPr lang="en-US" b="1" dirty="0" err="1" smtClean="0"/>
              <a:t>CHy</a:t>
            </a:r>
            <a:r>
              <a:rPr lang="en-US" b="1" dirty="0" smtClean="0"/>
              <a:t> informed Cg-17 of </a:t>
            </a:r>
            <a:r>
              <a:rPr lang="en-US" b="1" dirty="0" err="1" smtClean="0"/>
              <a:t>CHy</a:t>
            </a:r>
            <a:r>
              <a:rPr lang="en-US" b="1" dirty="0" smtClean="0"/>
              <a:t> proposal to develop WHOS as t</a:t>
            </a:r>
            <a:r>
              <a:rPr lang="en-US" b="1" kern="0" dirty="0" smtClean="0"/>
              <a:t>he </a:t>
            </a:r>
            <a:r>
              <a:rPr lang="en-US" b="1" kern="0" dirty="0" err="1" smtClean="0"/>
              <a:t>CHy</a:t>
            </a:r>
            <a:r>
              <a:rPr lang="en-US" b="1" kern="0" dirty="0" smtClean="0"/>
              <a:t> contribution to WIGOS</a:t>
            </a:r>
          </a:p>
          <a:p>
            <a:pPr marL="457200" indent="-457200">
              <a:spcBef>
                <a:spcPts val="0"/>
              </a:spcBef>
              <a:spcAft>
                <a:spcPts val="0"/>
              </a:spcAft>
            </a:pPr>
            <a:endParaRPr lang="en-US" sz="1200" b="1" kern="0" dirty="0" smtClean="0"/>
          </a:p>
          <a:p>
            <a:pPr lvl="1">
              <a:spcBef>
                <a:spcPts val="0"/>
              </a:spcBef>
              <a:buFont typeface="Arial"/>
              <a:buChar char="•"/>
            </a:pPr>
            <a:r>
              <a:rPr lang="en-US" dirty="0" smtClean="0"/>
              <a:t>	</a:t>
            </a:r>
            <a:r>
              <a:rPr lang="en-US" i="1" dirty="0" smtClean="0"/>
              <a:t>Congress welcomed the effort and urged the president of </a:t>
            </a:r>
            <a:r>
              <a:rPr lang="en-US" i="1" dirty="0" err="1" smtClean="0"/>
              <a:t>CHy</a:t>
            </a:r>
            <a:r>
              <a:rPr lang="en-US" i="1" dirty="0" smtClean="0"/>
              <a:t> to continue guiding WHOS to full implementation</a:t>
            </a:r>
          </a:p>
          <a:p>
            <a:pPr lvl="1">
              <a:spcBef>
                <a:spcPts val="0"/>
              </a:spcBef>
            </a:pPr>
            <a:endParaRPr lang="en-US" sz="1200" dirty="0" smtClean="0"/>
          </a:p>
          <a:p>
            <a:pPr lvl="1">
              <a:spcBef>
                <a:spcPts val="0"/>
              </a:spcBef>
              <a:buFont typeface="Arial"/>
              <a:buChar char="•"/>
            </a:pPr>
            <a:r>
              <a:rPr lang="en-US" dirty="0" smtClean="0"/>
              <a:t> 	</a:t>
            </a:r>
            <a:r>
              <a:rPr lang="en-US" i="1" dirty="0" smtClean="0"/>
              <a:t>Congress urged the promotion of WHOS among NHSs and the hydrological community</a:t>
            </a:r>
          </a:p>
          <a:p>
            <a:pPr lvl="1">
              <a:spcBef>
                <a:spcPts val="0"/>
              </a:spcBef>
            </a:pPr>
            <a:endParaRPr lang="en-US" sz="1200" dirty="0" smtClean="0"/>
          </a:p>
        </p:txBody>
      </p:sp>
    </p:spTree>
    <p:extLst>
      <p:ext uri="{BB962C8B-B14F-4D97-AF65-F5344CB8AC3E}">
        <p14:creationId xmlns:p14="http://schemas.microsoft.com/office/powerpoint/2010/main" val="1321063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381000"/>
            <a:ext cx="86868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800"/>
              </a:spcBef>
              <a:defRPr/>
            </a:pPr>
            <a:r>
              <a:rPr lang="en-CA" sz="3000" b="1" dirty="0" smtClean="0">
                <a:solidFill>
                  <a:srgbClr val="0000FF"/>
                </a:solidFill>
                <a:effectLst>
                  <a:outerShdw blurRad="38100" dist="25400" dir="2700000" algn="tl" rotWithShape="0">
                    <a:srgbClr val="000000">
                      <a:alpha val="60000"/>
                    </a:srgbClr>
                  </a:outerShdw>
                </a:effectLst>
              </a:rPr>
              <a:t>WMO Hydrological Observing System (WHOS)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4800" y="1286935"/>
            <a:ext cx="275958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2600" b="1" dirty="0" smtClean="0">
                <a:solidFill>
                  <a:srgbClr val="0000CC"/>
                </a:solidFill>
              </a:rPr>
              <a:t>Implementation:</a:t>
            </a:r>
            <a:endParaRPr lang="en-US" sz="2600" b="1" dirty="0">
              <a:solidFill>
                <a:srgbClr val="0000CC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1000" y="1841679"/>
            <a:ext cx="8534400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b="1" dirty="0" smtClean="0"/>
              <a:t>Phase 1: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Map interface with links to those NHSs that make their real-time and historical stage and discharge data available online. implemented in August 2015.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1000" y="3518079"/>
            <a:ext cx="853440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b="1" dirty="0" smtClean="0"/>
              <a:t>Phase 2: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A fully WIS/WIGOS compliant services-oriented framework linking hydrologic data providers and users through a hydrologic information system enabling data registration, data discovery, and data access.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Beta version for CHy-15 review and endorsement (Dec 2016)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Initial implementation for EC approval (June 2018)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1"/>
          <p:cNvSpPr txBox="1">
            <a:spLocks/>
          </p:cNvSpPr>
          <p:nvPr/>
        </p:nvSpPr>
        <p:spPr>
          <a:xfrm>
            <a:off x="0" y="2766568"/>
            <a:ext cx="9144000" cy="484632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2800" b="1" dirty="0" smtClean="0">
                <a:solidFill>
                  <a:srgbClr val="007AC2"/>
                </a:solidFill>
                <a:latin typeface="+mj-lt"/>
                <a:ea typeface="+mj-ea"/>
                <a:cs typeface="Avenir LT Std 85 Heavy"/>
              </a:rPr>
              <a:t>THE SEVEN COMPONENTS</a:t>
            </a:r>
            <a:r>
              <a:rPr lang="en-US" sz="2800" b="1" dirty="0" smtClean="0">
                <a:solidFill>
                  <a:srgbClr val="007AC2"/>
                </a:solidFill>
                <a:cs typeface="Avenir LT Std 85 Heavy"/>
              </a:rPr>
              <a:t> OF WHOS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7AC2"/>
              </a:solidFill>
              <a:effectLst/>
              <a:uLnTx/>
              <a:uFillTx/>
              <a:latin typeface="+mj-lt"/>
              <a:ea typeface="+mj-ea"/>
              <a:cs typeface="Avenir LT Std 85 Heavy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File:Tangram base Nevit.sv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19375" y="1476375"/>
            <a:ext cx="3905250" cy="3905251"/>
          </a:xfrm>
          <a:prstGeom prst="rect">
            <a:avLst/>
          </a:prstGeom>
          <a:noFill/>
        </p:spPr>
      </p:pic>
      <p:sp>
        <p:nvSpPr>
          <p:cNvPr id="5" name="CasellaDiTesto 4"/>
          <p:cNvSpPr txBox="1"/>
          <p:nvPr/>
        </p:nvSpPr>
        <p:spPr>
          <a:xfrm>
            <a:off x="3283025" y="174420"/>
            <a:ext cx="257795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6000" b="1" dirty="0" smtClean="0">
                <a:solidFill>
                  <a:schemeClr val="tx2"/>
                </a:solidFill>
                <a:latin typeface="Bradley Hand ITC" pitchFamily="66" charset="0"/>
              </a:rPr>
              <a:t>WHOS</a:t>
            </a:r>
            <a:endParaRPr lang="en-US" sz="6000" b="1" dirty="0">
              <a:solidFill>
                <a:schemeClr val="tx2"/>
              </a:solidFill>
              <a:latin typeface="Bradley Hand ITC" pitchFamily="66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523305" y="5437989"/>
            <a:ext cx="7954422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5000" b="1" dirty="0" err="1" smtClean="0">
                <a:solidFill>
                  <a:schemeClr val="tx2"/>
                </a:solidFill>
                <a:latin typeface="Bradley Hand ITC" pitchFamily="66" charset="0"/>
              </a:rPr>
              <a:t>reshaping</a:t>
            </a:r>
            <a:r>
              <a:rPr lang="it-IT" sz="5000" b="1" dirty="0" smtClean="0">
                <a:solidFill>
                  <a:schemeClr val="tx2"/>
                </a:solidFill>
                <a:latin typeface="Bradley Hand ITC" pitchFamily="66" charset="0"/>
              </a:rPr>
              <a:t> data in </a:t>
            </a:r>
            <a:r>
              <a:rPr lang="it-IT" sz="5000" b="1" dirty="0" err="1" smtClean="0">
                <a:solidFill>
                  <a:schemeClr val="tx2"/>
                </a:solidFill>
                <a:latin typeface="Bradley Hand ITC" pitchFamily="66" charset="0"/>
              </a:rPr>
              <a:t>hydrology</a:t>
            </a:r>
            <a:endParaRPr lang="en-US" sz="5000" b="1" dirty="0">
              <a:solidFill>
                <a:schemeClr val="tx2"/>
              </a:solidFill>
              <a:latin typeface="Bradley Hand ITC" pitchFamily="66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5147318" y="3291783"/>
            <a:ext cx="71365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chemeClr val="tx2"/>
                </a:solidFill>
                <a:latin typeface="Bradley Hand ITC" pitchFamily="66" charset="0"/>
              </a:rPr>
              <a:t>CLIENT</a:t>
            </a:r>
            <a:endParaRPr lang="en-US" sz="1200" b="1" dirty="0">
              <a:solidFill>
                <a:schemeClr val="tx2"/>
              </a:solidFill>
              <a:latin typeface="Bradley Hand ITC" pitchFamily="66" charset="0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5618581" y="2350555"/>
            <a:ext cx="8274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chemeClr val="tx2"/>
                </a:solidFill>
                <a:latin typeface="Bradley Hand ITC" pitchFamily="66" charset="0"/>
              </a:rPr>
              <a:t>BROKER</a:t>
            </a:r>
            <a:endParaRPr lang="en-US" sz="1200" b="1" dirty="0">
              <a:solidFill>
                <a:schemeClr val="tx2"/>
              </a:solidFill>
              <a:latin typeface="Bradley Hand ITC" pitchFamily="66" charset="0"/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4072201" y="3978397"/>
            <a:ext cx="9669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chemeClr val="tx2"/>
                </a:solidFill>
                <a:latin typeface="Bradley Hand ITC" pitchFamily="66" charset="0"/>
              </a:rPr>
              <a:t>MEDIATOR</a:t>
            </a:r>
            <a:endParaRPr lang="en-US" sz="1200" b="1" dirty="0">
              <a:solidFill>
                <a:schemeClr val="tx2"/>
              </a:solidFill>
              <a:latin typeface="Bradley Hand ITC" pitchFamily="66" charset="0"/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5281346" y="4599751"/>
            <a:ext cx="10230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chemeClr val="tx2"/>
                </a:solidFill>
                <a:latin typeface="Bradley Hand ITC" pitchFamily="66" charset="0"/>
              </a:rPr>
              <a:t>ONTOLOGY</a:t>
            </a:r>
            <a:endParaRPr lang="en-US" sz="1200" b="1" dirty="0">
              <a:solidFill>
                <a:schemeClr val="tx2"/>
              </a:solidFill>
              <a:latin typeface="Bradley Hand ITC" pitchFamily="66" charset="0"/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3581993" y="4738250"/>
            <a:ext cx="8258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chemeClr val="tx2"/>
                </a:solidFill>
                <a:latin typeface="Bradley Hand ITC" pitchFamily="66" charset="0"/>
              </a:rPr>
              <a:t>SERVICE</a:t>
            </a:r>
            <a:endParaRPr lang="en-US" sz="1200" b="1" dirty="0">
              <a:solidFill>
                <a:schemeClr val="tx2"/>
              </a:solidFill>
              <a:latin typeface="Bradley Hand ITC" pitchFamily="66" charset="0"/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4072201" y="1922178"/>
            <a:ext cx="82105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chemeClr val="tx2"/>
                </a:solidFill>
                <a:latin typeface="Bradley Hand ITC" pitchFamily="66" charset="0"/>
              </a:rPr>
              <a:t>FORMAT</a:t>
            </a:r>
            <a:endParaRPr lang="en-US" sz="1200" b="1" dirty="0">
              <a:solidFill>
                <a:schemeClr val="tx2"/>
              </a:solidFill>
              <a:latin typeface="Bradley Hand ITC" pitchFamily="66" charset="0"/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2991767" y="3153284"/>
            <a:ext cx="5902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 smtClean="0">
                <a:solidFill>
                  <a:schemeClr val="tx2"/>
                </a:solidFill>
                <a:latin typeface="Bradley Hand ITC" pitchFamily="66" charset="0"/>
              </a:rPr>
              <a:t>DATA</a:t>
            </a:r>
            <a:endParaRPr lang="en-US" sz="1200" b="1" dirty="0">
              <a:solidFill>
                <a:schemeClr val="tx2"/>
              </a:solidFill>
              <a:latin typeface="Bradley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Picture 69"/>
          <p:cNvPicPr>
            <a:picLocks noChangeAspect="1"/>
          </p:cNvPicPr>
          <p:nvPr/>
        </p:nvPicPr>
        <p:blipFill>
          <a:blip r:embed="rId2">
            <a:clrChange>
              <a:clrFrom>
                <a:srgbClr val="FF0000"/>
              </a:clrFrom>
              <a:clrTo>
                <a:srgbClr val="FF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14416" y="2399793"/>
            <a:ext cx="923925" cy="866775"/>
          </a:xfrm>
          <a:prstGeom prst="rect">
            <a:avLst/>
          </a:prstGeom>
        </p:spPr>
      </p:pic>
      <p:pic>
        <p:nvPicPr>
          <p:cNvPr id="2" name="Picture 4" descr="Risultati immagini per cloud icon transparent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840" y="1605280"/>
            <a:ext cx="9248457" cy="4891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4639" t="45003" r="3" b="38075"/>
          <a:stretch/>
        </p:blipFill>
        <p:spPr>
          <a:xfrm rot="16200000">
            <a:off x="6522874" y="3240303"/>
            <a:ext cx="595107" cy="39709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4639" t="45003" r="3" b="38075"/>
          <a:stretch/>
        </p:blipFill>
        <p:spPr>
          <a:xfrm rot="16200000">
            <a:off x="3501735" y="3219280"/>
            <a:ext cx="595107" cy="397094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989828" y="313691"/>
            <a:ext cx="7409842" cy="901699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WHOS brokering/mediation layers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87304" y="4542228"/>
            <a:ext cx="1527615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/>
                </a:solidFill>
              </a:rPr>
              <a:t>National/Local</a:t>
            </a:r>
            <a:br>
              <a:rPr lang="en-US" sz="1600" dirty="0" smtClean="0">
                <a:solidFill>
                  <a:schemeClr val="bg1"/>
                </a:solidFill>
              </a:rPr>
            </a:br>
            <a:r>
              <a:rPr lang="en-US" sz="1600" dirty="0" smtClean="0">
                <a:solidFill>
                  <a:schemeClr val="bg1"/>
                </a:solidFill>
              </a:rPr>
              <a:t> Data Systems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7304" y="3682390"/>
            <a:ext cx="1500636" cy="33855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/>
                </a:solidFill>
              </a:rPr>
              <a:t>Regional Nodes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9382" y="2460606"/>
            <a:ext cx="1500636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/>
                </a:solidFill>
              </a:rPr>
              <a:t>Community Nodes</a:t>
            </a:r>
            <a:endParaRPr lang="en-US" sz="1600" dirty="0">
              <a:solidFill>
                <a:schemeClr val="bg1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clrChange>
              <a:clrFrom>
                <a:srgbClr val="FF0000"/>
              </a:clrFrom>
              <a:clrTo>
                <a:srgbClr val="FF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40015" y="2241808"/>
            <a:ext cx="1209675" cy="10668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 rot="1548697">
            <a:off x="2318965" y="1815133"/>
            <a:ext cx="1847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Special Data View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 rot="1548697">
            <a:off x="3917113" y="1830740"/>
            <a:ext cx="2752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Common Ontology services</a:t>
            </a:r>
            <a:endParaRPr lang="en-US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>
            <a:clrChange>
              <a:clrFrom>
                <a:srgbClr val="FF0000"/>
              </a:clrFrom>
              <a:clrTo>
                <a:srgbClr val="FF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722528" y="2399793"/>
            <a:ext cx="923925" cy="86677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4639" t="45003" r="3" b="38075"/>
          <a:stretch/>
        </p:blipFill>
        <p:spPr>
          <a:xfrm rot="16200000">
            <a:off x="4589554" y="3235044"/>
            <a:ext cx="595107" cy="397094"/>
          </a:xfrm>
          <a:prstGeom prst="rect">
            <a:avLst/>
          </a:prstGeom>
        </p:spPr>
      </p:pic>
      <p:cxnSp>
        <p:nvCxnSpPr>
          <p:cNvPr id="24" name="Straight Connector 23"/>
          <p:cNvCxnSpPr/>
          <p:nvPr/>
        </p:nvCxnSpPr>
        <p:spPr>
          <a:xfrm>
            <a:off x="3540015" y="3191695"/>
            <a:ext cx="4106438" cy="0"/>
          </a:xfrm>
          <a:prstGeom prst="line">
            <a:avLst/>
          </a:prstGeom>
          <a:ln w="28575">
            <a:solidFill>
              <a:srgbClr val="2F57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4823140" y="2577370"/>
            <a:ext cx="6062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2F57A1"/>
                </a:solidFill>
              </a:rPr>
              <a:t>… .</a:t>
            </a:r>
            <a:endParaRPr lang="en-US" sz="2800" dirty="0">
              <a:solidFill>
                <a:srgbClr val="2F57A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285627" y="2572376"/>
            <a:ext cx="6062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2F57A1"/>
                </a:solidFill>
              </a:rPr>
              <a:t>… .</a:t>
            </a:r>
            <a:endParaRPr lang="en-US" sz="2800" dirty="0">
              <a:solidFill>
                <a:srgbClr val="2F57A1"/>
              </a:solidFill>
            </a:endParaRPr>
          </a:p>
        </p:txBody>
      </p:sp>
      <p:grpSp>
        <p:nvGrpSpPr>
          <p:cNvPr id="3" name="Group 31"/>
          <p:cNvGrpSpPr/>
          <p:nvPr/>
        </p:nvGrpSpPr>
        <p:grpSpPr>
          <a:xfrm>
            <a:off x="1865475" y="3503199"/>
            <a:ext cx="6292879" cy="1071215"/>
            <a:chOff x="2136418" y="3650344"/>
            <a:chExt cx="6292879" cy="1071215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0000"/>
                </a:clrFrom>
                <a:clrTo>
                  <a:srgbClr val="FF0000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197961" y="3650344"/>
              <a:ext cx="1209675" cy="1066800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0000"/>
                </a:clrFrom>
                <a:clrTo>
                  <a:srgbClr val="FF0000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300904" y="3654759"/>
              <a:ext cx="1209675" cy="1066800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0000"/>
                </a:clrFrom>
                <a:clrTo>
                  <a:srgbClr val="FF0000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6292661" y="3650878"/>
              <a:ext cx="1209675" cy="1066800"/>
            </a:xfrm>
            <a:prstGeom prst="rect">
              <a:avLst/>
            </a:prstGeom>
          </p:spPr>
        </p:pic>
        <p:cxnSp>
          <p:nvCxnSpPr>
            <p:cNvPr id="30" name="Straight Connector 29"/>
            <p:cNvCxnSpPr/>
            <p:nvPr/>
          </p:nvCxnSpPr>
          <p:spPr>
            <a:xfrm>
              <a:off x="2136418" y="4594826"/>
              <a:ext cx="6292879" cy="8705"/>
            </a:xfrm>
            <a:prstGeom prst="line">
              <a:avLst/>
            </a:prstGeom>
            <a:ln w="28575">
              <a:solidFill>
                <a:srgbClr val="2F57A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TextBox 32"/>
          <p:cNvSpPr txBox="1"/>
          <p:nvPr/>
        </p:nvSpPr>
        <p:spPr>
          <a:xfrm>
            <a:off x="5395081" y="3789751"/>
            <a:ext cx="6062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2F57A1"/>
                </a:solidFill>
              </a:rPr>
              <a:t>… .</a:t>
            </a:r>
            <a:endParaRPr lang="en-US" sz="2800" dirty="0">
              <a:solidFill>
                <a:srgbClr val="2F57A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 rot="1667560">
            <a:off x="3330654" y="4509037"/>
            <a:ext cx="8542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Europe</a:t>
            </a:r>
            <a:endParaRPr lang="en-US" dirty="0"/>
          </a:p>
        </p:txBody>
      </p:sp>
      <p:sp>
        <p:nvSpPr>
          <p:cNvPr id="37" name="TextBox 36"/>
          <p:cNvSpPr txBox="1"/>
          <p:nvPr/>
        </p:nvSpPr>
        <p:spPr>
          <a:xfrm rot="1667560">
            <a:off x="4367819" y="4451853"/>
            <a:ext cx="7277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Africa</a:t>
            </a:r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 rot="1667560">
            <a:off x="6747788" y="4566435"/>
            <a:ext cx="1054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Asia</a:t>
            </a:r>
            <a:endParaRPr lang="en-US" dirty="0"/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6" cstate="email">
            <a:clrChange>
              <a:clrFrom>
                <a:srgbClr val="FF0000"/>
              </a:clrFrom>
              <a:clrTo>
                <a:srgbClr val="FF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3395" y="5179814"/>
            <a:ext cx="6567667" cy="943183"/>
          </a:xfrm>
          <a:prstGeom prst="rect">
            <a:avLst/>
          </a:prstGeom>
        </p:spPr>
      </p:pic>
      <p:grpSp>
        <p:nvGrpSpPr>
          <p:cNvPr id="4" name="Group 51"/>
          <p:cNvGrpSpPr/>
          <p:nvPr/>
        </p:nvGrpSpPr>
        <p:grpSpPr>
          <a:xfrm>
            <a:off x="2055623" y="4485849"/>
            <a:ext cx="397094" cy="880120"/>
            <a:chOff x="2326566" y="4485849"/>
            <a:chExt cx="397094" cy="880120"/>
          </a:xfrm>
        </p:grpSpPr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4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74639" t="45003" r="3" b="38075"/>
            <a:stretch/>
          </p:blipFill>
          <p:spPr>
            <a:xfrm rot="16200000">
              <a:off x="2227559" y="4869869"/>
              <a:ext cx="595107" cy="397094"/>
            </a:xfrm>
            <a:prstGeom prst="rect">
              <a:avLst/>
            </a:prstGeom>
          </p:spPr>
        </p:pic>
        <p:cxnSp>
          <p:nvCxnSpPr>
            <p:cNvPr id="48" name="Straight Connector 47"/>
            <p:cNvCxnSpPr/>
            <p:nvPr/>
          </p:nvCxnSpPr>
          <p:spPr>
            <a:xfrm>
              <a:off x="2556201" y="4485849"/>
              <a:ext cx="0" cy="381331"/>
            </a:xfrm>
            <a:prstGeom prst="line">
              <a:avLst/>
            </a:prstGeom>
            <a:ln w="28575">
              <a:solidFill>
                <a:srgbClr val="2F57A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52"/>
          <p:cNvGrpSpPr/>
          <p:nvPr/>
        </p:nvGrpSpPr>
        <p:grpSpPr>
          <a:xfrm>
            <a:off x="2889117" y="4484063"/>
            <a:ext cx="397094" cy="880120"/>
            <a:chOff x="2326566" y="4485849"/>
            <a:chExt cx="397094" cy="880120"/>
          </a:xfrm>
        </p:grpSpPr>
        <p:pic>
          <p:nvPicPr>
            <p:cNvPr id="54" name="Picture 53"/>
            <p:cNvPicPr>
              <a:picLocks noChangeAspect="1"/>
            </p:cNvPicPr>
            <p:nvPr/>
          </p:nvPicPr>
          <p:blipFill rotWithShape="1">
            <a:blip r:embed="rId4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74639" t="45003" r="3" b="38075"/>
            <a:stretch/>
          </p:blipFill>
          <p:spPr>
            <a:xfrm rot="16200000">
              <a:off x="2227559" y="4869869"/>
              <a:ext cx="595107" cy="397094"/>
            </a:xfrm>
            <a:prstGeom prst="rect">
              <a:avLst/>
            </a:prstGeom>
          </p:spPr>
        </p:pic>
        <p:cxnSp>
          <p:nvCxnSpPr>
            <p:cNvPr id="55" name="Straight Connector 54"/>
            <p:cNvCxnSpPr/>
            <p:nvPr/>
          </p:nvCxnSpPr>
          <p:spPr>
            <a:xfrm>
              <a:off x="2556201" y="4485849"/>
              <a:ext cx="0" cy="381331"/>
            </a:xfrm>
            <a:prstGeom prst="line">
              <a:avLst/>
            </a:prstGeom>
            <a:ln w="28575">
              <a:solidFill>
                <a:srgbClr val="2F57A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55"/>
          <p:cNvGrpSpPr/>
          <p:nvPr/>
        </p:nvGrpSpPr>
        <p:grpSpPr>
          <a:xfrm>
            <a:off x="4088422" y="4484063"/>
            <a:ext cx="397094" cy="880120"/>
            <a:chOff x="2326566" y="4485849"/>
            <a:chExt cx="397094" cy="880120"/>
          </a:xfrm>
        </p:grpSpPr>
        <p:pic>
          <p:nvPicPr>
            <p:cNvPr id="57" name="Picture 56"/>
            <p:cNvPicPr>
              <a:picLocks noChangeAspect="1"/>
            </p:cNvPicPr>
            <p:nvPr/>
          </p:nvPicPr>
          <p:blipFill rotWithShape="1">
            <a:blip r:embed="rId4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74639" t="45003" r="3" b="38075"/>
            <a:stretch/>
          </p:blipFill>
          <p:spPr>
            <a:xfrm rot="16200000">
              <a:off x="2227559" y="4869869"/>
              <a:ext cx="595107" cy="397094"/>
            </a:xfrm>
            <a:prstGeom prst="rect">
              <a:avLst/>
            </a:prstGeom>
          </p:spPr>
        </p:pic>
        <p:cxnSp>
          <p:nvCxnSpPr>
            <p:cNvPr id="58" name="Straight Connector 57"/>
            <p:cNvCxnSpPr/>
            <p:nvPr/>
          </p:nvCxnSpPr>
          <p:spPr>
            <a:xfrm>
              <a:off x="2556201" y="4485849"/>
              <a:ext cx="0" cy="381331"/>
            </a:xfrm>
            <a:prstGeom prst="line">
              <a:avLst/>
            </a:prstGeom>
            <a:ln w="28575">
              <a:solidFill>
                <a:srgbClr val="2F57A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58"/>
          <p:cNvGrpSpPr/>
          <p:nvPr/>
        </p:nvGrpSpPr>
        <p:grpSpPr>
          <a:xfrm>
            <a:off x="5025370" y="4489607"/>
            <a:ext cx="397094" cy="880120"/>
            <a:chOff x="2326566" y="4485849"/>
            <a:chExt cx="397094" cy="880120"/>
          </a:xfrm>
        </p:grpSpPr>
        <p:pic>
          <p:nvPicPr>
            <p:cNvPr id="60" name="Picture 59"/>
            <p:cNvPicPr>
              <a:picLocks noChangeAspect="1"/>
            </p:cNvPicPr>
            <p:nvPr/>
          </p:nvPicPr>
          <p:blipFill rotWithShape="1">
            <a:blip r:embed="rId4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74639" t="45003" r="3" b="38075"/>
            <a:stretch/>
          </p:blipFill>
          <p:spPr>
            <a:xfrm rot="16200000">
              <a:off x="2227559" y="4869869"/>
              <a:ext cx="595107" cy="397094"/>
            </a:xfrm>
            <a:prstGeom prst="rect">
              <a:avLst/>
            </a:prstGeom>
          </p:spPr>
        </p:pic>
        <p:cxnSp>
          <p:nvCxnSpPr>
            <p:cNvPr id="61" name="Straight Connector 60"/>
            <p:cNvCxnSpPr/>
            <p:nvPr/>
          </p:nvCxnSpPr>
          <p:spPr>
            <a:xfrm>
              <a:off x="2556201" y="4485849"/>
              <a:ext cx="0" cy="381331"/>
            </a:xfrm>
            <a:prstGeom prst="line">
              <a:avLst/>
            </a:prstGeom>
            <a:ln w="28575">
              <a:solidFill>
                <a:srgbClr val="2F57A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61"/>
          <p:cNvGrpSpPr/>
          <p:nvPr/>
        </p:nvGrpSpPr>
        <p:grpSpPr>
          <a:xfrm>
            <a:off x="7558595" y="4484063"/>
            <a:ext cx="397094" cy="880120"/>
            <a:chOff x="2326566" y="4485849"/>
            <a:chExt cx="397094" cy="880120"/>
          </a:xfrm>
        </p:grpSpPr>
        <p:pic>
          <p:nvPicPr>
            <p:cNvPr id="63" name="Picture 62"/>
            <p:cNvPicPr>
              <a:picLocks noChangeAspect="1"/>
            </p:cNvPicPr>
            <p:nvPr/>
          </p:nvPicPr>
          <p:blipFill rotWithShape="1">
            <a:blip r:embed="rId4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74639" t="45003" r="3" b="38075"/>
            <a:stretch/>
          </p:blipFill>
          <p:spPr>
            <a:xfrm rot="16200000">
              <a:off x="2227559" y="4869869"/>
              <a:ext cx="595107" cy="397094"/>
            </a:xfrm>
            <a:prstGeom prst="rect">
              <a:avLst/>
            </a:prstGeom>
          </p:spPr>
        </p:pic>
        <p:cxnSp>
          <p:nvCxnSpPr>
            <p:cNvPr id="64" name="Straight Connector 63"/>
            <p:cNvCxnSpPr/>
            <p:nvPr/>
          </p:nvCxnSpPr>
          <p:spPr>
            <a:xfrm>
              <a:off x="2556201" y="4485849"/>
              <a:ext cx="0" cy="381331"/>
            </a:xfrm>
            <a:prstGeom prst="line">
              <a:avLst/>
            </a:prstGeom>
            <a:ln w="28575">
              <a:solidFill>
                <a:srgbClr val="2F57A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6" name="Right Arrow 65"/>
          <p:cNvSpPr/>
          <p:nvPr/>
        </p:nvSpPr>
        <p:spPr>
          <a:xfrm flipH="1">
            <a:off x="8072457" y="3875282"/>
            <a:ext cx="350488" cy="250435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0541" y="4696832"/>
            <a:ext cx="597590" cy="597590"/>
          </a:xfrm>
          <a:prstGeom prst="rect">
            <a:avLst/>
          </a:prstGeom>
        </p:spPr>
      </p:pic>
      <p:sp>
        <p:nvSpPr>
          <p:cNvPr id="68" name="Right Arrow 67"/>
          <p:cNvSpPr/>
          <p:nvPr/>
        </p:nvSpPr>
        <p:spPr>
          <a:xfrm flipH="1">
            <a:off x="8148664" y="4941916"/>
            <a:ext cx="350488" cy="250435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9" name="Picture 68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4658" y="3629498"/>
            <a:ext cx="683473" cy="683473"/>
          </a:xfrm>
          <a:prstGeom prst="rect">
            <a:avLst/>
          </a:prstGeom>
        </p:spPr>
      </p:pic>
      <p:sp>
        <p:nvSpPr>
          <p:cNvPr id="71" name="TextBox 70"/>
          <p:cNvSpPr txBox="1"/>
          <p:nvPr/>
        </p:nvSpPr>
        <p:spPr>
          <a:xfrm rot="1548697">
            <a:off x="6014327" y="1781623"/>
            <a:ext cx="2560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Regional nodes synchronization service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2750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Picture 69"/>
          <p:cNvPicPr>
            <a:picLocks noChangeAspect="1"/>
          </p:cNvPicPr>
          <p:nvPr/>
        </p:nvPicPr>
        <p:blipFill>
          <a:blip r:embed="rId2">
            <a:clrChange>
              <a:clrFrom>
                <a:srgbClr val="FF0000"/>
              </a:clrFrom>
              <a:clrTo>
                <a:srgbClr val="FF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14416" y="2399793"/>
            <a:ext cx="923925" cy="866775"/>
          </a:xfrm>
          <a:prstGeom prst="rect">
            <a:avLst/>
          </a:prstGeom>
        </p:spPr>
      </p:pic>
      <p:pic>
        <p:nvPicPr>
          <p:cNvPr id="2" name="Picture 4" descr="Risultati immagini per cloud icon transparent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840" y="1605280"/>
            <a:ext cx="9248457" cy="4891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4639" t="45003" r="3" b="38075"/>
          <a:stretch/>
        </p:blipFill>
        <p:spPr>
          <a:xfrm rot="16200000">
            <a:off x="6522874" y="3240303"/>
            <a:ext cx="595107" cy="39709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4639" t="45003" r="3" b="38075"/>
          <a:stretch/>
        </p:blipFill>
        <p:spPr>
          <a:xfrm rot="16200000">
            <a:off x="3501735" y="3219280"/>
            <a:ext cx="595107" cy="397094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989828" y="313691"/>
            <a:ext cx="7409842" cy="901699"/>
          </a:xfrm>
          <a:prstGeom prst="rect">
            <a:avLst/>
          </a:prstGeom>
        </p:spPr>
        <p:txBody>
          <a:bodyPr>
            <a:normAutofit fontScale="8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 smtClean="0"/>
              <a:t>Interoperability and Information Flow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87304" y="4542228"/>
            <a:ext cx="1527615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/>
                </a:solidFill>
              </a:rPr>
              <a:t>National/Local</a:t>
            </a:r>
            <a:br>
              <a:rPr lang="en-US" sz="1600" dirty="0" smtClean="0">
                <a:solidFill>
                  <a:schemeClr val="bg1"/>
                </a:solidFill>
              </a:rPr>
            </a:br>
            <a:r>
              <a:rPr lang="en-US" sz="1600" dirty="0" smtClean="0">
                <a:solidFill>
                  <a:schemeClr val="bg1"/>
                </a:solidFill>
              </a:rPr>
              <a:t> Data Systems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7304" y="3682390"/>
            <a:ext cx="1500636" cy="33855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/>
                </a:solidFill>
              </a:rPr>
              <a:t>Regional Nodes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9382" y="2460606"/>
            <a:ext cx="1500636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/>
                </a:solidFill>
              </a:rPr>
              <a:t>Community Nodes</a:t>
            </a:r>
            <a:endParaRPr lang="en-US" sz="1600" dirty="0">
              <a:solidFill>
                <a:schemeClr val="bg1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clrChange>
              <a:clrFrom>
                <a:srgbClr val="FF0000"/>
              </a:clrFrom>
              <a:clrTo>
                <a:srgbClr val="FF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40015" y="2241808"/>
            <a:ext cx="1209675" cy="10668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 rot="1548697">
            <a:off x="2318965" y="1815133"/>
            <a:ext cx="1847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Special Data View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 rot="1548697">
            <a:off x="3917113" y="1830740"/>
            <a:ext cx="2752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Common Ontology services</a:t>
            </a:r>
            <a:endParaRPr lang="en-US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>
            <a:clrChange>
              <a:clrFrom>
                <a:srgbClr val="FF0000"/>
              </a:clrFrom>
              <a:clrTo>
                <a:srgbClr val="FF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722528" y="2399793"/>
            <a:ext cx="923925" cy="86677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 rot="1548697">
            <a:off x="6014327" y="1781623"/>
            <a:ext cx="2560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Regional nodes synchronization service</a:t>
            </a:r>
            <a:endParaRPr lang="en-US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4639" t="45003" r="3" b="38075"/>
          <a:stretch/>
        </p:blipFill>
        <p:spPr>
          <a:xfrm rot="16200000">
            <a:off x="4589554" y="3235044"/>
            <a:ext cx="595107" cy="397094"/>
          </a:xfrm>
          <a:prstGeom prst="rect">
            <a:avLst/>
          </a:prstGeom>
        </p:spPr>
      </p:pic>
      <p:cxnSp>
        <p:nvCxnSpPr>
          <p:cNvPr id="24" name="Straight Connector 23"/>
          <p:cNvCxnSpPr/>
          <p:nvPr/>
        </p:nvCxnSpPr>
        <p:spPr>
          <a:xfrm>
            <a:off x="3540015" y="3191695"/>
            <a:ext cx="4106438" cy="0"/>
          </a:xfrm>
          <a:prstGeom prst="line">
            <a:avLst/>
          </a:prstGeom>
          <a:ln w="28575">
            <a:solidFill>
              <a:srgbClr val="2F57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4823140" y="2577370"/>
            <a:ext cx="6062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2F57A1"/>
                </a:solidFill>
              </a:rPr>
              <a:t>… .</a:t>
            </a:r>
            <a:endParaRPr lang="en-US" sz="2800" dirty="0">
              <a:solidFill>
                <a:srgbClr val="2F57A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285627" y="2572376"/>
            <a:ext cx="6062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2F57A1"/>
                </a:solidFill>
              </a:rPr>
              <a:t>… .</a:t>
            </a:r>
            <a:endParaRPr lang="en-US" sz="2800" dirty="0">
              <a:solidFill>
                <a:srgbClr val="2F57A1"/>
              </a:solidFill>
            </a:endParaRPr>
          </a:p>
        </p:txBody>
      </p:sp>
      <p:grpSp>
        <p:nvGrpSpPr>
          <p:cNvPr id="3" name="Group 31"/>
          <p:cNvGrpSpPr/>
          <p:nvPr/>
        </p:nvGrpSpPr>
        <p:grpSpPr>
          <a:xfrm>
            <a:off x="1865475" y="3503199"/>
            <a:ext cx="6292879" cy="1071215"/>
            <a:chOff x="2136418" y="3650344"/>
            <a:chExt cx="6292879" cy="1071215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0000"/>
                </a:clrFrom>
                <a:clrTo>
                  <a:srgbClr val="FF0000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197961" y="3650344"/>
              <a:ext cx="1209675" cy="1066800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0000"/>
                </a:clrFrom>
                <a:clrTo>
                  <a:srgbClr val="FF0000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300904" y="3654759"/>
              <a:ext cx="1209675" cy="1066800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0000"/>
                </a:clrFrom>
                <a:clrTo>
                  <a:srgbClr val="FF0000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6292661" y="3650878"/>
              <a:ext cx="1209675" cy="1066800"/>
            </a:xfrm>
            <a:prstGeom prst="rect">
              <a:avLst/>
            </a:prstGeom>
          </p:spPr>
        </p:pic>
        <p:cxnSp>
          <p:nvCxnSpPr>
            <p:cNvPr id="30" name="Straight Connector 29"/>
            <p:cNvCxnSpPr/>
            <p:nvPr/>
          </p:nvCxnSpPr>
          <p:spPr>
            <a:xfrm>
              <a:off x="2136418" y="4594826"/>
              <a:ext cx="6292879" cy="8705"/>
            </a:xfrm>
            <a:prstGeom prst="line">
              <a:avLst/>
            </a:prstGeom>
            <a:ln w="28575">
              <a:solidFill>
                <a:srgbClr val="2F57A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TextBox 32"/>
          <p:cNvSpPr txBox="1"/>
          <p:nvPr/>
        </p:nvSpPr>
        <p:spPr>
          <a:xfrm>
            <a:off x="5395081" y="3789751"/>
            <a:ext cx="6062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2F57A1"/>
                </a:solidFill>
              </a:rPr>
              <a:t>… .</a:t>
            </a:r>
            <a:endParaRPr lang="en-US" sz="2800" dirty="0">
              <a:solidFill>
                <a:srgbClr val="2F57A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 rot="1667560">
            <a:off x="3330654" y="4509037"/>
            <a:ext cx="8542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Europe</a:t>
            </a:r>
            <a:endParaRPr lang="en-US" dirty="0"/>
          </a:p>
        </p:txBody>
      </p:sp>
      <p:sp>
        <p:nvSpPr>
          <p:cNvPr id="37" name="TextBox 36"/>
          <p:cNvSpPr txBox="1"/>
          <p:nvPr/>
        </p:nvSpPr>
        <p:spPr>
          <a:xfrm rot="1667560">
            <a:off x="4367819" y="4451853"/>
            <a:ext cx="7277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Africa</a:t>
            </a:r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 rot="1667560">
            <a:off x="6747788" y="4566435"/>
            <a:ext cx="1054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Asia</a:t>
            </a:r>
            <a:endParaRPr lang="en-US" dirty="0"/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6" cstate="email">
            <a:clrChange>
              <a:clrFrom>
                <a:srgbClr val="FF0000"/>
              </a:clrFrom>
              <a:clrTo>
                <a:srgbClr val="FF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3395" y="5179814"/>
            <a:ext cx="6567667" cy="943183"/>
          </a:xfrm>
          <a:prstGeom prst="rect">
            <a:avLst/>
          </a:prstGeom>
        </p:spPr>
      </p:pic>
      <p:grpSp>
        <p:nvGrpSpPr>
          <p:cNvPr id="4" name="Group 51"/>
          <p:cNvGrpSpPr/>
          <p:nvPr/>
        </p:nvGrpSpPr>
        <p:grpSpPr>
          <a:xfrm>
            <a:off x="2055623" y="4485849"/>
            <a:ext cx="397094" cy="880120"/>
            <a:chOff x="2326566" y="4485849"/>
            <a:chExt cx="397094" cy="880120"/>
          </a:xfrm>
        </p:grpSpPr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4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74639" t="45003" r="3" b="38075"/>
            <a:stretch/>
          </p:blipFill>
          <p:spPr>
            <a:xfrm rot="16200000">
              <a:off x="2227559" y="4869869"/>
              <a:ext cx="595107" cy="397094"/>
            </a:xfrm>
            <a:prstGeom prst="rect">
              <a:avLst/>
            </a:prstGeom>
          </p:spPr>
        </p:pic>
        <p:cxnSp>
          <p:nvCxnSpPr>
            <p:cNvPr id="48" name="Straight Connector 47"/>
            <p:cNvCxnSpPr/>
            <p:nvPr/>
          </p:nvCxnSpPr>
          <p:spPr>
            <a:xfrm>
              <a:off x="2556201" y="4485849"/>
              <a:ext cx="0" cy="381331"/>
            </a:xfrm>
            <a:prstGeom prst="line">
              <a:avLst/>
            </a:prstGeom>
            <a:ln w="28575">
              <a:solidFill>
                <a:srgbClr val="2F57A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52"/>
          <p:cNvGrpSpPr/>
          <p:nvPr/>
        </p:nvGrpSpPr>
        <p:grpSpPr>
          <a:xfrm>
            <a:off x="2889117" y="4484063"/>
            <a:ext cx="397094" cy="880120"/>
            <a:chOff x="2326566" y="4485849"/>
            <a:chExt cx="397094" cy="880120"/>
          </a:xfrm>
        </p:grpSpPr>
        <p:pic>
          <p:nvPicPr>
            <p:cNvPr id="54" name="Picture 53"/>
            <p:cNvPicPr>
              <a:picLocks noChangeAspect="1"/>
            </p:cNvPicPr>
            <p:nvPr/>
          </p:nvPicPr>
          <p:blipFill rotWithShape="1">
            <a:blip r:embed="rId4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74639" t="45003" r="3" b="38075"/>
            <a:stretch/>
          </p:blipFill>
          <p:spPr>
            <a:xfrm rot="16200000">
              <a:off x="2227559" y="4869869"/>
              <a:ext cx="595107" cy="397094"/>
            </a:xfrm>
            <a:prstGeom prst="rect">
              <a:avLst/>
            </a:prstGeom>
          </p:spPr>
        </p:pic>
        <p:cxnSp>
          <p:nvCxnSpPr>
            <p:cNvPr id="55" name="Straight Connector 54"/>
            <p:cNvCxnSpPr/>
            <p:nvPr/>
          </p:nvCxnSpPr>
          <p:spPr>
            <a:xfrm>
              <a:off x="2556201" y="4485849"/>
              <a:ext cx="0" cy="381331"/>
            </a:xfrm>
            <a:prstGeom prst="line">
              <a:avLst/>
            </a:prstGeom>
            <a:ln w="28575">
              <a:solidFill>
                <a:srgbClr val="2F57A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55"/>
          <p:cNvGrpSpPr/>
          <p:nvPr/>
        </p:nvGrpSpPr>
        <p:grpSpPr>
          <a:xfrm>
            <a:off x="4088422" y="4484063"/>
            <a:ext cx="397094" cy="880120"/>
            <a:chOff x="2326566" y="4485849"/>
            <a:chExt cx="397094" cy="880120"/>
          </a:xfrm>
        </p:grpSpPr>
        <p:pic>
          <p:nvPicPr>
            <p:cNvPr id="57" name="Picture 56"/>
            <p:cNvPicPr>
              <a:picLocks noChangeAspect="1"/>
            </p:cNvPicPr>
            <p:nvPr/>
          </p:nvPicPr>
          <p:blipFill rotWithShape="1">
            <a:blip r:embed="rId4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74639" t="45003" r="3" b="38075"/>
            <a:stretch/>
          </p:blipFill>
          <p:spPr>
            <a:xfrm rot="16200000">
              <a:off x="2227559" y="4869869"/>
              <a:ext cx="595107" cy="397094"/>
            </a:xfrm>
            <a:prstGeom prst="rect">
              <a:avLst/>
            </a:prstGeom>
          </p:spPr>
        </p:pic>
        <p:cxnSp>
          <p:nvCxnSpPr>
            <p:cNvPr id="58" name="Straight Connector 57"/>
            <p:cNvCxnSpPr/>
            <p:nvPr/>
          </p:nvCxnSpPr>
          <p:spPr>
            <a:xfrm>
              <a:off x="2556201" y="4485849"/>
              <a:ext cx="0" cy="381331"/>
            </a:xfrm>
            <a:prstGeom prst="line">
              <a:avLst/>
            </a:prstGeom>
            <a:ln w="28575">
              <a:solidFill>
                <a:srgbClr val="2F57A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58"/>
          <p:cNvGrpSpPr/>
          <p:nvPr/>
        </p:nvGrpSpPr>
        <p:grpSpPr>
          <a:xfrm>
            <a:off x="5025370" y="4489607"/>
            <a:ext cx="397094" cy="880120"/>
            <a:chOff x="2326566" y="4485849"/>
            <a:chExt cx="397094" cy="880120"/>
          </a:xfrm>
        </p:grpSpPr>
        <p:pic>
          <p:nvPicPr>
            <p:cNvPr id="60" name="Picture 59"/>
            <p:cNvPicPr>
              <a:picLocks noChangeAspect="1"/>
            </p:cNvPicPr>
            <p:nvPr/>
          </p:nvPicPr>
          <p:blipFill rotWithShape="1">
            <a:blip r:embed="rId4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74639" t="45003" r="3" b="38075"/>
            <a:stretch/>
          </p:blipFill>
          <p:spPr>
            <a:xfrm rot="16200000">
              <a:off x="2227559" y="4869869"/>
              <a:ext cx="595107" cy="397094"/>
            </a:xfrm>
            <a:prstGeom prst="rect">
              <a:avLst/>
            </a:prstGeom>
          </p:spPr>
        </p:pic>
        <p:cxnSp>
          <p:nvCxnSpPr>
            <p:cNvPr id="61" name="Straight Connector 60"/>
            <p:cNvCxnSpPr/>
            <p:nvPr/>
          </p:nvCxnSpPr>
          <p:spPr>
            <a:xfrm>
              <a:off x="2556201" y="4485849"/>
              <a:ext cx="0" cy="381331"/>
            </a:xfrm>
            <a:prstGeom prst="line">
              <a:avLst/>
            </a:prstGeom>
            <a:ln w="28575">
              <a:solidFill>
                <a:srgbClr val="2F57A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61"/>
          <p:cNvGrpSpPr/>
          <p:nvPr/>
        </p:nvGrpSpPr>
        <p:grpSpPr>
          <a:xfrm>
            <a:off x="7558595" y="4484063"/>
            <a:ext cx="397094" cy="880120"/>
            <a:chOff x="2326566" y="4485849"/>
            <a:chExt cx="397094" cy="880120"/>
          </a:xfrm>
        </p:grpSpPr>
        <p:pic>
          <p:nvPicPr>
            <p:cNvPr id="63" name="Picture 62"/>
            <p:cNvPicPr>
              <a:picLocks noChangeAspect="1"/>
            </p:cNvPicPr>
            <p:nvPr/>
          </p:nvPicPr>
          <p:blipFill rotWithShape="1">
            <a:blip r:embed="rId4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74639" t="45003" r="3" b="38075"/>
            <a:stretch/>
          </p:blipFill>
          <p:spPr>
            <a:xfrm rot="16200000">
              <a:off x="2227559" y="4869869"/>
              <a:ext cx="595107" cy="397094"/>
            </a:xfrm>
            <a:prstGeom prst="rect">
              <a:avLst/>
            </a:prstGeom>
          </p:spPr>
        </p:pic>
        <p:cxnSp>
          <p:nvCxnSpPr>
            <p:cNvPr id="64" name="Straight Connector 63"/>
            <p:cNvCxnSpPr/>
            <p:nvPr/>
          </p:nvCxnSpPr>
          <p:spPr>
            <a:xfrm>
              <a:off x="2556201" y="4485849"/>
              <a:ext cx="0" cy="381331"/>
            </a:xfrm>
            <a:prstGeom prst="line">
              <a:avLst/>
            </a:prstGeom>
            <a:ln w="28575">
              <a:solidFill>
                <a:srgbClr val="2F57A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6" name="Right Arrow 65"/>
          <p:cNvSpPr/>
          <p:nvPr/>
        </p:nvSpPr>
        <p:spPr>
          <a:xfrm flipH="1">
            <a:off x="8072457" y="3875282"/>
            <a:ext cx="350488" cy="250435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0541" y="4696832"/>
            <a:ext cx="597590" cy="597590"/>
          </a:xfrm>
          <a:prstGeom prst="rect">
            <a:avLst/>
          </a:prstGeom>
        </p:spPr>
      </p:pic>
      <p:sp>
        <p:nvSpPr>
          <p:cNvPr id="68" name="Right Arrow 67"/>
          <p:cNvSpPr/>
          <p:nvPr/>
        </p:nvSpPr>
        <p:spPr>
          <a:xfrm flipH="1">
            <a:off x="8148664" y="4941916"/>
            <a:ext cx="350488" cy="250435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9" name="Picture 68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4658" y="3629498"/>
            <a:ext cx="683473" cy="683473"/>
          </a:xfrm>
          <a:prstGeom prst="rect">
            <a:avLst/>
          </a:prstGeom>
        </p:spPr>
      </p:pic>
      <p:grpSp>
        <p:nvGrpSpPr>
          <p:cNvPr id="13" name="Group 64"/>
          <p:cNvGrpSpPr/>
          <p:nvPr/>
        </p:nvGrpSpPr>
        <p:grpSpPr>
          <a:xfrm>
            <a:off x="2417126" y="4412913"/>
            <a:ext cx="1401896" cy="836550"/>
            <a:chOff x="-2910660" y="3612743"/>
            <a:chExt cx="1401896" cy="1075395"/>
          </a:xfrm>
        </p:grpSpPr>
        <p:sp>
          <p:nvSpPr>
            <p:cNvPr id="71" name="Freeform 70"/>
            <p:cNvSpPr/>
            <p:nvPr/>
          </p:nvSpPr>
          <p:spPr>
            <a:xfrm>
              <a:off x="-2910660" y="3612743"/>
              <a:ext cx="703488" cy="1072055"/>
            </a:xfrm>
            <a:custGeom>
              <a:avLst/>
              <a:gdLst>
                <a:gd name="connsiteX0" fmla="*/ 185353 w 2655354"/>
                <a:gd name="connsiteY0" fmla="*/ 1135117 h 1135117"/>
                <a:gd name="connsiteX1" fmla="*/ 216884 w 2655354"/>
                <a:gd name="connsiteY1" fmla="*/ 609600 h 1135117"/>
                <a:gd name="connsiteX2" fmla="*/ 2360994 w 2655354"/>
                <a:gd name="connsiteY2" fmla="*/ 557048 h 1135117"/>
                <a:gd name="connsiteX3" fmla="*/ 2581711 w 2655354"/>
                <a:gd name="connsiteY3" fmla="*/ 0 h 1135117"/>
                <a:gd name="connsiteX0" fmla="*/ 169493 w 2671025"/>
                <a:gd name="connsiteY0" fmla="*/ 1072055 h 1072055"/>
                <a:gd name="connsiteX1" fmla="*/ 232555 w 2671025"/>
                <a:gd name="connsiteY1" fmla="*/ 609600 h 1072055"/>
                <a:gd name="connsiteX2" fmla="*/ 2376665 w 2671025"/>
                <a:gd name="connsiteY2" fmla="*/ 557048 h 1072055"/>
                <a:gd name="connsiteX3" fmla="*/ 2597382 w 2671025"/>
                <a:gd name="connsiteY3" fmla="*/ 0 h 1072055"/>
                <a:gd name="connsiteX0" fmla="*/ 112432 w 2613964"/>
                <a:gd name="connsiteY0" fmla="*/ 1072055 h 1072055"/>
                <a:gd name="connsiteX1" fmla="*/ 175494 w 2613964"/>
                <a:gd name="connsiteY1" fmla="*/ 609600 h 1072055"/>
                <a:gd name="connsiteX2" fmla="*/ 2319604 w 2613964"/>
                <a:gd name="connsiteY2" fmla="*/ 557048 h 1072055"/>
                <a:gd name="connsiteX3" fmla="*/ 2540321 w 2613964"/>
                <a:gd name="connsiteY3" fmla="*/ 0 h 1072055"/>
                <a:gd name="connsiteX0" fmla="*/ 112432 w 2613964"/>
                <a:gd name="connsiteY0" fmla="*/ 1072055 h 1072055"/>
                <a:gd name="connsiteX1" fmla="*/ 175494 w 2613964"/>
                <a:gd name="connsiteY1" fmla="*/ 588580 h 1072055"/>
                <a:gd name="connsiteX2" fmla="*/ 2319604 w 2613964"/>
                <a:gd name="connsiteY2" fmla="*/ 557048 h 1072055"/>
                <a:gd name="connsiteX3" fmla="*/ 2540321 w 2613964"/>
                <a:gd name="connsiteY3" fmla="*/ 0 h 1072055"/>
                <a:gd name="connsiteX0" fmla="*/ 107790 w 2609322"/>
                <a:gd name="connsiteY0" fmla="*/ 1072055 h 1072055"/>
                <a:gd name="connsiteX1" fmla="*/ 170852 w 2609322"/>
                <a:gd name="connsiteY1" fmla="*/ 588580 h 1072055"/>
                <a:gd name="connsiteX2" fmla="*/ 2314962 w 2609322"/>
                <a:gd name="connsiteY2" fmla="*/ 557048 h 1072055"/>
                <a:gd name="connsiteX3" fmla="*/ 2535679 w 2609322"/>
                <a:gd name="connsiteY3" fmla="*/ 0 h 1072055"/>
                <a:gd name="connsiteX0" fmla="*/ 95193 w 2596725"/>
                <a:gd name="connsiteY0" fmla="*/ 1072055 h 1072055"/>
                <a:gd name="connsiteX1" fmla="*/ 158255 w 2596725"/>
                <a:gd name="connsiteY1" fmla="*/ 588580 h 1072055"/>
                <a:gd name="connsiteX2" fmla="*/ 2302365 w 2596725"/>
                <a:gd name="connsiteY2" fmla="*/ 557048 h 1072055"/>
                <a:gd name="connsiteX3" fmla="*/ 2523082 w 2596725"/>
                <a:gd name="connsiteY3" fmla="*/ 0 h 1072055"/>
                <a:gd name="connsiteX0" fmla="*/ 121866 w 2623398"/>
                <a:gd name="connsiteY0" fmla="*/ 1072055 h 1072055"/>
                <a:gd name="connsiteX1" fmla="*/ 184928 w 2623398"/>
                <a:gd name="connsiteY1" fmla="*/ 588580 h 1072055"/>
                <a:gd name="connsiteX2" fmla="*/ 2329038 w 2623398"/>
                <a:gd name="connsiteY2" fmla="*/ 557048 h 1072055"/>
                <a:gd name="connsiteX3" fmla="*/ 2549755 w 2623398"/>
                <a:gd name="connsiteY3" fmla="*/ 0 h 1072055"/>
                <a:gd name="connsiteX0" fmla="*/ 121866 w 2593005"/>
                <a:gd name="connsiteY0" fmla="*/ 1072055 h 1072055"/>
                <a:gd name="connsiteX1" fmla="*/ 184928 w 2593005"/>
                <a:gd name="connsiteY1" fmla="*/ 588580 h 1072055"/>
                <a:gd name="connsiteX2" fmla="*/ 2329038 w 2593005"/>
                <a:gd name="connsiteY2" fmla="*/ 557048 h 1072055"/>
                <a:gd name="connsiteX3" fmla="*/ 2549755 w 2593005"/>
                <a:gd name="connsiteY3" fmla="*/ 0 h 1072055"/>
                <a:gd name="connsiteX0" fmla="*/ 121866 w 2585961"/>
                <a:gd name="connsiteY0" fmla="*/ 1072055 h 1072055"/>
                <a:gd name="connsiteX1" fmla="*/ 184928 w 2585961"/>
                <a:gd name="connsiteY1" fmla="*/ 588580 h 1072055"/>
                <a:gd name="connsiteX2" fmla="*/ 2329038 w 2585961"/>
                <a:gd name="connsiteY2" fmla="*/ 557048 h 1072055"/>
                <a:gd name="connsiteX3" fmla="*/ 2549755 w 2585961"/>
                <a:gd name="connsiteY3" fmla="*/ 0 h 1072055"/>
                <a:gd name="connsiteX0" fmla="*/ 62153 w 2652372"/>
                <a:gd name="connsiteY0" fmla="*/ 1072055 h 1072055"/>
                <a:gd name="connsiteX1" fmla="*/ 251339 w 2652372"/>
                <a:gd name="connsiteY1" fmla="*/ 588580 h 1072055"/>
                <a:gd name="connsiteX2" fmla="*/ 2395449 w 2652372"/>
                <a:gd name="connsiteY2" fmla="*/ 557048 h 1072055"/>
                <a:gd name="connsiteX3" fmla="*/ 2616166 w 2652372"/>
                <a:gd name="connsiteY3" fmla="*/ 0 h 1072055"/>
                <a:gd name="connsiteX0" fmla="*/ 28128 w 2618347"/>
                <a:gd name="connsiteY0" fmla="*/ 1072055 h 1072055"/>
                <a:gd name="connsiteX1" fmla="*/ 217314 w 2618347"/>
                <a:gd name="connsiteY1" fmla="*/ 588580 h 1072055"/>
                <a:gd name="connsiteX2" fmla="*/ 2361424 w 2618347"/>
                <a:gd name="connsiteY2" fmla="*/ 557048 h 1072055"/>
                <a:gd name="connsiteX3" fmla="*/ 2582141 w 2618347"/>
                <a:gd name="connsiteY3" fmla="*/ 0 h 1072055"/>
                <a:gd name="connsiteX0" fmla="*/ 28128 w 2582141"/>
                <a:gd name="connsiteY0" fmla="*/ 1072055 h 1072055"/>
                <a:gd name="connsiteX1" fmla="*/ 217314 w 2582141"/>
                <a:gd name="connsiteY1" fmla="*/ 588580 h 1072055"/>
                <a:gd name="connsiteX2" fmla="*/ 2361424 w 2582141"/>
                <a:gd name="connsiteY2" fmla="*/ 557048 h 1072055"/>
                <a:gd name="connsiteX3" fmla="*/ 2582141 w 2582141"/>
                <a:gd name="connsiteY3" fmla="*/ 0 h 1072055"/>
                <a:gd name="connsiteX0" fmla="*/ 28128 w 2589057"/>
                <a:gd name="connsiteY0" fmla="*/ 1072055 h 1072055"/>
                <a:gd name="connsiteX1" fmla="*/ 217314 w 2589057"/>
                <a:gd name="connsiteY1" fmla="*/ 588580 h 1072055"/>
                <a:gd name="connsiteX2" fmla="*/ 2361424 w 2589057"/>
                <a:gd name="connsiteY2" fmla="*/ 557048 h 1072055"/>
                <a:gd name="connsiteX3" fmla="*/ 2582141 w 2589057"/>
                <a:gd name="connsiteY3" fmla="*/ 0 h 1072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89057" h="1072055">
                  <a:moveTo>
                    <a:pt x="28128" y="1072055"/>
                  </a:moveTo>
                  <a:cubicBezTo>
                    <a:pt x="93818" y="741855"/>
                    <a:pt x="-171569" y="674415"/>
                    <a:pt x="217314" y="588580"/>
                  </a:cubicBezTo>
                  <a:cubicBezTo>
                    <a:pt x="606197" y="502745"/>
                    <a:pt x="1988307" y="571062"/>
                    <a:pt x="2361424" y="557048"/>
                  </a:cubicBezTo>
                  <a:cubicBezTo>
                    <a:pt x="2734541" y="543034"/>
                    <a:pt x="2521707" y="217213"/>
                    <a:pt x="2582141" y="0"/>
                  </a:cubicBezTo>
                </a:path>
              </a:pathLst>
            </a:custGeom>
            <a:noFill/>
            <a:ln w="57150">
              <a:solidFill>
                <a:srgbClr val="FFC000"/>
              </a:solidFill>
              <a:prstDash val="sysDot"/>
              <a:headEnd type="triangl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Freeform 71"/>
            <p:cNvSpPr/>
            <p:nvPr/>
          </p:nvSpPr>
          <p:spPr>
            <a:xfrm flipH="1">
              <a:off x="-2212252" y="3616083"/>
              <a:ext cx="703488" cy="1072055"/>
            </a:xfrm>
            <a:custGeom>
              <a:avLst/>
              <a:gdLst>
                <a:gd name="connsiteX0" fmla="*/ 185353 w 2655354"/>
                <a:gd name="connsiteY0" fmla="*/ 1135117 h 1135117"/>
                <a:gd name="connsiteX1" fmla="*/ 216884 w 2655354"/>
                <a:gd name="connsiteY1" fmla="*/ 609600 h 1135117"/>
                <a:gd name="connsiteX2" fmla="*/ 2360994 w 2655354"/>
                <a:gd name="connsiteY2" fmla="*/ 557048 h 1135117"/>
                <a:gd name="connsiteX3" fmla="*/ 2581711 w 2655354"/>
                <a:gd name="connsiteY3" fmla="*/ 0 h 1135117"/>
                <a:gd name="connsiteX0" fmla="*/ 169493 w 2671025"/>
                <a:gd name="connsiteY0" fmla="*/ 1072055 h 1072055"/>
                <a:gd name="connsiteX1" fmla="*/ 232555 w 2671025"/>
                <a:gd name="connsiteY1" fmla="*/ 609600 h 1072055"/>
                <a:gd name="connsiteX2" fmla="*/ 2376665 w 2671025"/>
                <a:gd name="connsiteY2" fmla="*/ 557048 h 1072055"/>
                <a:gd name="connsiteX3" fmla="*/ 2597382 w 2671025"/>
                <a:gd name="connsiteY3" fmla="*/ 0 h 1072055"/>
                <a:gd name="connsiteX0" fmla="*/ 112432 w 2613964"/>
                <a:gd name="connsiteY0" fmla="*/ 1072055 h 1072055"/>
                <a:gd name="connsiteX1" fmla="*/ 175494 w 2613964"/>
                <a:gd name="connsiteY1" fmla="*/ 609600 h 1072055"/>
                <a:gd name="connsiteX2" fmla="*/ 2319604 w 2613964"/>
                <a:gd name="connsiteY2" fmla="*/ 557048 h 1072055"/>
                <a:gd name="connsiteX3" fmla="*/ 2540321 w 2613964"/>
                <a:gd name="connsiteY3" fmla="*/ 0 h 1072055"/>
                <a:gd name="connsiteX0" fmla="*/ 112432 w 2613964"/>
                <a:gd name="connsiteY0" fmla="*/ 1072055 h 1072055"/>
                <a:gd name="connsiteX1" fmla="*/ 175494 w 2613964"/>
                <a:gd name="connsiteY1" fmla="*/ 588580 h 1072055"/>
                <a:gd name="connsiteX2" fmla="*/ 2319604 w 2613964"/>
                <a:gd name="connsiteY2" fmla="*/ 557048 h 1072055"/>
                <a:gd name="connsiteX3" fmla="*/ 2540321 w 2613964"/>
                <a:gd name="connsiteY3" fmla="*/ 0 h 1072055"/>
                <a:gd name="connsiteX0" fmla="*/ 107790 w 2609322"/>
                <a:gd name="connsiteY0" fmla="*/ 1072055 h 1072055"/>
                <a:gd name="connsiteX1" fmla="*/ 170852 w 2609322"/>
                <a:gd name="connsiteY1" fmla="*/ 588580 h 1072055"/>
                <a:gd name="connsiteX2" fmla="*/ 2314962 w 2609322"/>
                <a:gd name="connsiteY2" fmla="*/ 557048 h 1072055"/>
                <a:gd name="connsiteX3" fmla="*/ 2535679 w 2609322"/>
                <a:gd name="connsiteY3" fmla="*/ 0 h 1072055"/>
                <a:gd name="connsiteX0" fmla="*/ 95193 w 2596725"/>
                <a:gd name="connsiteY0" fmla="*/ 1072055 h 1072055"/>
                <a:gd name="connsiteX1" fmla="*/ 158255 w 2596725"/>
                <a:gd name="connsiteY1" fmla="*/ 588580 h 1072055"/>
                <a:gd name="connsiteX2" fmla="*/ 2302365 w 2596725"/>
                <a:gd name="connsiteY2" fmla="*/ 557048 h 1072055"/>
                <a:gd name="connsiteX3" fmla="*/ 2523082 w 2596725"/>
                <a:gd name="connsiteY3" fmla="*/ 0 h 1072055"/>
                <a:gd name="connsiteX0" fmla="*/ 121866 w 2623398"/>
                <a:gd name="connsiteY0" fmla="*/ 1072055 h 1072055"/>
                <a:gd name="connsiteX1" fmla="*/ 184928 w 2623398"/>
                <a:gd name="connsiteY1" fmla="*/ 588580 h 1072055"/>
                <a:gd name="connsiteX2" fmla="*/ 2329038 w 2623398"/>
                <a:gd name="connsiteY2" fmla="*/ 557048 h 1072055"/>
                <a:gd name="connsiteX3" fmla="*/ 2549755 w 2623398"/>
                <a:gd name="connsiteY3" fmla="*/ 0 h 1072055"/>
                <a:gd name="connsiteX0" fmla="*/ 121866 w 2593005"/>
                <a:gd name="connsiteY0" fmla="*/ 1072055 h 1072055"/>
                <a:gd name="connsiteX1" fmla="*/ 184928 w 2593005"/>
                <a:gd name="connsiteY1" fmla="*/ 588580 h 1072055"/>
                <a:gd name="connsiteX2" fmla="*/ 2329038 w 2593005"/>
                <a:gd name="connsiteY2" fmla="*/ 557048 h 1072055"/>
                <a:gd name="connsiteX3" fmla="*/ 2549755 w 2593005"/>
                <a:gd name="connsiteY3" fmla="*/ 0 h 1072055"/>
                <a:gd name="connsiteX0" fmla="*/ 121866 w 2585961"/>
                <a:gd name="connsiteY0" fmla="*/ 1072055 h 1072055"/>
                <a:gd name="connsiteX1" fmla="*/ 184928 w 2585961"/>
                <a:gd name="connsiteY1" fmla="*/ 588580 h 1072055"/>
                <a:gd name="connsiteX2" fmla="*/ 2329038 w 2585961"/>
                <a:gd name="connsiteY2" fmla="*/ 557048 h 1072055"/>
                <a:gd name="connsiteX3" fmla="*/ 2549755 w 2585961"/>
                <a:gd name="connsiteY3" fmla="*/ 0 h 1072055"/>
                <a:gd name="connsiteX0" fmla="*/ 62153 w 2652372"/>
                <a:gd name="connsiteY0" fmla="*/ 1072055 h 1072055"/>
                <a:gd name="connsiteX1" fmla="*/ 251339 w 2652372"/>
                <a:gd name="connsiteY1" fmla="*/ 588580 h 1072055"/>
                <a:gd name="connsiteX2" fmla="*/ 2395449 w 2652372"/>
                <a:gd name="connsiteY2" fmla="*/ 557048 h 1072055"/>
                <a:gd name="connsiteX3" fmla="*/ 2616166 w 2652372"/>
                <a:gd name="connsiteY3" fmla="*/ 0 h 1072055"/>
                <a:gd name="connsiteX0" fmla="*/ 28128 w 2618347"/>
                <a:gd name="connsiteY0" fmla="*/ 1072055 h 1072055"/>
                <a:gd name="connsiteX1" fmla="*/ 217314 w 2618347"/>
                <a:gd name="connsiteY1" fmla="*/ 588580 h 1072055"/>
                <a:gd name="connsiteX2" fmla="*/ 2361424 w 2618347"/>
                <a:gd name="connsiteY2" fmla="*/ 557048 h 1072055"/>
                <a:gd name="connsiteX3" fmla="*/ 2582141 w 2618347"/>
                <a:gd name="connsiteY3" fmla="*/ 0 h 1072055"/>
                <a:gd name="connsiteX0" fmla="*/ 28128 w 2582141"/>
                <a:gd name="connsiteY0" fmla="*/ 1072055 h 1072055"/>
                <a:gd name="connsiteX1" fmla="*/ 217314 w 2582141"/>
                <a:gd name="connsiteY1" fmla="*/ 588580 h 1072055"/>
                <a:gd name="connsiteX2" fmla="*/ 2361424 w 2582141"/>
                <a:gd name="connsiteY2" fmla="*/ 557048 h 1072055"/>
                <a:gd name="connsiteX3" fmla="*/ 2582141 w 2582141"/>
                <a:gd name="connsiteY3" fmla="*/ 0 h 1072055"/>
                <a:gd name="connsiteX0" fmla="*/ 28128 w 2589057"/>
                <a:gd name="connsiteY0" fmla="*/ 1072055 h 1072055"/>
                <a:gd name="connsiteX1" fmla="*/ 217314 w 2589057"/>
                <a:gd name="connsiteY1" fmla="*/ 588580 h 1072055"/>
                <a:gd name="connsiteX2" fmla="*/ 2361424 w 2589057"/>
                <a:gd name="connsiteY2" fmla="*/ 557048 h 1072055"/>
                <a:gd name="connsiteX3" fmla="*/ 2582141 w 2589057"/>
                <a:gd name="connsiteY3" fmla="*/ 0 h 1072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89057" h="1072055">
                  <a:moveTo>
                    <a:pt x="28128" y="1072055"/>
                  </a:moveTo>
                  <a:cubicBezTo>
                    <a:pt x="93818" y="741855"/>
                    <a:pt x="-171569" y="674415"/>
                    <a:pt x="217314" y="588580"/>
                  </a:cubicBezTo>
                  <a:cubicBezTo>
                    <a:pt x="606197" y="502745"/>
                    <a:pt x="1988307" y="571062"/>
                    <a:pt x="2361424" y="557048"/>
                  </a:cubicBezTo>
                  <a:cubicBezTo>
                    <a:pt x="2734541" y="543034"/>
                    <a:pt x="2521707" y="217213"/>
                    <a:pt x="2582141" y="0"/>
                  </a:cubicBezTo>
                </a:path>
              </a:pathLst>
            </a:custGeom>
            <a:noFill/>
            <a:ln w="57150">
              <a:solidFill>
                <a:srgbClr val="FFC000"/>
              </a:solidFill>
              <a:prstDash val="sysDot"/>
              <a:headEnd type="triangl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3" name="Straight Connector 72"/>
            <p:cNvCxnSpPr/>
            <p:nvPr/>
          </p:nvCxnSpPr>
          <p:spPr>
            <a:xfrm>
              <a:off x="-2214704" y="4177335"/>
              <a:ext cx="7532" cy="348945"/>
            </a:xfrm>
            <a:prstGeom prst="line">
              <a:avLst/>
            </a:prstGeom>
            <a:noFill/>
            <a:ln w="57150">
              <a:solidFill>
                <a:srgbClr val="FFC000"/>
              </a:solidFill>
              <a:prstDash val="sysDot"/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7" name="Group 2"/>
          <p:cNvGrpSpPr/>
          <p:nvPr/>
        </p:nvGrpSpPr>
        <p:grpSpPr>
          <a:xfrm>
            <a:off x="3451471" y="3224290"/>
            <a:ext cx="3170801" cy="744020"/>
            <a:chOff x="7584544" y="935565"/>
            <a:chExt cx="2181814" cy="1072056"/>
          </a:xfrm>
        </p:grpSpPr>
        <p:sp>
          <p:nvSpPr>
            <p:cNvPr id="49" name="Freeform 48"/>
            <p:cNvSpPr/>
            <p:nvPr/>
          </p:nvSpPr>
          <p:spPr>
            <a:xfrm>
              <a:off x="7584544" y="935566"/>
              <a:ext cx="1094793" cy="1072055"/>
            </a:xfrm>
            <a:custGeom>
              <a:avLst/>
              <a:gdLst>
                <a:gd name="connsiteX0" fmla="*/ 185353 w 2655354"/>
                <a:gd name="connsiteY0" fmla="*/ 1135117 h 1135117"/>
                <a:gd name="connsiteX1" fmla="*/ 216884 w 2655354"/>
                <a:gd name="connsiteY1" fmla="*/ 609600 h 1135117"/>
                <a:gd name="connsiteX2" fmla="*/ 2360994 w 2655354"/>
                <a:gd name="connsiteY2" fmla="*/ 557048 h 1135117"/>
                <a:gd name="connsiteX3" fmla="*/ 2581711 w 2655354"/>
                <a:gd name="connsiteY3" fmla="*/ 0 h 1135117"/>
                <a:gd name="connsiteX0" fmla="*/ 169493 w 2671025"/>
                <a:gd name="connsiteY0" fmla="*/ 1072055 h 1072055"/>
                <a:gd name="connsiteX1" fmla="*/ 232555 w 2671025"/>
                <a:gd name="connsiteY1" fmla="*/ 609600 h 1072055"/>
                <a:gd name="connsiteX2" fmla="*/ 2376665 w 2671025"/>
                <a:gd name="connsiteY2" fmla="*/ 557048 h 1072055"/>
                <a:gd name="connsiteX3" fmla="*/ 2597382 w 2671025"/>
                <a:gd name="connsiteY3" fmla="*/ 0 h 1072055"/>
                <a:gd name="connsiteX0" fmla="*/ 112432 w 2613964"/>
                <a:gd name="connsiteY0" fmla="*/ 1072055 h 1072055"/>
                <a:gd name="connsiteX1" fmla="*/ 175494 w 2613964"/>
                <a:gd name="connsiteY1" fmla="*/ 609600 h 1072055"/>
                <a:gd name="connsiteX2" fmla="*/ 2319604 w 2613964"/>
                <a:gd name="connsiteY2" fmla="*/ 557048 h 1072055"/>
                <a:gd name="connsiteX3" fmla="*/ 2540321 w 2613964"/>
                <a:gd name="connsiteY3" fmla="*/ 0 h 1072055"/>
                <a:gd name="connsiteX0" fmla="*/ 112432 w 2613964"/>
                <a:gd name="connsiteY0" fmla="*/ 1072055 h 1072055"/>
                <a:gd name="connsiteX1" fmla="*/ 175494 w 2613964"/>
                <a:gd name="connsiteY1" fmla="*/ 588580 h 1072055"/>
                <a:gd name="connsiteX2" fmla="*/ 2319604 w 2613964"/>
                <a:gd name="connsiteY2" fmla="*/ 557048 h 1072055"/>
                <a:gd name="connsiteX3" fmla="*/ 2540321 w 2613964"/>
                <a:gd name="connsiteY3" fmla="*/ 0 h 1072055"/>
                <a:gd name="connsiteX0" fmla="*/ 107790 w 2609322"/>
                <a:gd name="connsiteY0" fmla="*/ 1072055 h 1072055"/>
                <a:gd name="connsiteX1" fmla="*/ 170852 w 2609322"/>
                <a:gd name="connsiteY1" fmla="*/ 588580 h 1072055"/>
                <a:gd name="connsiteX2" fmla="*/ 2314962 w 2609322"/>
                <a:gd name="connsiteY2" fmla="*/ 557048 h 1072055"/>
                <a:gd name="connsiteX3" fmla="*/ 2535679 w 2609322"/>
                <a:gd name="connsiteY3" fmla="*/ 0 h 1072055"/>
                <a:gd name="connsiteX0" fmla="*/ 95193 w 2596725"/>
                <a:gd name="connsiteY0" fmla="*/ 1072055 h 1072055"/>
                <a:gd name="connsiteX1" fmla="*/ 158255 w 2596725"/>
                <a:gd name="connsiteY1" fmla="*/ 588580 h 1072055"/>
                <a:gd name="connsiteX2" fmla="*/ 2302365 w 2596725"/>
                <a:gd name="connsiteY2" fmla="*/ 557048 h 1072055"/>
                <a:gd name="connsiteX3" fmla="*/ 2523082 w 2596725"/>
                <a:gd name="connsiteY3" fmla="*/ 0 h 1072055"/>
                <a:gd name="connsiteX0" fmla="*/ 121866 w 2623398"/>
                <a:gd name="connsiteY0" fmla="*/ 1072055 h 1072055"/>
                <a:gd name="connsiteX1" fmla="*/ 184928 w 2623398"/>
                <a:gd name="connsiteY1" fmla="*/ 588580 h 1072055"/>
                <a:gd name="connsiteX2" fmla="*/ 2329038 w 2623398"/>
                <a:gd name="connsiteY2" fmla="*/ 557048 h 1072055"/>
                <a:gd name="connsiteX3" fmla="*/ 2549755 w 2623398"/>
                <a:gd name="connsiteY3" fmla="*/ 0 h 1072055"/>
                <a:gd name="connsiteX0" fmla="*/ 121866 w 2593005"/>
                <a:gd name="connsiteY0" fmla="*/ 1072055 h 1072055"/>
                <a:gd name="connsiteX1" fmla="*/ 184928 w 2593005"/>
                <a:gd name="connsiteY1" fmla="*/ 588580 h 1072055"/>
                <a:gd name="connsiteX2" fmla="*/ 2329038 w 2593005"/>
                <a:gd name="connsiteY2" fmla="*/ 557048 h 1072055"/>
                <a:gd name="connsiteX3" fmla="*/ 2549755 w 2593005"/>
                <a:gd name="connsiteY3" fmla="*/ 0 h 1072055"/>
                <a:gd name="connsiteX0" fmla="*/ 121866 w 2585961"/>
                <a:gd name="connsiteY0" fmla="*/ 1072055 h 1072055"/>
                <a:gd name="connsiteX1" fmla="*/ 184928 w 2585961"/>
                <a:gd name="connsiteY1" fmla="*/ 588580 h 1072055"/>
                <a:gd name="connsiteX2" fmla="*/ 2329038 w 2585961"/>
                <a:gd name="connsiteY2" fmla="*/ 557048 h 1072055"/>
                <a:gd name="connsiteX3" fmla="*/ 2549755 w 2585961"/>
                <a:gd name="connsiteY3" fmla="*/ 0 h 1072055"/>
                <a:gd name="connsiteX0" fmla="*/ 62153 w 2652372"/>
                <a:gd name="connsiteY0" fmla="*/ 1072055 h 1072055"/>
                <a:gd name="connsiteX1" fmla="*/ 251339 w 2652372"/>
                <a:gd name="connsiteY1" fmla="*/ 588580 h 1072055"/>
                <a:gd name="connsiteX2" fmla="*/ 2395449 w 2652372"/>
                <a:gd name="connsiteY2" fmla="*/ 557048 h 1072055"/>
                <a:gd name="connsiteX3" fmla="*/ 2616166 w 2652372"/>
                <a:gd name="connsiteY3" fmla="*/ 0 h 1072055"/>
                <a:gd name="connsiteX0" fmla="*/ 28128 w 2618347"/>
                <a:gd name="connsiteY0" fmla="*/ 1072055 h 1072055"/>
                <a:gd name="connsiteX1" fmla="*/ 217314 w 2618347"/>
                <a:gd name="connsiteY1" fmla="*/ 588580 h 1072055"/>
                <a:gd name="connsiteX2" fmla="*/ 2361424 w 2618347"/>
                <a:gd name="connsiteY2" fmla="*/ 557048 h 1072055"/>
                <a:gd name="connsiteX3" fmla="*/ 2582141 w 2618347"/>
                <a:gd name="connsiteY3" fmla="*/ 0 h 1072055"/>
                <a:gd name="connsiteX0" fmla="*/ 28128 w 2582141"/>
                <a:gd name="connsiteY0" fmla="*/ 1072055 h 1072055"/>
                <a:gd name="connsiteX1" fmla="*/ 217314 w 2582141"/>
                <a:gd name="connsiteY1" fmla="*/ 588580 h 1072055"/>
                <a:gd name="connsiteX2" fmla="*/ 2361424 w 2582141"/>
                <a:gd name="connsiteY2" fmla="*/ 557048 h 1072055"/>
                <a:gd name="connsiteX3" fmla="*/ 2582141 w 2582141"/>
                <a:gd name="connsiteY3" fmla="*/ 0 h 1072055"/>
                <a:gd name="connsiteX0" fmla="*/ 28128 w 2589057"/>
                <a:gd name="connsiteY0" fmla="*/ 1072055 h 1072055"/>
                <a:gd name="connsiteX1" fmla="*/ 217314 w 2589057"/>
                <a:gd name="connsiteY1" fmla="*/ 588580 h 1072055"/>
                <a:gd name="connsiteX2" fmla="*/ 2361424 w 2589057"/>
                <a:gd name="connsiteY2" fmla="*/ 557048 h 1072055"/>
                <a:gd name="connsiteX3" fmla="*/ 2582141 w 2589057"/>
                <a:gd name="connsiteY3" fmla="*/ 0 h 1072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89057" h="1072055">
                  <a:moveTo>
                    <a:pt x="28128" y="1072055"/>
                  </a:moveTo>
                  <a:cubicBezTo>
                    <a:pt x="93818" y="741855"/>
                    <a:pt x="-171569" y="674415"/>
                    <a:pt x="217314" y="588580"/>
                  </a:cubicBezTo>
                  <a:cubicBezTo>
                    <a:pt x="606197" y="502745"/>
                    <a:pt x="1988307" y="571062"/>
                    <a:pt x="2361424" y="557048"/>
                  </a:cubicBezTo>
                  <a:cubicBezTo>
                    <a:pt x="2734541" y="543034"/>
                    <a:pt x="2521707" y="217213"/>
                    <a:pt x="2582141" y="0"/>
                  </a:cubicBezTo>
                </a:path>
              </a:pathLst>
            </a:custGeom>
            <a:noFill/>
            <a:ln w="76200">
              <a:solidFill>
                <a:srgbClr val="FFC000"/>
              </a:solidFill>
              <a:prstDash val="sysDot"/>
              <a:headEnd type="triangl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Freeform 81"/>
            <p:cNvSpPr/>
            <p:nvPr/>
          </p:nvSpPr>
          <p:spPr>
            <a:xfrm flipH="1">
              <a:off x="8671565" y="935565"/>
              <a:ext cx="1094793" cy="1072055"/>
            </a:xfrm>
            <a:custGeom>
              <a:avLst/>
              <a:gdLst>
                <a:gd name="connsiteX0" fmla="*/ 185353 w 2655354"/>
                <a:gd name="connsiteY0" fmla="*/ 1135117 h 1135117"/>
                <a:gd name="connsiteX1" fmla="*/ 216884 w 2655354"/>
                <a:gd name="connsiteY1" fmla="*/ 609600 h 1135117"/>
                <a:gd name="connsiteX2" fmla="*/ 2360994 w 2655354"/>
                <a:gd name="connsiteY2" fmla="*/ 557048 h 1135117"/>
                <a:gd name="connsiteX3" fmla="*/ 2581711 w 2655354"/>
                <a:gd name="connsiteY3" fmla="*/ 0 h 1135117"/>
                <a:gd name="connsiteX0" fmla="*/ 169493 w 2671025"/>
                <a:gd name="connsiteY0" fmla="*/ 1072055 h 1072055"/>
                <a:gd name="connsiteX1" fmla="*/ 232555 w 2671025"/>
                <a:gd name="connsiteY1" fmla="*/ 609600 h 1072055"/>
                <a:gd name="connsiteX2" fmla="*/ 2376665 w 2671025"/>
                <a:gd name="connsiteY2" fmla="*/ 557048 h 1072055"/>
                <a:gd name="connsiteX3" fmla="*/ 2597382 w 2671025"/>
                <a:gd name="connsiteY3" fmla="*/ 0 h 1072055"/>
                <a:gd name="connsiteX0" fmla="*/ 112432 w 2613964"/>
                <a:gd name="connsiteY0" fmla="*/ 1072055 h 1072055"/>
                <a:gd name="connsiteX1" fmla="*/ 175494 w 2613964"/>
                <a:gd name="connsiteY1" fmla="*/ 609600 h 1072055"/>
                <a:gd name="connsiteX2" fmla="*/ 2319604 w 2613964"/>
                <a:gd name="connsiteY2" fmla="*/ 557048 h 1072055"/>
                <a:gd name="connsiteX3" fmla="*/ 2540321 w 2613964"/>
                <a:gd name="connsiteY3" fmla="*/ 0 h 1072055"/>
                <a:gd name="connsiteX0" fmla="*/ 112432 w 2613964"/>
                <a:gd name="connsiteY0" fmla="*/ 1072055 h 1072055"/>
                <a:gd name="connsiteX1" fmla="*/ 175494 w 2613964"/>
                <a:gd name="connsiteY1" fmla="*/ 588580 h 1072055"/>
                <a:gd name="connsiteX2" fmla="*/ 2319604 w 2613964"/>
                <a:gd name="connsiteY2" fmla="*/ 557048 h 1072055"/>
                <a:gd name="connsiteX3" fmla="*/ 2540321 w 2613964"/>
                <a:gd name="connsiteY3" fmla="*/ 0 h 1072055"/>
                <a:gd name="connsiteX0" fmla="*/ 107790 w 2609322"/>
                <a:gd name="connsiteY0" fmla="*/ 1072055 h 1072055"/>
                <a:gd name="connsiteX1" fmla="*/ 170852 w 2609322"/>
                <a:gd name="connsiteY1" fmla="*/ 588580 h 1072055"/>
                <a:gd name="connsiteX2" fmla="*/ 2314962 w 2609322"/>
                <a:gd name="connsiteY2" fmla="*/ 557048 h 1072055"/>
                <a:gd name="connsiteX3" fmla="*/ 2535679 w 2609322"/>
                <a:gd name="connsiteY3" fmla="*/ 0 h 1072055"/>
                <a:gd name="connsiteX0" fmla="*/ 95193 w 2596725"/>
                <a:gd name="connsiteY0" fmla="*/ 1072055 h 1072055"/>
                <a:gd name="connsiteX1" fmla="*/ 158255 w 2596725"/>
                <a:gd name="connsiteY1" fmla="*/ 588580 h 1072055"/>
                <a:gd name="connsiteX2" fmla="*/ 2302365 w 2596725"/>
                <a:gd name="connsiteY2" fmla="*/ 557048 h 1072055"/>
                <a:gd name="connsiteX3" fmla="*/ 2523082 w 2596725"/>
                <a:gd name="connsiteY3" fmla="*/ 0 h 1072055"/>
                <a:gd name="connsiteX0" fmla="*/ 121866 w 2623398"/>
                <a:gd name="connsiteY0" fmla="*/ 1072055 h 1072055"/>
                <a:gd name="connsiteX1" fmla="*/ 184928 w 2623398"/>
                <a:gd name="connsiteY1" fmla="*/ 588580 h 1072055"/>
                <a:gd name="connsiteX2" fmla="*/ 2329038 w 2623398"/>
                <a:gd name="connsiteY2" fmla="*/ 557048 h 1072055"/>
                <a:gd name="connsiteX3" fmla="*/ 2549755 w 2623398"/>
                <a:gd name="connsiteY3" fmla="*/ 0 h 1072055"/>
                <a:gd name="connsiteX0" fmla="*/ 121866 w 2593005"/>
                <a:gd name="connsiteY0" fmla="*/ 1072055 h 1072055"/>
                <a:gd name="connsiteX1" fmla="*/ 184928 w 2593005"/>
                <a:gd name="connsiteY1" fmla="*/ 588580 h 1072055"/>
                <a:gd name="connsiteX2" fmla="*/ 2329038 w 2593005"/>
                <a:gd name="connsiteY2" fmla="*/ 557048 h 1072055"/>
                <a:gd name="connsiteX3" fmla="*/ 2549755 w 2593005"/>
                <a:gd name="connsiteY3" fmla="*/ 0 h 1072055"/>
                <a:gd name="connsiteX0" fmla="*/ 121866 w 2585961"/>
                <a:gd name="connsiteY0" fmla="*/ 1072055 h 1072055"/>
                <a:gd name="connsiteX1" fmla="*/ 184928 w 2585961"/>
                <a:gd name="connsiteY1" fmla="*/ 588580 h 1072055"/>
                <a:gd name="connsiteX2" fmla="*/ 2329038 w 2585961"/>
                <a:gd name="connsiteY2" fmla="*/ 557048 h 1072055"/>
                <a:gd name="connsiteX3" fmla="*/ 2549755 w 2585961"/>
                <a:gd name="connsiteY3" fmla="*/ 0 h 1072055"/>
                <a:gd name="connsiteX0" fmla="*/ 62153 w 2652372"/>
                <a:gd name="connsiteY0" fmla="*/ 1072055 h 1072055"/>
                <a:gd name="connsiteX1" fmla="*/ 251339 w 2652372"/>
                <a:gd name="connsiteY1" fmla="*/ 588580 h 1072055"/>
                <a:gd name="connsiteX2" fmla="*/ 2395449 w 2652372"/>
                <a:gd name="connsiteY2" fmla="*/ 557048 h 1072055"/>
                <a:gd name="connsiteX3" fmla="*/ 2616166 w 2652372"/>
                <a:gd name="connsiteY3" fmla="*/ 0 h 1072055"/>
                <a:gd name="connsiteX0" fmla="*/ 28128 w 2618347"/>
                <a:gd name="connsiteY0" fmla="*/ 1072055 h 1072055"/>
                <a:gd name="connsiteX1" fmla="*/ 217314 w 2618347"/>
                <a:gd name="connsiteY1" fmla="*/ 588580 h 1072055"/>
                <a:gd name="connsiteX2" fmla="*/ 2361424 w 2618347"/>
                <a:gd name="connsiteY2" fmla="*/ 557048 h 1072055"/>
                <a:gd name="connsiteX3" fmla="*/ 2582141 w 2618347"/>
                <a:gd name="connsiteY3" fmla="*/ 0 h 1072055"/>
                <a:gd name="connsiteX0" fmla="*/ 28128 w 2582141"/>
                <a:gd name="connsiteY0" fmla="*/ 1072055 h 1072055"/>
                <a:gd name="connsiteX1" fmla="*/ 217314 w 2582141"/>
                <a:gd name="connsiteY1" fmla="*/ 588580 h 1072055"/>
                <a:gd name="connsiteX2" fmla="*/ 2361424 w 2582141"/>
                <a:gd name="connsiteY2" fmla="*/ 557048 h 1072055"/>
                <a:gd name="connsiteX3" fmla="*/ 2582141 w 2582141"/>
                <a:gd name="connsiteY3" fmla="*/ 0 h 1072055"/>
                <a:gd name="connsiteX0" fmla="*/ 28128 w 2589057"/>
                <a:gd name="connsiteY0" fmla="*/ 1072055 h 1072055"/>
                <a:gd name="connsiteX1" fmla="*/ 217314 w 2589057"/>
                <a:gd name="connsiteY1" fmla="*/ 588580 h 1072055"/>
                <a:gd name="connsiteX2" fmla="*/ 2361424 w 2589057"/>
                <a:gd name="connsiteY2" fmla="*/ 557048 h 1072055"/>
                <a:gd name="connsiteX3" fmla="*/ 2582141 w 2589057"/>
                <a:gd name="connsiteY3" fmla="*/ 0 h 1072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89057" h="1072055">
                  <a:moveTo>
                    <a:pt x="28128" y="1072055"/>
                  </a:moveTo>
                  <a:cubicBezTo>
                    <a:pt x="93818" y="741855"/>
                    <a:pt x="-171569" y="674415"/>
                    <a:pt x="217314" y="588580"/>
                  </a:cubicBezTo>
                  <a:cubicBezTo>
                    <a:pt x="606197" y="502745"/>
                    <a:pt x="1988307" y="571062"/>
                    <a:pt x="2361424" y="557048"/>
                  </a:cubicBezTo>
                  <a:cubicBezTo>
                    <a:pt x="2734541" y="543034"/>
                    <a:pt x="2521707" y="217213"/>
                    <a:pt x="2582141" y="0"/>
                  </a:cubicBezTo>
                </a:path>
              </a:pathLst>
            </a:custGeom>
            <a:noFill/>
            <a:ln w="76200">
              <a:solidFill>
                <a:srgbClr val="FFC000"/>
              </a:solidFill>
              <a:prstDash val="sysDot"/>
              <a:headEnd type="triangl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8" name="Group 83"/>
          <p:cNvGrpSpPr/>
          <p:nvPr/>
        </p:nvGrpSpPr>
        <p:grpSpPr>
          <a:xfrm>
            <a:off x="4261761" y="4412913"/>
            <a:ext cx="1401896" cy="836550"/>
            <a:chOff x="-2910660" y="3612743"/>
            <a:chExt cx="1401896" cy="1075395"/>
          </a:xfrm>
        </p:grpSpPr>
        <p:sp>
          <p:nvSpPr>
            <p:cNvPr id="85" name="Freeform 84"/>
            <p:cNvSpPr/>
            <p:nvPr/>
          </p:nvSpPr>
          <p:spPr>
            <a:xfrm>
              <a:off x="-2910660" y="3612743"/>
              <a:ext cx="703488" cy="1072055"/>
            </a:xfrm>
            <a:custGeom>
              <a:avLst/>
              <a:gdLst>
                <a:gd name="connsiteX0" fmla="*/ 185353 w 2655354"/>
                <a:gd name="connsiteY0" fmla="*/ 1135117 h 1135117"/>
                <a:gd name="connsiteX1" fmla="*/ 216884 w 2655354"/>
                <a:gd name="connsiteY1" fmla="*/ 609600 h 1135117"/>
                <a:gd name="connsiteX2" fmla="*/ 2360994 w 2655354"/>
                <a:gd name="connsiteY2" fmla="*/ 557048 h 1135117"/>
                <a:gd name="connsiteX3" fmla="*/ 2581711 w 2655354"/>
                <a:gd name="connsiteY3" fmla="*/ 0 h 1135117"/>
                <a:gd name="connsiteX0" fmla="*/ 169493 w 2671025"/>
                <a:gd name="connsiteY0" fmla="*/ 1072055 h 1072055"/>
                <a:gd name="connsiteX1" fmla="*/ 232555 w 2671025"/>
                <a:gd name="connsiteY1" fmla="*/ 609600 h 1072055"/>
                <a:gd name="connsiteX2" fmla="*/ 2376665 w 2671025"/>
                <a:gd name="connsiteY2" fmla="*/ 557048 h 1072055"/>
                <a:gd name="connsiteX3" fmla="*/ 2597382 w 2671025"/>
                <a:gd name="connsiteY3" fmla="*/ 0 h 1072055"/>
                <a:gd name="connsiteX0" fmla="*/ 112432 w 2613964"/>
                <a:gd name="connsiteY0" fmla="*/ 1072055 h 1072055"/>
                <a:gd name="connsiteX1" fmla="*/ 175494 w 2613964"/>
                <a:gd name="connsiteY1" fmla="*/ 609600 h 1072055"/>
                <a:gd name="connsiteX2" fmla="*/ 2319604 w 2613964"/>
                <a:gd name="connsiteY2" fmla="*/ 557048 h 1072055"/>
                <a:gd name="connsiteX3" fmla="*/ 2540321 w 2613964"/>
                <a:gd name="connsiteY3" fmla="*/ 0 h 1072055"/>
                <a:gd name="connsiteX0" fmla="*/ 112432 w 2613964"/>
                <a:gd name="connsiteY0" fmla="*/ 1072055 h 1072055"/>
                <a:gd name="connsiteX1" fmla="*/ 175494 w 2613964"/>
                <a:gd name="connsiteY1" fmla="*/ 588580 h 1072055"/>
                <a:gd name="connsiteX2" fmla="*/ 2319604 w 2613964"/>
                <a:gd name="connsiteY2" fmla="*/ 557048 h 1072055"/>
                <a:gd name="connsiteX3" fmla="*/ 2540321 w 2613964"/>
                <a:gd name="connsiteY3" fmla="*/ 0 h 1072055"/>
                <a:gd name="connsiteX0" fmla="*/ 107790 w 2609322"/>
                <a:gd name="connsiteY0" fmla="*/ 1072055 h 1072055"/>
                <a:gd name="connsiteX1" fmla="*/ 170852 w 2609322"/>
                <a:gd name="connsiteY1" fmla="*/ 588580 h 1072055"/>
                <a:gd name="connsiteX2" fmla="*/ 2314962 w 2609322"/>
                <a:gd name="connsiteY2" fmla="*/ 557048 h 1072055"/>
                <a:gd name="connsiteX3" fmla="*/ 2535679 w 2609322"/>
                <a:gd name="connsiteY3" fmla="*/ 0 h 1072055"/>
                <a:gd name="connsiteX0" fmla="*/ 95193 w 2596725"/>
                <a:gd name="connsiteY0" fmla="*/ 1072055 h 1072055"/>
                <a:gd name="connsiteX1" fmla="*/ 158255 w 2596725"/>
                <a:gd name="connsiteY1" fmla="*/ 588580 h 1072055"/>
                <a:gd name="connsiteX2" fmla="*/ 2302365 w 2596725"/>
                <a:gd name="connsiteY2" fmla="*/ 557048 h 1072055"/>
                <a:gd name="connsiteX3" fmla="*/ 2523082 w 2596725"/>
                <a:gd name="connsiteY3" fmla="*/ 0 h 1072055"/>
                <a:gd name="connsiteX0" fmla="*/ 121866 w 2623398"/>
                <a:gd name="connsiteY0" fmla="*/ 1072055 h 1072055"/>
                <a:gd name="connsiteX1" fmla="*/ 184928 w 2623398"/>
                <a:gd name="connsiteY1" fmla="*/ 588580 h 1072055"/>
                <a:gd name="connsiteX2" fmla="*/ 2329038 w 2623398"/>
                <a:gd name="connsiteY2" fmla="*/ 557048 h 1072055"/>
                <a:gd name="connsiteX3" fmla="*/ 2549755 w 2623398"/>
                <a:gd name="connsiteY3" fmla="*/ 0 h 1072055"/>
                <a:gd name="connsiteX0" fmla="*/ 121866 w 2593005"/>
                <a:gd name="connsiteY0" fmla="*/ 1072055 h 1072055"/>
                <a:gd name="connsiteX1" fmla="*/ 184928 w 2593005"/>
                <a:gd name="connsiteY1" fmla="*/ 588580 h 1072055"/>
                <a:gd name="connsiteX2" fmla="*/ 2329038 w 2593005"/>
                <a:gd name="connsiteY2" fmla="*/ 557048 h 1072055"/>
                <a:gd name="connsiteX3" fmla="*/ 2549755 w 2593005"/>
                <a:gd name="connsiteY3" fmla="*/ 0 h 1072055"/>
                <a:gd name="connsiteX0" fmla="*/ 121866 w 2585961"/>
                <a:gd name="connsiteY0" fmla="*/ 1072055 h 1072055"/>
                <a:gd name="connsiteX1" fmla="*/ 184928 w 2585961"/>
                <a:gd name="connsiteY1" fmla="*/ 588580 h 1072055"/>
                <a:gd name="connsiteX2" fmla="*/ 2329038 w 2585961"/>
                <a:gd name="connsiteY2" fmla="*/ 557048 h 1072055"/>
                <a:gd name="connsiteX3" fmla="*/ 2549755 w 2585961"/>
                <a:gd name="connsiteY3" fmla="*/ 0 h 1072055"/>
                <a:gd name="connsiteX0" fmla="*/ 62153 w 2652372"/>
                <a:gd name="connsiteY0" fmla="*/ 1072055 h 1072055"/>
                <a:gd name="connsiteX1" fmla="*/ 251339 w 2652372"/>
                <a:gd name="connsiteY1" fmla="*/ 588580 h 1072055"/>
                <a:gd name="connsiteX2" fmla="*/ 2395449 w 2652372"/>
                <a:gd name="connsiteY2" fmla="*/ 557048 h 1072055"/>
                <a:gd name="connsiteX3" fmla="*/ 2616166 w 2652372"/>
                <a:gd name="connsiteY3" fmla="*/ 0 h 1072055"/>
                <a:gd name="connsiteX0" fmla="*/ 28128 w 2618347"/>
                <a:gd name="connsiteY0" fmla="*/ 1072055 h 1072055"/>
                <a:gd name="connsiteX1" fmla="*/ 217314 w 2618347"/>
                <a:gd name="connsiteY1" fmla="*/ 588580 h 1072055"/>
                <a:gd name="connsiteX2" fmla="*/ 2361424 w 2618347"/>
                <a:gd name="connsiteY2" fmla="*/ 557048 h 1072055"/>
                <a:gd name="connsiteX3" fmla="*/ 2582141 w 2618347"/>
                <a:gd name="connsiteY3" fmla="*/ 0 h 1072055"/>
                <a:gd name="connsiteX0" fmla="*/ 28128 w 2582141"/>
                <a:gd name="connsiteY0" fmla="*/ 1072055 h 1072055"/>
                <a:gd name="connsiteX1" fmla="*/ 217314 w 2582141"/>
                <a:gd name="connsiteY1" fmla="*/ 588580 h 1072055"/>
                <a:gd name="connsiteX2" fmla="*/ 2361424 w 2582141"/>
                <a:gd name="connsiteY2" fmla="*/ 557048 h 1072055"/>
                <a:gd name="connsiteX3" fmla="*/ 2582141 w 2582141"/>
                <a:gd name="connsiteY3" fmla="*/ 0 h 1072055"/>
                <a:gd name="connsiteX0" fmla="*/ 28128 w 2589057"/>
                <a:gd name="connsiteY0" fmla="*/ 1072055 h 1072055"/>
                <a:gd name="connsiteX1" fmla="*/ 217314 w 2589057"/>
                <a:gd name="connsiteY1" fmla="*/ 588580 h 1072055"/>
                <a:gd name="connsiteX2" fmla="*/ 2361424 w 2589057"/>
                <a:gd name="connsiteY2" fmla="*/ 557048 h 1072055"/>
                <a:gd name="connsiteX3" fmla="*/ 2582141 w 2589057"/>
                <a:gd name="connsiteY3" fmla="*/ 0 h 1072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89057" h="1072055">
                  <a:moveTo>
                    <a:pt x="28128" y="1072055"/>
                  </a:moveTo>
                  <a:cubicBezTo>
                    <a:pt x="93818" y="741855"/>
                    <a:pt x="-171569" y="674415"/>
                    <a:pt x="217314" y="588580"/>
                  </a:cubicBezTo>
                  <a:cubicBezTo>
                    <a:pt x="606197" y="502745"/>
                    <a:pt x="1988307" y="571062"/>
                    <a:pt x="2361424" y="557048"/>
                  </a:cubicBezTo>
                  <a:cubicBezTo>
                    <a:pt x="2734541" y="543034"/>
                    <a:pt x="2521707" y="217213"/>
                    <a:pt x="2582141" y="0"/>
                  </a:cubicBezTo>
                </a:path>
              </a:pathLst>
            </a:custGeom>
            <a:noFill/>
            <a:ln w="57150">
              <a:solidFill>
                <a:srgbClr val="FFC000"/>
              </a:solidFill>
              <a:prstDash val="sysDot"/>
              <a:headEnd type="triangl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6" name="Freeform 85"/>
            <p:cNvSpPr/>
            <p:nvPr/>
          </p:nvSpPr>
          <p:spPr>
            <a:xfrm flipH="1">
              <a:off x="-2212252" y="3616083"/>
              <a:ext cx="703488" cy="1072055"/>
            </a:xfrm>
            <a:custGeom>
              <a:avLst/>
              <a:gdLst>
                <a:gd name="connsiteX0" fmla="*/ 185353 w 2655354"/>
                <a:gd name="connsiteY0" fmla="*/ 1135117 h 1135117"/>
                <a:gd name="connsiteX1" fmla="*/ 216884 w 2655354"/>
                <a:gd name="connsiteY1" fmla="*/ 609600 h 1135117"/>
                <a:gd name="connsiteX2" fmla="*/ 2360994 w 2655354"/>
                <a:gd name="connsiteY2" fmla="*/ 557048 h 1135117"/>
                <a:gd name="connsiteX3" fmla="*/ 2581711 w 2655354"/>
                <a:gd name="connsiteY3" fmla="*/ 0 h 1135117"/>
                <a:gd name="connsiteX0" fmla="*/ 169493 w 2671025"/>
                <a:gd name="connsiteY0" fmla="*/ 1072055 h 1072055"/>
                <a:gd name="connsiteX1" fmla="*/ 232555 w 2671025"/>
                <a:gd name="connsiteY1" fmla="*/ 609600 h 1072055"/>
                <a:gd name="connsiteX2" fmla="*/ 2376665 w 2671025"/>
                <a:gd name="connsiteY2" fmla="*/ 557048 h 1072055"/>
                <a:gd name="connsiteX3" fmla="*/ 2597382 w 2671025"/>
                <a:gd name="connsiteY3" fmla="*/ 0 h 1072055"/>
                <a:gd name="connsiteX0" fmla="*/ 112432 w 2613964"/>
                <a:gd name="connsiteY0" fmla="*/ 1072055 h 1072055"/>
                <a:gd name="connsiteX1" fmla="*/ 175494 w 2613964"/>
                <a:gd name="connsiteY1" fmla="*/ 609600 h 1072055"/>
                <a:gd name="connsiteX2" fmla="*/ 2319604 w 2613964"/>
                <a:gd name="connsiteY2" fmla="*/ 557048 h 1072055"/>
                <a:gd name="connsiteX3" fmla="*/ 2540321 w 2613964"/>
                <a:gd name="connsiteY3" fmla="*/ 0 h 1072055"/>
                <a:gd name="connsiteX0" fmla="*/ 112432 w 2613964"/>
                <a:gd name="connsiteY0" fmla="*/ 1072055 h 1072055"/>
                <a:gd name="connsiteX1" fmla="*/ 175494 w 2613964"/>
                <a:gd name="connsiteY1" fmla="*/ 588580 h 1072055"/>
                <a:gd name="connsiteX2" fmla="*/ 2319604 w 2613964"/>
                <a:gd name="connsiteY2" fmla="*/ 557048 h 1072055"/>
                <a:gd name="connsiteX3" fmla="*/ 2540321 w 2613964"/>
                <a:gd name="connsiteY3" fmla="*/ 0 h 1072055"/>
                <a:gd name="connsiteX0" fmla="*/ 107790 w 2609322"/>
                <a:gd name="connsiteY0" fmla="*/ 1072055 h 1072055"/>
                <a:gd name="connsiteX1" fmla="*/ 170852 w 2609322"/>
                <a:gd name="connsiteY1" fmla="*/ 588580 h 1072055"/>
                <a:gd name="connsiteX2" fmla="*/ 2314962 w 2609322"/>
                <a:gd name="connsiteY2" fmla="*/ 557048 h 1072055"/>
                <a:gd name="connsiteX3" fmla="*/ 2535679 w 2609322"/>
                <a:gd name="connsiteY3" fmla="*/ 0 h 1072055"/>
                <a:gd name="connsiteX0" fmla="*/ 95193 w 2596725"/>
                <a:gd name="connsiteY0" fmla="*/ 1072055 h 1072055"/>
                <a:gd name="connsiteX1" fmla="*/ 158255 w 2596725"/>
                <a:gd name="connsiteY1" fmla="*/ 588580 h 1072055"/>
                <a:gd name="connsiteX2" fmla="*/ 2302365 w 2596725"/>
                <a:gd name="connsiteY2" fmla="*/ 557048 h 1072055"/>
                <a:gd name="connsiteX3" fmla="*/ 2523082 w 2596725"/>
                <a:gd name="connsiteY3" fmla="*/ 0 h 1072055"/>
                <a:gd name="connsiteX0" fmla="*/ 121866 w 2623398"/>
                <a:gd name="connsiteY0" fmla="*/ 1072055 h 1072055"/>
                <a:gd name="connsiteX1" fmla="*/ 184928 w 2623398"/>
                <a:gd name="connsiteY1" fmla="*/ 588580 h 1072055"/>
                <a:gd name="connsiteX2" fmla="*/ 2329038 w 2623398"/>
                <a:gd name="connsiteY2" fmla="*/ 557048 h 1072055"/>
                <a:gd name="connsiteX3" fmla="*/ 2549755 w 2623398"/>
                <a:gd name="connsiteY3" fmla="*/ 0 h 1072055"/>
                <a:gd name="connsiteX0" fmla="*/ 121866 w 2593005"/>
                <a:gd name="connsiteY0" fmla="*/ 1072055 h 1072055"/>
                <a:gd name="connsiteX1" fmla="*/ 184928 w 2593005"/>
                <a:gd name="connsiteY1" fmla="*/ 588580 h 1072055"/>
                <a:gd name="connsiteX2" fmla="*/ 2329038 w 2593005"/>
                <a:gd name="connsiteY2" fmla="*/ 557048 h 1072055"/>
                <a:gd name="connsiteX3" fmla="*/ 2549755 w 2593005"/>
                <a:gd name="connsiteY3" fmla="*/ 0 h 1072055"/>
                <a:gd name="connsiteX0" fmla="*/ 121866 w 2585961"/>
                <a:gd name="connsiteY0" fmla="*/ 1072055 h 1072055"/>
                <a:gd name="connsiteX1" fmla="*/ 184928 w 2585961"/>
                <a:gd name="connsiteY1" fmla="*/ 588580 h 1072055"/>
                <a:gd name="connsiteX2" fmla="*/ 2329038 w 2585961"/>
                <a:gd name="connsiteY2" fmla="*/ 557048 h 1072055"/>
                <a:gd name="connsiteX3" fmla="*/ 2549755 w 2585961"/>
                <a:gd name="connsiteY3" fmla="*/ 0 h 1072055"/>
                <a:gd name="connsiteX0" fmla="*/ 62153 w 2652372"/>
                <a:gd name="connsiteY0" fmla="*/ 1072055 h 1072055"/>
                <a:gd name="connsiteX1" fmla="*/ 251339 w 2652372"/>
                <a:gd name="connsiteY1" fmla="*/ 588580 h 1072055"/>
                <a:gd name="connsiteX2" fmla="*/ 2395449 w 2652372"/>
                <a:gd name="connsiteY2" fmla="*/ 557048 h 1072055"/>
                <a:gd name="connsiteX3" fmla="*/ 2616166 w 2652372"/>
                <a:gd name="connsiteY3" fmla="*/ 0 h 1072055"/>
                <a:gd name="connsiteX0" fmla="*/ 28128 w 2618347"/>
                <a:gd name="connsiteY0" fmla="*/ 1072055 h 1072055"/>
                <a:gd name="connsiteX1" fmla="*/ 217314 w 2618347"/>
                <a:gd name="connsiteY1" fmla="*/ 588580 h 1072055"/>
                <a:gd name="connsiteX2" fmla="*/ 2361424 w 2618347"/>
                <a:gd name="connsiteY2" fmla="*/ 557048 h 1072055"/>
                <a:gd name="connsiteX3" fmla="*/ 2582141 w 2618347"/>
                <a:gd name="connsiteY3" fmla="*/ 0 h 1072055"/>
                <a:gd name="connsiteX0" fmla="*/ 28128 w 2582141"/>
                <a:gd name="connsiteY0" fmla="*/ 1072055 h 1072055"/>
                <a:gd name="connsiteX1" fmla="*/ 217314 w 2582141"/>
                <a:gd name="connsiteY1" fmla="*/ 588580 h 1072055"/>
                <a:gd name="connsiteX2" fmla="*/ 2361424 w 2582141"/>
                <a:gd name="connsiteY2" fmla="*/ 557048 h 1072055"/>
                <a:gd name="connsiteX3" fmla="*/ 2582141 w 2582141"/>
                <a:gd name="connsiteY3" fmla="*/ 0 h 1072055"/>
                <a:gd name="connsiteX0" fmla="*/ 28128 w 2589057"/>
                <a:gd name="connsiteY0" fmla="*/ 1072055 h 1072055"/>
                <a:gd name="connsiteX1" fmla="*/ 217314 w 2589057"/>
                <a:gd name="connsiteY1" fmla="*/ 588580 h 1072055"/>
                <a:gd name="connsiteX2" fmla="*/ 2361424 w 2589057"/>
                <a:gd name="connsiteY2" fmla="*/ 557048 h 1072055"/>
                <a:gd name="connsiteX3" fmla="*/ 2582141 w 2589057"/>
                <a:gd name="connsiteY3" fmla="*/ 0 h 1072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89057" h="1072055">
                  <a:moveTo>
                    <a:pt x="28128" y="1072055"/>
                  </a:moveTo>
                  <a:cubicBezTo>
                    <a:pt x="93818" y="741855"/>
                    <a:pt x="-171569" y="674415"/>
                    <a:pt x="217314" y="588580"/>
                  </a:cubicBezTo>
                  <a:cubicBezTo>
                    <a:pt x="606197" y="502745"/>
                    <a:pt x="1988307" y="571062"/>
                    <a:pt x="2361424" y="557048"/>
                  </a:cubicBezTo>
                  <a:cubicBezTo>
                    <a:pt x="2734541" y="543034"/>
                    <a:pt x="2521707" y="217213"/>
                    <a:pt x="2582141" y="0"/>
                  </a:cubicBezTo>
                </a:path>
              </a:pathLst>
            </a:custGeom>
            <a:noFill/>
            <a:ln w="57150">
              <a:solidFill>
                <a:srgbClr val="FFC000"/>
              </a:solidFill>
              <a:prstDash val="sysDot"/>
              <a:headEnd type="triangl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7" name="Straight Connector 86"/>
            <p:cNvCxnSpPr/>
            <p:nvPr/>
          </p:nvCxnSpPr>
          <p:spPr>
            <a:xfrm>
              <a:off x="-2214704" y="4177335"/>
              <a:ext cx="7532" cy="348945"/>
            </a:xfrm>
            <a:prstGeom prst="line">
              <a:avLst/>
            </a:prstGeom>
            <a:noFill/>
            <a:ln w="57150">
              <a:solidFill>
                <a:srgbClr val="FFC000"/>
              </a:solidFill>
              <a:prstDash val="sysDot"/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9" name="Group 87"/>
          <p:cNvGrpSpPr/>
          <p:nvPr/>
        </p:nvGrpSpPr>
        <p:grpSpPr>
          <a:xfrm>
            <a:off x="6456615" y="4443096"/>
            <a:ext cx="1401896" cy="836550"/>
            <a:chOff x="-2910660" y="3612743"/>
            <a:chExt cx="1401896" cy="1075395"/>
          </a:xfrm>
        </p:grpSpPr>
        <p:sp>
          <p:nvSpPr>
            <p:cNvPr id="89" name="Freeform 88"/>
            <p:cNvSpPr/>
            <p:nvPr/>
          </p:nvSpPr>
          <p:spPr>
            <a:xfrm>
              <a:off x="-2910660" y="3612743"/>
              <a:ext cx="703488" cy="1072055"/>
            </a:xfrm>
            <a:custGeom>
              <a:avLst/>
              <a:gdLst>
                <a:gd name="connsiteX0" fmla="*/ 185353 w 2655354"/>
                <a:gd name="connsiteY0" fmla="*/ 1135117 h 1135117"/>
                <a:gd name="connsiteX1" fmla="*/ 216884 w 2655354"/>
                <a:gd name="connsiteY1" fmla="*/ 609600 h 1135117"/>
                <a:gd name="connsiteX2" fmla="*/ 2360994 w 2655354"/>
                <a:gd name="connsiteY2" fmla="*/ 557048 h 1135117"/>
                <a:gd name="connsiteX3" fmla="*/ 2581711 w 2655354"/>
                <a:gd name="connsiteY3" fmla="*/ 0 h 1135117"/>
                <a:gd name="connsiteX0" fmla="*/ 169493 w 2671025"/>
                <a:gd name="connsiteY0" fmla="*/ 1072055 h 1072055"/>
                <a:gd name="connsiteX1" fmla="*/ 232555 w 2671025"/>
                <a:gd name="connsiteY1" fmla="*/ 609600 h 1072055"/>
                <a:gd name="connsiteX2" fmla="*/ 2376665 w 2671025"/>
                <a:gd name="connsiteY2" fmla="*/ 557048 h 1072055"/>
                <a:gd name="connsiteX3" fmla="*/ 2597382 w 2671025"/>
                <a:gd name="connsiteY3" fmla="*/ 0 h 1072055"/>
                <a:gd name="connsiteX0" fmla="*/ 112432 w 2613964"/>
                <a:gd name="connsiteY0" fmla="*/ 1072055 h 1072055"/>
                <a:gd name="connsiteX1" fmla="*/ 175494 w 2613964"/>
                <a:gd name="connsiteY1" fmla="*/ 609600 h 1072055"/>
                <a:gd name="connsiteX2" fmla="*/ 2319604 w 2613964"/>
                <a:gd name="connsiteY2" fmla="*/ 557048 h 1072055"/>
                <a:gd name="connsiteX3" fmla="*/ 2540321 w 2613964"/>
                <a:gd name="connsiteY3" fmla="*/ 0 h 1072055"/>
                <a:gd name="connsiteX0" fmla="*/ 112432 w 2613964"/>
                <a:gd name="connsiteY0" fmla="*/ 1072055 h 1072055"/>
                <a:gd name="connsiteX1" fmla="*/ 175494 w 2613964"/>
                <a:gd name="connsiteY1" fmla="*/ 588580 h 1072055"/>
                <a:gd name="connsiteX2" fmla="*/ 2319604 w 2613964"/>
                <a:gd name="connsiteY2" fmla="*/ 557048 h 1072055"/>
                <a:gd name="connsiteX3" fmla="*/ 2540321 w 2613964"/>
                <a:gd name="connsiteY3" fmla="*/ 0 h 1072055"/>
                <a:gd name="connsiteX0" fmla="*/ 107790 w 2609322"/>
                <a:gd name="connsiteY0" fmla="*/ 1072055 h 1072055"/>
                <a:gd name="connsiteX1" fmla="*/ 170852 w 2609322"/>
                <a:gd name="connsiteY1" fmla="*/ 588580 h 1072055"/>
                <a:gd name="connsiteX2" fmla="*/ 2314962 w 2609322"/>
                <a:gd name="connsiteY2" fmla="*/ 557048 h 1072055"/>
                <a:gd name="connsiteX3" fmla="*/ 2535679 w 2609322"/>
                <a:gd name="connsiteY3" fmla="*/ 0 h 1072055"/>
                <a:gd name="connsiteX0" fmla="*/ 95193 w 2596725"/>
                <a:gd name="connsiteY0" fmla="*/ 1072055 h 1072055"/>
                <a:gd name="connsiteX1" fmla="*/ 158255 w 2596725"/>
                <a:gd name="connsiteY1" fmla="*/ 588580 h 1072055"/>
                <a:gd name="connsiteX2" fmla="*/ 2302365 w 2596725"/>
                <a:gd name="connsiteY2" fmla="*/ 557048 h 1072055"/>
                <a:gd name="connsiteX3" fmla="*/ 2523082 w 2596725"/>
                <a:gd name="connsiteY3" fmla="*/ 0 h 1072055"/>
                <a:gd name="connsiteX0" fmla="*/ 121866 w 2623398"/>
                <a:gd name="connsiteY0" fmla="*/ 1072055 h 1072055"/>
                <a:gd name="connsiteX1" fmla="*/ 184928 w 2623398"/>
                <a:gd name="connsiteY1" fmla="*/ 588580 h 1072055"/>
                <a:gd name="connsiteX2" fmla="*/ 2329038 w 2623398"/>
                <a:gd name="connsiteY2" fmla="*/ 557048 h 1072055"/>
                <a:gd name="connsiteX3" fmla="*/ 2549755 w 2623398"/>
                <a:gd name="connsiteY3" fmla="*/ 0 h 1072055"/>
                <a:gd name="connsiteX0" fmla="*/ 121866 w 2593005"/>
                <a:gd name="connsiteY0" fmla="*/ 1072055 h 1072055"/>
                <a:gd name="connsiteX1" fmla="*/ 184928 w 2593005"/>
                <a:gd name="connsiteY1" fmla="*/ 588580 h 1072055"/>
                <a:gd name="connsiteX2" fmla="*/ 2329038 w 2593005"/>
                <a:gd name="connsiteY2" fmla="*/ 557048 h 1072055"/>
                <a:gd name="connsiteX3" fmla="*/ 2549755 w 2593005"/>
                <a:gd name="connsiteY3" fmla="*/ 0 h 1072055"/>
                <a:gd name="connsiteX0" fmla="*/ 121866 w 2585961"/>
                <a:gd name="connsiteY0" fmla="*/ 1072055 h 1072055"/>
                <a:gd name="connsiteX1" fmla="*/ 184928 w 2585961"/>
                <a:gd name="connsiteY1" fmla="*/ 588580 h 1072055"/>
                <a:gd name="connsiteX2" fmla="*/ 2329038 w 2585961"/>
                <a:gd name="connsiteY2" fmla="*/ 557048 h 1072055"/>
                <a:gd name="connsiteX3" fmla="*/ 2549755 w 2585961"/>
                <a:gd name="connsiteY3" fmla="*/ 0 h 1072055"/>
                <a:gd name="connsiteX0" fmla="*/ 62153 w 2652372"/>
                <a:gd name="connsiteY0" fmla="*/ 1072055 h 1072055"/>
                <a:gd name="connsiteX1" fmla="*/ 251339 w 2652372"/>
                <a:gd name="connsiteY1" fmla="*/ 588580 h 1072055"/>
                <a:gd name="connsiteX2" fmla="*/ 2395449 w 2652372"/>
                <a:gd name="connsiteY2" fmla="*/ 557048 h 1072055"/>
                <a:gd name="connsiteX3" fmla="*/ 2616166 w 2652372"/>
                <a:gd name="connsiteY3" fmla="*/ 0 h 1072055"/>
                <a:gd name="connsiteX0" fmla="*/ 28128 w 2618347"/>
                <a:gd name="connsiteY0" fmla="*/ 1072055 h 1072055"/>
                <a:gd name="connsiteX1" fmla="*/ 217314 w 2618347"/>
                <a:gd name="connsiteY1" fmla="*/ 588580 h 1072055"/>
                <a:gd name="connsiteX2" fmla="*/ 2361424 w 2618347"/>
                <a:gd name="connsiteY2" fmla="*/ 557048 h 1072055"/>
                <a:gd name="connsiteX3" fmla="*/ 2582141 w 2618347"/>
                <a:gd name="connsiteY3" fmla="*/ 0 h 1072055"/>
                <a:gd name="connsiteX0" fmla="*/ 28128 w 2582141"/>
                <a:gd name="connsiteY0" fmla="*/ 1072055 h 1072055"/>
                <a:gd name="connsiteX1" fmla="*/ 217314 w 2582141"/>
                <a:gd name="connsiteY1" fmla="*/ 588580 h 1072055"/>
                <a:gd name="connsiteX2" fmla="*/ 2361424 w 2582141"/>
                <a:gd name="connsiteY2" fmla="*/ 557048 h 1072055"/>
                <a:gd name="connsiteX3" fmla="*/ 2582141 w 2582141"/>
                <a:gd name="connsiteY3" fmla="*/ 0 h 1072055"/>
                <a:gd name="connsiteX0" fmla="*/ 28128 w 2589057"/>
                <a:gd name="connsiteY0" fmla="*/ 1072055 h 1072055"/>
                <a:gd name="connsiteX1" fmla="*/ 217314 w 2589057"/>
                <a:gd name="connsiteY1" fmla="*/ 588580 h 1072055"/>
                <a:gd name="connsiteX2" fmla="*/ 2361424 w 2589057"/>
                <a:gd name="connsiteY2" fmla="*/ 557048 h 1072055"/>
                <a:gd name="connsiteX3" fmla="*/ 2582141 w 2589057"/>
                <a:gd name="connsiteY3" fmla="*/ 0 h 1072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89057" h="1072055">
                  <a:moveTo>
                    <a:pt x="28128" y="1072055"/>
                  </a:moveTo>
                  <a:cubicBezTo>
                    <a:pt x="93818" y="741855"/>
                    <a:pt x="-171569" y="674415"/>
                    <a:pt x="217314" y="588580"/>
                  </a:cubicBezTo>
                  <a:cubicBezTo>
                    <a:pt x="606197" y="502745"/>
                    <a:pt x="1988307" y="571062"/>
                    <a:pt x="2361424" y="557048"/>
                  </a:cubicBezTo>
                  <a:cubicBezTo>
                    <a:pt x="2734541" y="543034"/>
                    <a:pt x="2521707" y="217213"/>
                    <a:pt x="2582141" y="0"/>
                  </a:cubicBezTo>
                </a:path>
              </a:pathLst>
            </a:custGeom>
            <a:noFill/>
            <a:ln w="57150">
              <a:solidFill>
                <a:srgbClr val="FFC000"/>
              </a:solidFill>
              <a:prstDash val="sysDot"/>
              <a:headEnd type="triangl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0" name="Freeform 89"/>
            <p:cNvSpPr/>
            <p:nvPr/>
          </p:nvSpPr>
          <p:spPr>
            <a:xfrm flipH="1">
              <a:off x="-2212252" y="3616083"/>
              <a:ext cx="703488" cy="1072055"/>
            </a:xfrm>
            <a:custGeom>
              <a:avLst/>
              <a:gdLst>
                <a:gd name="connsiteX0" fmla="*/ 185353 w 2655354"/>
                <a:gd name="connsiteY0" fmla="*/ 1135117 h 1135117"/>
                <a:gd name="connsiteX1" fmla="*/ 216884 w 2655354"/>
                <a:gd name="connsiteY1" fmla="*/ 609600 h 1135117"/>
                <a:gd name="connsiteX2" fmla="*/ 2360994 w 2655354"/>
                <a:gd name="connsiteY2" fmla="*/ 557048 h 1135117"/>
                <a:gd name="connsiteX3" fmla="*/ 2581711 w 2655354"/>
                <a:gd name="connsiteY3" fmla="*/ 0 h 1135117"/>
                <a:gd name="connsiteX0" fmla="*/ 169493 w 2671025"/>
                <a:gd name="connsiteY0" fmla="*/ 1072055 h 1072055"/>
                <a:gd name="connsiteX1" fmla="*/ 232555 w 2671025"/>
                <a:gd name="connsiteY1" fmla="*/ 609600 h 1072055"/>
                <a:gd name="connsiteX2" fmla="*/ 2376665 w 2671025"/>
                <a:gd name="connsiteY2" fmla="*/ 557048 h 1072055"/>
                <a:gd name="connsiteX3" fmla="*/ 2597382 w 2671025"/>
                <a:gd name="connsiteY3" fmla="*/ 0 h 1072055"/>
                <a:gd name="connsiteX0" fmla="*/ 112432 w 2613964"/>
                <a:gd name="connsiteY0" fmla="*/ 1072055 h 1072055"/>
                <a:gd name="connsiteX1" fmla="*/ 175494 w 2613964"/>
                <a:gd name="connsiteY1" fmla="*/ 609600 h 1072055"/>
                <a:gd name="connsiteX2" fmla="*/ 2319604 w 2613964"/>
                <a:gd name="connsiteY2" fmla="*/ 557048 h 1072055"/>
                <a:gd name="connsiteX3" fmla="*/ 2540321 w 2613964"/>
                <a:gd name="connsiteY3" fmla="*/ 0 h 1072055"/>
                <a:gd name="connsiteX0" fmla="*/ 112432 w 2613964"/>
                <a:gd name="connsiteY0" fmla="*/ 1072055 h 1072055"/>
                <a:gd name="connsiteX1" fmla="*/ 175494 w 2613964"/>
                <a:gd name="connsiteY1" fmla="*/ 588580 h 1072055"/>
                <a:gd name="connsiteX2" fmla="*/ 2319604 w 2613964"/>
                <a:gd name="connsiteY2" fmla="*/ 557048 h 1072055"/>
                <a:gd name="connsiteX3" fmla="*/ 2540321 w 2613964"/>
                <a:gd name="connsiteY3" fmla="*/ 0 h 1072055"/>
                <a:gd name="connsiteX0" fmla="*/ 107790 w 2609322"/>
                <a:gd name="connsiteY0" fmla="*/ 1072055 h 1072055"/>
                <a:gd name="connsiteX1" fmla="*/ 170852 w 2609322"/>
                <a:gd name="connsiteY1" fmla="*/ 588580 h 1072055"/>
                <a:gd name="connsiteX2" fmla="*/ 2314962 w 2609322"/>
                <a:gd name="connsiteY2" fmla="*/ 557048 h 1072055"/>
                <a:gd name="connsiteX3" fmla="*/ 2535679 w 2609322"/>
                <a:gd name="connsiteY3" fmla="*/ 0 h 1072055"/>
                <a:gd name="connsiteX0" fmla="*/ 95193 w 2596725"/>
                <a:gd name="connsiteY0" fmla="*/ 1072055 h 1072055"/>
                <a:gd name="connsiteX1" fmla="*/ 158255 w 2596725"/>
                <a:gd name="connsiteY1" fmla="*/ 588580 h 1072055"/>
                <a:gd name="connsiteX2" fmla="*/ 2302365 w 2596725"/>
                <a:gd name="connsiteY2" fmla="*/ 557048 h 1072055"/>
                <a:gd name="connsiteX3" fmla="*/ 2523082 w 2596725"/>
                <a:gd name="connsiteY3" fmla="*/ 0 h 1072055"/>
                <a:gd name="connsiteX0" fmla="*/ 121866 w 2623398"/>
                <a:gd name="connsiteY0" fmla="*/ 1072055 h 1072055"/>
                <a:gd name="connsiteX1" fmla="*/ 184928 w 2623398"/>
                <a:gd name="connsiteY1" fmla="*/ 588580 h 1072055"/>
                <a:gd name="connsiteX2" fmla="*/ 2329038 w 2623398"/>
                <a:gd name="connsiteY2" fmla="*/ 557048 h 1072055"/>
                <a:gd name="connsiteX3" fmla="*/ 2549755 w 2623398"/>
                <a:gd name="connsiteY3" fmla="*/ 0 h 1072055"/>
                <a:gd name="connsiteX0" fmla="*/ 121866 w 2593005"/>
                <a:gd name="connsiteY0" fmla="*/ 1072055 h 1072055"/>
                <a:gd name="connsiteX1" fmla="*/ 184928 w 2593005"/>
                <a:gd name="connsiteY1" fmla="*/ 588580 h 1072055"/>
                <a:gd name="connsiteX2" fmla="*/ 2329038 w 2593005"/>
                <a:gd name="connsiteY2" fmla="*/ 557048 h 1072055"/>
                <a:gd name="connsiteX3" fmla="*/ 2549755 w 2593005"/>
                <a:gd name="connsiteY3" fmla="*/ 0 h 1072055"/>
                <a:gd name="connsiteX0" fmla="*/ 121866 w 2585961"/>
                <a:gd name="connsiteY0" fmla="*/ 1072055 h 1072055"/>
                <a:gd name="connsiteX1" fmla="*/ 184928 w 2585961"/>
                <a:gd name="connsiteY1" fmla="*/ 588580 h 1072055"/>
                <a:gd name="connsiteX2" fmla="*/ 2329038 w 2585961"/>
                <a:gd name="connsiteY2" fmla="*/ 557048 h 1072055"/>
                <a:gd name="connsiteX3" fmla="*/ 2549755 w 2585961"/>
                <a:gd name="connsiteY3" fmla="*/ 0 h 1072055"/>
                <a:gd name="connsiteX0" fmla="*/ 62153 w 2652372"/>
                <a:gd name="connsiteY0" fmla="*/ 1072055 h 1072055"/>
                <a:gd name="connsiteX1" fmla="*/ 251339 w 2652372"/>
                <a:gd name="connsiteY1" fmla="*/ 588580 h 1072055"/>
                <a:gd name="connsiteX2" fmla="*/ 2395449 w 2652372"/>
                <a:gd name="connsiteY2" fmla="*/ 557048 h 1072055"/>
                <a:gd name="connsiteX3" fmla="*/ 2616166 w 2652372"/>
                <a:gd name="connsiteY3" fmla="*/ 0 h 1072055"/>
                <a:gd name="connsiteX0" fmla="*/ 28128 w 2618347"/>
                <a:gd name="connsiteY0" fmla="*/ 1072055 h 1072055"/>
                <a:gd name="connsiteX1" fmla="*/ 217314 w 2618347"/>
                <a:gd name="connsiteY1" fmla="*/ 588580 h 1072055"/>
                <a:gd name="connsiteX2" fmla="*/ 2361424 w 2618347"/>
                <a:gd name="connsiteY2" fmla="*/ 557048 h 1072055"/>
                <a:gd name="connsiteX3" fmla="*/ 2582141 w 2618347"/>
                <a:gd name="connsiteY3" fmla="*/ 0 h 1072055"/>
                <a:gd name="connsiteX0" fmla="*/ 28128 w 2582141"/>
                <a:gd name="connsiteY0" fmla="*/ 1072055 h 1072055"/>
                <a:gd name="connsiteX1" fmla="*/ 217314 w 2582141"/>
                <a:gd name="connsiteY1" fmla="*/ 588580 h 1072055"/>
                <a:gd name="connsiteX2" fmla="*/ 2361424 w 2582141"/>
                <a:gd name="connsiteY2" fmla="*/ 557048 h 1072055"/>
                <a:gd name="connsiteX3" fmla="*/ 2582141 w 2582141"/>
                <a:gd name="connsiteY3" fmla="*/ 0 h 1072055"/>
                <a:gd name="connsiteX0" fmla="*/ 28128 w 2589057"/>
                <a:gd name="connsiteY0" fmla="*/ 1072055 h 1072055"/>
                <a:gd name="connsiteX1" fmla="*/ 217314 w 2589057"/>
                <a:gd name="connsiteY1" fmla="*/ 588580 h 1072055"/>
                <a:gd name="connsiteX2" fmla="*/ 2361424 w 2589057"/>
                <a:gd name="connsiteY2" fmla="*/ 557048 h 1072055"/>
                <a:gd name="connsiteX3" fmla="*/ 2582141 w 2589057"/>
                <a:gd name="connsiteY3" fmla="*/ 0 h 1072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89057" h="1072055">
                  <a:moveTo>
                    <a:pt x="28128" y="1072055"/>
                  </a:moveTo>
                  <a:cubicBezTo>
                    <a:pt x="93818" y="741855"/>
                    <a:pt x="-171569" y="674415"/>
                    <a:pt x="217314" y="588580"/>
                  </a:cubicBezTo>
                  <a:cubicBezTo>
                    <a:pt x="606197" y="502745"/>
                    <a:pt x="1988307" y="571062"/>
                    <a:pt x="2361424" y="557048"/>
                  </a:cubicBezTo>
                  <a:cubicBezTo>
                    <a:pt x="2734541" y="543034"/>
                    <a:pt x="2521707" y="217213"/>
                    <a:pt x="2582141" y="0"/>
                  </a:cubicBezTo>
                </a:path>
              </a:pathLst>
            </a:custGeom>
            <a:noFill/>
            <a:ln w="57150">
              <a:solidFill>
                <a:srgbClr val="FFC000"/>
              </a:solidFill>
              <a:prstDash val="sysDot"/>
              <a:headEnd type="triangl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1" name="Straight Connector 90"/>
            <p:cNvCxnSpPr/>
            <p:nvPr/>
          </p:nvCxnSpPr>
          <p:spPr>
            <a:xfrm>
              <a:off x="-2214704" y="4177335"/>
              <a:ext cx="7532" cy="348945"/>
            </a:xfrm>
            <a:prstGeom prst="line">
              <a:avLst/>
            </a:prstGeom>
            <a:noFill/>
            <a:ln w="57150">
              <a:solidFill>
                <a:srgbClr val="FFC000"/>
              </a:solidFill>
              <a:prstDash val="sysDot"/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92" name="Freeform 91"/>
          <p:cNvSpPr/>
          <p:nvPr/>
        </p:nvSpPr>
        <p:spPr>
          <a:xfrm flipV="1">
            <a:off x="3533126" y="4174847"/>
            <a:ext cx="3094802" cy="45719"/>
          </a:xfrm>
          <a:custGeom>
            <a:avLst/>
            <a:gdLst>
              <a:gd name="connsiteX0" fmla="*/ 185353 w 2655354"/>
              <a:gd name="connsiteY0" fmla="*/ 1135117 h 1135117"/>
              <a:gd name="connsiteX1" fmla="*/ 216884 w 2655354"/>
              <a:gd name="connsiteY1" fmla="*/ 609600 h 1135117"/>
              <a:gd name="connsiteX2" fmla="*/ 2360994 w 2655354"/>
              <a:gd name="connsiteY2" fmla="*/ 557048 h 1135117"/>
              <a:gd name="connsiteX3" fmla="*/ 2581711 w 2655354"/>
              <a:gd name="connsiteY3" fmla="*/ 0 h 1135117"/>
              <a:gd name="connsiteX0" fmla="*/ 169493 w 2671025"/>
              <a:gd name="connsiteY0" fmla="*/ 1072055 h 1072055"/>
              <a:gd name="connsiteX1" fmla="*/ 232555 w 2671025"/>
              <a:gd name="connsiteY1" fmla="*/ 609600 h 1072055"/>
              <a:gd name="connsiteX2" fmla="*/ 2376665 w 2671025"/>
              <a:gd name="connsiteY2" fmla="*/ 557048 h 1072055"/>
              <a:gd name="connsiteX3" fmla="*/ 2597382 w 2671025"/>
              <a:gd name="connsiteY3" fmla="*/ 0 h 1072055"/>
              <a:gd name="connsiteX0" fmla="*/ 112432 w 2613964"/>
              <a:gd name="connsiteY0" fmla="*/ 1072055 h 1072055"/>
              <a:gd name="connsiteX1" fmla="*/ 175494 w 2613964"/>
              <a:gd name="connsiteY1" fmla="*/ 609600 h 1072055"/>
              <a:gd name="connsiteX2" fmla="*/ 2319604 w 2613964"/>
              <a:gd name="connsiteY2" fmla="*/ 557048 h 1072055"/>
              <a:gd name="connsiteX3" fmla="*/ 2540321 w 2613964"/>
              <a:gd name="connsiteY3" fmla="*/ 0 h 1072055"/>
              <a:gd name="connsiteX0" fmla="*/ 112432 w 2613964"/>
              <a:gd name="connsiteY0" fmla="*/ 1072055 h 1072055"/>
              <a:gd name="connsiteX1" fmla="*/ 175494 w 2613964"/>
              <a:gd name="connsiteY1" fmla="*/ 588580 h 1072055"/>
              <a:gd name="connsiteX2" fmla="*/ 2319604 w 2613964"/>
              <a:gd name="connsiteY2" fmla="*/ 557048 h 1072055"/>
              <a:gd name="connsiteX3" fmla="*/ 2540321 w 2613964"/>
              <a:gd name="connsiteY3" fmla="*/ 0 h 1072055"/>
              <a:gd name="connsiteX0" fmla="*/ 107790 w 2609322"/>
              <a:gd name="connsiteY0" fmla="*/ 1072055 h 1072055"/>
              <a:gd name="connsiteX1" fmla="*/ 170852 w 2609322"/>
              <a:gd name="connsiteY1" fmla="*/ 588580 h 1072055"/>
              <a:gd name="connsiteX2" fmla="*/ 2314962 w 2609322"/>
              <a:gd name="connsiteY2" fmla="*/ 557048 h 1072055"/>
              <a:gd name="connsiteX3" fmla="*/ 2535679 w 2609322"/>
              <a:gd name="connsiteY3" fmla="*/ 0 h 1072055"/>
              <a:gd name="connsiteX0" fmla="*/ 95193 w 2596725"/>
              <a:gd name="connsiteY0" fmla="*/ 1072055 h 1072055"/>
              <a:gd name="connsiteX1" fmla="*/ 158255 w 2596725"/>
              <a:gd name="connsiteY1" fmla="*/ 588580 h 1072055"/>
              <a:gd name="connsiteX2" fmla="*/ 2302365 w 2596725"/>
              <a:gd name="connsiteY2" fmla="*/ 557048 h 1072055"/>
              <a:gd name="connsiteX3" fmla="*/ 2523082 w 2596725"/>
              <a:gd name="connsiteY3" fmla="*/ 0 h 1072055"/>
              <a:gd name="connsiteX0" fmla="*/ 121866 w 2623398"/>
              <a:gd name="connsiteY0" fmla="*/ 1072055 h 1072055"/>
              <a:gd name="connsiteX1" fmla="*/ 184928 w 2623398"/>
              <a:gd name="connsiteY1" fmla="*/ 588580 h 1072055"/>
              <a:gd name="connsiteX2" fmla="*/ 2329038 w 2623398"/>
              <a:gd name="connsiteY2" fmla="*/ 557048 h 1072055"/>
              <a:gd name="connsiteX3" fmla="*/ 2549755 w 2623398"/>
              <a:gd name="connsiteY3" fmla="*/ 0 h 1072055"/>
              <a:gd name="connsiteX0" fmla="*/ 121866 w 2593005"/>
              <a:gd name="connsiteY0" fmla="*/ 1072055 h 1072055"/>
              <a:gd name="connsiteX1" fmla="*/ 184928 w 2593005"/>
              <a:gd name="connsiteY1" fmla="*/ 588580 h 1072055"/>
              <a:gd name="connsiteX2" fmla="*/ 2329038 w 2593005"/>
              <a:gd name="connsiteY2" fmla="*/ 557048 h 1072055"/>
              <a:gd name="connsiteX3" fmla="*/ 2549755 w 2593005"/>
              <a:gd name="connsiteY3" fmla="*/ 0 h 1072055"/>
              <a:gd name="connsiteX0" fmla="*/ 121866 w 2585961"/>
              <a:gd name="connsiteY0" fmla="*/ 1072055 h 1072055"/>
              <a:gd name="connsiteX1" fmla="*/ 184928 w 2585961"/>
              <a:gd name="connsiteY1" fmla="*/ 588580 h 1072055"/>
              <a:gd name="connsiteX2" fmla="*/ 2329038 w 2585961"/>
              <a:gd name="connsiteY2" fmla="*/ 557048 h 1072055"/>
              <a:gd name="connsiteX3" fmla="*/ 2549755 w 2585961"/>
              <a:gd name="connsiteY3" fmla="*/ 0 h 1072055"/>
              <a:gd name="connsiteX0" fmla="*/ 62153 w 2652372"/>
              <a:gd name="connsiteY0" fmla="*/ 1072055 h 1072055"/>
              <a:gd name="connsiteX1" fmla="*/ 251339 w 2652372"/>
              <a:gd name="connsiteY1" fmla="*/ 588580 h 1072055"/>
              <a:gd name="connsiteX2" fmla="*/ 2395449 w 2652372"/>
              <a:gd name="connsiteY2" fmla="*/ 557048 h 1072055"/>
              <a:gd name="connsiteX3" fmla="*/ 2616166 w 2652372"/>
              <a:gd name="connsiteY3" fmla="*/ 0 h 1072055"/>
              <a:gd name="connsiteX0" fmla="*/ 28128 w 2618347"/>
              <a:gd name="connsiteY0" fmla="*/ 1072055 h 1072055"/>
              <a:gd name="connsiteX1" fmla="*/ 217314 w 2618347"/>
              <a:gd name="connsiteY1" fmla="*/ 588580 h 1072055"/>
              <a:gd name="connsiteX2" fmla="*/ 2361424 w 2618347"/>
              <a:gd name="connsiteY2" fmla="*/ 557048 h 1072055"/>
              <a:gd name="connsiteX3" fmla="*/ 2582141 w 2618347"/>
              <a:gd name="connsiteY3" fmla="*/ 0 h 1072055"/>
              <a:gd name="connsiteX0" fmla="*/ 28128 w 2582141"/>
              <a:gd name="connsiteY0" fmla="*/ 1072055 h 1072055"/>
              <a:gd name="connsiteX1" fmla="*/ 217314 w 2582141"/>
              <a:gd name="connsiteY1" fmla="*/ 588580 h 1072055"/>
              <a:gd name="connsiteX2" fmla="*/ 2361424 w 2582141"/>
              <a:gd name="connsiteY2" fmla="*/ 557048 h 1072055"/>
              <a:gd name="connsiteX3" fmla="*/ 2582141 w 2582141"/>
              <a:gd name="connsiteY3" fmla="*/ 0 h 1072055"/>
              <a:gd name="connsiteX0" fmla="*/ 28128 w 2589057"/>
              <a:gd name="connsiteY0" fmla="*/ 1072055 h 1072055"/>
              <a:gd name="connsiteX1" fmla="*/ 217314 w 2589057"/>
              <a:gd name="connsiteY1" fmla="*/ 588580 h 1072055"/>
              <a:gd name="connsiteX2" fmla="*/ 2361424 w 2589057"/>
              <a:gd name="connsiteY2" fmla="*/ 557048 h 1072055"/>
              <a:gd name="connsiteX3" fmla="*/ 2582141 w 2589057"/>
              <a:gd name="connsiteY3" fmla="*/ 0 h 1072055"/>
              <a:gd name="connsiteX0" fmla="*/ 28128 w 2589057"/>
              <a:gd name="connsiteY0" fmla="*/ 1072055 h 1072055"/>
              <a:gd name="connsiteX1" fmla="*/ 217313 w 2589057"/>
              <a:gd name="connsiteY1" fmla="*/ 588581 h 1072055"/>
              <a:gd name="connsiteX2" fmla="*/ 2361424 w 2589057"/>
              <a:gd name="connsiteY2" fmla="*/ 557048 h 1072055"/>
              <a:gd name="connsiteX3" fmla="*/ 2582141 w 2589057"/>
              <a:gd name="connsiteY3" fmla="*/ 0 h 1072055"/>
              <a:gd name="connsiteX0" fmla="*/ 0 w 2560929"/>
              <a:gd name="connsiteY0" fmla="*/ 1072055 h 1072055"/>
              <a:gd name="connsiteX1" fmla="*/ 2333296 w 2560929"/>
              <a:gd name="connsiteY1" fmla="*/ 557048 h 1072055"/>
              <a:gd name="connsiteX2" fmla="*/ 2554013 w 2560929"/>
              <a:gd name="connsiteY2" fmla="*/ 0 h 1072055"/>
              <a:gd name="connsiteX0" fmla="*/ 0 w 2554013"/>
              <a:gd name="connsiteY0" fmla="*/ 1072055 h 1072055"/>
              <a:gd name="connsiteX1" fmla="*/ 2554013 w 2554013"/>
              <a:gd name="connsiteY1" fmla="*/ 0 h 1072055"/>
              <a:gd name="connsiteX0" fmla="*/ 0 w 1769683"/>
              <a:gd name="connsiteY0" fmla="*/ 45747 h 45747"/>
              <a:gd name="connsiteX1" fmla="*/ 1769683 w 1769683"/>
              <a:gd name="connsiteY1" fmla="*/ 0 h 45747"/>
              <a:gd name="connsiteX0" fmla="*/ 0 w 1769683"/>
              <a:gd name="connsiteY0" fmla="*/ 18008 h 18008"/>
              <a:gd name="connsiteX1" fmla="*/ 1769683 w 1769683"/>
              <a:gd name="connsiteY1" fmla="*/ 0 h 1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769683" h="18008">
                <a:moveTo>
                  <a:pt x="0" y="18008"/>
                </a:moveTo>
                <a:lnTo>
                  <a:pt x="1769683" y="0"/>
                </a:lnTo>
              </a:path>
            </a:pathLst>
          </a:custGeom>
          <a:noFill/>
          <a:ln w="76200">
            <a:solidFill>
              <a:srgbClr val="FFC000"/>
            </a:solidFill>
            <a:prstDash val="sysDot"/>
            <a:headEnd type="triangl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480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1"/>
          <p:cNvSpPr txBox="1">
            <a:spLocks/>
          </p:cNvSpPr>
          <p:nvPr/>
        </p:nvSpPr>
        <p:spPr>
          <a:xfrm>
            <a:off x="0" y="2766568"/>
            <a:ext cx="9144000" cy="484632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pPr lvl="0" algn="ctr" defTabSz="457200" eaLnBrk="1" fontAlgn="auto" hangingPunct="1">
              <a:spcBef>
                <a:spcPct val="0"/>
              </a:spcBef>
              <a:spcAft>
                <a:spcPts val="0"/>
              </a:spcAft>
              <a:buClrTx/>
            </a:pPr>
            <a:r>
              <a:rPr lang="en-US" sz="2800" b="1" dirty="0" smtClean="0">
                <a:solidFill>
                  <a:srgbClr val="007AC2"/>
                </a:solidFill>
                <a:latin typeface="+mj-lt"/>
                <a:ea typeface="+mj-ea"/>
                <a:cs typeface="Avenir LT Std 85 Heavy"/>
              </a:rPr>
              <a:t>THE OPERATIONAL PROTOTYPE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7AC2"/>
              </a:solidFill>
              <a:effectLst/>
              <a:uLnTx/>
              <a:uFillTx/>
              <a:latin typeface="+mj-lt"/>
              <a:ea typeface="+mj-ea"/>
              <a:cs typeface="Avenir LT Std 85 Heavy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12501"/>
            <a:ext cx="9169758" cy="5731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tangolo 4"/>
          <p:cNvSpPr/>
          <p:nvPr/>
        </p:nvSpPr>
        <p:spPr>
          <a:xfrm>
            <a:off x="2964316" y="6175420"/>
            <a:ext cx="43785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400" b="1" dirty="0" smtClean="0">
                <a:solidFill>
                  <a:schemeClr val="tx2"/>
                </a:solidFill>
              </a:rPr>
              <a:t>http://hydrolite.ddns.net/whos/</a:t>
            </a:r>
            <a:endParaRPr lang="it-IT" sz="24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0609"/>
            <a:ext cx="9100970" cy="5688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7955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44699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23528" y="404664"/>
            <a:ext cx="6516216" cy="484188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7AC2"/>
                </a:solidFill>
                <a:cs typeface="Avenir LT Std 85 Heavy"/>
              </a:rPr>
              <a:t>WHOS Architecture Overview</a:t>
            </a:r>
            <a:endParaRPr lang="en-US" dirty="0">
              <a:solidFill>
                <a:srgbClr val="007AC2"/>
              </a:solidFill>
              <a:cs typeface="Avenir LT Std 85 Heavy"/>
            </a:endParaRPr>
          </a:p>
        </p:txBody>
      </p:sp>
      <p:grpSp>
        <p:nvGrpSpPr>
          <p:cNvPr id="3" name="Group 52"/>
          <p:cNvGrpSpPr/>
          <p:nvPr/>
        </p:nvGrpSpPr>
        <p:grpSpPr>
          <a:xfrm>
            <a:off x="3950516" y="4995186"/>
            <a:ext cx="2819400" cy="1455501"/>
            <a:chOff x="4724400" y="5528586"/>
            <a:chExt cx="2819400" cy="1455501"/>
          </a:xfrm>
        </p:grpSpPr>
        <p:pic>
          <p:nvPicPr>
            <p:cNvPr id="54" name="Picture 5" descr="C:\Program Files\Microsoft Office\MEDIA\CAGCAT10\j0195384.wmf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4400" y="5528586"/>
              <a:ext cx="555624" cy="567414"/>
            </a:xfrm>
            <a:prstGeom prst="rect">
              <a:avLst/>
            </a:prstGeom>
            <a:noFill/>
          </p:spPr>
        </p:pic>
        <p:pic>
          <p:nvPicPr>
            <p:cNvPr id="55" name="Picture 5" descr="C:\Program Files\Microsoft Office\MEDIA\CAGCAT10\j0195384.wmf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13424" y="5528586"/>
              <a:ext cx="555624" cy="567414"/>
            </a:xfrm>
            <a:prstGeom prst="rect">
              <a:avLst/>
            </a:prstGeom>
            <a:noFill/>
          </p:spPr>
        </p:pic>
        <p:pic>
          <p:nvPicPr>
            <p:cNvPr id="56" name="Picture 5" descr="C:\Program Files\Microsoft Office\MEDIA\CAGCAT10\j0195384.wmf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88176" y="5528586"/>
              <a:ext cx="555624" cy="567414"/>
            </a:xfrm>
            <a:prstGeom prst="rect">
              <a:avLst/>
            </a:prstGeom>
            <a:noFill/>
          </p:spPr>
        </p:pic>
        <p:sp>
          <p:nvSpPr>
            <p:cNvPr id="57" name="TextBox 56"/>
            <p:cNvSpPr txBox="1"/>
            <p:nvPr/>
          </p:nvSpPr>
          <p:spPr>
            <a:xfrm>
              <a:off x="4787664" y="6029980"/>
              <a:ext cx="2681375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800" dirty="0" smtClean="0"/>
                <a:t>Users</a:t>
              </a:r>
              <a:br>
                <a:rPr lang="en-US" sz="2800" dirty="0" smtClean="0"/>
              </a:br>
              <a:r>
                <a:rPr lang="en-US" sz="2800" dirty="0" smtClean="0"/>
                <a:t>(Web &amp; Desktop)</a:t>
              </a:r>
              <a:endParaRPr lang="en-US" sz="2800" dirty="0"/>
            </a:p>
          </p:txBody>
        </p:sp>
      </p:grpSp>
      <p:cxnSp>
        <p:nvCxnSpPr>
          <p:cNvPr id="58" name="Straight Arrow Connector 57"/>
          <p:cNvCxnSpPr/>
          <p:nvPr/>
        </p:nvCxnSpPr>
        <p:spPr>
          <a:xfrm rot="5400000">
            <a:off x="5677297" y="4304903"/>
            <a:ext cx="1143000" cy="794"/>
          </a:xfrm>
          <a:prstGeom prst="straightConnector1">
            <a:avLst/>
          </a:prstGeom>
          <a:ln w="76200">
            <a:solidFill>
              <a:schemeClr val="accent4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>
            <a:off x="3264716" y="2819400"/>
            <a:ext cx="1828800" cy="1588"/>
          </a:xfrm>
          <a:prstGeom prst="straightConnector1">
            <a:avLst/>
          </a:prstGeom>
          <a:ln w="76200">
            <a:solidFill>
              <a:schemeClr val="accent4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/>
          <p:cNvSpPr/>
          <p:nvPr/>
        </p:nvSpPr>
        <p:spPr>
          <a:xfrm>
            <a:off x="1364478" y="1524000"/>
            <a:ext cx="1371600" cy="1066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/>
          <p:cNvSpPr/>
          <p:nvPr/>
        </p:nvSpPr>
        <p:spPr>
          <a:xfrm>
            <a:off x="1428153" y="1600200"/>
            <a:ext cx="5838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smtClean="0"/>
              <a:t>NHS</a:t>
            </a:r>
            <a:endParaRPr lang="en-US" sz="1800" dirty="0"/>
          </a:p>
        </p:txBody>
      </p:sp>
      <p:grpSp>
        <p:nvGrpSpPr>
          <p:cNvPr id="4" name="Group 73"/>
          <p:cNvGrpSpPr/>
          <p:nvPr/>
        </p:nvGrpSpPr>
        <p:grpSpPr>
          <a:xfrm>
            <a:off x="1359716" y="2971800"/>
            <a:ext cx="1519242" cy="1066800"/>
            <a:chOff x="995362" y="1371600"/>
            <a:chExt cx="1519242" cy="1066800"/>
          </a:xfrm>
        </p:grpSpPr>
        <p:sp>
          <p:nvSpPr>
            <p:cNvPr id="75" name="Rectangle 74"/>
            <p:cNvSpPr/>
            <p:nvPr/>
          </p:nvSpPr>
          <p:spPr>
            <a:xfrm>
              <a:off x="995362" y="1371600"/>
              <a:ext cx="1371600" cy="1066800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" name="Group 29"/>
            <p:cNvGrpSpPr/>
            <p:nvPr/>
          </p:nvGrpSpPr>
          <p:grpSpPr>
            <a:xfrm flipH="1">
              <a:off x="1681168" y="1905000"/>
              <a:ext cx="833436" cy="357827"/>
              <a:chOff x="5491162" y="4419600"/>
              <a:chExt cx="2662238" cy="1143000"/>
            </a:xfrm>
          </p:grpSpPr>
          <p:sp>
            <p:nvSpPr>
              <p:cNvPr id="79" name="Rectangle 8"/>
              <p:cNvSpPr>
                <a:spLocks noChangeArrowheads="1"/>
              </p:cNvSpPr>
              <p:nvPr/>
            </p:nvSpPr>
            <p:spPr bwMode="auto">
              <a:xfrm>
                <a:off x="5867400" y="4419600"/>
                <a:ext cx="2286000" cy="114300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endParaRPr>
              </a:p>
            </p:txBody>
          </p:sp>
          <p:sp>
            <p:nvSpPr>
              <p:cNvPr id="80" name="Line 9"/>
              <p:cNvSpPr>
                <a:spLocks noChangeShapeType="1"/>
              </p:cNvSpPr>
              <p:nvPr/>
            </p:nvSpPr>
            <p:spPr bwMode="auto">
              <a:xfrm>
                <a:off x="5562600" y="4572000"/>
                <a:ext cx="68580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</a:endParaRPr>
              </a:p>
            </p:txBody>
          </p:sp>
          <p:sp>
            <p:nvSpPr>
              <p:cNvPr id="81" name="Line 10"/>
              <p:cNvSpPr>
                <a:spLocks noChangeShapeType="1"/>
              </p:cNvSpPr>
              <p:nvPr/>
            </p:nvSpPr>
            <p:spPr bwMode="auto">
              <a:xfrm>
                <a:off x="5562600" y="4830763"/>
                <a:ext cx="68580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</a:endParaRPr>
              </a:p>
            </p:txBody>
          </p:sp>
          <p:sp>
            <p:nvSpPr>
              <p:cNvPr id="82" name="Line 11"/>
              <p:cNvSpPr>
                <a:spLocks noChangeShapeType="1"/>
              </p:cNvSpPr>
              <p:nvPr/>
            </p:nvSpPr>
            <p:spPr bwMode="auto">
              <a:xfrm>
                <a:off x="5572125" y="5089525"/>
                <a:ext cx="68580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</a:endParaRPr>
              </a:p>
            </p:txBody>
          </p:sp>
          <p:sp>
            <p:nvSpPr>
              <p:cNvPr id="83" name="Oval 13"/>
              <p:cNvSpPr>
                <a:spLocks noChangeArrowheads="1"/>
              </p:cNvSpPr>
              <p:nvPr/>
            </p:nvSpPr>
            <p:spPr bwMode="auto">
              <a:xfrm>
                <a:off x="5491162" y="4495800"/>
                <a:ext cx="152400" cy="152400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endParaRPr>
              </a:p>
            </p:txBody>
          </p:sp>
          <p:sp>
            <p:nvSpPr>
              <p:cNvPr id="84" name="Oval 14"/>
              <p:cNvSpPr>
                <a:spLocks noChangeArrowheads="1"/>
              </p:cNvSpPr>
              <p:nvPr/>
            </p:nvSpPr>
            <p:spPr bwMode="auto">
              <a:xfrm>
                <a:off x="5491162" y="4754563"/>
                <a:ext cx="152400" cy="152400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endParaRPr>
              </a:p>
            </p:txBody>
          </p:sp>
          <p:sp>
            <p:nvSpPr>
              <p:cNvPr id="85" name="Oval 15"/>
              <p:cNvSpPr>
                <a:spLocks noChangeArrowheads="1"/>
              </p:cNvSpPr>
              <p:nvPr/>
            </p:nvSpPr>
            <p:spPr bwMode="auto">
              <a:xfrm>
                <a:off x="5491162" y="5013325"/>
                <a:ext cx="152400" cy="152400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endParaRPr>
              </a:p>
            </p:txBody>
          </p:sp>
          <p:sp>
            <p:nvSpPr>
              <p:cNvPr id="86" name="AutoShape 30"/>
              <p:cNvSpPr>
                <a:spLocks noChangeArrowheads="1"/>
              </p:cNvSpPr>
              <p:nvPr/>
            </p:nvSpPr>
            <p:spPr bwMode="auto">
              <a:xfrm>
                <a:off x="6400800" y="4572000"/>
                <a:ext cx="1219200" cy="838200"/>
              </a:xfrm>
              <a:prstGeom prst="foldedCorner">
                <a:avLst>
                  <a:gd name="adj" fmla="val 12500"/>
                </a:avLst>
              </a:prstGeom>
              <a:solidFill>
                <a:srgbClr val="00CC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solidFill>
                    <a:schemeClr val="bg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endParaRPr>
              </a:p>
            </p:txBody>
          </p:sp>
          <p:sp>
            <p:nvSpPr>
              <p:cNvPr id="87" name="Oval 31"/>
              <p:cNvSpPr>
                <a:spLocks noChangeArrowheads="1"/>
              </p:cNvSpPr>
              <p:nvPr/>
            </p:nvSpPr>
            <p:spPr bwMode="auto">
              <a:xfrm>
                <a:off x="7772400" y="4800600"/>
                <a:ext cx="304800" cy="304800"/>
              </a:xfrm>
              <a:prstGeom prst="ellipse">
                <a:avLst/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endParaRPr>
              </a:p>
            </p:txBody>
          </p:sp>
          <p:sp>
            <p:nvSpPr>
              <p:cNvPr id="88" name="Line 11"/>
              <p:cNvSpPr>
                <a:spLocks noChangeShapeType="1"/>
              </p:cNvSpPr>
              <p:nvPr/>
            </p:nvSpPr>
            <p:spPr bwMode="auto">
              <a:xfrm>
                <a:off x="5562600" y="5334000"/>
                <a:ext cx="68580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charset="0"/>
                </a:endParaRPr>
              </a:p>
            </p:txBody>
          </p:sp>
          <p:sp>
            <p:nvSpPr>
              <p:cNvPr id="89" name="Oval 15"/>
              <p:cNvSpPr>
                <a:spLocks noChangeArrowheads="1"/>
              </p:cNvSpPr>
              <p:nvPr/>
            </p:nvSpPr>
            <p:spPr bwMode="auto">
              <a:xfrm>
                <a:off x="5491162" y="5257800"/>
                <a:ext cx="152400" cy="152400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endParaRPr>
              </a:p>
            </p:txBody>
          </p:sp>
        </p:grpSp>
        <p:sp>
          <p:nvSpPr>
            <p:cNvPr id="77" name="Rectangle 76"/>
            <p:cNvSpPr/>
            <p:nvPr/>
          </p:nvSpPr>
          <p:spPr>
            <a:xfrm>
              <a:off x="1077689" y="1447800"/>
              <a:ext cx="58381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800" dirty="0" smtClean="0"/>
                <a:t>NHS</a:t>
              </a:r>
              <a:endParaRPr lang="en-US" sz="1800" dirty="0"/>
            </a:p>
          </p:txBody>
        </p:sp>
        <p:sp>
          <p:nvSpPr>
            <p:cNvPr id="78" name="Flowchart: Magnetic Disk 77"/>
            <p:cNvSpPr/>
            <p:nvPr/>
          </p:nvSpPr>
          <p:spPr>
            <a:xfrm>
              <a:off x="1071562" y="1828800"/>
              <a:ext cx="533400" cy="533400"/>
            </a:xfrm>
            <a:prstGeom prst="flowChartMagneticDisk">
              <a:avLst/>
            </a:prstGeom>
            <a:solidFill>
              <a:schemeClr val="accent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/>
                <a:t>Data</a:t>
              </a:r>
              <a:endParaRPr lang="en-US" sz="1200" dirty="0"/>
            </a:p>
          </p:txBody>
        </p:sp>
      </p:grpSp>
      <p:sp>
        <p:nvSpPr>
          <p:cNvPr id="90" name="TextBox 89"/>
          <p:cNvSpPr txBox="1"/>
          <p:nvPr/>
        </p:nvSpPr>
        <p:spPr>
          <a:xfrm>
            <a:off x="944147" y="4114800"/>
            <a:ext cx="2306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/>
              <a:t>Data Providers</a:t>
            </a:r>
            <a:endParaRPr lang="en-US" sz="2800" dirty="0"/>
          </a:p>
        </p:txBody>
      </p:sp>
      <p:cxnSp>
        <p:nvCxnSpPr>
          <p:cNvPr id="99" name="Straight Arrow Connector 98"/>
          <p:cNvCxnSpPr/>
          <p:nvPr/>
        </p:nvCxnSpPr>
        <p:spPr>
          <a:xfrm rot="16200000" flipH="1">
            <a:off x="3264716" y="3429000"/>
            <a:ext cx="1447800" cy="1295400"/>
          </a:xfrm>
          <a:prstGeom prst="straightConnector1">
            <a:avLst/>
          </a:prstGeom>
          <a:ln w="76200">
            <a:solidFill>
              <a:schemeClr val="accent4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/>
          <p:cNvSpPr txBox="1"/>
          <p:nvPr/>
        </p:nvSpPr>
        <p:spPr>
          <a:xfrm>
            <a:off x="6185884" y="3962400"/>
            <a:ext cx="18133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800" dirty="0" smtClean="0"/>
              <a:t>Data Discovery 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3950516" y="3810000"/>
            <a:ext cx="1467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Data Access</a:t>
            </a:r>
            <a:endParaRPr lang="en-US" sz="1800" dirty="0"/>
          </a:p>
        </p:txBody>
      </p:sp>
      <p:sp>
        <p:nvSpPr>
          <p:cNvPr id="103" name="Flowchart: Magnetic Disk 102"/>
          <p:cNvSpPr/>
          <p:nvPr/>
        </p:nvSpPr>
        <p:spPr>
          <a:xfrm>
            <a:off x="1435916" y="1981200"/>
            <a:ext cx="533400" cy="533400"/>
          </a:xfrm>
          <a:prstGeom prst="flowChartMagneticDisk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104" name="Flowchart: Magnetic Disk 103"/>
          <p:cNvSpPr/>
          <p:nvPr/>
        </p:nvSpPr>
        <p:spPr>
          <a:xfrm>
            <a:off x="1440678" y="1981200"/>
            <a:ext cx="533400" cy="533400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/>
              <a:t>Data</a:t>
            </a:r>
            <a:endParaRPr lang="en-US" sz="1200" dirty="0"/>
          </a:p>
        </p:txBody>
      </p:sp>
      <p:sp>
        <p:nvSpPr>
          <p:cNvPr id="107" name="TextBox 106"/>
          <p:cNvSpPr txBox="1"/>
          <p:nvPr/>
        </p:nvSpPr>
        <p:spPr>
          <a:xfrm>
            <a:off x="2785977" y="1944469"/>
            <a:ext cx="954108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800" dirty="0" smtClean="0"/>
              <a:t>Web</a:t>
            </a:r>
          </a:p>
          <a:p>
            <a:pPr algn="ctr"/>
            <a:r>
              <a:rPr lang="en-US" sz="1800" dirty="0" smtClean="0"/>
              <a:t>Service</a:t>
            </a:r>
            <a:endParaRPr lang="en-US" sz="1800" dirty="0"/>
          </a:p>
        </p:txBody>
      </p:sp>
      <p:grpSp>
        <p:nvGrpSpPr>
          <p:cNvPr id="6" name="Group 29"/>
          <p:cNvGrpSpPr/>
          <p:nvPr/>
        </p:nvGrpSpPr>
        <p:grpSpPr>
          <a:xfrm flipH="1">
            <a:off x="2050278" y="2057400"/>
            <a:ext cx="833438" cy="357827"/>
            <a:chOff x="5491162" y="4419600"/>
            <a:chExt cx="2662238" cy="1143000"/>
          </a:xfrm>
        </p:grpSpPr>
        <p:sp>
          <p:nvSpPr>
            <p:cNvPr id="62" name="Rectangle 8"/>
            <p:cNvSpPr>
              <a:spLocks noChangeArrowheads="1"/>
            </p:cNvSpPr>
            <p:nvPr/>
          </p:nvSpPr>
          <p:spPr bwMode="auto">
            <a:xfrm>
              <a:off x="5867400" y="4419600"/>
              <a:ext cx="2286000" cy="11430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endParaRPr>
            </a:p>
          </p:txBody>
        </p:sp>
        <p:sp>
          <p:nvSpPr>
            <p:cNvPr id="63" name="Line 9"/>
            <p:cNvSpPr>
              <a:spLocks noChangeShapeType="1"/>
            </p:cNvSpPr>
            <p:nvPr/>
          </p:nvSpPr>
          <p:spPr bwMode="auto">
            <a:xfrm>
              <a:off x="5562600" y="4572000"/>
              <a:ext cx="6858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64" name="Line 10"/>
            <p:cNvSpPr>
              <a:spLocks noChangeShapeType="1"/>
            </p:cNvSpPr>
            <p:nvPr/>
          </p:nvSpPr>
          <p:spPr bwMode="auto">
            <a:xfrm>
              <a:off x="5562600" y="4830763"/>
              <a:ext cx="6858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65" name="Line 11"/>
            <p:cNvSpPr>
              <a:spLocks noChangeShapeType="1"/>
            </p:cNvSpPr>
            <p:nvPr/>
          </p:nvSpPr>
          <p:spPr bwMode="auto">
            <a:xfrm>
              <a:off x="5572125" y="5089525"/>
              <a:ext cx="6858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66" name="Oval 13"/>
            <p:cNvSpPr>
              <a:spLocks noChangeArrowheads="1"/>
            </p:cNvSpPr>
            <p:nvPr/>
          </p:nvSpPr>
          <p:spPr bwMode="auto">
            <a:xfrm>
              <a:off x="5491162" y="4495800"/>
              <a:ext cx="152400" cy="15240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endParaRPr>
            </a:p>
          </p:txBody>
        </p:sp>
        <p:sp>
          <p:nvSpPr>
            <p:cNvPr id="67" name="Oval 14"/>
            <p:cNvSpPr>
              <a:spLocks noChangeArrowheads="1"/>
            </p:cNvSpPr>
            <p:nvPr/>
          </p:nvSpPr>
          <p:spPr bwMode="auto">
            <a:xfrm>
              <a:off x="5491162" y="4754563"/>
              <a:ext cx="152400" cy="15240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endParaRPr>
            </a:p>
          </p:txBody>
        </p:sp>
        <p:sp>
          <p:nvSpPr>
            <p:cNvPr id="68" name="Oval 15"/>
            <p:cNvSpPr>
              <a:spLocks noChangeArrowheads="1"/>
            </p:cNvSpPr>
            <p:nvPr/>
          </p:nvSpPr>
          <p:spPr bwMode="auto">
            <a:xfrm>
              <a:off x="5491162" y="5013325"/>
              <a:ext cx="152400" cy="15240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endParaRPr>
            </a:p>
          </p:txBody>
        </p:sp>
        <p:sp>
          <p:nvSpPr>
            <p:cNvPr id="69" name="AutoShape 30"/>
            <p:cNvSpPr>
              <a:spLocks noChangeArrowheads="1"/>
            </p:cNvSpPr>
            <p:nvPr/>
          </p:nvSpPr>
          <p:spPr bwMode="auto">
            <a:xfrm>
              <a:off x="6400800" y="4572000"/>
              <a:ext cx="1219200" cy="838200"/>
            </a:xfrm>
            <a:prstGeom prst="foldedCorner">
              <a:avLst>
                <a:gd name="adj" fmla="val 12500"/>
              </a:avLst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endParaRPr>
            </a:p>
          </p:txBody>
        </p:sp>
        <p:sp>
          <p:nvSpPr>
            <p:cNvPr id="70" name="Oval 31"/>
            <p:cNvSpPr>
              <a:spLocks noChangeArrowheads="1"/>
            </p:cNvSpPr>
            <p:nvPr/>
          </p:nvSpPr>
          <p:spPr bwMode="auto">
            <a:xfrm>
              <a:off x="7772400" y="4800600"/>
              <a:ext cx="304800" cy="30480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endParaRPr>
            </a:p>
          </p:txBody>
        </p:sp>
        <p:sp>
          <p:nvSpPr>
            <p:cNvPr id="71" name="Line 11"/>
            <p:cNvSpPr>
              <a:spLocks noChangeShapeType="1"/>
            </p:cNvSpPr>
            <p:nvPr/>
          </p:nvSpPr>
          <p:spPr bwMode="auto">
            <a:xfrm>
              <a:off x="5562600" y="5334000"/>
              <a:ext cx="6858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72" name="Oval 15"/>
            <p:cNvSpPr>
              <a:spLocks noChangeArrowheads="1"/>
            </p:cNvSpPr>
            <p:nvPr/>
          </p:nvSpPr>
          <p:spPr bwMode="auto">
            <a:xfrm>
              <a:off x="5491162" y="5257800"/>
              <a:ext cx="152400" cy="15240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endParaRPr>
            </a:p>
          </p:txBody>
        </p:sp>
      </p:grpSp>
      <p:grpSp>
        <p:nvGrpSpPr>
          <p:cNvPr id="7" name="Group 75"/>
          <p:cNvGrpSpPr/>
          <p:nvPr/>
        </p:nvGrpSpPr>
        <p:grpSpPr>
          <a:xfrm>
            <a:off x="5181600" y="1600200"/>
            <a:ext cx="3200400" cy="2057400"/>
            <a:chOff x="5181600" y="1600200"/>
            <a:chExt cx="3200400" cy="2057400"/>
          </a:xfrm>
        </p:grpSpPr>
        <p:sp>
          <p:nvSpPr>
            <p:cNvPr id="91" name="Rectangle 90"/>
            <p:cNvSpPr/>
            <p:nvPr/>
          </p:nvSpPr>
          <p:spPr>
            <a:xfrm>
              <a:off x="5181600" y="1600200"/>
              <a:ext cx="3200400" cy="20574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4" name="Picture 2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67538" y="2819400"/>
              <a:ext cx="1262062" cy="588226"/>
            </a:xfrm>
            <a:prstGeom prst="rect">
              <a:avLst/>
            </a:prstGeom>
            <a:noFill/>
            <a:ln w="317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95" name="Flowchart: Magnetic Disk 94"/>
            <p:cNvSpPr/>
            <p:nvPr/>
          </p:nvSpPr>
          <p:spPr>
            <a:xfrm>
              <a:off x="7162800" y="1676400"/>
              <a:ext cx="1066800" cy="609600"/>
            </a:xfrm>
            <a:prstGeom prst="flowChartMagneticDisk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Metadata</a:t>
              </a:r>
            </a:p>
            <a:p>
              <a:pPr algn="ctr"/>
              <a:r>
                <a:rPr lang="en-US" sz="1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Catalog</a:t>
              </a:r>
              <a:endParaRPr 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pic>
          <p:nvPicPr>
            <p:cNvPr id="96" name="Picture 5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0751" y="2438400"/>
              <a:ext cx="1414849" cy="990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97" name="Rounded Rectangle 96"/>
            <p:cNvSpPr/>
            <p:nvPr/>
          </p:nvSpPr>
          <p:spPr>
            <a:xfrm>
              <a:off x="5366951" y="2286000"/>
              <a:ext cx="1295400" cy="609600"/>
            </a:xfrm>
            <a:prstGeom prst="roundRect">
              <a:avLst/>
            </a:prstGeom>
            <a:solidFill>
              <a:srgbClr val="92D050">
                <a:alpha val="64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Registry</a:t>
              </a:r>
              <a:endParaRPr 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5417649" y="1686753"/>
              <a:ext cx="113043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 smtClean="0"/>
                <a:t>WHOS</a:t>
              </a:r>
              <a:endParaRPr lang="en-US" sz="2800" dirty="0"/>
            </a:p>
          </p:txBody>
        </p:sp>
        <p:sp>
          <p:nvSpPr>
            <p:cNvPr id="105" name="Rounded Rectangle 104"/>
            <p:cNvSpPr/>
            <p:nvPr/>
          </p:nvSpPr>
          <p:spPr>
            <a:xfrm>
              <a:off x="6934200" y="2361156"/>
              <a:ext cx="1295400" cy="609600"/>
            </a:xfrm>
            <a:prstGeom prst="roundRect">
              <a:avLst/>
            </a:prstGeom>
            <a:solidFill>
              <a:schemeClr val="accent1">
                <a:alpha val="63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Hydrologic Ontology</a:t>
              </a:r>
              <a:endParaRPr 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02" name="TextBox 101"/>
          <p:cNvSpPr txBox="1"/>
          <p:nvPr/>
        </p:nvSpPr>
        <p:spPr>
          <a:xfrm>
            <a:off x="3493316" y="2477869"/>
            <a:ext cx="1415772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800" dirty="0" smtClean="0"/>
              <a:t>Data </a:t>
            </a:r>
          </a:p>
          <a:p>
            <a:pPr algn="ctr"/>
            <a:r>
              <a:rPr lang="en-US" sz="1800" dirty="0" smtClean="0"/>
              <a:t>Registration</a:t>
            </a:r>
            <a:endParaRPr lang="en-US" sz="1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100" grpId="0"/>
      <p:bldP spid="101" grpId="0"/>
      <p:bldP spid="104" grpId="0" animBg="1"/>
      <p:bldP spid="107" grpId="0"/>
      <p:bldP spid="10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81000" y="1524000"/>
            <a:ext cx="2568575" cy="2008188"/>
            <a:chOff x="1351" y="912"/>
            <a:chExt cx="1618" cy="1265"/>
          </a:xfrm>
        </p:grpSpPr>
        <p:sp>
          <p:nvSpPr>
            <p:cNvPr id="449539" name="Freeform 3"/>
            <p:cNvSpPr>
              <a:spLocks/>
            </p:cNvSpPr>
            <p:nvPr/>
          </p:nvSpPr>
          <p:spPr bwMode="auto">
            <a:xfrm>
              <a:off x="1351" y="912"/>
              <a:ext cx="1618" cy="1265"/>
            </a:xfrm>
            <a:custGeom>
              <a:avLst/>
              <a:gdLst/>
              <a:ahLst/>
              <a:cxnLst>
                <a:cxn ang="0">
                  <a:pos x="16" y="702"/>
                </a:cxn>
                <a:cxn ang="0">
                  <a:pos x="29" y="474"/>
                </a:cxn>
                <a:cxn ang="0">
                  <a:pos x="301" y="367"/>
                </a:cxn>
                <a:cxn ang="0">
                  <a:pos x="377" y="303"/>
                </a:cxn>
                <a:cxn ang="0">
                  <a:pos x="447" y="208"/>
                </a:cxn>
                <a:cxn ang="0">
                  <a:pos x="529" y="164"/>
                </a:cxn>
                <a:cxn ang="0">
                  <a:pos x="693" y="183"/>
                </a:cxn>
                <a:cxn ang="0">
                  <a:pos x="738" y="177"/>
                </a:cxn>
                <a:cxn ang="0">
                  <a:pos x="814" y="82"/>
                </a:cxn>
                <a:cxn ang="0">
                  <a:pos x="959" y="6"/>
                </a:cxn>
                <a:cxn ang="0">
                  <a:pos x="1143" y="25"/>
                </a:cxn>
                <a:cxn ang="0">
                  <a:pos x="1156" y="69"/>
                </a:cxn>
                <a:cxn ang="0">
                  <a:pos x="1244" y="120"/>
                </a:cxn>
                <a:cxn ang="0">
                  <a:pos x="1314" y="151"/>
                </a:cxn>
                <a:cxn ang="0">
                  <a:pos x="1409" y="177"/>
                </a:cxn>
                <a:cxn ang="0">
                  <a:pos x="1472" y="208"/>
                </a:cxn>
                <a:cxn ang="0">
                  <a:pos x="1542" y="240"/>
                </a:cxn>
                <a:cxn ang="0">
                  <a:pos x="1535" y="405"/>
                </a:cxn>
                <a:cxn ang="0">
                  <a:pos x="1586" y="525"/>
                </a:cxn>
                <a:cxn ang="0">
                  <a:pos x="1618" y="582"/>
                </a:cxn>
                <a:cxn ang="0">
                  <a:pos x="1580" y="651"/>
                </a:cxn>
                <a:cxn ang="0">
                  <a:pos x="1573" y="670"/>
                </a:cxn>
                <a:cxn ang="0">
                  <a:pos x="1554" y="683"/>
                </a:cxn>
                <a:cxn ang="0">
                  <a:pos x="1542" y="721"/>
                </a:cxn>
                <a:cxn ang="0">
                  <a:pos x="1580" y="886"/>
                </a:cxn>
                <a:cxn ang="0">
                  <a:pos x="1573" y="993"/>
                </a:cxn>
                <a:cxn ang="0">
                  <a:pos x="1504" y="1076"/>
                </a:cxn>
                <a:cxn ang="0">
                  <a:pos x="1409" y="1151"/>
                </a:cxn>
                <a:cxn ang="0">
                  <a:pos x="1333" y="1177"/>
                </a:cxn>
                <a:cxn ang="0">
                  <a:pos x="1200" y="1177"/>
                </a:cxn>
                <a:cxn ang="0">
                  <a:pos x="1149" y="1227"/>
                </a:cxn>
                <a:cxn ang="0">
                  <a:pos x="1111" y="1253"/>
                </a:cxn>
                <a:cxn ang="0">
                  <a:pos x="1073" y="1265"/>
                </a:cxn>
                <a:cxn ang="0">
                  <a:pos x="940" y="1246"/>
                </a:cxn>
                <a:cxn ang="0">
                  <a:pos x="845" y="1189"/>
                </a:cxn>
                <a:cxn ang="0">
                  <a:pos x="535" y="1183"/>
                </a:cxn>
                <a:cxn ang="0">
                  <a:pos x="402" y="1088"/>
                </a:cxn>
                <a:cxn ang="0">
                  <a:pos x="231" y="1069"/>
                </a:cxn>
                <a:cxn ang="0">
                  <a:pos x="174" y="1038"/>
                </a:cxn>
                <a:cxn ang="0">
                  <a:pos x="136" y="1012"/>
                </a:cxn>
                <a:cxn ang="0">
                  <a:pos x="130" y="974"/>
                </a:cxn>
                <a:cxn ang="0">
                  <a:pos x="111" y="962"/>
                </a:cxn>
                <a:cxn ang="0">
                  <a:pos x="98" y="943"/>
                </a:cxn>
                <a:cxn ang="0">
                  <a:pos x="61" y="924"/>
                </a:cxn>
                <a:cxn ang="0">
                  <a:pos x="23" y="784"/>
                </a:cxn>
                <a:cxn ang="0">
                  <a:pos x="16" y="702"/>
                </a:cxn>
              </a:cxnLst>
              <a:rect l="0" t="0" r="r" b="b"/>
              <a:pathLst>
                <a:path w="1618" h="1265">
                  <a:moveTo>
                    <a:pt x="16" y="702"/>
                  </a:moveTo>
                  <a:cubicBezTo>
                    <a:pt x="38" y="601"/>
                    <a:pt x="16" y="713"/>
                    <a:pt x="29" y="474"/>
                  </a:cubicBezTo>
                  <a:cubicBezTo>
                    <a:pt x="36" y="350"/>
                    <a:pt x="238" y="370"/>
                    <a:pt x="301" y="367"/>
                  </a:cubicBezTo>
                  <a:cubicBezTo>
                    <a:pt x="328" y="349"/>
                    <a:pt x="359" y="331"/>
                    <a:pt x="377" y="303"/>
                  </a:cubicBezTo>
                  <a:cubicBezTo>
                    <a:pt x="398" y="272"/>
                    <a:pt x="420" y="234"/>
                    <a:pt x="447" y="208"/>
                  </a:cubicBezTo>
                  <a:cubicBezTo>
                    <a:pt x="468" y="188"/>
                    <a:pt x="504" y="181"/>
                    <a:pt x="529" y="164"/>
                  </a:cubicBezTo>
                  <a:cubicBezTo>
                    <a:pt x="614" y="168"/>
                    <a:pt x="628" y="170"/>
                    <a:pt x="693" y="183"/>
                  </a:cubicBezTo>
                  <a:cubicBezTo>
                    <a:pt x="708" y="181"/>
                    <a:pt x="723" y="181"/>
                    <a:pt x="738" y="177"/>
                  </a:cubicBezTo>
                  <a:cubicBezTo>
                    <a:pt x="770" y="167"/>
                    <a:pt x="794" y="108"/>
                    <a:pt x="814" y="82"/>
                  </a:cubicBezTo>
                  <a:cubicBezTo>
                    <a:pt x="847" y="38"/>
                    <a:pt x="916" y="33"/>
                    <a:pt x="959" y="6"/>
                  </a:cubicBezTo>
                  <a:cubicBezTo>
                    <a:pt x="1060" y="10"/>
                    <a:pt x="1076" y="0"/>
                    <a:pt x="1143" y="25"/>
                  </a:cubicBezTo>
                  <a:cubicBezTo>
                    <a:pt x="1148" y="40"/>
                    <a:pt x="1148" y="56"/>
                    <a:pt x="1156" y="69"/>
                  </a:cubicBezTo>
                  <a:cubicBezTo>
                    <a:pt x="1173" y="99"/>
                    <a:pt x="1214" y="111"/>
                    <a:pt x="1244" y="120"/>
                  </a:cubicBezTo>
                  <a:cubicBezTo>
                    <a:pt x="1269" y="127"/>
                    <a:pt x="1290" y="141"/>
                    <a:pt x="1314" y="151"/>
                  </a:cubicBezTo>
                  <a:cubicBezTo>
                    <a:pt x="1344" y="164"/>
                    <a:pt x="1379" y="166"/>
                    <a:pt x="1409" y="177"/>
                  </a:cubicBezTo>
                  <a:cubicBezTo>
                    <a:pt x="1432" y="186"/>
                    <a:pt x="1449" y="201"/>
                    <a:pt x="1472" y="208"/>
                  </a:cubicBezTo>
                  <a:cubicBezTo>
                    <a:pt x="1494" y="223"/>
                    <a:pt x="1518" y="228"/>
                    <a:pt x="1542" y="240"/>
                  </a:cubicBezTo>
                  <a:cubicBezTo>
                    <a:pt x="1573" y="288"/>
                    <a:pt x="1554" y="354"/>
                    <a:pt x="1535" y="405"/>
                  </a:cubicBezTo>
                  <a:cubicBezTo>
                    <a:pt x="1541" y="455"/>
                    <a:pt x="1543" y="496"/>
                    <a:pt x="1586" y="525"/>
                  </a:cubicBezTo>
                  <a:cubicBezTo>
                    <a:pt x="1599" y="544"/>
                    <a:pt x="1605" y="563"/>
                    <a:pt x="1618" y="582"/>
                  </a:cubicBezTo>
                  <a:cubicBezTo>
                    <a:pt x="1610" y="616"/>
                    <a:pt x="1604" y="627"/>
                    <a:pt x="1580" y="651"/>
                  </a:cubicBezTo>
                  <a:cubicBezTo>
                    <a:pt x="1578" y="657"/>
                    <a:pt x="1577" y="665"/>
                    <a:pt x="1573" y="670"/>
                  </a:cubicBezTo>
                  <a:cubicBezTo>
                    <a:pt x="1568" y="676"/>
                    <a:pt x="1558" y="676"/>
                    <a:pt x="1554" y="683"/>
                  </a:cubicBezTo>
                  <a:cubicBezTo>
                    <a:pt x="1547" y="694"/>
                    <a:pt x="1542" y="721"/>
                    <a:pt x="1542" y="721"/>
                  </a:cubicBezTo>
                  <a:cubicBezTo>
                    <a:pt x="1547" y="779"/>
                    <a:pt x="1560" y="832"/>
                    <a:pt x="1580" y="886"/>
                  </a:cubicBezTo>
                  <a:cubicBezTo>
                    <a:pt x="1578" y="922"/>
                    <a:pt x="1578" y="958"/>
                    <a:pt x="1573" y="993"/>
                  </a:cubicBezTo>
                  <a:cubicBezTo>
                    <a:pt x="1568" y="1028"/>
                    <a:pt x="1528" y="1055"/>
                    <a:pt x="1504" y="1076"/>
                  </a:cubicBezTo>
                  <a:cubicBezTo>
                    <a:pt x="1477" y="1099"/>
                    <a:pt x="1442" y="1135"/>
                    <a:pt x="1409" y="1151"/>
                  </a:cubicBezTo>
                  <a:cubicBezTo>
                    <a:pt x="1385" y="1163"/>
                    <a:pt x="1358" y="1168"/>
                    <a:pt x="1333" y="1177"/>
                  </a:cubicBezTo>
                  <a:cubicBezTo>
                    <a:pt x="1275" y="1170"/>
                    <a:pt x="1263" y="1164"/>
                    <a:pt x="1200" y="1177"/>
                  </a:cubicBezTo>
                  <a:cubicBezTo>
                    <a:pt x="1175" y="1182"/>
                    <a:pt x="1166" y="1212"/>
                    <a:pt x="1149" y="1227"/>
                  </a:cubicBezTo>
                  <a:cubicBezTo>
                    <a:pt x="1137" y="1237"/>
                    <a:pt x="1126" y="1248"/>
                    <a:pt x="1111" y="1253"/>
                  </a:cubicBezTo>
                  <a:cubicBezTo>
                    <a:pt x="1098" y="1257"/>
                    <a:pt x="1073" y="1265"/>
                    <a:pt x="1073" y="1265"/>
                  </a:cubicBezTo>
                  <a:cubicBezTo>
                    <a:pt x="1007" y="1261"/>
                    <a:pt x="989" y="1264"/>
                    <a:pt x="940" y="1246"/>
                  </a:cubicBezTo>
                  <a:cubicBezTo>
                    <a:pt x="916" y="1208"/>
                    <a:pt x="885" y="1200"/>
                    <a:pt x="845" y="1189"/>
                  </a:cubicBezTo>
                  <a:cubicBezTo>
                    <a:pt x="743" y="1196"/>
                    <a:pt x="635" y="1210"/>
                    <a:pt x="535" y="1183"/>
                  </a:cubicBezTo>
                  <a:cubicBezTo>
                    <a:pt x="477" y="1168"/>
                    <a:pt x="449" y="1119"/>
                    <a:pt x="402" y="1088"/>
                  </a:cubicBezTo>
                  <a:cubicBezTo>
                    <a:pt x="354" y="1056"/>
                    <a:pt x="288" y="1072"/>
                    <a:pt x="231" y="1069"/>
                  </a:cubicBezTo>
                  <a:cubicBezTo>
                    <a:pt x="166" y="1048"/>
                    <a:pt x="215" y="1070"/>
                    <a:pt x="174" y="1038"/>
                  </a:cubicBezTo>
                  <a:cubicBezTo>
                    <a:pt x="162" y="1028"/>
                    <a:pt x="136" y="1012"/>
                    <a:pt x="136" y="1012"/>
                  </a:cubicBezTo>
                  <a:cubicBezTo>
                    <a:pt x="134" y="999"/>
                    <a:pt x="136" y="985"/>
                    <a:pt x="130" y="974"/>
                  </a:cubicBezTo>
                  <a:cubicBezTo>
                    <a:pt x="127" y="967"/>
                    <a:pt x="116" y="967"/>
                    <a:pt x="111" y="962"/>
                  </a:cubicBezTo>
                  <a:cubicBezTo>
                    <a:pt x="105" y="957"/>
                    <a:pt x="104" y="948"/>
                    <a:pt x="98" y="943"/>
                  </a:cubicBezTo>
                  <a:cubicBezTo>
                    <a:pt x="87" y="934"/>
                    <a:pt x="73" y="931"/>
                    <a:pt x="61" y="924"/>
                  </a:cubicBezTo>
                  <a:cubicBezTo>
                    <a:pt x="42" y="873"/>
                    <a:pt x="66" y="814"/>
                    <a:pt x="23" y="784"/>
                  </a:cubicBezTo>
                  <a:cubicBezTo>
                    <a:pt x="3" y="754"/>
                    <a:pt x="0" y="736"/>
                    <a:pt x="16" y="702"/>
                  </a:cubicBez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449540" name="Text Box 4"/>
            <p:cNvSpPr txBox="1">
              <a:spLocks noChangeArrowheads="1"/>
            </p:cNvSpPr>
            <p:nvPr/>
          </p:nvSpPr>
          <p:spPr bwMode="auto">
            <a:xfrm>
              <a:off x="1920" y="1152"/>
              <a:ext cx="738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/>
              <a:r>
                <a:rPr lang="en-US" sz="1800" dirty="0" smtClean="0"/>
                <a:t>Locations</a:t>
              </a:r>
              <a:endParaRPr lang="en-US" sz="1800" dirty="0"/>
            </a:p>
          </p:txBody>
        </p:sp>
        <p:sp>
          <p:nvSpPr>
            <p:cNvPr id="449541" name="Text Box 5"/>
            <p:cNvSpPr txBox="1">
              <a:spLocks noChangeArrowheads="1"/>
            </p:cNvSpPr>
            <p:nvPr/>
          </p:nvSpPr>
          <p:spPr bwMode="auto">
            <a:xfrm>
              <a:off x="1609" y="1440"/>
              <a:ext cx="711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/>
              <a:r>
                <a:rPr lang="en-US" sz="1800" dirty="0" smtClean="0"/>
                <a:t>Variables</a:t>
              </a:r>
              <a:endParaRPr lang="en-US" sz="1800" dirty="0"/>
            </a:p>
          </p:txBody>
        </p:sp>
        <p:sp>
          <p:nvSpPr>
            <p:cNvPr id="449542" name="Text Box 6"/>
            <p:cNvSpPr txBox="1">
              <a:spLocks noChangeArrowheads="1"/>
            </p:cNvSpPr>
            <p:nvPr/>
          </p:nvSpPr>
          <p:spPr bwMode="auto">
            <a:xfrm>
              <a:off x="1835" y="1737"/>
              <a:ext cx="95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/>
              <a:r>
                <a:rPr lang="en-US" sz="1800" dirty="0"/>
                <a:t>Date Ranges</a:t>
              </a:r>
            </a:p>
          </p:txBody>
        </p:sp>
      </p:grpSp>
      <p:sp>
        <p:nvSpPr>
          <p:cNvPr id="449543" name="Rectangle 7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007AC2"/>
                </a:solidFill>
                <a:cs typeface="Avenir LT Std 85 Heavy"/>
              </a:rPr>
              <a:t>WaterML2 </a:t>
            </a:r>
            <a:r>
              <a:rPr lang="en-US" sz="4000" dirty="0">
                <a:solidFill>
                  <a:srgbClr val="007AC2"/>
                </a:solidFill>
                <a:cs typeface="Avenir LT Std 85 Heavy"/>
              </a:rPr>
              <a:t>and </a:t>
            </a:r>
            <a:r>
              <a:rPr lang="en-US" sz="4000" dirty="0" smtClean="0">
                <a:solidFill>
                  <a:srgbClr val="007AC2"/>
                </a:solidFill>
                <a:cs typeface="Avenir LT Std 85 Heavy"/>
              </a:rPr>
              <a:t>SOS2</a:t>
            </a:r>
            <a:endParaRPr lang="en-US" sz="4000" dirty="0">
              <a:solidFill>
                <a:srgbClr val="007AC2"/>
              </a:solidFill>
              <a:cs typeface="Avenir LT Std 85 Heavy"/>
            </a:endParaRPr>
          </a:p>
        </p:txBody>
      </p:sp>
      <p:sp>
        <p:nvSpPr>
          <p:cNvPr id="449544" name="Rectangle 8"/>
          <p:cNvSpPr>
            <a:spLocks noChangeArrowheads="1"/>
          </p:cNvSpPr>
          <p:nvPr/>
        </p:nvSpPr>
        <p:spPr bwMode="auto">
          <a:xfrm>
            <a:off x="4191000" y="1828800"/>
            <a:ext cx="2286000" cy="2895600"/>
          </a:xfrm>
          <a:prstGeom prst="rect">
            <a:avLst/>
          </a:prstGeom>
          <a:solidFill>
            <a:srgbClr val="DEFEE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49545" name="Line 9"/>
          <p:cNvSpPr>
            <a:spLocks noChangeShapeType="1"/>
          </p:cNvSpPr>
          <p:nvPr/>
        </p:nvSpPr>
        <p:spPr bwMode="auto">
          <a:xfrm>
            <a:off x="3886200" y="211861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49546" name="Line 10"/>
          <p:cNvSpPr>
            <a:spLocks noChangeShapeType="1"/>
          </p:cNvSpPr>
          <p:nvPr/>
        </p:nvSpPr>
        <p:spPr bwMode="auto">
          <a:xfrm>
            <a:off x="3886200" y="2390098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49547" name="Line 11"/>
          <p:cNvSpPr>
            <a:spLocks noChangeShapeType="1"/>
          </p:cNvSpPr>
          <p:nvPr/>
        </p:nvSpPr>
        <p:spPr bwMode="auto">
          <a:xfrm>
            <a:off x="3886200" y="2661586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49548" name="Text Box 12"/>
          <p:cNvSpPr txBox="1">
            <a:spLocks noChangeArrowheads="1"/>
          </p:cNvSpPr>
          <p:nvPr/>
        </p:nvSpPr>
        <p:spPr bwMode="auto">
          <a:xfrm>
            <a:off x="4552950" y="1923871"/>
            <a:ext cx="177054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spcBef>
                <a:spcPts val="0"/>
              </a:spcBef>
            </a:pPr>
            <a:r>
              <a:rPr lang="en-US" sz="1800" dirty="0" smtClean="0">
                <a:solidFill>
                  <a:srgbClr val="0066FF"/>
                </a:solidFill>
              </a:rPr>
              <a:t>GetSites</a:t>
            </a:r>
          </a:p>
          <a:p>
            <a:pPr algn="l">
              <a:spcBef>
                <a:spcPts val="0"/>
              </a:spcBef>
            </a:pPr>
            <a:r>
              <a:rPr lang="en-US" sz="1800" dirty="0" err="1" smtClean="0">
                <a:solidFill>
                  <a:srgbClr val="0066FF"/>
                </a:solidFill>
              </a:rPr>
              <a:t>GetSiteInfo</a:t>
            </a:r>
            <a:endParaRPr lang="en-US" sz="1800" dirty="0">
              <a:solidFill>
                <a:srgbClr val="0066FF"/>
              </a:solidFill>
            </a:endParaRPr>
          </a:p>
          <a:p>
            <a:pPr algn="l">
              <a:spcBef>
                <a:spcPts val="0"/>
              </a:spcBef>
            </a:pPr>
            <a:r>
              <a:rPr lang="en-US" sz="1800" dirty="0" err="1">
                <a:solidFill>
                  <a:srgbClr val="0066FF"/>
                </a:solidFill>
              </a:rPr>
              <a:t>GetVariableInfo</a:t>
            </a:r>
            <a:endParaRPr lang="en-US" sz="1800" dirty="0">
              <a:solidFill>
                <a:srgbClr val="0066FF"/>
              </a:solidFill>
            </a:endParaRPr>
          </a:p>
          <a:p>
            <a:pPr algn="l">
              <a:spcBef>
                <a:spcPts val="0"/>
              </a:spcBef>
            </a:pPr>
            <a:r>
              <a:rPr lang="en-US" sz="1800" dirty="0">
                <a:solidFill>
                  <a:srgbClr val="0066FF"/>
                </a:solidFill>
              </a:rPr>
              <a:t>GetValues</a:t>
            </a:r>
          </a:p>
        </p:txBody>
      </p:sp>
      <p:sp>
        <p:nvSpPr>
          <p:cNvPr id="449549" name="Oval 13"/>
          <p:cNvSpPr>
            <a:spLocks noChangeArrowheads="1"/>
          </p:cNvSpPr>
          <p:nvPr/>
        </p:nvSpPr>
        <p:spPr bwMode="auto">
          <a:xfrm>
            <a:off x="3810000" y="2042410"/>
            <a:ext cx="152400" cy="152400"/>
          </a:xfrm>
          <a:prstGeom prst="ellipse">
            <a:avLst/>
          </a:prstGeom>
          <a:solidFill>
            <a:srgbClr val="DEFEE3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49550" name="Oval 14"/>
          <p:cNvSpPr>
            <a:spLocks noChangeArrowheads="1"/>
          </p:cNvSpPr>
          <p:nvPr/>
        </p:nvSpPr>
        <p:spPr bwMode="auto">
          <a:xfrm>
            <a:off x="3810000" y="2313898"/>
            <a:ext cx="152400" cy="152400"/>
          </a:xfrm>
          <a:prstGeom prst="ellipse">
            <a:avLst/>
          </a:prstGeom>
          <a:solidFill>
            <a:srgbClr val="DEFEE3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49551" name="Oval 15"/>
          <p:cNvSpPr>
            <a:spLocks noChangeArrowheads="1"/>
          </p:cNvSpPr>
          <p:nvPr/>
        </p:nvSpPr>
        <p:spPr bwMode="auto">
          <a:xfrm>
            <a:off x="3810000" y="2585386"/>
            <a:ext cx="152400" cy="152400"/>
          </a:xfrm>
          <a:prstGeom prst="ellipse">
            <a:avLst/>
          </a:prstGeom>
          <a:solidFill>
            <a:srgbClr val="DEFEE3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49552" name="Text Box 16"/>
          <p:cNvSpPr txBox="1">
            <a:spLocks noChangeArrowheads="1"/>
          </p:cNvSpPr>
          <p:nvPr/>
        </p:nvSpPr>
        <p:spPr bwMode="auto">
          <a:xfrm>
            <a:off x="4573572" y="4022725"/>
            <a:ext cx="150021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1800" b="1" dirty="0" smtClean="0"/>
              <a:t>SOS2</a:t>
            </a:r>
            <a:endParaRPr lang="en-US" sz="1800" b="1" dirty="0"/>
          </a:p>
          <a:p>
            <a:pPr algn="ctr">
              <a:spcBef>
                <a:spcPts val="0"/>
              </a:spcBef>
            </a:pPr>
            <a:r>
              <a:rPr lang="en-US" sz="2000" b="1" dirty="0"/>
              <a:t>Web Service</a:t>
            </a:r>
          </a:p>
        </p:txBody>
      </p:sp>
      <p:pic>
        <p:nvPicPr>
          <p:cNvPr id="449553" name="Picture 17" descr="j028575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600" y="3254375"/>
            <a:ext cx="1824038" cy="1120775"/>
          </a:xfrm>
          <a:prstGeom prst="rect">
            <a:avLst/>
          </a:prstGeom>
          <a:noFill/>
        </p:spPr>
      </p:pic>
      <p:sp>
        <p:nvSpPr>
          <p:cNvPr id="449554" name="Text Box 18"/>
          <p:cNvSpPr txBox="1">
            <a:spLocks noChangeArrowheads="1"/>
          </p:cNvSpPr>
          <p:nvPr/>
        </p:nvSpPr>
        <p:spPr bwMode="auto">
          <a:xfrm>
            <a:off x="669925" y="4332288"/>
            <a:ext cx="889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000" b="1" dirty="0"/>
              <a:t>Client</a:t>
            </a:r>
          </a:p>
        </p:txBody>
      </p:sp>
      <p:sp>
        <p:nvSpPr>
          <p:cNvPr id="449555" name="AutoShape 19"/>
          <p:cNvSpPr>
            <a:spLocks noChangeArrowheads="1"/>
          </p:cNvSpPr>
          <p:nvPr/>
        </p:nvSpPr>
        <p:spPr bwMode="auto">
          <a:xfrm>
            <a:off x="7696200" y="1752600"/>
            <a:ext cx="533400" cy="685800"/>
          </a:xfrm>
          <a:prstGeom prst="can">
            <a:avLst>
              <a:gd name="adj" fmla="val 32143"/>
            </a:avLst>
          </a:pr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dirty="0" smtClean="0"/>
              <a:t>EPA</a:t>
            </a:r>
            <a:endParaRPr lang="en-US" sz="1800" dirty="0"/>
          </a:p>
        </p:txBody>
      </p:sp>
      <p:sp>
        <p:nvSpPr>
          <p:cNvPr id="449556" name="AutoShape 20"/>
          <p:cNvSpPr>
            <a:spLocks noChangeArrowheads="1"/>
          </p:cNvSpPr>
          <p:nvPr/>
        </p:nvSpPr>
        <p:spPr bwMode="auto">
          <a:xfrm>
            <a:off x="7924800" y="2667000"/>
            <a:ext cx="533400" cy="685800"/>
          </a:xfrm>
          <a:prstGeom prst="can">
            <a:avLst>
              <a:gd name="adj" fmla="val 32143"/>
            </a:avLst>
          </a:prstGeom>
          <a:solidFill>
            <a:srgbClr val="F06F2C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dirty="0" smtClean="0"/>
              <a:t>UT</a:t>
            </a:r>
            <a:endParaRPr lang="en-US" sz="1800" dirty="0"/>
          </a:p>
        </p:txBody>
      </p:sp>
      <p:sp>
        <p:nvSpPr>
          <p:cNvPr id="449557" name="AutoShape 21"/>
          <p:cNvSpPr>
            <a:spLocks noChangeArrowheads="1"/>
          </p:cNvSpPr>
          <p:nvPr/>
        </p:nvSpPr>
        <p:spPr bwMode="auto">
          <a:xfrm>
            <a:off x="7162800" y="2819400"/>
            <a:ext cx="533400" cy="685800"/>
          </a:xfrm>
          <a:prstGeom prst="can">
            <a:avLst>
              <a:gd name="adj" fmla="val 32143"/>
            </a:avLst>
          </a:prstGeom>
          <a:solidFill>
            <a:schemeClr val="accent3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dirty="0" smtClean="0"/>
              <a:t>USGS</a:t>
            </a:r>
            <a:endParaRPr lang="en-US" sz="1800" dirty="0"/>
          </a:p>
        </p:txBody>
      </p:sp>
      <p:sp>
        <p:nvSpPr>
          <p:cNvPr id="449558" name="Text Box 22"/>
          <p:cNvSpPr txBox="1">
            <a:spLocks noChangeArrowheads="1"/>
          </p:cNvSpPr>
          <p:nvPr/>
        </p:nvSpPr>
        <p:spPr bwMode="auto">
          <a:xfrm>
            <a:off x="6934200" y="3733800"/>
            <a:ext cx="17224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ts val="0"/>
              </a:spcBef>
            </a:pPr>
            <a:r>
              <a:rPr lang="en-US" sz="2000" b="1" dirty="0"/>
              <a:t>Data</a:t>
            </a:r>
          </a:p>
          <a:p>
            <a:pPr>
              <a:spcBef>
                <a:spcPts val="0"/>
              </a:spcBef>
            </a:pPr>
            <a:r>
              <a:rPr lang="en-US" sz="2000" b="1" dirty="0"/>
              <a:t>Repositories</a:t>
            </a:r>
          </a:p>
        </p:txBody>
      </p:sp>
      <p:sp>
        <p:nvSpPr>
          <p:cNvPr id="449559" name="Line 23"/>
          <p:cNvSpPr>
            <a:spLocks noChangeShapeType="1"/>
          </p:cNvSpPr>
          <p:nvPr/>
        </p:nvSpPr>
        <p:spPr bwMode="auto">
          <a:xfrm>
            <a:off x="2286000" y="2514600"/>
            <a:ext cx="5334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49560" name="AutoShape 24"/>
          <p:cNvSpPr>
            <a:spLocks noChangeArrowheads="1"/>
          </p:cNvSpPr>
          <p:nvPr/>
        </p:nvSpPr>
        <p:spPr bwMode="auto">
          <a:xfrm>
            <a:off x="7391400" y="1828800"/>
            <a:ext cx="609600" cy="533400"/>
          </a:xfrm>
          <a:prstGeom prst="foldedCorner">
            <a:avLst>
              <a:gd name="adj" fmla="val 12500"/>
            </a:avLst>
          </a:pr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dirty="0"/>
              <a:t>Data</a:t>
            </a:r>
          </a:p>
        </p:txBody>
      </p:sp>
      <p:sp>
        <p:nvSpPr>
          <p:cNvPr id="449561" name="AutoShape 25"/>
          <p:cNvSpPr>
            <a:spLocks noChangeArrowheads="1"/>
          </p:cNvSpPr>
          <p:nvPr/>
        </p:nvSpPr>
        <p:spPr bwMode="auto">
          <a:xfrm>
            <a:off x="8001000" y="2743200"/>
            <a:ext cx="609600" cy="533400"/>
          </a:xfrm>
          <a:prstGeom prst="foldedCorner">
            <a:avLst>
              <a:gd name="adj" fmla="val 12500"/>
            </a:avLst>
          </a:prstGeom>
          <a:solidFill>
            <a:srgbClr val="F06F2C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dirty="0">
                <a:latin typeface="Algerian" pitchFamily="82" charset="0"/>
              </a:rPr>
              <a:t>Data</a:t>
            </a:r>
          </a:p>
        </p:txBody>
      </p:sp>
      <p:sp>
        <p:nvSpPr>
          <p:cNvPr id="449562" name="AutoShape 26"/>
          <p:cNvSpPr>
            <a:spLocks noChangeArrowheads="1"/>
          </p:cNvSpPr>
          <p:nvPr/>
        </p:nvSpPr>
        <p:spPr bwMode="auto">
          <a:xfrm>
            <a:off x="7086600" y="2895600"/>
            <a:ext cx="609600" cy="533400"/>
          </a:xfrm>
          <a:prstGeom prst="foldedCorner">
            <a:avLst>
              <a:gd name="adj" fmla="val 12500"/>
            </a:avLst>
          </a:prstGeom>
          <a:solidFill>
            <a:schemeClr val="accent3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i="1" dirty="0">
                <a:latin typeface="Comic Sans MS" pitchFamily="66" charset="0"/>
              </a:rPr>
              <a:t>Data</a:t>
            </a:r>
          </a:p>
        </p:txBody>
      </p:sp>
      <p:sp>
        <p:nvSpPr>
          <p:cNvPr id="449563" name="Text Box 27"/>
          <p:cNvSpPr txBox="1">
            <a:spLocks noChangeArrowheads="1"/>
          </p:cNvSpPr>
          <p:nvPr/>
        </p:nvSpPr>
        <p:spPr bwMode="auto">
          <a:xfrm>
            <a:off x="6918325" y="4684713"/>
            <a:ext cx="1263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1800" b="1">
                <a:solidFill>
                  <a:schemeClr val="accent2"/>
                </a:solidFill>
              </a:rPr>
              <a:t>EXTRACT</a:t>
            </a:r>
          </a:p>
        </p:txBody>
      </p:sp>
      <p:sp>
        <p:nvSpPr>
          <p:cNvPr id="449564" name="Text Box 28"/>
          <p:cNvSpPr txBox="1">
            <a:spLocks noChangeArrowheads="1"/>
          </p:cNvSpPr>
          <p:nvPr/>
        </p:nvSpPr>
        <p:spPr bwMode="auto">
          <a:xfrm>
            <a:off x="4527550" y="4724400"/>
            <a:ext cx="1644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1800" b="1" dirty="0">
                <a:solidFill>
                  <a:schemeClr val="accent2"/>
                </a:solidFill>
              </a:rPr>
              <a:t>TRANSFORM</a:t>
            </a:r>
          </a:p>
        </p:txBody>
      </p:sp>
      <p:sp>
        <p:nvSpPr>
          <p:cNvPr id="449565" name="Text Box 29"/>
          <p:cNvSpPr txBox="1">
            <a:spLocks noChangeArrowheads="1"/>
          </p:cNvSpPr>
          <p:nvPr/>
        </p:nvSpPr>
        <p:spPr bwMode="auto">
          <a:xfrm>
            <a:off x="762000" y="4876800"/>
            <a:ext cx="831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1800" b="1" dirty="0">
                <a:solidFill>
                  <a:schemeClr val="accent2"/>
                </a:solidFill>
              </a:rPr>
              <a:t>LOAD</a:t>
            </a:r>
          </a:p>
        </p:txBody>
      </p:sp>
      <p:sp>
        <p:nvSpPr>
          <p:cNvPr id="449566" name="AutoShape 30"/>
          <p:cNvSpPr>
            <a:spLocks noChangeArrowheads="1"/>
          </p:cNvSpPr>
          <p:nvPr/>
        </p:nvSpPr>
        <p:spPr bwMode="auto">
          <a:xfrm>
            <a:off x="4724400" y="3200400"/>
            <a:ext cx="1219200" cy="838200"/>
          </a:xfrm>
          <a:prstGeom prst="foldedCorner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sz="1800" dirty="0" smtClean="0">
                <a:solidFill>
                  <a:schemeClr val="bg1"/>
                </a:solidFill>
              </a:rPr>
              <a:t>WaterML2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449567" name="Oval 31"/>
          <p:cNvSpPr>
            <a:spLocks noChangeArrowheads="1"/>
          </p:cNvSpPr>
          <p:nvPr/>
        </p:nvSpPr>
        <p:spPr bwMode="auto">
          <a:xfrm>
            <a:off x="6096000" y="3429000"/>
            <a:ext cx="304800" cy="3048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49568" name="Rectangle 32"/>
          <p:cNvSpPr>
            <a:spLocks noChangeArrowheads="1"/>
          </p:cNvSpPr>
          <p:nvPr/>
        </p:nvSpPr>
        <p:spPr bwMode="auto">
          <a:xfrm>
            <a:off x="152400" y="1295400"/>
            <a:ext cx="4191000" cy="4038600"/>
          </a:xfrm>
          <a:prstGeom prst="rect">
            <a:avLst/>
          </a:prstGeom>
          <a:noFill/>
          <a:ln w="76200">
            <a:solidFill>
              <a:srgbClr val="990033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4" name="Line 11"/>
          <p:cNvSpPr>
            <a:spLocks noChangeShapeType="1"/>
          </p:cNvSpPr>
          <p:nvPr/>
        </p:nvSpPr>
        <p:spPr bwMode="auto">
          <a:xfrm>
            <a:off x="3886200" y="2933075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5" name="Oval 15"/>
          <p:cNvSpPr>
            <a:spLocks noChangeArrowheads="1"/>
          </p:cNvSpPr>
          <p:nvPr/>
        </p:nvSpPr>
        <p:spPr bwMode="auto">
          <a:xfrm>
            <a:off x="3810000" y="2856875"/>
            <a:ext cx="152400" cy="152400"/>
          </a:xfrm>
          <a:prstGeom prst="ellipse">
            <a:avLst/>
          </a:prstGeom>
          <a:solidFill>
            <a:srgbClr val="DEFEE3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6" name="Text Box 33"/>
          <p:cNvSpPr txBox="1">
            <a:spLocks noChangeArrowheads="1"/>
          </p:cNvSpPr>
          <p:nvPr/>
        </p:nvSpPr>
        <p:spPr bwMode="auto">
          <a:xfrm>
            <a:off x="1933082" y="5417403"/>
            <a:ext cx="5738559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2400" b="1" dirty="0" smtClean="0">
                <a:solidFill>
                  <a:schemeClr val="tx2"/>
                </a:solidFill>
              </a:rPr>
              <a:t>SOS2</a:t>
            </a:r>
            <a:r>
              <a:rPr lang="en-US" sz="2400" dirty="0" smtClean="0"/>
              <a:t> </a:t>
            </a:r>
            <a:r>
              <a:rPr lang="en-US" sz="2400" dirty="0"/>
              <a:t>is </a:t>
            </a:r>
            <a:r>
              <a:rPr lang="en-US" sz="2400" dirty="0" smtClean="0"/>
              <a:t>how you ask for data</a:t>
            </a:r>
          </a:p>
          <a:p>
            <a:pPr algn="ctr">
              <a:spcBef>
                <a:spcPts val="0"/>
              </a:spcBef>
            </a:pPr>
            <a:r>
              <a:rPr lang="en-US" sz="2400" b="1" dirty="0" smtClean="0">
                <a:solidFill>
                  <a:schemeClr val="tx2"/>
                </a:solidFill>
              </a:rPr>
              <a:t>WaterML2</a:t>
            </a:r>
            <a:r>
              <a:rPr lang="en-US" sz="2400" dirty="0" smtClean="0"/>
              <a:t> </a:t>
            </a:r>
            <a:r>
              <a:rPr lang="en-US" sz="2400" dirty="0"/>
              <a:t>is </a:t>
            </a:r>
            <a:r>
              <a:rPr lang="en-US" sz="2400" dirty="0" smtClean="0"/>
              <a:t>the format of what comes back</a:t>
            </a:r>
            <a:endParaRPr lang="en-US" sz="2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33333E-6 L 0.1125 3.33333E-6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4495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500" fill="hold"/>
                                        <p:tgtEl>
                                          <p:spTgt spid="4495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4495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4495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4495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9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500" fill="hold"/>
                                        <p:tgtEl>
                                          <p:spTgt spid="4495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8" dur="500" fill="hold"/>
                                        <p:tgtEl>
                                          <p:spTgt spid="4495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4495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4495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4495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4495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4495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4495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9" presetClass="emph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56 -0.00579 C 0.03819 -0.04329 0.08212 -0.08056 0.11094 -0.1169 C 0.13976 -0.15347 0.15312 -0.23449 0.16701 -0.22431 C 0.1809 -0.21366 0.20208 -0.09144 0.19444 -0.0537 C 0.1868 -0.01574 0.1533 -0.00509 0.12083 0.00393 C 0.08837 0.01319 0.02014 0.00069 1.11111E-6 3.7037E-7 " pathEditMode="relative" rAng="0" ptsTypes="aaaaaA">
                                      <p:cBhvr>
                                        <p:cTn id="37" dur="5000" fill="hold"/>
                                        <p:tgtEl>
                                          <p:spTgt spid="4495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" y="-105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49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9" presetClass="path" presetSubtype="0" accel="50000" decel="50000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1.11022E-16 -1.11111E-6 L -0.29757 0.19838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4495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" y="99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9" presetClass="path" presetSubtype="0" accel="50000" decel="50000" fill="hold" grpId="1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-3.33333E-6 -0.00555 L -0.325 0.08889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4495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" y="47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49" presetClass="path" presetSubtype="0" accel="50000" decel="50000" fill="hold" grpId="1" nodeType="withEffect">
                                  <p:stCondLst>
                                    <p:cond delay="3200"/>
                                  </p:stCondLst>
                                  <p:childTnLst>
                                    <p:animMotion origin="layout" path="M -3.33333E-6 -1.11111E-6 L -0.196 0.10185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4495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" y="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49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4495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9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495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9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" presetClass="exit" presetSubtype="1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6" dur="500"/>
                                        <p:tgtEl>
                                          <p:spTgt spid="4495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9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" presetClass="exit" presetSubtype="1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" dur="500"/>
                                        <p:tgtEl>
                                          <p:spTgt spid="4495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9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" presetClass="exit" presetSubtype="1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" dur="500"/>
                                        <p:tgtEl>
                                          <p:spTgt spid="4495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9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500"/>
                                        <p:tgtEl>
                                          <p:spTgt spid="449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4495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9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30833 0.04445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4495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" y="22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49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9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4495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9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9549" grpId="0" animBg="1"/>
      <p:bldP spid="449550" grpId="0" animBg="1"/>
      <p:bldP spid="449551" grpId="0" animBg="1"/>
      <p:bldP spid="449559" grpId="0" animBg="1"/>
      <p:bldP spid="449559" grpId="1" animBg="1"/>
      <p:bldP spid="449560" grpId="0" animBg="1"/>
      <p:bldP spid="449560" grpId="1" animBg="1"/>
      <p:bldP spid="449560" grpId="2" animBg="1"/>
      <p:bldP spid="449561" grpId="0" animBg="1"/>
      <p:bldP spid="449561" grpId="1" animBg="1"/>
      <p:bldP spid="449561" grpId="2" animBg="1"/>
      <p:bldP spid="449562" grpId="0" animBg="1"/>
      <p:bldP spid="449562" grpId="1" animBg="1"/>
      <p:bldP spid="449562" grpId="2" animBg="1"/>
      <p:bldP spid="449563" grpId="0"/>
      <p:bldP spid="449563" grpId="1"/>
      <p:bldP spid="449564" grpId="0"/>
      <p:bldP spid="449564" grpId="1"/>
      <p:bldP spid="449565" grpId="0"/>
      <p:bldP spid="449565" grpId="1"/>
      <p:bldP spid="449566" grpId="0" animBg="1"/>
      <p:bldP spid="449566" grpId="1" animBg="1"/>
      <p:bldP spid="449567" grpId="0" animBg="1"/>
      <p:bldP spid="449567" grpId="1" animBg="1"/>
      <p:bldP spid="449567" grpId="2" animBg="1"/>
      <p:bldP spid="449568" grpId="0" animBg="1"/>
      <p:bldP spid="3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rco 6"/>
          <p:cNvSpPr/>
          <p:nvPr/>
        </p:nvSpPr>
        <p:spPr>
          <a:xfrm flipH="1">
            <a:off x="3027293" y="2427413"/>
            <a:ext cx="2157513" cy="4114022"/>
          </a:xfrm>
          <a:prstGeom prst="arc">
            <a:avLst>
              <a:gd name="adj1" fmla="val 16400732"/>
              <a:gd name="adj2" fmla="val 5530688"/>
            </a:avLst>
          </a:prstGeom>
          <a:ln w="76200">
            <a:solidFill>
              <a:srgbClr val="99663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rco 7"/>
          <p:cNvSpPr/>
          <p:nvPr/>
        </p:nvSpPr>
        <p:spPr>
          <a:xfrm>
            <a:off x="4935320" y="2427414"/>
            <a:ext cx="2157513" cy="4114022"/>
          </a:xfrm>
          <a:prstGeom prst="arc">
            <a:avLst>
              <a:gd name="adj1" fmla="val 16400732"/>
              <a:gd name="adj2" fmla="val 5530688"/>
            </a:avLst>
          </a:prstGeom>
          <a:ln w="76200">
            <a:solidFill>
              <a:srgbClr val="99663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67142" y="5527608"/>
            <a:ext cx="2524125" cy="1428750"/>
          </a:xfrm>
          <a:prstGeom prst="rect">
            <a:avLst/>
          </a:prstGeom>
        </p:spPr>
      </p:pic>
      <p:grpSp>
        <p:nvGrpSpPr>
          <p:cNvPr id="2" name="Gruppo 9"/>
          <p:cNvGrpSpPr/>
          <p:nvPr/>
        </p:nvGrpSpPr>
        <p:grpSpPr>
          <a:xfrm>
            <a:off x="2065870" y="4284495"/>
            <a:ext cx="2233016" cy="2033986"/>
            <a:chOff x="2065870" y="4020335"/>
            <a:chExt cx="2233016" cy="2033986"/>
          </a:xfrm>
        </p:grpSpPr>
        <p:pic>
          <p:nvPicPr>
            <p:cNvPr id="11" name="Immagine 10"/>
            <p:cNvPicPr>
              <a:picLocks noChangeAspect="1"/>
            </p:cNvPicPr>
            <p:nvPr/>
          </p:nvPicPr>
          <p:blipFill rotWithShape="1">
            <a:blip r:embed="rId3" cstate="print"/>
            <a:srcRect l="20006" t="419" r="59528" b="49984"/>
            <a:stretch/>
          </p:blipFill>
          <p:spPr>
            <a:xfrm>
              <a:off x="3324158" y="4020335"/>
              <a:ext cx="974728" cy="1303867"/>
            </a:xfrm>
            <a:prstGeom prst="rect">
              <a:avLst/>
            </a:prstGeom>
          </p:spPr>
        </p:pic>
        <p:pic>
          <p:nvPicPr>
            <p:cNvPr id="12" name="Immagine 11"/>
            <p:cNvPicPr>
              <a:picLocks noChangeAspect="1"/>
            </p:cNvPicPr>
            <p:nvPr/>
          </p:nvPicPr>
          <p:blipFill>
            <a:blip r:embed="rId4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65870" y="4816369"/>
              <a:ext cx="1525990" cy="1237952"/>
            </a:xfrm>
            <a:prstGeom prst="rect">
              <a:avLst/>
            </a:prstGeom>
          </p:spPr>
        </p:pic>
      </p:grpSp>
      <p:grpSp>
        <p:nvGrpSpPr>
          <p:cNvPr id="3" name="Gruppo 12"/>
          <p:cNvGrpSpPr/>
          <p:nvPr/>
        </p:nvGrpSpPr>
        <p:grpSpPr>
          <a:xfrm>
            <a:off x="1702807" y="2981478"/>
            <a:ext cx="1841441" cy="1558130"/>
            <a:chOff x="1702807" y="2717318"/>
            <a:chExt cx="1841441" cy="1558130"/>
          </a:xfrm>
        </p:grpSpPr>
        <p:pic>
          <p:nvPicPr>
            <p:cNvPr id="14" name="Immagine 13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78765" t="50894"/>
            <a:stretch/>
          </p:blipFill>
          <p:spPr>
            <a:xfrm>
              <a:off x="2532938" y="2717318"/>
              <a:ext cx="1011310" cy="1290954"/>
            </a:xfrm>
            <a:prstGeom prst="rect">
              <a:avLst/>
            </a:prstGeom>
          </p:spPr>
        </p:pic>
        <p:pic>
          <p:nvPicPr>
            <p:cNvPr id="15" name="Immagine 14"/>
            <p:cNvPicPr>
              <a:picLocks noChangeAspect="1"/>
            </p:cNvPicPr>
            <p:nvPr/>
          </p:nvPicPr>
          <p:blipFill>
            <a:blip r:embed="rId5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1702807" y="3118953"/>
              <a:ext cx="1197876" cy="1156495"/>
            </a:xfrm>
            <a:prstGeom prst="rect">
              <a:avLst/>
            </a:prstGeom>
          </p:spPr>
        </p:pic>
      </p:grpSp>
      <p:grpSp>
        <p:nvGrpSpPr>
          <p:cNvPr id="5" name="Gruppo 15"/>
          <p:cNvGrpSpPr/>
          <p:nvPr/>
        </p:nvGrpSpPr>
        <p:grpSpPr>
          <a:xfrm>
            <a:off x="5672066" y="4272432"/>
            <a:ext cx="1304205" cy="1454392"/>
            <a:chOff x="5672066" y="4008272"/>
            <a:chExt cx="1304205" cy="1454392"/>
          </a:xfrm>
        </p:grpSpPr>
        <p:pic>
          <p:nvPicPr>
            <p:cNvPr id="17" name="Immagine 16"/>
            <p:cNvPicPr>
              <a:picLocks noChangeAspect="1"/>
            </p:cNvPicPr>
            <p:nvPr/>
          </p:nvPicPr>
          <p:blipFill rotWithShape="1">
            <a:blip r:embed="rId3" cstate="print"/>
            <a:srcRect l="59845" t="48414" r="19889" b="1666"/>
            <a:stretch/>
          </p:blipFill>
          <p:spPr>
            <a:xfrm>
              <a:off x="5672066" y="4008272"/>
              <a:ext cx="965200" cy="1312334"/>
            </a:xfrm>
            <a:prstGeom prst="rect">
              <a:avLst/>
            </a:prstGeom>
          </p:spPr>
        </p:pic>
        <p:pic>
          <p:nvPicPr>
            <p:cNvPr id="18" name="Immagine 17"/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15193" y="4801586"/>
              <a:ext cx="661078" cy="661078"/>
            </a:xfrm>
            <a:prstGeom prst="rect">
              <a:avLst/>
            </a:prstGeom>
          </p:spPr>
        </p:pic>
      </p:grpSp>
      <p:grpSp>
        <p:nvGrpSpPr>
          <p:cNvPr id="6" name="Gruppo 18"/>
          <p:cNvGrpSpPr/>
          <p:nvPr/>
        </p:nvGrpSpPr>
        <p:grpSpPr>
          <a:xfrm>
            <a:off x="5672066" y="1441852"/>
            <a:ext cx="1366729" cy="1323535"/>
            <a:chOff x="5672066" y="1177692"/>
            <a:chExt cx="1366729" cy="1323535"/>
          </a:xfrm>
        </p:grpSpPr>
        <p:pic>
          <p:nvPicPr>
            <p:cNvPr id="20" name="Immagine 19"/>
            <p:cNvPicPr>
              <a:picLocks noChangeAspect="1"/>
            </p:cNvPicPr>
            <p:nvPr/>
          </p:nvPicPr>
          <p:blipFill rotWithShape="1">
            <a:blip r:embed="rId3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39688" t="48809" r="39867" b="949"/>
            <a:stretch/>
          </p:blipFill>
          <p:spPr>
            <a:xfrm>
              <a:off x="5672066" y="1177692"/>
              <a:ext cx="973666" cy="1320801"/>
            </a:xfrm>
            <a:prstGeom prst="rect">
              <a:avLst/>
            </a:prstGeom>
          </p:spPr>
        </p:pic>
        <p:pic>
          <p:nvPicPr>
            <p:cNvPr id="21" name="Immagine 20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77717" y="1840149"/>
              <a:ext cx="661078" cy="661078"/>
            </a:xfrm>
            <a:prstGeom prst="rect">
              <a:avLst/>
            </a:prstGeom>
          </p:spPr>
        </p:pic>
      </p:grpSp>
      <p:grpSp>
        <p:nvGrpSpPr>
          <p:cNvPr id="10" name="Gruppo 21"/>
          <p:cNvGrpSpPr/>
          <p:nvPr/>
        </p:nvGrpSpPr>
        <p:grpSpPr>
          <a:xfrm>
            <a:off x="6548648" y="3022079"/>
            <a:ext cx="1287635" cy="1542891"/>
            <a:chOff x="6548648" y="2757919"/>
            <a:chExt cx="1287635" cy="1542891"/>
          </a:xfrm>
        </p:grpSpPr>
        <p:pic>
          <p:nvPicPr>
            <p:cNvPr id="23" name="Immagine 22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79045" t="-303" b="47807"/>
            <a:stretch/>
          </p:blipFill>
          <p:spPr>
            <a:xfrm>
              <a:off x="6548648" y="2757919"/>
              <a:ext cx="998006" cy="1380066"/>
            </a:xfrm>
            <a:prstGeom prst="rect">
              <a:avLst/>
            </a:prstGeom>
          </p:spPr>
        </p:pic>
        <p:pic>
          <p:nvPicPr>
            <p:cNvPr id="24" name="Immagine 23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191413" y="3655940"/>
              <a:ext cx="644870" cy="644870"/>
            </a:xfrm>
            <a:prstGeom prst="rect">
              <a:avLst/>
            </a:prstGeom>
          </p:spPr>
        </p:pic>
      </p:grpSp>
      <p:grpSp>
        <p:nvGrpSpPr>
          <p:cNvPr id="13" name="Gruppo 24"/>
          <p:cNvGrpSpPr/>
          <p:nvPr/>
        </p:nvGrpSpPr>
        <p:grpSpPr>
          <a:xfrm>
            <a:off x="2111906" y="1428951"/>
            <a:ext cx="2472410" cy="1331651"/>
            <a:chOff x="2111906" y="1164791"/>
            <a:chExt cx="2472410" cy="1331651"/>
          </a:xfrm>
        </p:grpSpPr>
        <p:pic>
          <p:nvPicPr>
            <p:cNvPr id="26" name="Immagine 25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r="78657" b="49346"/>
            <a:stretch/>
          </p:blipFill>
          <p:spPr>
            <a:xfrm>
              <a:off x="3567860" y="1164791"/>
              <a:ext cx="1016456" cy="1331651"/>
            </a:xfrm>
            <a:prstGeom prst="rect">
              <a:avLst/>
            </a:prstGeom>
          </p:spPr>
        </p:pic>
        <p:pic>
          <p:nvPicPr>
            <p:cNvPr id="27" name="Immagine 26"/>
            <p:cNvPicPr>
              <a:picLocks noChangeAspect="1"/>
            </p:cNvPicPr>
            <p:nvPr/>
          </p:nvPicPr>
          <p:blipFill>
            <a:blip r:embed="rId8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111906" y="1265888"/>
              <a:ext cx="1577553" cy="1187734"/>
            </a:xfrm>
            <a:prstGeom prst="rect">
              <a:avLst/>
            </a:prstGeom>
          </p:spPr>
        </p:pic>
      </p:grpSp>
      <p:sp>
        <p:nvSpPr>
          <p:cNvPr id="28" name="CasellaDiTesto 27"/>
          <p:cNvSpPr txBox="1"/>
          <p:nvPr/>
        </p:nvSpPr>
        <p:spPr>
          <a:xfrm rot="16200000">
            <a:off x="5401815" y="2694164"/>
            <a:ext cx="5354283" cy="1063315"/>
          </a:xfrm>
          <a:prstGeom prst="rect">
            <a:avLst/>
          </a:prstGeom>
          <a:noFill/>
        </p:spPr>
        <p:txBody>
          <a:bodyPr wrap="none" rtlCol="0">
            <a:prstTxWarp prst="textArchDown">
              <a:avLst>
                <a:gd name="adj" fmla="val 319546"/>
              </a:avLst>
            </a:prstTxWarp>
            <a:spAutoFit/>
          </a:bodyPr>
          <a:lstStyle/>
          <a:p>
            <a:r>
              <a:rPr lang="en-US" sz="4400" dirty="0">
                <a:solidFill>
                  <a:srgbClr val="E64823">
                    <a:lumMod val="75000"/>
                  </a:srgbClr>
                </a:solidFill>
              </a:rPr>
              <a:t>Data  Infrastructures</a:t>
            </a:r>
          </a:p>
        </p:txBody>
      </p:sp>
      <p:sp>
        <p:nvSpPr>
          <p:cNvPr id="29" name="CasellaDiTesto 28"/>
          <p:cNvSpPr txBox="1"/>
          <p:nvPr/>
        </p:nvSpPr>
        <p:spPr>
          <a:xfrm rot="16200000">
            <a:off x="-891264" y="2817059"/>
            <a:ext cx="4879993" cy="1063315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pPr algn="ctr"/>
            <a:r>
              <a:rPr lang="en-US" sz="4400" dirty="0">
                <a:solidFill>
                  <a:srgbClr val="0070C0"/>
                </a:solidFill>
              </a:rPr>
              <a:t>Data  Applications</a:t>
            </a:r>
          </a:p>
        </p:txBody>
      </p:sp>
      <p:cxnSp>
        <p:nvCxnSpPr>
          <p:cNvPr id="30" name="Connettore 1 29"/>
          <p:cNvCxnSpPr>
            <a:stCxn id="57" idx="6"/>
            <a:endCxn id="52" idx="1"/>
          </p:cNvCxnSpPr>
          <p:nvPr/>
        </p:nvCxnSpPr>
        <p:spPr>
          <a:xfrm>
            <a:off x="4243638" y="2777211"/>
            <a:ext cx="2179991" cy="842237"/>
          </a:xfrm>
          <a:prstGeom prst="line">
            <a:avLst/>
          </a:prstGeom>
          <a:ln w="38100">
            <a:solidFill>
              <a:srgbClr val="C00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ttore 1 30"/>
          <p:cNvCxnSpPr>
            <a:stCxn id="55" idx="6"/>
            <a:endCxn id="52" idx="2"/>
          </p:cNvCxnSpPr>
          <p:nvPr/>
        </p:nvCxnSpPr>
        <p:spPr>
          <a:xfrm>
            <a:off x="3734657" y="3619125"/>
            <a:ext cx="2656984" cy="78400"/>
          </a:xfrm>
          <a:prstGeom prst="line">
            <a:avLst/>
          </a:prstGeom>
          <a:ln w="38100">
            <a:solidFill>
              <a:srgbClr val="C00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ttore 1 31"/>
          <p:cNvCxnSpPr>
            <a:stCxn id="56" idx="7"/>
            <a:endCxn id="54" idx="3"/>
          </p:cNvCxnSpPr>
          <p:nvPr/>
        </p:nvCxnSpPr>
        <p:spPr>
          <a:xfrm flipV="1">
            <a:off x="4412695" y="2861369"/>
            <a:ext cx="1655945" cy="1951225"/>
          </a:xfrm>
          <a:prstGeom prst="line">
            <a:avLst/>
          </a:prstGeom>
          <a:ln w="38100">
            <a:solidFill>
              <a:srgbClr val="C00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ttore 1 32"/>
          <p:cNvCxnSpPr>
            <a:stCxn id="55" idx="5"/>
            <a:endCxn id="53" idx="2"/>
          </p:cNvCxnSpPr>
          <p:nvPr/>
        </p:nvCxnSpPr>
        <p:spPr>
          <a:xfrm>
            <a:off x="3702669" y="3697202"/>
            <a:ext cx="1856853" cy="1209757"/>
          </a:xfrm>
          <a:prstGeom prst="line">
            <a:avLst/>
          </a:prstGeom>
          <a:ln w="38100">
            <a:solidFill>
              <a:srgbClr val="C00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ttore 1 33"/>
          <p:cNvCxnSpPr>
            <a:stCxn id="57" idx="5"/>
            <a:endCxn id="53" idx="1"/>
          </p:cNvCxnSpPr>
          <p:nvPr/>
        </p:nvCxnSpPr>
        <p:spPr>
          <a:xfrm>
            <a:off x="4211650" y="2855288"/>
            <a:ext cx="1379860" cy="1973594"/>
          </a:xfrm>
          <a:prstGeom prst="line">
            <a:avLst/>
          </a:prstGeom>
          <a:ln w="38100">
            <a:solidFill>
              <a:srgbClr val="C00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ttore 1 34"/>
          <p:cNvCxnSpPr>
            <a:stCxn id="57" idx="6"/>
            <a:endCxn id="54" idx="2"/>
          </p:cNvCxnSpPr>
          <p:nvPr/>
        </p:nvCxnSpPr>
        <p:spPr>
          <a:xfrm>
            <a:off x="4243638" y="2777211"/>
            <a:ext cx="1793014" cy="6081"/>
          </a:xfrm>
          <a:prstGeom prst="line">
            <a:avLst/>
          </a:prstGeom>
          <a:ln w="38100">
            <a:solidFill>
              <a:srgbClr val="C00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ttore 1 35"/>
          <p:cNvCxnSpPr>
            <a:endCxn id="53" idx="2"/>
          </p:cNvCxnSpPr>
          <p:nvPr/>
        </p:nvCxnSpPr>
        <p:spPr>
          <a:xfrm flipV="1">
            <a:off x="4444683" y="4906959"/>
            <a:ext cx="1114839" cy="17010"/>
          </a:xfrm>
          <a:prstGeom prst="line">
            <a:avLst/>
          </a:prstGeom>
          <a:ln w="38100">
            <a:solidFill>
              <a:srgbClr val="C00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ttore 1 36"/>
          <p:cNvCxnSpPr>
            <a:stCxn id="56" idx="6"/>
            <a:endCxn id="52" idx="3"/>
          </p:cNvCxnSpPr>
          <p:nvPr/>
        </p:nvCxnSpPr>
        <p:spPr>
          <a:xfrm flipV="1">
            <a:off x="4444683" y="3775602"/>
            <a:ext cx="1978946" cy="1115069"/>
          </a:xfrm>
          <a:prstGeom prst="line">
            <a:avLst/>
          </a:prstGeom>
          <a:ln w="38100">
            <a:solidFill>
              <a:srgbClr val="C00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ttore 1 37"/>
          <p:cNvCxnSpPr>
            <a:stCxn id="55" idx="7"/>
            <a:endCxn id="54" idx="2"/>
          </p:cNvCxnSpPr>
          <p:nvPr/>
        </p:nvCxnSpPr>
        <p:spPr>
          <a:xfrm flipV="1">
            <a:off x="3702669" y="2783292"/>
            <a:ext cx="2333983" cy="757756"/>
          </a:xfrm>
          <a:prstGeom prst="line">
            <a:avLst/>
          </a:prstGeom>
          <a:ln w="38100">
            <a:solidFill>
              <a:srgbClr val="C00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ttore 1 38"/>
          <p:cNvCxnSpPr/>
          <p:nvPr/>
        </p:nvCxnSpPr>
        <p:spPr>
          <a:xfrm>
            <a:off x="3528498" y="3815314"/>
            <a:ext cx="770388" cy="0"/>
          </a:xfrm>
          <a:prstGeom prst="line">
            <a:avLst/>
          </a:prstGeom>
          <a:ln w="57150">
            <a:solidFill>
              <a:srgbClr val="996633"/>
            </a:solidFill>
            <a:headEnd type="stealth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nettore 1 39"/>
          <p:cNvCxnSpPr/>
          <p:nvPr/>
        </p:nvCxnSpPr>
        <p:spPr>
          <a:xfrm>
            <a:off x="5786287" y="3815314"/>
            <a:ext cx="762361" cy="0"/>
          </a:xfrm>
          <a:prstGeom prst="line">
            <a:avLst/>
          </a:prstGeom>
          <a:ln w="57150">
            <a:solidFill>
              <a:srgbClr val="996633"/>
            </a:solidFill>
            <a:headEnd type="stealth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nettore 1 40"/>
          <p:cNvCxnSpPr/>
          <p:nvPr/>
        </p:nvCxnSpPr>
        <p:spPr>
          <a:xfrm>
            <a:off x="3997993" y="2794472"/>
            <a:ext cx="506115" cy="483820"/>
          </a:xfrm>
          <a:prstGeom prst="line">
            <a:avLst/>
          </a:prstGeom>
          <a:ln w="57150">
            <a:solidFill>
              <a:srgbClr val="996633"/>
            </a:solidFill>
            <a:headEnd type="stealth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nettore 1 41"/>
          <p:cNvCxnSpPr/>
          <p:nvPr/>
        </p:nvCxnSpPr>
        <p:spPr>
          <a:xfrm flipH="1">
            <a:off x="4193004" y="4242535"/>
            <a:ext cx="397476" cy="367052"/>
          </a:xfrm>
          <a:prstGeom prst="line">
            <a:avLst/>
          </a:prstGeom>
          <a:ln w="57150">
            <a:solidFill>
              <a:srgbClr val="996633"/>
            </a:solidFill>
            <a:headEnd type="stealth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nettore 1 42"/>
          <p:cNvCxnSpPr/>
          <p:nvPr/>
        </p:nvCxnSpPr>
        <p:spPr>
          <a:xfrm flipH="1">
            <a:off x="5456124" y="2791965"/>
            <a:ext cx="452290" cy="486327"/>
          </a:xfrm>
          <a:prstGeom prst="line">
            <a:avLst/>
          </a:prstGeom>
          <a:ln w="57150">
            <a:solidFill>
              <a:srgbClr val="996633"/>
            </a:solidFill>
            <a:headEnd type="stealth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nettore 1 43"/>
          <p:cNvCxnSpPr/>
          <p:nvPr/>
        </p:nvCxnSpPr>
        <p:spPr>
          <a:xfrm>
            <a:off x="5456124" y="4274202"/>
            <a:ext cx="377455" cy="334648"/>
          </a:xfrm>
          <a:prstGeom prst="line">
            <a:avLst/>
          </a:prstGeom>
          <a:ln w="57150">
            <a:solidFill>
              <a:srgbClr val="996633"/>
            </a:solidFill>
            <a:headEnd type="stealth" w="med" len="med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CasellaDiTesto 44"/>
          <p:cNvSpPr txBox="1"/>
          <p:nvPr/>
        </p:nvSpPr>
        <p:spPr>
          <a:xfrm>
            <a:off x="5605453" y="3489189"/>
            <a:ext cx="10676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</a:rPr>
              <a:t>Mediation</a:t>
            </a:r>
          </a:p>
        </p:txBody>
      </p:sp>
      <p:sp>
        <p:nvSpPr>
          <p:cNvPr id="46" name="CasellaDiTesto 45"/>
          <p:cNvSpPr txBox="1"/>
          <p:nvPr/>
        </p:nvSpPr>
        <p:spPr>
          <a:xfrm rot="18814794">
            <a:off x="5071653" y="2707584"/>
            <a:ext cx="10676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</a:rPr>
              <a:t>Mediation</a:t>
            </a:r>
          </a:p>
        </p:txBody>
      </p:sp>
      <p:sp>
        <p:nvSpPr>
          <p:cNvPr id="47" name="CasellaDiTesto 46"/>
          <p:cNvSpPr txBox="1"/>
          <p:nvPr/>
        </p:nvSpPr>
        <p:spPr>
          <a:xfrm rot="2541384">
            <a:off x="5144070" y="4500856"/>
            <a:ext cx="10676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</a:rPr>
              <a:t>Mediation</a:t>
            </a:r>
          </a:p>
        </p:txBody>
      </p:sp>
      <p:sp>
        <p:nvSpPr>
          <p:cNvPr id="48" name="CasellaDiTesto 47"/>
          <p:cNvSpPr txBox="1"/>
          <p:nvPr/>
        </p:nvSpPr>
        <p:spPr>
          <a:xfrm rot="18814794">
            <a:off x="3867594" y="4482202"/>
            <a:ext cx="10676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E64823"/>
                </a:solidFill>
                <a:effectLst>
                  <a:outerShdw blurRad="12700" dist="38100" dir="2700000" algn="tl" rotWithShape="0">
                    <a:srgbClr val="E64823">
                      <a:lumMod val="60000"/>
                      <a:lumOff val="40000"/>
                    </a:srgbClr>
                  </a:outerShdw>
                </a:effectLst>
              </a:rPr>
              <a:t>Mediation</a:t>
            </a:r>
          </a:p>
        </p:txBody>
      </p:sp>
      <p:sp>
        <p:nvSpPr>
          <p:cNvPr id="49" name="CasellaDiTesto 48"/>
          <p:cNvSpPr txBox="1"/>
          <p:nvPr/>
        </p:nvSpPr>
        <p:spPr>
          <a:xfrm>
            <a:off x="3311506" y="3467895"/>
            <a:ext cx="10676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E64823"/>
                </a:solidFill>
                <a:effectLst>
                  <a:outerShdw blurRad="12700" dist="38100" dir="2700000" algn="tl" rotWithShape="0">
                    <a:srgbClr val="E64823">
                      <a:lumMod val="60000"/>
                      <a:lumOff val="40000"/>
                    </a:srgbClr>
                  </a:outerShdw>
                </a:effectLst>
              </a:rPr>
              <a:t>Mediation</a:t>
            </a:r>
          </a:p>
        </p:txBody>
      </p:sp>
      <p:pic>
        <p:nvPicPr>
          <p:cNvPr id="50" name="Immagine 49"/>
          <p:cNvPicPr>
            <a:picLocks noChangeAspect="1"/>
          </p:cNvPicPr>
          <p:nvPr/>
        </p:nvPicPr>
        <p:blipFill>
          <a:blip r:embed="rId9" cstate="email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9994" y="3114923"/>
            <a:ext cx="1426859" cy="1383052"/>
          </a:xfrm>
          <a:prstGeom prst="rect">
            <a:avLst/>
          </a:prstGeom>
        </p:spPr>
      </p:pic>
      <p:sp>
        <p:nvSpPr>
          <p:cNvPr id="51" name="CasellaDiTesto 50"/>
          <p:cNvSpPr txBox="1"/>
          <p:nvPr/>
        </p:nvSpPr>
        <p:spPr>
          <a:xfrm rot="2612663">
            <a:off x="3842909" y="2715354"/>
            <a:ext cx="10676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E64823"/>
                </a:solidFill>
                <a:effectLst>
                  <a:outerShdw blurRad="12700" dist="38100" dir="2700000" algn="tl" rotWithShape="0">
                    <a:srgbClr val="E64823">
                      <a:lumMod val="60000"/>
                      <a:lumOff val="40000"/>
                    </a:srgbClr>
                  </a:outerShdw>
                </a:effectLst>
              </a:rPr>
              <a:t>Mediation</a:t>
            </a:r>
          </a:p>
        </p:txBody>
      </p:sp>
      <p:sp>
        <p:nvSpPr>
          <p:cNvPr id="52" name="Ovale 51"/>
          <p:cNvSpPr/>
          <p:nvPr/>
        </p:nvSpPr>
        <p:spPr>
          <a:xfrm>
            <a:off x="6391641" y="3587108"/>
            <a:ext cx="218426" cy="22083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3" name="Ovale 52"/>
          <p:cNvSpPr/>
          <p:nvPr/>
        </p:nvSpPr>
        <p:spPr>
          <a:xfrm>
            <a:off x="5559522" y="4796542"/>
            <a:ext cx="218426" cy="22083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4" name="Ovale 53"/>
          <p:cNvSpPr/>
          <p:nvPr/>
        </p:nvSpPr>
        <p:spPr>
          <a:xfrm>
            <a:off x="6036652" y="2672875"/>
            <a:ext cx="218426" cy="22083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5" name="Ovale 54"/>
          <p:cNvSpPr/>
          <p:nvPr/>
        </p:nvSpPr>
        <p:spPr>
          <a:xfrm>
            <a:off x="3516231" y="3508708"/>
            <a:ext cx="218426" cy="22083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6" name="Ovale 55"/>
          <p:cNvSpPr/>
          <p:nvPr/>
        </p:nvSpPr>
        <p:spPr>
          <a:xfrm>
            <a:off x="4226257" y="4780254"/>
            <a:ext cx="218426" cy="22083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7" name="Ovale 56"/>
          <p:cNvSpPr/>
          <p:nvPr/>
        </p:nvSpPr>
        <p:spPr>
          <a:xfrm>
            <a:off x="4025212" y="2666794"/>
            <a:ext cx="218426" cy="22083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61" name="Immagine 60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6949" y="1188054"/>
            <a:ext cx="7067298" cy="49673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9" name="CasellaDiTesto 58"/>
          <p:cNvSpPr txBox="1"/>
          <p:nvPr/>
        </p:nvSpPr>
        <p:spPr>
          <a:xfrm>
            <a:off x="1670591" y="2642028"/>
            <a:ext cx="553998" cy="237114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softEdge rad="127000"/>
          </a:effectLst>
        </p:spPr>
        <p:txBody>
          <a:bodyPr vert="vert270"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Service Users</a:t>
            </a:r>
            <a:endParaRPr lang="en-US" sz="2400" dirty="0">
              <a:solidFill>
                <a:schemeClr val="bg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0" name="CasellaDiTesto 59"/>
          <p:cNvSpPr txBox="1"/>
          <p:nvPr/>
        </p:nvSpPr>
        <p:spPr>
          <a:xfrm>
            <a:off x="7167990" y="2180302"/>
            <a:ext cx="553998" cy="283287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softEdge rad="127000"/>
          </a:effectLst>
        </p:spPr>
        <p:txBody>
          <a:bodyPr vert="vert270" wrap="square" rtlCol="0">
            <a:spAutoFit/>
          </a:bodyPr>
          <a:lstStyle>
            <a:defPPr>
              <a:defRPr lang="en-US"/>
            </a:defPPr>
            <a:lvl1pPr>
              <a:defRPr sz="2400">
                <a:solidFill>
                  <a:srgbClr val="002060"/>
                </a:solidFill>
              </a:defRPr>
            </a:lvl1pPr>
          </a:lstStyle>
          <a:p>
            <a:pPr algn="ctr"/>
            <a:r>
              <a:rPr lang="en-US" dirty="0">
                <a:solidFill>
                  <a:schemeClr val="bg1">
                    <a:lumMod val="50000"/>
                    <a:lumOff val="50000"/>
                  </a:schemeClr>
                </a:solidFill>
              </a:rPr>
              <a:t>Service Providers</a:t>
            </a:r>
          </a:p>
        </p:txBody>
      </p:sp>
      <p:grpSp>
        <p:nvGrpSpPr>
          <p:cNvPr id="16" name="Gruppo 2"/>
          <p:cNvGrpSpPr/>
          <p:nvPr/>
        </p:nvGrpSpPr>
        <p:grpSpPr>
          <a:xfrm>
            <a:off x="580482" y="3594921"/>
            <a:ext cx="6244374" cy="3067319"/>
            <a:chOff x="1222987" y="3749765"/>
            <a:chExt cx="6244374" cy="3067319"/>
          </a:xfrm>
        </p:grpSpPr>
        <p:grpSp>
          <p:nvGrpSpPr>
            <p:cNvPr id="19" name="Gruppo 61"/>
            <p:cNvGrpSpPr/>
            <p:nvPr/>
          </p:nvGrpSpPr>
          <p:grpSpPr>
            <a:xfrm>
              <a:off x="1222987" y="3749765"/>
              <a:ext cx="6244374" cy="3067319"/>
              <a:chOff x="1302280" y="2896460"/>
              <a:chExt cx="5790553" cy="2570313"/>
            </a:xfrm>
          </p:grpSpPr>
          <p:sp>
            <p:nvSpPr>
              <p:cNvPr id="63" name="Onda 1 62"/>
              <p:cNvSpPr/>
              <p:nvPr/>
            </p:nvSpPr>
            <p:spPr>
              <a:xfrm>
                <a:off x="1302280" y="2896460"/>
                <a:ext cx="5790553" cy="2570313"/>
              </a:xfrm>
              <a:prstGeom prst="wave">
                <a:avLst>
                  <a:gd name="adj1" fmla="val 11709"/>
                  <a:gd name="adj2" fmla="val 0"/>
                </a:avLst>
              </a:prstGeom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rtlCol="0" anchor="ctr">
                <a:prstTxWarp prst="textWave1">
                  <a:avLst/>
                </a:prstTxWarp>
              </a:bodyPr>
              <a:lstStyle/>
              <a:p>
                <a:pPr algn="ctr"/>
                <a:r>
                  <a:rPr lang="en-US" dirty="0" smtClean="0"/>
                  <a:t>   </a:t>
                </a:r>
                <a:endParaRPr lang="en-US" dirty="0"/>
              </a:p>
            </p:txBody>
          </p:sp>
          <p:sp>
            <p:nvSpPr>
              <p:cNvPr id="64" name="Rettangolo 63"/>
              <p:cNvSpPr/>
              <p:nvPr/>
            </p:nvSpPr>
            <p:spPr>
              <a:xfrm>
                <a:off x="1573303" y="3453192"/>
                <a:ext cx="5305907" cy="1437479"/>
              </a:xfrm>
              <a:prstGeom prst="rect">
                <a:avLst/>
              </a:prstGeom>
            </p:spPr>
            <p:txBody>
              <a:bodyPr>
                <a:prstTxWarp prst="textWave1">
                  <a:avLst>
                    <a:gd name="adj1" fmla="val 12500"/>
                    <a:gd name="adj2" fmla="val -201"/>
                  </a:avLst>
                </a:prstTxWarp>
                <a:spAutoFit/>
              </a:bodyPr>
              <a:lstStyle/>
              <a:p>
                <a:pPr algn="ctr"/>
                <a:r>
                  <a:rPr lang="en-US" sz="2000" b="1" dirty="0" smtClean="0"/>
                  <a:t>Collaborative-Acknowledged </a:t>
                </a:r>
                <a:br>
                  <a:rPr lang="en-US" sz="2000" b="1" dirty="0" smtClean="0"/>
                </a:br>
                <a:r>
                  <a:rPr lang="en-US" sz="2000" b="1" dirty="0" smtClean="0"/>
                  <a:t>Management approach </a:t>
                </a:r>
                <a:endParaRPr lang="en-US" sz="2000" b="1" dirty="0"/>
              </a:p>
            </p:txBody>
          </p:sp>
        </p:grpSp>
        <p:sp>
          <p:nvSpPr>
            <p:cNvPr id="58" name="CasellaDiTesto 57"/>
            <p:cNvSpPr txBox="1"/>
            <p:nvPr/>
          </p:nvSpPr>
          <p:spPr>
            <a:xfrm rot="21086907">
              <a:off x="5615007" y="6331624"/>
              <a:ext cx="1760888" cy="381867"/>
            </a:xfrm>
            <a:prstGeom prst="rect">
              <a:avLst/>
            </a:prstGeom>
            <a:noFill/>
          </p:spPr>
          <p:txBody>
            <a:bodyPr wrap="none" rtlCol="0">
              <a:prstTxWarp prst="textTriangleInverted">
                <a:avLst/>
              </a:prstTxWarp>
              <a:spAutoFit/>
            </a:bodyPr>
            <a:lstStyle/>
            <a:p>
              <a:r>
                <a:rPr lang="en-US" b="1" dirty="0" smtClean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</a:rPr>
                <a:t>[Governance]</a:t>
              </a:r>
              <a:endParaRPr lang="en-US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</p:grpSp>
      <p:pic>
        <p:nvPicPr>
          <p:cNvPr id="4" name="Immagine 3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886279" y="3547129"/>
            <a:ext cx="4851610" cy="1801717"/>
          </a:xfrm>
          <a:prstGeom prst="rect">
            <a:avLst/>
          </a:prstGeom>
        </p:spPr>
      </p:pic>
      <p:sp>
        <p:nvSpPr>
          <p:cNvPr id="65" name="Titolo 5"/>
          <p:cNvSpPr txBox="1">
            <a:spLocks/>
          </p:cNvSpPr>
          <p:nvPr/>
        </p:nvSpPr>
        <p:spPr>
          <a:xfrm>
            <a:off x="579438" y="119063"/>
            <a:ext cx="8564562" cy="97313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j-ea"/>
                <a:cs typeface="Avenir LT Std 55 Roman" pitchFamily="34" charset="0"/>
              </a:rPr>
              <a:t>Broker Approach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j-lt"/>
              <a:ea typeface="+mj-ea"/>
              <a:cs typeface="Avenir LT Std 55 Roman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91867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45" grpId="0"/>
      <p:bldP spid="46" grpId="0"/>
      <p:bldP spid="47" grpId="0"/>
      <p:bldP spid="48" grpId="0"/>
      <p:bldP spid="49" grpId="0"/>
      <p:bldP spid="51" grpId="0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9" grpId="0" animBg="1"/>
      <p:bldP spid="6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38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450761"/>
            <a:ext cx="9143999" cy="571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6518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6518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tangolo arrotondato 2"/>
          <p:cNvSpPr/>
          <p:nvPr/>
        </p:nvSpPr>
        <p:spPr>
          <a:xfrm>
            <a:off x="2086377" y="2923504"/>
            <a:ext cx="6748530" cy="682581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47CD9D8-4C11-4D56-84AC-F9003AC5D8FC}" type="slidenum">
              <a:rPr lang="en-US" smtClean="0">
                <a:latin typeface="Arial"/>
                <a:ea typeface="ＭＳ Ｐゴシック"/>
                <a:cs typeface="ＭＳ Ｐゴシック"/>
              </a:rPr>
              <a:pPr/>
              <a:t>22</a:t>
            </a:fld>
            <a:endParaRPr lang="en-US">
              <a:latin typeface="Arial"/>
              <a:ea typeface="ＭＳ Ｐゴシック"/>
              <a:cs typeface="ＭＳ Ｐゴシック"/>
            </a:endParaRPr>
          </a:p>
        </p:txBody>
      </p:sp>
      <p:pic>
        <p:nvPicPr>
          <p:cNvPr id="3" name="Immagine 2" descr="Screenshot 2015-06-01 12.14.26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73893"/>
            <a:ext cx="9144000" cy="531021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Screenshot 2015-05-29 16.12.25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309419"/>
          </a:xfrm>
          <a:prstGeom prst="rect">
            <a:avLst/>
          </a:prstGeom>
        </p:spPr>
      </p:pic>
      <p:pic>
        <p:nvPicPr>
          <p:cNvPr id="3" name="Immagine 2" descr="Screenshot 2015-05-29 16.12.01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74290"/>
            <a:ext cx="9144000" cy="5309419"/>
          </a:xfrm>
          <a:prstGeom prst="rect">
            <a:avLst/>
          </a:prstGeom>
        </p:spPr>
      </p:pic>
      <p:pic>
        <p:nvPicPr>
          <p:cNvPr id="4" name="Immagine 3" descr="Screenshot 2015-05-29 16.12.42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48581"/>
            <a:ext cx="9144000" cy="5309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09062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47CD9D8-4C11-4D56-84AC-F9003AC5D8FC}" type="slidenum">
              <a:rPr lang="en-US" smtClean="0">
                <a:latin typeface="Arial"/>
                <a:ea typeface="ＭＳ Ｐゴシック"/>
                <a:cs typeface="ＭＳ Ｐゴシック"/>
              </a:rPr>
              <a:pPr/>
              <a:t>24</a:t>
            </a:fld>
            <a:endParaRPr lang="en-US">
              <a:latin typeface="Arial"/>
              <a:ea typeface="ＭＳ Ｐゴシック"/>
              <a:cs typeface="ＭＳ Ｐゴシック"/>
            </a:endParaRPr>
          </a:p>
        </p:txBody>
      </p:sp>
      <p:pic>
        <p:nvPicPr>
          <p:cNvPr id="3" name="Immagine 2" descr="canada-52n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sweb1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14940"/>
          </a:xfrm>
          <a:prstGeom prst="rect">
            <a:avLst/>
          </a:prstGeom>
        </p:spPr>
      </p:pic>
      <p:pic>
        <p:nvPicPr>
          <p:cNvPr id="3" name="Immagine 2" descr="sweb2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5115"/>
            <a:ext cx="9144000" cy="514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09062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7731"/>
            <a:ext cx="9107939" cy="569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83335"/>
            <a:ext cx="9143999" cy="571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270456"/>
            <a:ext cx="9143999" cy="571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73487"/>
            <a:ext cx="9128545" cy="5705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950" y="502277"/>
            <a:ext cx="8947897" cy="5370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asellaDiTesto 13"/>
          <p:cNvSpPr txBox="1"/>
          <p:nvPr/>
        </p:nvSpPr>
        <p:spPr>
          <a:xfrm>
            <a:off x="457200" y="1663700"/>
            <a:ext cx="8407400" cy="4394200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noAutofit/>
          </a:bodyPr>
          <a:lstStyle/>
          <a:p>
            <a:pPr algn="l" eaLnBrk="0" hangingPunct="0">
              <a:lnSpc>
                <a:spcPts val="1800"/>
              </a:lnSpc>
            </a:pPr>
            <a:endParaRPr lang="en-US" sz="1400" b="1" dirty="0" smtClean="0">
              <a:ea typeface="+mn-ea"/>
              <a:cs typeface="+mn-cs"/>
            </a:endParaRPr>
          </a:p>
        </p:txBody>
      </p:sp>
      <p:sp>
        <p:nvSpPr>
          <p:cNvPr id="3" name="Title 1"/>
          <p:cNvSpPr>
            <a:spLocks noGrp="1"/>
          </p:cNvSpPr>
          <p:nvPr>
            <p:ph type="title" idx="4294967295"/>
          </p:nvPr>
        </p:nvSpPr>
        <p:spPr>
          <a:xfrm>
            <a:off x="0" y="89231"/>
            <a:ext cx="9144000" cy="485775"/>
          </a:xfrm>
        </p:spPr>
        <p:txBody>
          <a:bodyPr>
            <a:normAutofit/>
          </a:bodyPr>
          <a:lstStyle/>
          <a:p>
            <a:pPr lvl="0" algn="ctr">
              <a:defRPr/>
            </a:pPr>
            <a:r>
              <a:rPr lang="en-US" sz="2400" dirty="0" smtClean="0">
                <a:solidFill>
                  <a:srgbClr val="0000FF"/>
                </a:solidFill>
                <a:effectLst>
                  <a:outerShdw blurRad="38100" dist="25400" dir="2700000" algn="tl" rotWithShape="0">
                    <a:srgbClr val="000000">
                      <a:alpha val="60000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STANDARDIZED DATA EXCHANGE IN HYDROLOGY</a:t>
            </a:r>
            <a:endParaRPr lang="en-US" sz="2400" dirty="0"/>
          </a:p>
        </p:txBody>
      </p:sp>
      <p:pic>
        <p:nvPicPr>
          <p:cNvPr id="8" name="Immagine 7" descr="earth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0763" y="2211283"/>
            <a:ext cx="3153729" cy="3039953"/>
          </a:xfrm>
          <a:prstGeom prst="rect">
            <a:avLst/>
          </a:prstGeom>
        </p:spPr>
      </p:pic>
      <p:pic>
        <p:nvPicPr>
          <p:cNvPr id="6" name="Immagine 5" descr="Niger4Map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343"/>
          <a:stretch>
            <a:fillRect/>
          </a:stretch>
        </p:blipFill>
        <p:spPr>
          <a:xfrm>
            <a:off x="143760" y="4398498"/>
            <a:ext cx="2857522" cy="219456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84492" y="2585720"/>
            <a:ext cx="3111500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Immagine 4" descr="China4Map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343"/>
          <a:stretch>
            <a:fillRect/>
          </a:stretch>
        </p:blipFill>
        <p:spPr>
          <a:xfrm>
            <a:off x="5591319" y="566420"/>
            <a:ext cx="2857522" cy="2194560"/>
          </a:xfrm>
          <a:prstGeom prst="rect">
            <a:avLst/>
          </a:prstGeom>
        </p:spPr>
      </p:pic>
      <p:pic>
        <p:nvPicPr>
          <p:cNvPr id="7" name="Immagine 6" descr="NZ4Map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343"/>
          <a:stretch>
            <a:fillRect/>
          </a:stretch>
        </p:blipFill>
        <p:spPr>
          <a:xfrm>
            <a:off x="5743719" y="4398498"/>
            <a:ext cx="2857522" cy="2194560"/>
          </a:xfrm>
          <a:prstGeom prst="rect">
            <a:avLst/>
          </a:prstGeom>
        </p:spPr>
      </p:pic>
      <p:pic>
        <p:nvPicPr>
          <p:cNvPr id="9" name="Immagine 8" descr="Sadc4Map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343"/>
          <a:stretch>
            <a:fillRect/>
          </a:stretch>
        </p:blipFill>
        <p:spPr>
          <a:xfrm>
            <a:off x="2886197" y="4663440"/>
            <a:ext cx="2857522" cy="2194560"/>
          </a:xfrm>
          <a:prstGeom prst="rect">
            <a:avLst/>
          </a:prstGeom>
        </p:spPr>
      </p:pic>
      <p:pic>
        <p:nvPicPr>
          <p:cNvPr id="10" name="Immagine 9" descr="05_RAIV_Obs_Map.jp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343"/>
          <a:stretch>
            <a:fillRect/>
          </a:stretch>
        </p:blipFill>
        <p:spPr>
          <a:xfrm>
            <a:off x="457200" y="934720"/>
            <a:ext cx="2857522" cy="2194560"/>
          </a:xfrm>
          <a:prstGeom prst="rect">
            <a:avLst/>
          </a:prstGeom>
        </p:spPr>
      </p:pic>
      <p:pic>
        <p:nvPicPr>
          <p:cNvPr id="11" name="Immagine 10" descr="Arctic4Map.jp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343"/>
          <a:stretch>
            <a:fillRect/>
          </a:stretch>
        </p:blipFill>
        <p:spPr>
          <a:xfrm>
            <a:off x="2830763" y="566420"/>
            <a:ext cx="2857522" cy="2194560"/>
          </a:xfrm>
          <a:prstGeom prst="rect">
            <a:avLst/>
          </a:prstGeom>
        </p:spPr>
      </p:pic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3760" y="2643188"/>
            <a:ext cx="2687003" cy="2020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12125"/>
            <a:ext cx="9169759" cy="5731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1"/>
          <p:cNvSpPr txBox="1">
            <a:spLocks/>
          </p:cNvSpPr>
          <p:nvPr/>
        </p:nvSpPr>
        <p:spPr>
          <a:xfrm>
            <a:off x="0" y="2766568"/>
            <a:ext cx="9144000" cy="484632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pPr lvl="0" algn="ctr" defTabSz="457200" eaLnBrk="1" fontAlgn="auto" hangingPunct="1">
              <a:spcBef>
                <a:spcPct val="0"/>
              </a:spcBef>
              <a:spcAft>
                <a:spcPts val="0"/>
              </a:spcAft>
              <a:buClrTx/>
            </a:pPr>
            <a:r>
              <a:rPr lang="en-US" sz="2800" b="1" dirty="0" smtClean="0">
                <a:solidFill>
                  <a:srgbClr val="007AC2"/>
                </a:solidFill>
                <a:latin typeface="+mj-lt"/>
                <a:ea typeface="+mj-ea"/>
                <a:cs typeface="Avenir LT Std 85 Heavy"/>
              </a:rPr>
              <a:t>FROM DATA TO INFORMATION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7AC2"/>
              </a:solidFill>
              <a:effectLst/>
              <a:uLnTx/>
              <a:uFillTx/>
              <a:latin typeface="+mj-lt"/>
              <a:ea typeface="+mj-ea"/>
              <a:cs typeface="Avenir LT Std 85 Heavy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5128" y="0"/>
            <a:ext cx="4875384" cy="6309320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79512" y="2708920"/>
            <a:ext cx="3923928" cy="792162"/>
          </a:xfrm>
        </p:spPr>
        <p:txBody>
          <a:bodyPr>
            <a:normAutofit fontScale="90000"/>
          </a:bodyPr>
          <a:lstStyle/>
          <a:p>
            <a:r>
              <a:rPr lang="en-US" sz="3000" b="1" dirty="0" smtClean="0"/>
              <a:t>WIGOS Metadata Standard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- </a:t>
            </a:r>
            <a:r>
              <a:rPr lang="en-US" sz="3000" dirty="0" smtClean="0"/>
              <a:t>Approved at Cg-17 June 2015</a:t>
            </a:r>
            <a:endParaRPr lang="en-US" sz="3000" dirty="0"/>
          </a:p>
        </p:txBody>
      </p:sp>
      <p:sp>
        <p:nvSpPr>
          <p:cNvPr id="9" name="TextBox 4"/>
          <p:cNvSpPr txBox="1"/>
          <p:nvPr/>
        </p:nvSpPr>
        <p:spPr>
          <a:xfrm>
            <a:off x="0" y="4797152"/>
            <a:ext cx="4294465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dirty="0"/>
              <a:t>S</a:t>
            </a:r>
            <a:r>
              <a:rPr lang="en-US" sz="1300" dirty="0" smtClean="0"/>
              <a:t>ource:     </a:t>
            </a:r>
            <a:r>
              <a:rPr lang="en-US" sz="1300" dirty="0">
                <a:hlinkClick r:id="rId4"/>
              </a:rPr>
              <a:t>https://</a:t>
            </a:r>
            <a:r>
              <a:rPr lang="en-US" sz="1300" dirty="0" err="1">
                <a:hlinkClick r:id="rId4"/>
              </a:rPr>
              <a:t>www.wmo.int</a:t>
            </a:r>
            <a:r>
              <a:rPr lang="en-US" sz="1300" dirty="0">
                <a:hlinkClick r:id="rId4"/>
              </a:rPr>
              <a:t>/pages/</a:t>
            </a:r>
            <a:r>
              <a:rPr lang="en-US" sz="1300" dirty="0" err="1">
                <a:hlinkClick r:id="rId4"/>
              </a:rPr>
              <a:t>prog</a:t>
            </a:r>
            <a:r>
              <a:rPr lang="en-US" sz="1300" dirty="0">
                <a:hlinkClick r:id="rId4"/>
              </a:rPr>
              <a:t>/www/</a:t>
            </a:r>
            <a:r>
              <a:rPr lang="en-US" sz="1300" dirty="0" err="1">
                <a:hlinkClick r:id="rId4"/>
              </a:rPr>
              <a:t>wigos</a:t>
            </a:r>
            <a:r>
              <a:rPr lang="en-US" sz="1300" dirty="0">
                <a:hlinkClick r:id="rId4"/>
              </a:rPr>
              <a:t>/documents/Cg-17/</a:t>
            </a:r>
            <a:r>
              <a:rPr lang="en-US" sz="1300" dirty="0" err="1">
                <a:hlinkClick r:id="rId4"/>
              </a:rPr>
              <a:t>WIGOS_Metadata.pdf</a:t>
            </a:r>
            <a:endParaRPr lang="en-US" sz="1300" dirty="0"/>
          </a:p>
        </p:txBody>
      </p:sp>
    </p:spTree>
    <p:extLst>
      <p:ext uri="{BB962C8B-B14F-4D97-AF65-F5344CB8AC3E}">
        <p14:creationId xmlns:p14="http://schemas.microsoft.com/office/powerpoint/2010/main" val="17410359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WHOS interfaces</a:t>
            </a:r>
            <a:endParaRPr lang="en-US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448" r="19586"/>
          <a:stretch/>
        </p:blipFill>
        <p:spPr>
          <a:xfrm>
            <a:off x="3359790" y="1496372"/>
            <a:ext cx="5725487" cy="3853213"/>
          </a:xfrm>
        </p:spPr>
      </p:pic>
      <p:sp>
        <p:nvSpPr>
          <p:cNvPr id="5" name="Ovale 4"/>
          <p:cNvSpPr/>
          <p:nvPr/>
        </p:nvSpPr>
        <p:spPr>
          <a:xfrm>
            <a:off x="4637014" y="2579614"/>
            <a:ext cx="1585519" cy="76339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asellaDiTesto 5"/>
          <p:cNvSpPr txBox="1"/>
          <p:nvPr/>
        </p:nvSpPr>
        <p:spPr>
          <a:xfrm>
            <a:off x="58723" y="1690689"/>
            <a:ext cx="318991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OAI-PMH interface endpoint can be used to harvest WHOS content as: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Dublin core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ISO 19139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2006 schema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2007 schema</a:t>
            </a: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err="1" smtClean="0"/>
              <a:t>Wigos</a:t>
            </a:r>
            <a:r>
              <a:rPr lang="en-US" sz="2400" dirty="0" smtClean="0"/>
              <a:t> Metadata Standard</a:t>
            </a:r>
          </a:p>
          <a:p>
            <a:endParaRPr lang="en-US" sz="2400" dirty="0"/>
          </a:p>
        </p:txBody>
      </p:sp>
      <p:cxnSp>
        <p:nvCxnSpPr>
          <p:cNvPr id="8" name="Connettore 1 7"/>
          <p:cNvCxnSpPr/>
          <p:nvPr/>
        </p:nvCxnSpPr>
        <p:spPr>
          <a:xfrm flipH="1">
            <a:off x="2936147" y="2961313"/>
            <a:ext cx="1700867" cy="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ttangolo 8"/>
          <p:cNvSpPr/>
          <p:nvPr/>
        </p:nvSpPr>
        <p:spPr>
          <a:xfrm>
            <a:off x="1124125" y="5973878"/>
            <a:ext cx="61365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http://arpa-er.geodab.eu/gi-cat-arpa/services/oaipmh</a:t>
            </a:r>
            <a:endParaRPr lang="en-US" dirty="0"/>
          </a:p>
        </p:txBody>
      </p:sp>
      <p:cxnSp>
        <p:nvCxnSpPr>
          <p:cNvPr id="10" name="Connettore 1 9"/>
          <p:cNvCxnSpPr>
            <a:endCxn id="9" idx="0"/>
          </p:cNvCxnSpPr>
          <p:nvPr/>
        </p:nvCxnSpPr>
        <p:spPr>
          <a:xfrm flipH="1">
            <a:off x="4192399" y="3145979"/>
            <a:ext cx="572549" cy="2827899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Immagin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2205" y="3054547"/>
            <a:ext cx="470857" cy="465589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7334" y="4029562"/>
            <a:ext cx="438994" cy="404752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6784" y="5109872"/>
            <a:ext cx="436278" cy="479426"/>
          </a:xfrm>
          <a:prstGeom prst="rect">
            <a:avLst/>
          </a:prstGeom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1046" y="5879607"/>
            <a:ext cx="660873" cy="463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954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err="1" smtClean="0"/>
              <a:t>jOAI</a:t>
            </a:r>
            <a:r>
              <a:rPr lang="en-US" dirty="0" smtClean="0"/>
              <a:t> Harvester – the result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41669" y="1825625"/>
            <a:ext cx="2776756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A folder containing about 80.000 records encoded according to </a:t>
            </a:r>
            <a:r>
              <a:rPr lang="en-US" b="1" dirty="0" err="1" smtClean="0"/>
              <a:t>Wigos</a:t>
            </a:r>
            <a:r>
              <a:rPr lang="en-US" b="1" dirty="0" smtClean="0"/>
              <a:t> metadata standard</a:t>
            </a:r>
            <a:endParaRPr lang="en-US" b="1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0789" y="1287212"/>
            <a:ext cx="6218378" cy="5428164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101" y="4813160"/>
            <a:ext cx="605080" cy="664922"/>
          </a:xfrm>
          <a:prstGeom prst="rect">
            <a:avLst/>
          </a:prstGeom>
        </p:spPr>
      </p:pic>
      <p:cxnSp>
        <p:nvCxnSpPr>
          <p:cNvPr id="7" name="Connettore 1 6"/>
          <p:cNvCxnSpPr/>
          <p:nvPr/>
        </p:nvCxnSpPr>
        <p:spPr>
          <a:xfrm flipV="1">
            <a:off x="2230527" y="3338818"/>
            <a:ext cx="1132514" cy="75501"/>
          </a:xfrm>
          <a:prstGeom prst="line">
            <a:avLst/>
          </a:prstGeom>
          <a:ln w="412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sellaDiTesto 10"/>
          <p:cNvSpPr txBox="1"/>
          <p:nvPr/>
        </p:nvSpPr>
        <p:spPr>
          <a:xfrm>
            <a:off x="2534885" y="3044987"/>
            <a:ext cx="5237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E.g.</a:t>
            </a:r>
            <a:endParaRPr lang="en-US" dirty="0"/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7496" y="1297585"/>
            <a:ext cx="921145" cy="921145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8906" y="2853160"/>
            <a:ext cx="383653" cy="383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604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1"/>
          <p:cNvSpPr txBox="1">
            <a:spLocks/>
          </p:cNvSpPr>
          <p:nvPr/>
        </p:nvSpPr>
        <p:spPr>
          <a:xfrm>
            <a:off x="0" y="2766568"/>
            <a:ext cx="9144000" cy="484632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2800" b="1" dirty="0" smtClean="0">
                <a:solidFill>
                  <a:srgbClr val="007AC2"/>
                </a:solidFill>
                <a:latin typeface="+mj-lt"/>
                <a:ea typeface="+mj-ea"/>
                <a:cs typeface="Avenir LT Std 85 Heavy"/>
              </a:rPr>
              <a:t>FROM </a:t>
            </a:r>
            <a:r>
              <a:rPr lang="en-US" sz="2800" b="1" dirty="0" smtClean="0">
                <a:solidFill>
                  <a:srgbClr val="007AC2"/>
                </a:solidFill>
                <a:cs typeface="Avenir LT Std 85 Heavy"/>
              </a:rPr>
              <a:t>INFORMATION</a:t>
            </a:r>
            <a:r>
              <a:rPr lang="en-US" sz="2800" b="1" dirty="0" smtClean="0">
                <a:solidFill>
                  <a:srgbClr val="007AC2"/>
                </a:solidFill>
                <a:latin typeface="+mj-lt"/>
                <a:ea typeface="+mj-ea"/>
                <a:cs typeface="Avenir LT Std 85 Heavy"/>
              </a:rPr>
              <a:t> TO KNOWLEDGE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7AC2"/>
              </a:solidFill>
              <a:effectLst/>
              <a:uLnTx/>
              <a:uFillTx/>
              <a:latin typeface="+mj-lt"/>
              <a:ea typeface="+mj-ea"/>
              <a:cs typeface="Avenir LT Std 85 Heavy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7513"/>
          <a:stretch/>
        </p:blipFill>
        <p:spPr>
          <a:xfrm>
            <a:off x="1667933" y="1993531"/>
            <a:ext cx="6561668" cy="3602936"/>
          </a:xfrm>
          <a:prstGeom prst="rect">
            <a:avLst/>
          </a:prstGeom>
        </p:spPr>
      </p:pic>
      <p:sp>
        <p:nvSpPr>
          <p:cNvPr id="4" name="Can 3"/>
          <p:cNvSpPr/>
          <p:nvPr/>
        </p:nvSpPr>
        <p:spPr>
          <a:xfrm>
            <a:off x="4226760" y="3252037"/>
            <a:ext cx="1444014" cy="1294383"/>
          </a:xfrm>
          <a:prstGeom prst="can">
            <a:avLst>
              <a:gd name="adj" fmla="val 40321"/>
            </a:avLst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400"/>
              </a:lnSpc>
            </a:pP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KB Platform</a:t>
            </a:r>
            <a:endParaRPr lang="en-US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3184" t="55055" r="25312" b="27769"/>
          <a:stretch/>
        </p:blipFill>
        <p:spPr>
          <a:xfrm>
            <a:off x="5964333" y="3094647"/>
            <a:ext cx="789052" cy="6302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6685" t="55461" b="26145"/>
          <a:stretch/>
        </p:blipFill>
        <p:spPr>
          <a:xfrm>
            <a:off x="3338291" y="2972016"/>
            <a:ext cx="653818" cy="515791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4014252" y="3403788"/>
            <a:ext cx="222487" cy="29968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5687802" y="3424932"/>
            <a:ext cx="250479" cy="50729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349522" y="2993808"/>
            <a:ext cx="9717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AB7016"/>
                </a:solidFill>
              </a:rPr>
              <a:t>Datasets</a:t>
            </a:r>
            <a:endParaRPr lang="en-US" dirty="0">
              <a:solidFill>
                <a:srgbClr val="AB7016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409" r="85020" b="72624"/>
          <a:stretch/>
        </p:blipFill>
        <p:spPr>
          <a:xfrm>
            <a:off x="3172525" y="3564278"/>
            <a:ext cx="584933" cy="66873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75418" y="3504371"/>
            <a:ext cx="29200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dirty="0" smtClean="0">
                <a:solidFill>
                  <a:srgbClr val="AB7016"/>
                </a:solidFill>
              </a:rPr>
              <a:t>Documents </a:t>
            </a:r>
          </a:p>
          <a:p>
            <a:pPr algn="r"/>
            <a:r>
              <a:rPr lang="en-US" sz="1400" dirty="0" smtClean="0">
                <a:solidFill>
                  <a:srgbClr val="AB7016"/>
                </a:solidFill>
              </a:rPr>
              <a:t>(articles, best practices, guidelines, …)</a:t>
            </a:r>
            <a:endParaRPr lang="en-US" sz="1400" dirty="0">
              <a:solidFill>
                <a:srgbClr val="AB7016"/>
              </a:solidFill>
            </a:endParaRPr>
          </a:p>
        </p:txBody>
      </p:sp>
      <p:cxnSp>
        <p:nvCxnSpPr>
          <p:cNvPr id="12" name="Straight Connector 11"/>
          <p:cNvCxnSpPr>
            <a:stCxn id="10" idx="3"/>
          </p:cNvCxnSpPr>
          <p:nvPr/>
        </p:nvCxnSpPr>
        <p:spPr>
          <a:xfrm flipV="1">
            <a:off x="3757458" y="3773854"/>
            <a:ext cx="407774" cy="12479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20" t="57527" r="83638" b="15048"/>
          <a:stretch/>
        </p:blipFill>
        <p:spPr>
          <a:xfrm>
            <a:off x="5777835" y="3902608"/>
            <a:ext cx="690465" cy="643813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571043" y="3202594"/>
            <a:ext cx="2352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AB7016"/>
                </a:solidFill>
              </a:rPr>
              <a:t>Services, Workflows, .. .</a:t>
            </a:r>
            <a:endParaRPr lang="en-US" dirty="0">
              <a:solidFill>
                <a:srgbClr val="AB7016"/>
              </a:solidFill>
            </a:endParaRPr>
          </a:p>
        </p:txBody>
      </p:sp>
      <p:cxnSp>
        <p:nvCxnSpPr>
          <p:cNvPr id="17" name="Straight Connector 16"/>
          <p:cNvCxnSpPr>
            <a:stCxn id="4" idx="4"/>
          </p:cNvCxnSpPr>
          <p:nvPr/>
        </p:nvCxnSpPr>
        <p:spPr>
          <a:xfrm>
            <a:off x="5670774" y="3899229"/>
            <a:ext cx="251333" cy="126282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/>
          <p:cNvPicPr>
            <a:picLocks noChangeAspect="1"/>
          </p:cNvPicPr>
          <p:nvPr/>
        </p:nvPicPr>
        <p:blipFill>
          <a:blip r:embed="rId7" cstate="email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5956" y="4304579"/>
            <a:ext cx="523505" cy="52350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6362768" y="4115553"/>
            <a:ext cx="2371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AB7016"/>
                </a:solidFill>
              </a:rPr>
              <a:t>Algorithms, Models, … .</a:t>
            </a:r>
            <a:endParaRPr lang="en-US" dirty="0">
              <a:solidFill>
                <a:srgbClr val="AB7016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60545" y="4262654"/>
            <a:ext cx="2852512" cy="555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en-US" dirty="0" smtClean="0">
                <a:solidFill>
                  <a:srgbClr val="AB7016"/>
                </a:solidFill>
              </a:rPr>
              <a:t>Lexicon</a:t>
            </a:r>
          </a:p>
          <a:p>
            <a:pPr algn="r">
              <a:lnSpc>
                <a:spcPts val="1800"/>
              </a:lnSpc>
            </a:pPr>
            <a:r>
              <a:rPr lang="en-US" dirty="0" smtClean="0">
                <a:solidFill>
                  <a:srgbClr val="AB7016"/>
                </a:solidFill>
              </a:rPr>
              <a:t> </a:t>
            </a:r>
            <a:r>
              <a:rPr lang="en-US" sz="1400" dirty="0" smtClean="0">
                <a:solidFill>
                  <a:srgbClr val="AB7016"/>
                </a:solidFill>
              </a:rPr>
              <a:t>(vocabularies, thesauri, ontologies, ..)</a:t>
            </a:r>
            <a:endParaRPr lang="en-US" dirty="0">
              <a:solidFill>
                <a:srgbClr val="AB7016"/>
              </a:solidFill>
            </a:endParaRPr>
          </a:p>
        </p:txBody>
      </p:sp>
      <p:cxnSp>
        <p:nvCxnSpPr>
          <p:cNvPr id="25" name="Straight Connector 24"/>
          <p:cNvCxnSpPr>
            <a:stCxn id="22" idx="0"/>
          </p:cNvCxnSpPr>
          <p:nvPr/>
        </p:nvCxnSpPr>
        <p:spPr>
          <a:xfrm flipV="1">
            <a:off x="3947709" y="4091690"/>
            <a:ext cx="217252" cy="212889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2658324" y="5185493"/>
            <a:ext cx="4584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Knowledge Management (distributed) Platform</a:t>
            </a:r>
            <a:endParaRPr lang="en-US" dirty="0"/>
          </a:p>
        </p:txBody>
      </p:sp>
      <p:sp>
        <p:nvSpPr>
          <p:cNvPr id="31" name="Title 1"/>
          <p:cNvSpPr>
            <a:spLocks noGrp="1"/>
          </p:cNvSpPr>
          <p:nvPr>
            <p:ph type="title"/>
          </p:nvPr>
        </p:nvSpPr>
        <p:spPr>
          <a:xfrm>
            <a:off x="375419" y="365128"/>
            <a:ext cx="8547678" cy="834376"/>
          </a:xfrm>
        </p:spPr>
        <p:txBody>
          <a:bodyPr>
            <a:normAutofit/>
          </a:bodyPr>
          <a:lstStyle/>
          <a:p>
            <a:r>
              <a:rPr lang="it-IT" sz="3600" cap="all" dirty="0" err="1" smtClean="0">
                <a:solidFill>
                  <a:srgbClr val="002060"/>
                </a:solidFill>
                <a:latin typeface="Tw Cen MT" panose="020B0602020104020603"/>
              </a:rPr>
              <a:t>Knowledge</a:t>
            </a:r>
            <a:r>
              <a:rPr lang="it-IT" sz="3600" cap="all" dirty="0" smtClean="0">
                <a:solidFill>
                  <a:srgbClr val="002060"/>
                </a:solidFill>
                <a:latin typeface="Tw Cen MT" panose="020B0602020104020603"/>
              </a:rPr>
              <a:t> </a:t>
            </a:r>
            <a:r>
              <a:rPr lang="it-IT" sz="3600" cap="all" dirty="0" err="1" smtClean="0">
                <a:solidFill>
                  <a:srgbClr val="002060"/>
                </a:solidFill>
                <a:latin typeface="Tw Cen MT" panose="020B0602020104020603"/>
              </a:rPr>
              <a:t>GenEration</a:t>
            </a:r>
            <a:endParaRPr lang="en-US" sz="3600" cap="all" dirty="0">
              <a:solidFill>
                <a:srgbClr val="002060"/>
              </a:solidFill>
              <a:latin typeface="Tw Cen MT" panose="020B0602020104020603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291455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0070C0"/>
                </a:solidFill>
              </a:rPr>
              <a:t>A Knowledge Management Platform able to </a:t>
            </a:r>
            <a:r>
              <a:rPr lang="en-US" u="sng" dirty="0" smtClean="0">
                <a:solidFill>
                  <a:srgbClr val="0070C0"/>
                </a:solidFill>
              </a:rPr>
              <a:t>access</a:t>
            </a:r>
            <a:r>
              <a:rPr lang="en-US" dirty="0" smtClean="0">
                <a:solidFill>
                  <a:srgbClr val="0070C0"/>
                </a:solidFill>
              </a:rPr>
              <a:t> and </a:t>
            </a:r>
            <a:r>
              <a:rPr lang="en-US" u="sng" dirty="0" smtClean="0">
                <a:solidFill>
                  <a:srgbClr val="0070C0"/>
                </a:solidFill>
              </a:rPr>
              <a:t>use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i="1" dirty="0">
                <a:solidFill>
                  <a:srgbClr val="0070C0"/>
                </a:solidFill>
              </a:rPr>
              <a:t>Models</a:t>
            </a:r>
            <a:r>
              <a:rPr lang="en-US" dirty="0">
                <a:solidFill>
                  <a:srgbClr val="0070C0"/>
                </a:solidFill>
              </a:rPr>
              <a:t> and </a:t>
            </a:r>
            <a:r>
              <a:rPr lang="en-US" i="1" dirty="0" smtClean="0">
                <a:solidFill>
                  <a:srgbClr val="0070C0"/>
                </a:solidFill>
              </a:rPr>
              <a:t>Processing Workflows</a:t>
            </a:r>
            <a:endParaRPr lang="en-US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745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11" grpId="0"/>
      <p:bldP spid="16" grpId="0"/>
      <p:bldP spid="23" grpId="0"/>
      <p:bldP spid="2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5087" y="961701"/>
            <a:ext cx="1695450" cy="1076325"/>
          </a:xfrm>
          <a:prstGeom prst="rect">
            <a:avLst/>
          </a:prstGeom>
        </p:spPr>
      </p:pic>
      <p:grpSp>
        <p:nvGrpSpPr>
          <p:cNvPr id="2" name="Group 31"/>
          <p:cNvGrpSpPr/>
          <p:nvPr/>
        </p:nvGrpSpPr>
        <p:grpSpPr>
          <a:xfrm>
            <a:off x="27062" y="1421664"/>
            <a:ext cx="2863489" cy="1839322"/>
            <a:chOff x="300615" y="3519702"/>
            <a:chExt cx="2863489" cy="1839322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00615" y="3519702"/>
              <a:ext cx="1866900" cy="1533525"/>
            </a:xfrm>
            <a:prstGeom prst="rect">
              <a:avLst/>
            </a:prstGeom>
          </p:spPr>
        </p:pic>
        <p:sp>
          <p:nvSpPr>
            <p:cNvPr id="102" name="TextBox 101"/>
            <p:cNvSpPr txBox="1"/>
            <p:nvPr/>
          </p:nvSpPr>
          <p:spPr>
            <a:xfrm>
              <a:off x="328411" y="4835804"/>
              <a:ext cx="149183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dirty="0" smtClean="0">
                  <a:solidFill>
                    <a:srgbClr val="002060"/>
                  </a:solidFill>
                </a:rPr>
                <a:t>Other Global Platforms</a:t>
              </a:r>
              <a:endParaRPr lang="en-US" sz="1400" dirty="0">
                <a:solidFill>
                  <a:srgbClr val="002060"/>
                </a:solidFill>
              </a:endParaRP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2269215" y="4311657"/>
              <a:ext cx="894889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sz="1100" b="1" i="1" dirty="0" smtClean="0">
                  <a:solidFill>
                    <a:srgbClr val="0F877A"/>
                  </a:solidFill>
                  <a:latin typeface="Verdana" pitchFamily="34" charset="0"/>
                </a:rPr>
                <a:t>  GEOSS API</a:t>
              </a:r>
            </a:p>
          </p:txBody>
        </p:sp>
        <p:pic>
          <p:nvPicPr>
            <p:cNvPr id="104" name="Picture 8" descr="C:\Users\gcolagneli\Google Drive\ESRIN\EMSS_2015\GEO\2017\Presentation\Plenary\Pictures\geoss_api.png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0248" y="4169185"/>
              <a:ext cx="474534" cy="4745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9" name="Picture 4" descr="http://clipartion.com/wp-content/uploads/2015/11/clipart-cloud.png">
            <a:extLst>
              <a:ext uri="{FF2B5EF4-FFF2-40B4-BE49-F238E27FC236}">
                <a16:creationId xmlns:a16="http://schemas.microsoft.com/office/drawing/2014/main" xmlns="" id="{11C67523-2915-4E3F-8059-B0074F8934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91633" y="3260986"/>
            <a:ext cx="1168427" cy="750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egnaposto numero diapositiva 4">
            <a:extLst>
              <a:ext uri="{FF2B5EF4-FFF2-40B4-BE49-F238E27FC236}">
                <a16:creationId xmlns:a16="http://schemas.microsoft.com/office/drawing/2014/main" xmlns="" id="{17E09E36-3424-4EF9-B313-CBD2FA40C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900"/>
            <a:fld id="{98E94C8E-A5E9-4BB1-9D03-01F8D69A3093}" type="slidenum">
              <a:rPr lang="it-IT">
                <a:solidFill>
                  <a:srgbClr val="415588"/>
                </a:solidFill>
                <a:latin typeface="Century Gothic" panose="020B0502020202020204"/>
              </a:rPr>
              <a:pPr defTabSz="342900"/>
              <a:t>39</a:t>
            </a:fld>
            <a:endParaRPr lang="it-IT">
              <a:solidFill>
                <a:srgbClr val="415588"/>
              </a:solidFill>
              <a:latin typeface="Century Gothic" panose="020B0502020202020204"/>
            </a:endParaRPr>
          </a:p>
        </p:txBody>
      </p:sp>
      <p:pic>
        <p:nvPicPr>
          <p:cNvPr id="10" name="Picture 4" descr="http://clipartion.com/wp-content/uploads/2015/11/clipart-cloud.png">
            <a:extLst>
              <a:ext uri="{FF2B5EF4-FFF2-40B4-BE49-F238E27FC236}">
                <a16:creationId xmlns:a16="http://schemas.microsoft.com/office/drawing/2014/main" xmlns="" id="{11C67523-2915-4E3F-8059-B0074F8934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rgbClr val="9BBB59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39295" y="1890873"/>
            <a:ext cx="3356715" cy="1703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xmlns="" id="{42D6B226-952F-4164-B758-1E512E05D8B9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6846" y="2379896"/>
            <a:ext cx="571505" cy="515069"/>
          </a:xfrm>
          <a:prstGeom prst="rect">
            <a:avLst/>
          </a:prstGeom>
        </p:spPr>
      </p:pic>
      <p:sp>
        <p:nvSpPr>
          <p:cNvPr id="12" name="CasellaDiTesto 11">
            <a:extLst>
              <a:ext uri="{FF2B5EF4-FFF2-40B4-BE49-F238E27FC236}">
                <a16:creationId xmlns:a16="http://schemas.microsoft.com/office/drawing/2014/main" xmlns="" id="{F6A76588-BA36-4728-9064-329201F40230}"/>
              </a:ext>
            </a:extLst>
          </p:cNvPr>
          <p:cNvSpPr txBox="1"/>
          <p:nvPr/>
        </p:nvSpPr>
        <p:spPr>
          <a:xfrm>
            <a:off x="3617292" y="28819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85800">
              <a:defRPr/>
            </a:pPr>
            <a:endParaRPr lang="it-IT" b="1" kern="0" dirty="0">
              <a:ln w="12700">
                <a:solidFill>
                  <a:srgbClr val="9BBB59">
                    <a:lumMod val="50000"/>
                  </a:srgbClr>
                </a:solidFill>
                <a:prstDash val="solid"/>
              </a:ln>
              <a:pattFill prst="narHorz">
                <a:fgClr>
                  <a:srgbClr val="9BBB59"/>
                </a:fgClr>
                <a:bgClr>
                  <a:srgbClr val="9BBB59">
                    <a:lumMod val="40000"/>
                    <a:lumOff val="60000"/>
                  </a:srgbClr>
                </a:bgClr>
              </a:pattFill>
              <a:effectLst>
                <a:innerShdw blurRad="177800">
                  <a:srgbClr val="9BBB59">
                    <a:lumMod val="50000"/>
                  </a:srgbClr>
                </a:innerShdw>
              </a:effectLst>
              <a:latin typeface="Century Gothic" panose="020B0502020202020204"/>
            </a:endParaRP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xmlns="" id="{7CDDF820-7069-4C34-9D76-1D6D76BFC6D3}"/>
              </a:ext>
            </a:extLst>
          </p:cNvPr>
          <p:cNvSpPr txBox="1"/>
          <p:nvPr/>
        </p:nvSpPr>
        <p:spPr>
          <a:xfrm>
            <a:off x="3583843" y="3583592"/>
            <a:ext cx="10211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85800">
              <a:defRPr/>
            </a:pPr>
            <a:r>
              <a:rPr lang="it-IT" sz="1400" kern="0" dirty="0" err="1" smtClean="0">
                <a:solidFill>
                  <a:srgbClr val="9BBB59">
                    <a:lumMod val="75000"/>
                  </a:srgbClr>
                </a:solidFill>
                <a:latin typeface="Century Gothic" panose="020B0502020202020204"/>
              </a:rPr>
              <a:t>Portals</a:t>
            </a:r>
            <a:endParaRPr lang="it-IT" sz="1400" kern="0" dirty="0">
              <a:solidFill>
                <a:srgbClr val="9BBB59">
                  <a:lumMod val="75000"/>
                </a:srgbClr>
              </a:solidFill>
              <a:latin typeface="Century Gothic" panose="020B0502020202020204"/>
            </a:endParaRPr>
          </a:p>
        </p:txBody>
      </p:sp>
      <p:grpSp>
        <p:nvGrpSpPr>
          <p:cNvPr id="4" name="Group 17"/>
          <p:cNvGrpSpPr/>
          <p:nvPr/>
        </p:nvGrpSpPr>
        <p:grpSpPr>
          <a:xfrm>
            <a:off x="4316927" y="3997926"/>
            <a:ext cx="1451882" cy="1353404"/>
            <a:chOff x="4304468" y="3977957"/>
            <a:chExt cx="1451882" cy="1353404"/>
          </a:xfrm>
        </p:grpSpPr>
        <p:pic>
          <p:nvPicPr>
            <p:cNvPr id="8" name="Picture 8" descr="http://rollingharbour.files.wordpress.com/2012/05/idb2012.jpg">
              <a:extLst>
                <a:ext uri="{FF2B5EF4-FFF2-40B4-BE49-F238E27FC236}">
                  <a16:creationId xmlns:a16="http://schemas.microsoft.com/office/drawing/2014/main" xmlns="" id="{DD44DB03-9737-4DBC-A808-449CB1FBF03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email">
              <a:duotone>
                <a:srgbClr val="4BACC6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84836" y="4410731"/>
              <a:ext cx="771514" cy="7560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Ovale 8">
              <a:extLst>
                <a:ext uri="{FF2B5EF4-FFF2-40B4-BE49-F238E27FC236}">
                  <a16:creationId xmlns:a16="http://schemas.microsoft.com/office/drawing/2014/main" xmlns="" id="{5B51FF1C-83C4-4AD7-91C2-05AD352ACEC0}"/>
                </a:ext>
              </a:extLst>
            </p:cNvPr>
            <p:cNvSpPr/>
            <p:nvPr/>
          </p:nvSpPr>
          <p:spPr>
            <a:xfrm>
              <a:off x="4637052" y="4339167"/>
              <a:ext cx="924463" cy="982054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>
              <a:softEdge rad="139700"/>
            </a:effectLst>
          </p:spPr>
          <p:txBody>
            <a:bodyPr rtlCol="0" anchor="ctr"/>
            <a:lstStyle/>
            <a:p>
              <a:pPr algn="ctr" defTabSz="685800">
                <a:defRPr/>
              </a:pPr>
              <a:endParaRPr lang="it-IT" sz="1350" kern="0">
                <a:solidFill>
                  <a:prstClr val="white"/>
                </a:solidFill>
                <a:latin typeface="Calibri"/>
              </a:endParaRPr>
            </a:p>
          </p:txBody>
        </p:sp>
        <p:pic>
          <p:nvPicPr>
            <p:cNvPr id="13" name="Picture 8" descr="http://websoptimization.com/external/images/mix/developer_icon.jpg">
              <a:extLst>
                <a:ext uri="{FF2B5EF4-FFF2-40B4-BE49-F238E27FC236}">
                  <a16:creationId xmlns:a16="http://schemas.microsoft.com/office/drawing/2014/main" xmlns="" id="{FE5423A4-474A-4A54-AC23-783F53A8A2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duotone>
                <a:srgbClr val="4BACC6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825721" y="4595261"/>
              <a:ext cx="460224" cy="4602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CasellaDiTesto 14">
              <a:extLst>
                <a:ext uri="{FF2B5EF4-FFF2-40B4-BE49-F238E27FC236}">
                  <a16:creationId xmlns:a16="http://schemas.microsoft.com/office/drawing/2014/main" xmlns="" id="{1D8B6AFD-B31F-4169-BE3A-447AFE2F52A6}"/>
                </a:ext>
              </a:extLst>
            </p:cNvPr>
            <p:cNvSpPr txBox="1"/>
            <p:nvPr/>
          </p:nvSpPr>
          <p:spPr>
            <a:xfrm>
              <a:off x="4304468" y="5077445"/>
              <a:ext cx="790601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685800">
                <a:defRPr/>
              </a:pPr>
              <a:r>
                <a:rPr lang="it-IT" sz="1050" kern="0" dirty="0" smtClean="0">
                  <a:solidFill>
                    <a:srgbClr val="4BACC6">
                      <a:lumMod val="75000"/>
                    </a:srgbClr>
                  </a:solidFill>
                  <a:latin typeface="Century Gothic" panose="020B0502020202020204"/>
                </a:rPr>
                <a:t>End </a:t>
              </a:r>
              <a:r>
                <a:rPr lang="it-IT" sz="1050" kern="0" dirty="0" err="1" smtClean="0">
                  <a:solidFill>
                    <a:srgbClr val="4BACC6">
                      <a:lumMod val="75000"/>
                    </a:srgbClr>
                  </a:solidFill>
                  <a:latin typeface="Century Gothic" panose="020B0502020202020204"/>
                </a:rPr>
                <a:t>Users</a:t>
              </a:r>
              <a:endParaRPr lang="it-IT" sz="1050" kern="0" dirty="0">
                <a:solidFill>
                  <a:srgbClr val="4BACC6">
                    <a:lumMod val="75000"/>
                  </a:srgbClr>
                </a:solidFill>
                <a:latin typeface="Century Gothic" panose="020B0502020202020204"/>
              </a:endParaRPr>
            </a:p>
          </p:txBody>
        </p:sp>
        <p:sp>
          <p:nvSpPr>
            <p:cNvPr id="16" name="Figura a mano libera 23">
              <a:extLst>
                <a:ext uri="{FF2B5EF4-FFF2-40B4-BE49-F238E27FC236}">
                  <a16:creationId xmlns:a16="http://schemas.microsoft.com/office/drawing/2014/main" xmlns="" id="{0825457F-ED54-4654-8C5F-953417F98C52}"/>
                </a:ext>
              </a:extLst>
            </p:cNvPr>
            <p:cNvSpPr/>
            <p:nvPr/>
          </p:nvSpPr>
          <p:spPr>
            <a:xfrm flipH="1">
              <a:off x="4786727" y="3977957"/>
              <a:ext cx="162018" cy="540060"/>
            </a:xfrm>
            <a:custGeom>
              <a:avLst/>
              <a:gdLst>
                <a:gd name="connsiteX0" fmla="*/ 0 w 697117"/>
                <a:gd name="connsiteY0" fmla="*/ 1176951 h 1176951"/>
                <a:gd name="connsiteX1" fmla="*/ 561315 w 697117"/>
                <a:gd name="connsiteY1" fmla="*/ 760492 h 1176951"/>
                <a:gd name="connsiteX2" fmla="*/ 697117 w 697117"/>
                <a:gd name="connsiteY2" fmla="*/ 0 h 1176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97117" h="1176951">
                  <a:moveTo>
                    <a:pt x="0" y="1176951"/>
                  </a:moveTo>
                  <a:cubicBezTo>
                    <a:pt x="222564" y="1066800"/>
                    <a:pt x="445129" y="956650"/>
                    <a:pt x="561315" y="760492"/>
                  </a:cubicBezTo>
                  <a:cubicBezTo>
                    <a:pt x="677501" y="564334"/>
                    <a:pt x="660903" y="140329"/>
                    <a:pt x="697117" y="0"/>
                  </a:cubicBezTo>
                </a:path>
              </a:pathLst>
            </a:custGeom>
            <a:noFill/>
            <a:ln w="57150" cap="flat" cmpd="sng" algn="ctr">
              <a:solidFill>
                <a:srgbClr val="4BACC6">
                  <a:shade val="95000"/>
                  <a:satMod val="105000"/>
                </a:srgbClr>
              </a:solidFill>
              <a:prstDash val="solid"/>
              <a:headEnd type="none" w="med" len="med"/>
              <a:tailEnd type="triangle" w="med" len="med"/>
            </a:ln>
            <a:effectLst/>
          </p:spPr>
          <p:txBody>
            <a:bodyPr rtlCol="0" anchor="ctr"/>
            <a:lstStyle/>
            <a:p>
              <a:pPr algn="ctr" defTabSz="685800">
                <a:defRPr/>
              </a:pPr>
              <a:endParaRPr lang="it-IT" sz="1350" kern="0">
                <a:solidFill>
                  <a:prstClr val="black"/>
                </a:solidFill>
                <a:latin typeface="Calibri"/>
              </a:endParaRPr>
            </a:p>
          </p:txBody>
        </p:sp>
      </p:grpSp>
      <p:pic>
        <p:nvPicPr>
          <p:cNvPr id="17" name="Picture 4" descr="https://storageswiss.files.wordpress.com/2015/01/disk-archive-or-nas-icon.jpg">
            <a:extLst>
              <a:ext uri="{FF2B5EF4-FFF2-40B4-BE49-F238E27FC236}">
                <a16:creationId xmlns:a16="http://schemas.microsoft.com/office/drawing/2014/main" xmlns="" id="{C2BE8F22-CCC2-41A5-A14E-B6A0B27358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50521" y="2005665"/>
            <a:ext cx="582284" cy="580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uppo 18">
            <a:extLst>
              <a:ext uri="{FF2B5EF4-FFF2-40B4-BE49-F238E27FC236}">
                <a16:creationId xmlns:a16="http://schemas.microsoft.com/office/drawing/2014/main" xmlns="" id="{0E7C33BE-9A4D-4F48-A176-5FFA46DCC8D4}"/>
              </a:ext>
            </a:extLst>
          </p:cNvPr>
          <p:cNvGrpSpPr/>
          <p:nvPr/>
        </p:nvGrpSpPr>
        <p:grpSpPr>
          <a:xfrm>
            <a:off x="5938753" y="2494536"/>
            <a:ext cx="624432" cy="173539"/>
            <a:chOff x="8686444" y="5285847"/>
            <a:chExt cx="832576" cy="231385"/>
          </a:xfrm>
        </p:grpSpPr>
        <p:pic>
          <p:nvPicPr>
            <p:cNvPr id="20" name="Picture 6" descr="Risultati immagini per git hub logo">
              <a:extLst>
                <a:ext uri="{FF2B5EF4-FFF2-40B4-BE49-F238E27FC236}">
                  <a16:creationId xmlns:a16="http://schemas.microsoft.com/office/drawing/2014/main" xmlns="" id="{92ACCDB3-1E09-4EB3-BAD2-0277E3C376F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51895"/>
            <a:stretch/>
          </p:blipFill>
          <p:spPr bwMode="auto">
            <a:xfrm>
              <a:off x="8686444" y="5285847"/>
              <a:ext cx="234480" cy="2313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10" descr="Risultati immagini per git hub logo">
              <a:extLst>
                <a:ext uri="{FF2B5EF4-FFF2-40B4-BE49-F238E27FC236}">
                  <a16:creationId xmlns:a16="http://schemas.microsoft.com/office/drawing/2014/main" xmlns="" id="{C07DBC40-FB16-4561-9AE1-0BF567DAE7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57770" y="5352405"/>
              <a:ext cx="561250" cy="1466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9" name="CasellaDiTesto 28">
            <a:extLst>
              <a:ext uri="{FF2B5EF4-FFF2-40B4-BE49-F238E27FC236}">
                <a16:creationId xmlns:a16="http://schemas.microsoft.com/office/drawing/2014/main" xmlns="" id="{21BE607D-8B92-4311-8915-CEA5E6AECC88}"/>
              </a:ext>
            </a:extLst>
          </p:cNvPr>
          <p:cNvSpPr txBox="1"/>
          <p:nvPr/>
        </p:nvSpPr>
        <p:spPr>
          <a:xfrm>
            <a:off x="5829780" y="2717790"/>
            <a:ext cx="106820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it-IT" sz="1000" kern="0" dirty="0">
                <a:ln w="0"/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/>
              </a:rPr>
              <a:t>Long-</a:t>
            </a:r>
            <a:r>
              <a:rPr lang="it-IT" sz="1000" kern="0" dirty="0" err="1">
                <a:ln w="0"/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/>
              </a:rPr>
              <a:t>term</a:t>
            </a:r>
            <a:r>
              <a:rPr lang="it-IT" sz="1000" kern="0" dirty="0">
                <a:ln w="0"/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/>
              </a:rPr>
              <a:t> </a:t>
            </a:r>
            <a:r>
              <a:rPr lang="it-IT" sz="1000" kern="0" dirty="0" err="1">
                <a:ln w="0"/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/>
              </a:rPr>
              <a:t>preservation</a:t>
            </a:r>
            <a:endParaRPr lang="it-IT" sz="1000" kern="0" dirty="0">
              <a:ln w="0"/>
              <a:solidFill>
                <a:prstClr val="black">
                  <a:lumMod val="50000"/>
                  <a:lumOff val="50000"/>
                </a:prst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entury Gothic" panose="020B0502020202020204"/>
            </a:endParaRPr>
          </a:p>
          <a:p>
            <a:pPr algn="ctr" defTabSz="685800">
              <a:defRPr/>
            </a:pPr>
            <a:r>
              <a:rPr lang="it-IT" sz="1000" kern="0" dirty="0" err="1">
                <a:ln w="0"/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/>
              </a:rPr>
              <a:t>archives</a:t>
            </a:r>
            <a:endParaRPr lang="en-US" sz="1000" kern="0" dirty="0">
              <a:ln w="0"/>
              <a:solidFill>
                <a:prstClr val="black">
                  <a:lumMod val="50000"/>
                  <a:lumOff val="50000"/>
                </a:prst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entury Gothic" panose="020B0502020202020204"/>
            </a:endParaRPr>
          </a:p>
        </p:txBody>
      </p:sp>
      <p:sp>
        <p:nvSpPr>
          <p:cNvPr id="30" name="Figura a mano libera 36">
            <a:extLst>
              <a:ext uri="{FF2B5EF4-FFF2-40B4-BE49-F238E27FC236}">
                <a16:creationId xmlns:a16="http://schemas.microsoft.com/office/drawing/2014/main" xmlns="" id="{9AECF83B-028E-4D8F-A97B-B3BBCDCE1EB8}"/>
              </a:ext>
            </a:extLst>
          </p:cNvPr>
          <p:cNvSpPr/>
          <p:nvPr/>
        </p:nvSpPr>
        <p:spPr>
          <a:xfrm rot="20882197" flipH="1" flipV="1">
            <a:off x="1884291" y="2512872"/>
            <a:ext cx="661944" cy="441272"/>
          </a:xfrm>
          <a:custGeom>
            <a:avLst/>
            <a:gdLst>
              <a:gd name="connsiteX0" fmla="*/ 0 w 601942"/>
              <a:gd name="connsiteY0" fmla="*/ 0 h 477877"/>
              <a:gd name="connsiteX1" fmla="*/ 335434 w 601942"/>
              <a:gd name="connsiteY1" fmla="*/ 192989 h 477877"/>
              <a:gd name="connsiteX2" fmla="*/ 601942 w 601942"/>
              <a:gd name="connsiteY2" fmla="*/ 477877 h 477877"/>
              <a:gd name="connsiteX3" fmla="*/ 601942 w 601942"/>
              <a:gd name="connsiteY3" fmla="*/ 477877 h 477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1942" h="477877">
                <a:moveTo>
                  <a:pt x="0" y="0"/>
                </a:moveTo>
                <a:cubicBezTo>
                  <a:pt x="117555" y="56671"/>
                  <a:pt x="235110" y="113343"/>
                  <a:pt x="335434" y="192989"/>
                </a:cubicBezTo>
                <a:cubicBezTo>
                  <a:pt x="435758" y="272635"/>
                  <a:pt x="601942" y="477877"/>
                  <a:pt x="601942" y="477877"/>
                </a:cubicBezTo>
                <a:lnTo>
                  <a:pt x="601942" y="477877"/>
                </a:lnTo>
              </a:path>
            </a:pathLst>
          </a:custGeom>
          <a:noFill/>
          <a:ln w="38100" cap="flat" cmpd="sng" algn="ctr">
            <a:solidFill>
              <a:srgbClr val="4F81BD">
                <a:lumMod val="75000"/>
              </a:srgbClr>
            </a:solidFill>
            <a:prstDash val="sysDash"/>
            <a:headEnd type="triangle"/>
            <a:tailEnd type="triangle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350" ker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4" name="Figura a mano libera 40">
            <a:extLst>
              <a:ext uri="{FF2B5EF4-FFF2-40B4-BE49-F238E27FC236}">
                <a16:creationId xmlns:a16="http://schemas.microsoft.com/office/drawing/2014/main" xmlns="" id="{52AF0A4E-0F36-4B18-AAE5-9FED896D08D9}"/>
              </a:ext>
            </a:extLst>
          </p:cNvPr>
          <p:cNvSpPr/>
          <p:nvPr/>
        </p:nvSpPr>
        <p:spPr>
          <a:xfrm flipH="1">
            <a:off x="5748410" y="2341498"/>
            <a:ext cx="362648" cy="237980"/>
          </a:xfrm>
          <a:custGeom>
            <a:avLst/>
            <a:gdLst>
              <a:gd name="connsiteX0" fmla="*/ 0 w 601942"/>
              <a:gd name="connsiteY0" fmla="*/ 0 h 477877"/>
              <a:gd name="connsiteX1" fmla="*/ 335434 w 601942"/>
              <a:gd name="connsiteY1" fmla="*/ 192989 h 477877"/>
              <a:gd name="connsiteX2" fmla="*/ 601942 w 601942"/>
              <a:gd name="connsiteY2" fmla="*/ 477877 h 477877"/>
              <a:gd name="connsiteX3" fmla="*/ 601942 w 601942"/>
              <a:gd name="connsiteY3" fmla="*/ 477877 h 477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1942" h="477877">
                <a:moveTo>
                  <a:pt x="0" y="0"/>
                </a:moveTo>
                <a:cubicBezTo>
                  <a:pt x="117555" y="56671"/>
                  <a:pt x="235110" y="113343"/>
                  <a:pt x="335434" y="192989"/>
                </a:cubicBezTo>
                <a:cubicBezTo>
                  <a:pt x="435758" y="272635"/>
                  <a:pt x="601942" y="477877"/>
                  <a:pt x="601942" y="477877"/>
                </a:cubicBezTo>
                <a:lnTo>
                  <a:pt x="601942" y="477877"/>
                </a:lnTo>
              </a:path>
            </a:pathLst>
          </a:custGeom>
          <a:noFill/>
          <a:ln w="38100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ysDot"/>
            <a:headEnd type="none" w="med" len="med"/>
            <a:tailEnd type="triangle" w="med" len="med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350" ker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5" name="Figura a mano libera 41">
            <a:extLst>
              <a:ext uri="{FF2B5EF4-FFF2-40B4-BE49-F238E27FC236}">
                <a16:creationId xmlns:a16="http://schemas.microsoft.com/office/drawing/2014/main" xmlns="" id="{D1C938DE-C567-4128-A1AE-9D6AA434026C}"/>
              </a:ext>
            </a:extLst>
          </p:cNvPr>
          <p:cNvSpPr/>
          <p:nvPr/>
        </p:nvSpPr>
        <p:spPr>
          <a:xfrm rot="1208033" flipH="1" flipV="1">
            <a:off x="5676499" y="3606399"/>
            <a:ext cx="586706" cy="133994"/>
          </a:xfrm>
          <a:custGeom>
            <a:avLst/>
            <a:gdLst>
              <a:gd name="connsiteX0" fmla="*/ 0 w 601942"/>
              <a:gd name="connsiteY0" fmla="*/ 0 h 477877"/>
              <a:gd name="connsiteX1" fmla="*/ 335434 w 601942"/>
              <a:gd name="connsiteY1" fmla="*/ 192989 h 477877"/>
              <a:gd name="connsiteX2" fmla="*/ 601942 w 601942"/>
              <a:gd name="connsiteY2" fmla="*/ 477877 h 477877"/>
              <a:gd name="connsiteX3" fmla="*/ 601942 w 601942"/>
              <a:gd name="connsiteY3" fmla="*/ 477877 h 477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1942" h="477877">
                <a:moveTo>
                  <a:pt x="0" y="0"/>
                </a:moveTo>
                <a:cubicBezTo>
                  <a:pt x="117555" y="56671"/>
                  <a:pt x="235110" y="113343"/>
                  <a:pt x="335434" y="192989"/>
                </a:cubicBezTo>
                <a:cubicBezTo>
                  <a:pt x="435758" y="272635"/>
                  <a:pt x="601942" y="477877"/>
                  <a:pt x="601942" y="477877"/>
                </a:cubicBezTo>
                <a:lnTo>
                  <a:pt x="601942" y="477877"/>
                </a:lnTo>
              </a:path>
            </a:pathLst>
          </a:custGeom>
          <a:noFill/>
          <a:ln w="38100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ysDot"/>
            <a:headEnd type="triangle" w="med" len="med"/>
            <a:tailEnd type="triangle" w="med" len="med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350" kern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40" name="Picture 6" descr="Image result for server">
            <a:extLst>
              <a:ext uri="{FF2B5EF4-FFF2-40B4-BE49-F238E27FC236}">
                <a16:creationId xmlns:a16="http://schemas.microsoft.com/office/drawing/2014/main" xmlns="" id="{7D131C18-7999-4792-8DD9-C6FB290A41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363881" y="3685273"/>
            <a:ext cx="326711" cy="440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2" descr="https://image.freepik.com/icone-gratis/rotazione-ingranaggio_318-56336.png">
            <a:extLst>
              <a:ext uri="{FF2B5EF4-FFF2-40B4-BE49-F238E27FC236}">
                <a16:creationId xmlns:a16="http://schemas.microsoft.com/office/drawing/2014/main" xmlns="" id="{6CA62CE0-819B-43AD-B750-8E9CA0226F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58493" y="3897065"/>
            <a:ext cx="372017" cy="372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CasellaDiTesto 41">
            <a:extLst>
              <a:ext uri="{FF2B5EF4-FFF2-40B4-BE49-F238E27FC236}">
                <a16:creationId xmlns:a16="http://schemas.microsoft.com/office/drawing/2014/main" xmlns="" id="{570CF20C-575E-48F4-9F90-92D694A1BC5B}"/>
              </a:ext>
            </a:extLst>
          </p:cNvPr>
          <p:cNvSpPr txBox="1"/>
          <p:nvPr/>
        </p:nvSpPr>
        <p:spPr>
          <a:xfrm>
            <a:off x="5969053" y="4210912"/>
            <a:ext cx="12025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it-IT" sz="1000" kern="0" dirty="0">
                <a:ln w="0"/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/>
              </a:rPr>
              <a:t>Remote processing </a:t>
            </a:r>
            <a:r>
              <a:rPr lang="it-IT" sz="1000" kern="0" dirty="0" err="1">
                <a:ln w="0"/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/>
              </a:rPr>
              <a:t>services</a:t>
            </a:r>
            <a:endParaRPr lang="en-US" sz="1000" kern="0" dirty="0">
              <a:ln w="0"/>
              <a:solidFill>
                <a:prstClr val="black">
                  <a:lumMod val="50000"/>
                  <a:lumOff val="50000"/>
                </a:prst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entury Gothic" panose="020B0502020202020204"/>
            </a:endParaRPr>
          </a:p>
        </p:txBody>
      </p:sp>
      <p:sp>
        <p:nvSpPr>
          <p:cNvPr id="53" name="CasellaDiTesto 52">
            <a:extLst>
              <a:ext uri="{FF2B5EF4-FFF2-40B4-BE49-F238E27FC236}">
                <a16:creationId xmlns:a16="http://schemas.microsoft.com/office/drawing/2014/main" xmlns="" id="{C7AEF3AB-F7B1-411F-8188-25C974D8EB51}"/>
              </a:ext>
            </a:extLst>
          </p:cNvPr>
          <p:cNvSpPr txBox="1"/>
          <p:nvPr/>
        </p:nvSpPr>
        <p:spPr>
          <a:xfrm>
            <a:off x="6257061" y="1398813"/>
            <a:ext cx="9942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it-IT" sz="1000" kern="0" dirty="0" err="1" smtClean="0">
                <a:ln w="0"/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/>
              </a:rPr>
              <a:t>Scientific</a:t>
            </a:r>
            <a:r>
              <a:rPr lang="it-IT" sz="1000" kern="0" dirty="0" smtClean="0">
                <a:ln w="0"/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/>
              </a:rPr>
              <a:t> </a:t>
            </a:r>
            <a:r>
              <a:rPr lang="it-IT" sz="1000" kern="0" dirty="0" err="1" smtClean="0">
                <a:ln w="0"/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/>
              </a:rPr>
              <a:t>Workflows</a:t>
            </a:r>
            <a:endParaRPr lang="it-IT" sz="1000" kern="0" dirty="0">
              <a:ln w="0"/>
              <a:solidFill>
                <a:prstClr val="black">
                  <a:lumMod val="50000"/>
                  <a:lumOff val="50000"/>
                </a:prst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entury Gothic" panose="020B0502020202020204"/>
            </a:endParaRPr>
          </a:p>
        </p:txBody>
      </p:sp>
      <p:grpSp>
        <p:nvGrpSpPr>
          <p:cNvPr id="6" name="Gruppo 53">
            <a:extLst>
              <a:ext uri="{FF2B5EF4-FFF2-40B4-BE49-F238E27FC236}">
                <a16:creationId xmlns:a16="http://schemas.microsoft.com/office/drawing/2014/main" xmlns="" id="{7F4FC45E-EC4A-45FB-BE7B-527F2AE92A27}"/>
              </a:ext>
            </a:extLst>
          </p:cNvPr>
          <p:cNvGrpSpPr/>
          <p:nvPr/>
        </p:nvGrpSpPr>
        <p:grpSpPr>
          <a:xfrm>
            <a:off x="4448395" y="3451923"/>
            <a:ext cx="797999" cy="530305"/>
            <a:chOff x="8152982" y="1902772"/>
            <a:chExt cx="1063998" cy="707073"/>
          </a:xfrm>
        </p:grpSpPr>
        <p:sp>
          <p:nvSpPr>
            <p:cNvPr id="55" name="Rettangolo 54">
              <a:extLst>
                <a:ext uri="{FF2B5EF4-FFF2-40B4-BE49-F238E27FC236}">
                  <a16:creationId xmlns:a16="http://schemas.microsoft.com/office/drawing/2014/main" xmlns="" id="{F5098A1F-DADD-46C9-9C50-B28647951228}"/>
                </a:ext>
              </a:extLst>
            </p:cNvPr>
            <p:cNvSpPr/>
            <p:nvPr/>
          </p:nvSpPr>
          <p:spPr>
            <a:xfrm>
              <a:off x="8288683" y="1902772"/>
              <a:ext cx="769458" cy="707073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685800">
                <a:defRPr/>
              </a:pPr>
              <a:endParaRPr lang="it-IT" sz="1350" kern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latin typeface="Calibri"/>
              </a:endParaRPr>
            </a:p>
          </p:txBody>
        </p:sp>
        <p:pic>
          <p:nvPicPr>
            <p:cNvPr id="56" name="Picture 14" descr="http://yaaaro.com/images/website_potal.png">
              <a:extLst>
                <a:ext uri="{FF2B5EF4-FFF2-40B4-BE49-F238E27FC236}">
                  <a16:creationId xmlns:a16="http://schemas.microsoft.com/office/drawing/2014/main" xmlns="" id="{FEFA7546-7385-4592-A84D-1E8255F98D8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email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duotone>
                <a:srgbClr val="9BBB59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52982" y="1920217"/>
              <a:ext cx="1063998" cy="6896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7" name="Immagine 56">
            <a:extLst>
              <a:ext uri="{FF2B5EF4-FFF2-40B4-BE49-F238E27FC236}">
                <a16:creationId xmlns:a16="http://schemas.microsoft.com/office/drawing/2014/main" xmlns="" id="{D9DE169F-5621-45D0-940F-CF5D34186C68}"/>
              </a:ext>
            </a:extLst>
          </p:cNvPr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171573" y="4025280"/>
            <a:ext cx="900762" cy="887045"/>
          </a:xfrm>
          <a:prstGeom prst="rect">
            <a:avLst/>
          </a:prstGeom>
        </p:spPr>
      </p:pic>
      <p:pic>
        <p:nvPicPr>
          <p:cNvPr id="62" name="Immagine 61">
            <a:extLst>
              <a:ext uri="{FF2B5EF4-FFF2-40B4-BE49-F238E27FC236}">
                <a16:creationId xmlns:a16="http://schemas.microsoft.com/office/drawing/2014/main" xmlns="" id="{3E94EBB7-9306-49E8-8548-7602F38BA37B}"/>
              </a:ext>
            </a:extLst>
          </p:cNvPr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7038" y="1855874"/>
            <a:ext cx="746115" cy="3212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5" name="Picture 6" descr="Risultati immagini per amazon web service">
            <a:extLst>
              <a:ext uri="{FF2B5EF4-FFF2-40B4-BE49-F238E27FC236}">
                <a16:creationId xmlns:a16="http://schemas.microsoft.com/office/drawing/2014/main" xmlns="" id="{161F1F59-E87C-44E7-801A-5E31468DA2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84849" y="3318049"/>
            <a:ext cx="511539" cy="511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Immagine 65">
            <a:extLst>
              <a:ext uri="{FF2B5EF4-FFF2-40B4-BE49-F238E27FC236}">
                <a16:creationId xmlns:a16="http://schemas.microsoft.com/office/drawing/2014/main" xmlns="" id="{D2F0BA10-91F1-45A4-A72E-9526BC04D90E}"/>
              </a:ext>
            </a:extLst>
          </p:cNvPr>
          <p:cNvPicPr>
            <a:picLocks noChangeAspect="1"/>
          </p:cNvPicPr>
          <p:nvPr/>
        </p:nvPicPr>
        <p:blipFill>
          <a:blip r:embed="rId20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6185" y="1737303"/>
            <a:ext cx="444344" cy="392195"/>
          </a:xfrm>
          <a:prstGeom prst="rect">
            <a:avLst/>
          </a:prstGeom>
        </p:spPr>
      </p:pic>
      <p:sp>
        <p:nvSpPr>
          <p:cNvPr id="73" name="CasellaDiTesto 72">
            <a:extLst>
              <a:ext uri="{FF2B5EF4-FFF2-40B4-BE49-F238E27FC236}">
                <a16:creationId xmlns:a16="http://schemas.microsoft.com/office/drawing/2014/main" xmlns="" id="{D8363335-AD57-4E0E-BD09-68682B631E71}"/>
              </a:ext>
            </a:extLst>
          </p:cNvPr>
          <p:cNvSpPr txBox="1"/>
          <p:nvPr/>
        </p:nvSpPr>
        <p:spPr>
          <a:xfrm>
            <a:off x="7171573" y="4931559"/>
            <a:ext cx="117852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it-IT" sz="1100" kern="0" dirty="0">
                <a:solidFill>
                  <a:srgbClr val="4BACC6">
                    <a:lumMod val="75000"/>
                  </a:srgbClr>
                </a:solidFill>
              </a:rPr>
              <a:t>Model Developer</a:t>
            </a:r>
          </a:p>
        </p:txBody>
      </p:sp>
      <p:sp>
        <p:nvSpPr>
          <p:cNvPr id="77" name="Arc 76"/>
          <p:cNvSpPr/>
          <p:nvPr/>
        </p:nvSpPr>
        <p:spPr>
          <a:xfrm rot="20687119" flipH="1">
            <a:off x="3381909" y="1191713"/>
            <a:ext cx="1308883" cy="1035971"/>
          </a:xfrm>
          <a:prstGeom prst="arc">
            <a:avLst>
              <a:gd name="adj1" fmla="val 20420101"/>
              <a:gd name="adj2" fmla="val 2648472"/>
            </a:avLst>
          </a:prstGeom>
          <a:ln w="28575">
            <a:solidFill>
              <a:schemeClr val="bg2">
                <a:lumMod val="50000"/>
              </a:schemeClr>
            </a:solidFill>
            <a:prstDash val="sysDash"/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4" name="Immagine 56">
            <a:extLst>
              <a:ext uri="{FF2B5EF4-FFF2-40B4-BE49-F238E27FC236}">
                <a16:creationId xmlns:a16="http://schemas.microsoft.com/office/drawing/2014/main" xmlns="" id="{D9DE169F-5621-45D0-940F-CF5D34186C68}"/>
              </a:ext>
            </a:extLst>
          </p:cNvPr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193800" y="1629064"/>
            <a:ext cx="900762" cy="887045"/>
          </a:xfrm>
          <a:prstGeom prst="rect">
            <a:avLst/>
          </a:prstGeom>
        </p:spPr>
      </p:pic>
      <p:sp>
        <p:nvSpPr>
          <p:cNvPr id="83" name="CasellaDiTesto 72">
            <a:extLst>
              <a:ext uri="{FF2B5EF4-FFF2-40B4-BE49-F238E27FC236}">
                <a16:creationId xmlns:a16="http://schemas.microsoft.com/office/drawing/2014/main" xmlns="" id="{D8363335-AD57-4E0E-BD09-68682B631E71}"/>
              </a:ext>
            </a:extLst>
          </p:cNvPr>
          <p:cNvSpPr txBox="1"/>
          <p:nvPr/>
        </p:nvSpPr>
        <p:spPr>
          <a:xfrm>
            <a:off x="7090453" y="2505379"/>
            <a:ext cx="117852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it-IT" sz="1100" kern="0" dirty="0">
                <a:solidFill>
                  <a:srgbClr val="4BACC6">
                    <a:lumMod val="75000"/>
                  </a:srgbClr>
                </a:solidFill>
              </a:rPr>
              <a:t>Model Developer</a:t>
            </a:r>
          </a:p>
        </p:txBody>
      </p:sp>
      <p:pic>
        <p:nvPicPr>
          <p:cNvPr id="84" name="Picture 4" descr="http://clipartion.com/wp-content/uploads/2015/11/clipart-cloud.png">
            <a:extLst>
              <a:ext uri="{FF2B5EF4-FFF2-40B4-BE49-F238E27FC236}">
                <a16:creationId xmlns:a16="http://schemas.microsoft.com/office/drawing/2014/main" xmlns="" id="{11C67523-2915-4E3F-8059-B0074F8934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47172" y="880620"/>
            <a:ext cx="1353762" cy="750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Image result for Copernicus EU"/>
          <p:cNvPicPr>
            <a:picLocks noChangeAspect="1" noChangeArrowheads="1"/>
          </p:cNvPicPr>
          <p:nvPr/>
        </p:nvPicPr>
        <p:blipFill>
          <a:blip r:embed="rId2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5417" y="602960"/>
            <a:ext cx="780871" cy="780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2478851" y="1193769"/>
            <a:ext cx="1577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2C74A5"/>
                </a:solidFill>
              </a:rPr>
              <a:t>Big Data Analytics Platforms</a:t>
            </a:r>
            <a:endParaRPr lang="en-US" sz="1200" dirty="0">
              <a:solidFill>
                <a:srgbClr val="2C74A5"/>
              </a:solidFill>
            </a:endParaRPr>
          </a:p>
        </p:txBody>
      </p:sp>
      <p:pic>
        <p:nvPicPr>
          <p:cNvPr id="2052" name="Picture 4" descr="Image result for eosc"/>
          <p:cNvPicPr>
            <a:picLocks noChangeAspect="1" noChangeArrowheads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07015" y="304127"/>
            <a:ext cx="807605" cy="454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" name="Picture 4" descr="Risultati immagini per docker logo">
            <a:extLst>
              <a:ext uri="{FF2B5EF4-FFF2-40B4-BE49-F238E27FC236}">
                <a16:creationId xmlns:a16="http://schemas.microsoft.com/office/drawing/2014/main" xmlns="" id="{5D611494-7FEF-40FB-8076-BF0C1F1965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15775" y="1744656"/>
            <a:ext cx="390086" cy="323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Related image"/>
          <p:cNvPicPr>
            <a:picLocks noChangeAspect="1" noChangeArrowheads="1"/>
          </p:cNvPicPr>
          <p:nvPr/>
        </p:nvPicPr>
        <p:blipFill>
          <a:blip r:embed="rId2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72127" y="614921"/>
            <a:ext cx="1044354" cy="522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result for OGC"/>
          <p:cNvPicPr>
            <a:picLocks noChangeAspect="1" noChangeArrowheads="1"/>
          </p:cNvPicPr>
          <p:nvPr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98314" y="3445802"/>
            <a:ext cx="344867" cy="1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Image result for google cloud"/>
          <p:cNvPicPr>
            <a:picLocks noChangeAspect="1" noChangeArrowheads="1"/>
          </p:cNvPicPr>
          <p:nvPr/>
        </p:nvPicPr>
        <p:blipFill>
          <a:blip r:embed="rId2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73387" y="3677251"/>
            <a:ext cx="493125" cy="304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Image result for microsoft azure"/>
          <p:cNvPicPr>
            <a:picLocks noChangeAspect="1" noChangeArrowheads="1"/>
          </p:cNvPicPr>
          <p:nvPr/>
        </p:nvPicPr>
        <p:blipFill>
          <a:blip r:embed="rId2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90453" y="3619807"/>
            <a:ext cx="540631" cy="405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2" descr="WHOS logo"/>
          <p:cNvPicPr>
            <a:picLocks noChangeAspect="1" noChangeArrowheads="1"/>
          </p:cNvPicPr>
          <p:nvPr/>
        </p:nvPicPr>
        <p:blipFill>
          <a:blip r:embed="rId2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06595" y="2894965"/>
            <a:ext cx="1551756" cy="373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Image result for distributed network"/>
          <p:cNvPicPr>
            <a:picLocks noChangeAspect="1" noChangeArrowheads="1"/>
          </p:cNvPicPr>
          <p:nvPr/>
        </p:nvPicPr>
        <p:blipFill>
          <a:blip r:embed="rId30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7717" y="2410460"/>
            <a:ext cx="1166811" cy="1166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Can 27"/>
          <p:cNvSpPr>
            <a:spLocks noChangeAspect="1"/>
          </p:cNvSpPr>
          <p:nvPr/>
        </p:nvSpPr>
        <p:spPr>
          <a:xfrm>
            <a:off x="2854377" y="2729377"/>
            <a:ext cx="193851" cy="199407"/>
          </a:xfrm>
          <a:prstGeom prst="can">
            <a:avLst>
              <a:gd name="adj" fmla="val 40350"/>
            </a:avLst>
          </a:prstGeom>
          <a:solidFill>
            <a:srgbClr val="6C9C4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Can 92"/>
          <p:cNvSpPr/>
          <p:nvPr/>
        </p:nvSpPr>
        <p:spPr>
          <a:xfrm>
            <a:off x="3734090" y="3296796"/>
            <a:ext cx="216695" cy="222906"/>
          </a:xfrm>
          <a:prstGeom prst="can">
            <a:avLst>
              <a:gd name="adj" fmla="val 40350"/>
            </a:avLst>
          </a:prstGeom>
          <a:solidFill>
            <a:srgbClr val="6C9C4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Can 93"/>
          <p:cNvSpPr/>
          <p:nvPr/>
        </p:nvSpPr>
        <p:spPr>
          <a:xfrm>
            <a:off x="3740638" y="2573235"/>
            <a:ext cx="216695" cy="222906"/>
          </a:xfrm>
          <a:prstGeom prst="can">
            <a:avLst>
              <a:gd name="adj" fmla="val 40350"/>
            </a:avLst>
          </a:prstGeom>
          <a:solidFill>
            <a:srgbClr val="6C9C4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Can 94"/>
          <p:cNvSpPr/>
          <p:nvPr/>
        </p:nvSpPr>
        <p:spPr>
          <a:xfrm>
            <a:off x="2911480" y="3245400"/>
            <a:ext cx="145897" cy="166951"/>
          </a:xfrm>
          <a:prstGeom prst="can">
            <a:avLst>
              <a:gd name="adj" fmla="val 43252"/>
            </a:avLst>
          </a:prstGeom>
          <a:solidFill>
            <a:srgbClr val="6C9C4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Can 95"/>
          <p:cNvSpPr/>
          <p:nvPr/>
        </p:nvSpPr>
        <p:spPr>
          <a:xfrm>
            <a:off x="3868469" y="3076980"/>
            <a:ext cx="145897" cy="166951"/>
          </a:xfrm>
          <a:prstGeom prst="can">
            <a:avLst>
              <a:gd name="adj" fmla="val 43252"/>
            </a:avLst>
          </a:prstGeom>
          <a:solidFill>
            <a:srgbClr val="6C9C4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Can 96"/>
          <p:cNvSpPr/>
          <p:nvPr/>
        </p:nvSpPr>
        <p:spPr>
          <a:xfrm>
            <a:off x="3478330" y="2419541"/>
            <a:ext cx="145897" cy="166951"/>
          </a:xfrm>
          <a:prstGeom prst="can">
            <a:avLst>
              <a:gd name="adj" fmla="val 43252"/>
            </a:avLst>
          </a:prstGeom>
          <a:solidFill>
            <a:srgbClr val="6C9C4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Can 97"/>
          <p:cNvSpPr/>
          <p:nvPr/>
        </p:nvSpPr>
        <p:spPr>
          <a:xfrm>
            <a:off x="2804974" y="2989904"/>
            <a:ext cx="169182" cy="162957"/>
          </a:xfrm>
          <a:prstGeom prst="can">
            <a:avLst>
              <a:gd name="adj" fmla="val 43252"/>
            </a:avLst>
          </a:prstGeom>
          <a:solidFill>
            <a:srgbClr val="6C9C4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Can 98"/>
          <p:cNvSpPr/>
          <p:nvPr/>
        </p:nvSpPr>
        <p:spPr>
          <a:xfrm>
            <a:off x="3373528" y="3195679"/>
            <a:ext cx="121249" cy="121902"/>
          </a:xfrm>
          <a:prstGeom prst="can">
            <a:avLst>
              <a:gd name="adj" fmla="val 43252"/>
            </a:avLst>
          </a:prstGeom>
          <a:solidFill>
            <a:srgbClr val="6C9C4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Can 100"/>
          <p:cNvSpPr>
            <a:spLocks noChangeAspect="1"/>
          </p:cNvSpPr>
          <p:nvPr/>
        </p:nvSpPr>
        <p:spPr>
          <a:xfrm>
            <a:off x="3305793" y="2789282"/>
            <a:ext cx="90464" cy="90951"/>
          </a:xfrm>
          <a:prstGeom prst="can">
            <a:avLst>
              <a:gd name="adj" fmla="val 43252"/>
            </a:avLst>
          </a:prstGeom>
          <a:solidFill>
            <a:srgbClr val="6C9C4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358882" y="4050681"/>
            <a:ext cx="1666875" cy="1381125"/>
          </a:xfrm>
          <a:prstGeom prst="rect">
            <a:avLst/>
          </a:prstGeom>
        </p:spPr>
      </p:pic>
      <p:sp>
        <p:nvSpPr>
          <p:cNvPr id="108" name="CasellaDiTesto 14">
            <a:extLst>
              <a:ext uri="{FF2B5EF4-FFF2-40B4-BE49-F238E27FC236}">
                <a16:creationId xmlns:a16="http://schemas.microsoft.com/office/drawing/2014/main" xmlns="" id="{1D8B6AFD-B31F-4169-BE3A-447AFE2F52A6}"/>
              </a:ext>
            </a:extLst>
          </p:cNvPr>
          <p:cNvSpPr txBox="1"/>
          <p:nvPr/>
        </p:nvSpPr>
        <p:spPr>
          <a:xfrm>
            <a:off x="1085777" y="5431661"/>
            <a:ext cx="171874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it-IT" sz="1050" kern="0" dirty="0" smtClean="0">
                <a:solidFill>
                  <a:srgbClr val="4BACC6">
                    <a:lumMod val="75000"/>
                  </a:srgbClr>
                </a:solidFill>
                <a:latin typeface="Century Gothic" panose="020B0502020202020204"/>
              </a:rPr>
              <a:t>Application Developers</a:t>
            </a:r>
            <a:endParaRPr lang="it-IT" sz="1050" kern="0" dirty="0">
              <a:solidFill>
                <a:srgbClr val="4BACC6">
                  <a:lumMod val="75000"/>
                </a:srgbClr>
              </a:solidFill>
              <a:latin typeface="Century Gothic" panose="020B0502020202020204"/>
            </a:endParaRPr>
          </a:p>
        </p:txBody>
      </p:sp>
      <p:sp>
        <p:nvSpPr>
          <p:cNvPr id="109" name="CasellaDiTesto 13">
            <a:extLst>
              <a:ext uri="{FF2B5EF4-FFF2-40B4-BE49-F238E27FC236}">
                <a16:creationId xmlns:a16="http://schemas.microsoft.com/office/drawing/2014/main" xmlns="" id="{7CDDF820-7069-4C34-9D76-1D6D76BFC6D3}"/>
              </a:ext>
            </a:extLst>
          </p:cNvPr>
          <p:cNvSpPr txBox="1"/>
          <p:nvPr/>
        </p:nvSpPr>
        <p:spPr>
          <a:xfrm>
            <a:off x="1828386" y="3618759"/>
            <a:ext cx="10211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85800">
              <a:defRPr/>
            </a:pPr>
            <a:r>
              <a:rPr lang="it-IT" sz="1400" kern="0" dirty="0" err="1" smtClean="0">
                <a:solidFill>
                  <a:srgbClr val="9BBB59">
                    <a:lumMod val="75000"/>
                  </a:srgbClr>
                </a:solidFill>
                <a:latin typeface="Century Gothic" panose="020B0502020202020204"/>
              </a:rPr>
              <a:t>APIs</a:t>
            </a:r>
            <a:endParaRPr lang="it-IT" sz="1400" kern="0" dirty="0">
              <a:solidFill>
                <a:srgbClr val="9BBB59">
                  <a:lumMod val="75000"/>
                </a:srgbClr>
              </a:solidFill>
              <a:latin typeface="Century Gothic" panose="020B0502020202020204"/>
            </a:endParaRPr>
          </a:p>
        </p:txBody>
      </p:sp>
      <p:pic>
        <p:nvPicPr>
          <p:cNvPr id="110" name="Picture 14" descr="http://yaaaro.com/images/website_potal.png">
            <a:extLst>
              <a:ext uri="{FF2B5EF4-FFF2-40B4-BE49-F238E27FC236}">
                <a16:creationId xmlns:a16="http://schemas.microsoft.com/office/drawing/2014/main" xmlns="" id="{FEFA7546-7385-4592-A84D-1E8255F98D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duotone>
              <a:srgbClr val="9BBB59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27218" y="3715705"/>
            <a:ext cx="632499" cy="40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864061" y="3424788"/>
            <a:ext cx="690806" cy="690806"/>
          </a:xfrm>
          <a:prstGeom prst="rect">
            <a:avLst/>
          </a:prstGeom>
        </p:spPr>
      </p:pic>
      <p:sp>
        <p:nvSpPr>
          <p:cNvPr id="112" name="Figura a mano libera 23">
            <a:extLst>
              <a:ext uri="{FF2B5EF4-FFF2-40B4-BE49-F238E27FC236}">
                <a16:creationId xmlns:a16="http://schemas.microsoft.com/office/drawing/2014/main" xmlns="" id="{0825457F-ED54-4654-8C5F-953417F98C52}"/>
              </a:ext>
            </a:extLst>
          </p:cNvPr>
          <p:cNvSpPr/>
          <p:nvPr/>
        </p:nvSpPr>
        <p:spPr>
          <a:xfrm>
            <a:off x="2817982" y="4133392"/>
            <a:ext cx="162018" cy="540060"/>
          </a:xfrm>
          <a:custGeom>
            <a:avLst/>
            <a:gdLst>
              <a:gd name="connsiteX0" fmla="*/ 0 w 697117"/>
              <a:gd name="connsiteY0" fmla="*/ 1176951 h 1176951"/>
              <a:gd name="connsiteX1" fmla="*/ 561315 w 697117"/>
              <a:gd name="connsiteY1" fmla="*/ 760492 h 1176951"/>
              <a:gd name="connsiteX2" fmla="*/ 697117 w 697117"/>
              <a:gd name="connsiteY2" fmla="*/ 0 h 1176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97117" h="1176951">
                <a:moveTo>
                  <a:pt x="0" y="1176951"/>
                </a:moveTo>
                <a:cubicBezTo>
                  <a:pt x="222564" y="1066800"/>
                  <a:pt x="445129" y="956650"/>
                  <a:pt x="561315" y="760492"/>
                </a:cubicBezTo>
                <a:cubicBezTo>
                  <a:pt x="677501" y="564334"/>
                  <a:pt x="660903" y="140329"/>
                  <a:pt x="697117" y="0"/>
                </a:cubicBezTo>
              </a:path>
            </a:pathLst>
          </a:custGeom>
          <a:noFill/>
          <a:ln w="57150" cap="flat" cmpd="sng" algn="ctr">
            <a:solidFill>
              <a:srgbClr val="4BACC6">
                <a:shade val="95000"/>
                <a:satMod val="105000"/>
              </a:srgbClr>
            </a:solidFill>
            <a:prstDash val="solid"/>
            <a:headEnd type="none" w="med" len="med"/>
            <a:tailEnd type="triangle" w="med" len="med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it-IT" sz="1350" ker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itre 1"/>
          <p:cNvSpPr>
            <a:spLocks noGrp="1"/>
          </p:cNvSpPr>
          <p:nvPr>
            <p:ph type="title"/>
          </p:nvPr>
        </p:nvSpPr>
        <p:spPr>
          <a:xfrm>
            <a:off x="4712227" y="183540"/>
            <a:ext cx="4234325" cy="709724"/>
          </a:xfrm>
        </p:spPr>
        <p:txBody>
          <a:bodyPr>
            <a:normAutofit fontScale="90000"/>
          </a:bodyPr>
          <a:lstStyle/>
          <a:p>
            <a:pPr algn="r"/>
            <a:r>
              <a:rPr lang="fr-FR" sz="3600" b="1" dirty="0" smtClean="0">
                <a:solidFill>
                  <a:srgbClr val="002060"/>
                </a:solidFill>
              </a:rPr>
              <a:t>WHOS </a:t>
            </a:r>
            <a:r>
              <a:rPr lang="fr-FR" sz="3600" b="1" dirty="0" err="1" smtClean="0">
                <a:solidFill>
                  <a:srgbClr val="002060"/>
                </a:solidFill>
              </a:rPr>
              <a:t>Knowledge</a:t>
            </a:r>
            <a:r>
              <a:rPr lang="fr-FR" sz="3600" b="1" dirty="0" smtClean="0">
                <a:solidFill>
                  <a:srgbClr val="002060"/>
                </a:solidFill>
              </a:rPr>
              <a:t> </a:t>
            </a:r>
            <a:r>
              <a:rPr lang="fr-FR" sz="3600" b="1" dirty="0">
                <a:solidFill>
                  <a:srgbClr val="002060"/>
                </a:solidFill>
              </a:rPr>
              <a:t>M</a:t>
            </a:r>
            <a:r>
              <a:rPr lang="fr-FR" sz="3600" b="1" dirty="0" smtClean="0">
                <a:solidFill>
                  <a:srgbClr val="002060"/>
                </a:solidFill>
              </a:rPr>
              <a:t>anagement Platform</a:t>
            </a:r>
            <a:endParaRPr lang="fr-FR" sz="3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398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22222E-6 L -0.13577 -0.1300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88" y="-6505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1.48148E-6 L 0.12435 0.1055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11" y="5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73" grpId="0"/>
      <p:bldP spid="8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1"/>
          <p:cNvSpPr txBox="1">
            <a:spLocks/>
          </p:cNvSpPr>
          <p:nvPr/>
        </p:nvSpPr>
        <p:spPr>
          <a:xfrm>
            <a:off x="0" y="2766568"/>
            <a:ext cx="9144000" cy="484632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2800" b="1" dirty="0" smtClean="0">
                <a:solidFill>
                  <a:srgbClr val="007AC2"/>
                </a:solidFill>
                <a:latin typeface="+mj-lt"/>
                <a:ea typeface="+mj-ea"/>
                <a:cs typeface="Avenir LT Std 85 Heavy"/>
              </a:rPr>
              <a:t>FROM </a:t>
            </a:r>
            <a:r>
              <a:rPr lang="en-US" sz="2800" b="1" dirty="0" smtClean="0">
                <a:solidFill>
                  <a:srgbClr val="007AC2"/>
                </a:solidFill>
                <a:cs typeface="Avenir LT Std 85 Heavy"/>
              </a:rPr>
              <a:t>KNOWLEDGE</a:t>
            </a:r>
            <a:r>
              <a:rPr lang="en-US" sz="2800" b="1" dirty="0" smtClean="0">
                <a:solidFill>
                  <a:srgbClr val="007AC2"/>
                </a:solidFill>
                <a:latin typeface="+mj-lt"/>
                <a:ea typeface="+mj-ea"/>
                <a:cs typeface="Avenir LT Std 85 Heavy"/>
              </a:rPr>
              <a:t> TO WISDOM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7AC2"/>
              </a:solidFill>
              <a:effectLst/>
              <a:uLnTx/>
              <a:uFillTx/>
              <a:latin typeface="+mj-lt"/>
              <a:ea typeface="+mj-ea"/>
              <a:cs typeface="Avenir LT Std 85 Heavy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14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855" b="5273"/>
          <a:stretch>
            <a:fillRect/>
          </a:stretch>
        </p:blipFill>
        <p:spPr bwMode="auto">
          <a:xfrm>
            <a:off x="467544" y="620688"/>
            <a:ext cx="8280921" cy="5994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itolo 1"/>
          <p:cNvSpPr txBox="1">
            <a:spLocks/>
          </p:cNvSpPr>
          <p:nvPr/>
        </p:nvSpPr>
        <p:spPr>
          <a:xfrm>
            <a:off x="441512" y="129648"/>
            <a:ext cx="7312991" cy="484632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altLang="en-US" sz="2400" b="1" dirty="0" smtClean="0">
                <a:solidFill>
                  <a:srgbClr val="007AC2"/>
                </a:solidFill>
              </a:rPr>
              <a:t>HIS in</a:t>
            </a:r>
            <a:r>
              <a:rPr lang="en-US" altLang="en-US" sz="2400" b="1" dirty="0" smtClean="0">
                <a:solidFill>
                  <a:srgbClr val="007AC2"/>
                </a:solidFill>
              </a:rPr>
              <a:t> La</a:t>
            </a:r>
            <a:r>
              <a:rPr lang="it-IT" altLang="en-US" sz="2400" b="1" dirty="0" smtClean="0">
                <a:solidFill>
                  <a:srgbClr val="007AC2"/>
                </a:solidFill>
              </a:rPr>
              <a:t> </a:t>
            </a:r>
            <a:r>
              <a:rPr lang="it-IT" altLang="en-US" sz="2400" b="1" dirty="0" err="1" smtClean="0">
                <a:solidFill>
                  <a:srgbClr val="007AC2"/>
                </a:solidFill>
              </a:rPr>
              <a:t>Plata</a:t>
            </a:r>
            <a:r>
              <a:rPr lang="it-IT" altLang="en-US" sz="2400" b="1" dirty="0" smtClean="0">
                <a:solidFill>
                  <a:srgbClr val="007AC2"/>
                </a:solidFill>
              </a:rPr>
              <a:t> </a:t>
            </a:r>
            <a:r>
              <a:rPr lang="it-IT" altLang="en-US" sz="2400" b="1" dirty="0" err="1" smtClean="0">
                <a:solidFill>
                  <a:srgbClr val="007AC2"/>
                </a:solidFill>
              </a:rPr>
              <a:t>Basin</a:t>
            </a:r>
            <a:endParaRPr lang="en-US" altLang="en-US" sz="2400" b="1" dirty="0">
              <a:solidFill>
                <a:srgbClr val="007AC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/>
          <p:cNvSpPr txBox="1">
            <a:spLocks noChangeArrowheads="1"/>
          </p:cNvSpPr>
          <p:nvPr/>
        </p:nvSpPr>
        <p:spPr bwMode="auto">
          <a:xfrm>
            <a:off x="0" y="242887"/>
            <a:ext cx="91440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/>
            <a:r>
              <a:rPr lang="en-GB" sz="3600" dirty="0" smtClean="0">
                <a:solidFill>
                  <a:srgbClr val="17375E"/>
                </a:solidFill>
              </a:rPr>
              <a:t>Dewetra as National Early Warning System</a:t>
            </a:r>
            <a:endParaRPr lang="en-GB" sz="3600" dirty="0">
              <a:solidFill>
                <a:srgbClr val="17375E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163638"/>
            <a:ext cx="9144000" cy="513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38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/>
          <p:cNvSpPr txBox="1">
            <a:spLocks noChangeArrowheads="1"/>
          </p:cNvSpPr>
          <p:nvPr/>
        </p:nvSpPr>
        <p:spPr bwMode="auto">
          <a:xfrm>
            <a:off x="0" y="242887"/>
            <a:ext cx="91440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/>
            <a:r>
              <a:rPr lang="en-GB" sz="3600" dirty="0" smtClean="0">
                <a:solidFill>
                  <a:srgbClr val="17375E"/>
                </a:solidFill>
              </a:rPr>
              <a:t>Rainfall Observations</a:t>
            </a:r>
            <a:endParaRPr lang="en-GB" sz="3600" dirty="0">
              <a:solidFill>
                <a:srgbClr val="17375E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54100"/>
            <a:ext cx="9144000" cy="4738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023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/>
          <p:cNvSpPr txBox="1">
            <a:spLocks noChangeArrowheads="1"/>
          </p:cNvSpPr>
          <p:nvPr/>
        </p:nvSpPr>
        <p:spPr bwMode="auto">
          <a:xfrm>
            <a:off x="0" y="242887"/>
            <a:ext cx="91440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/>
            <a:r>
              <a:rPr lang="en-GB" sz="3600" dirty="0" smtClean="0">
                <a:solidFill>
                  <a:srgbClr val="17375E"/>
                </a:solidFill>
              </a:rPr>
              <a:t>Meteorological Forecast</a:t>
            </a:r>
            <a:endParaRPr lang="en-GB" sz="3600" dirty="0">
              <a:solidFill>
                <a:srgbClr val="17375E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00" y="1130300"/>
            <a:ext cx="8961120" cy="4578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34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0900"/>
            <a:ext cx="9144000" cy="5143500"/>
          </a:xfrm>
          <a:prstGeom prst="rect">
            <a:avLst/>
          </a:prstGeom>
        </p:spPr>
      </p:pic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0" y="242887"/>
            <a:ext cx="91440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/>
            <a:r>
              <a:rPr lang="en-GB" sz="3600" dirty="0" smtClean="0">
                <a:solidFill>
                  <a:srgbClr val="17375E"/>
                </a:solidFill>
              </a:rPr>
              <a:t>Hydrologic Forecast (</a:t>
            </a:r>
            <a:r>
              <a:rPr lang="en-GB" sz="3600" dirty="0" err="1" smtClean="0">
                <a:solidFill>
                  <a:srgbClr val="17375E"/>
                </a:solidFill>
              </a:rPr>
              <a:t>ChaparE</a:t>
            </a:r>
            <a:r>
              <a:rPr lang="en-GB" sz="3600" dirty="0" smtClean="0">
                <a:solidFill>
                  <a:srgbClr val="17375E"/>
                </a:solidFill>
              </a:rPr>
              <a:t> Basin)</a:t>
            </a:r>
            <a:endParaRPr lang="en-GB" sz="3600" dirty="0">
              <a:solidFill>
                <a:srgbClr val="17375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376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66800"/>
            <a:ext cx="9144000" cy="4709750"/>
          </a:xfrm>
          <a:prstGeom prst="rect">
            <a:avLst/>
          </a:prstGeom>
        </p:spPr>
      </p:pic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0" y="242887"/>
            <a:ext cx="91440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/>
            <a:r>
              <a:rPr lang="en-GB" sz="3600" dirty="0">
                <a:solidFill>
                  <a:srgbClr val="17375E"/>
                </a:solidFill>
              </a:rPr>
              <a:t>Probabilistic discharge forecasts</a:t>
            </a:r>
          </a:p>
        </p:txBody>
      </p:sp>
    </p:spTree>
    <p:extLst>
      <p:ext uri="{BB962C8B-B14F-4D97-AF65-F5344CB8AC3E}">
        <p14:creationId xmlns:p14="http://schemas.microsoft.com/office/powerpoint/2010/main" val="104285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0" y="217487"/>
            <a:ext cx="91440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/>
            <a:r>
              <a:rPr lang="en-GB" sz="3600" dirty="0" smtClean="0">
                <a:solidFill>
                  <a:srgbClr val="17375E"/>
                </a:solidFill>
              </a:rPr>
              <a:t>Flood scenarios on hotspots: water depth </a:t>
            </a:r>
            <a:endParaRPr lang="en-GB" sz="3600" dirty="0">
              <a:solidFill>
                <a:srgbClr val="17375E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090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942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" y="1143686"/>
            <a:ext cx="8778240" cy="5431536"/>
          </a:xfrm>
          <a:prstGeom prst="rect">
            <a:avLst/>
          </a:prstGeom>
        </p:spPr>
      </p:pic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0" y="381215"/>
            <a:ext cx="91440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/>
            <a:r>
              <a:rPr lang="en-GB" sz="3600" dirty="0" smtClean="0">
                <a:solidFill>
                  <a:srgbClr val="17375E"/>
                </a:solidFill>
              </a:rPr>
              <a:t>Impact scenarios on hotspots: </a:t>
            </a:r>
          </a:p>
          <a:p>
            <a:pPr algn="ctr"/>
            <a:r>
              <a:rPr lang="en-GB" sz="3600" dirty="0" smtClean="0">
                <a:solidFill>
                  <a:srgbClr val="17375E"/>
                </a:solidFill>
              </a:rPr>
              <a:t>hazard + assets at risk </a:t>
            </a:r>
            <a:endParaRPr lang="en-GB" sz="3600" dirty="0">
              <a:solidFill>
                <a:srgbClr val="17375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127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o 8"/>
          <p:cNvGrpSpPr/>
          <p:nvPr/>
        </p:nvGrpSpPr>
        <p:grpSpPr>
          <a:xfrm rot="19563054">
            <a:off x="933713" y="2036775"/>
            <a:ext cx="2995542" cy="3987851"/>
            <a:chOff x="511818" y="1179559"/>
            <a:chExt cx="3509820" cy="4966838"/>
          </a:xfrm>
          <a:effectLst/>
        </p:grpSpPr>
        <p:pic>
          <p:nvPicPr>
            <p:cNvPr id="4" name="Immagine 3" descr="VIDECI_20160504_first_preview_141.pdf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11818" y="1179559"/>
              <a:ext cx="3509820" cy="49668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8" name="Rettangolo 7"/>
            <p:cNvSpPr/>
            <p:nvPr/>
          </p:nvSpPr>
          <p:spPr>
            <a:xfrm>
              <a:off x="892207" y="3987448"/>
              <a:ext cx="2099992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s-ES_tradnl" sz="400" b="1" dirty="0" smtClean="0">
                  <a:latin typeface="Verdana"/>
                  <a:cs typeface="Verdana"/>
                </a:rPr>
                <a:t>PARA </a:t>
              </a:r>
              <a:r>
                <a:rPr lang="es-ES_tradnl" sz="400" b="1" dirty="0">
                  <a:latin typeface="Verdana"/>
                  <a:cs typeface="Verdana"/>
                </a:rPr>
                <a:t>EL DIA DE MAÑANA, JUEVES 5 MAYO 2016</a:t>
              </a:r>
            </a:p>
            <a:p>
              <a:endParaRPr lang="es-ES_tradnl" sz="400" dirty="0" smtClean="0">
                <a:latin typeface="Verdana"/>
                <a:cs typeface="Verdana"/>
              </a:endParaRPr>
            </a:p>
            <a:p>
              <a:r>
                <a:rPr lang="es-ES_tradnl" sz="400" dirty="0" smtClean="0">
                  <a:solidFill>
                    <a:schemeClr val="bg1">
                      <a:lumMod val="50000"/>
                    </a:schemeClr>
                  </a:solidFill>
                  <a:latin typeface="Verdana"/>
                  <a:cs typeface="Verdana"/>
                </a:rPr>
                <a:t>RIESGO </a:t>
              </a:r>
              <a:r>
                <a:rPr lang="es-ES_tradnl" sz="400" dirty="0">
                  <a:solidFill>
                    <a:schemeClr val="bg1">
                      <a:lumMod val="50000"/>
                    </a:schemeClr>
                  </a:solidFill>
                  <a:latin typeface="Verdana"/>
                  <a:cs typeface="Verdana"/>
                </a:rPr>
                <a:t>HIDROLOGICO ALTO</a:t>
              </a:r>
            </a:p>
            <a:p>
              <a:r>
                <a:rPr lang="es-ES_tradnl" sz="400" dirty="0">
                  <a:solidFill>
                    <a:schemeClr val="bg1">
                      <a:lumMod val="50000"/>
                    </a:schemeClr>
                  </a:solidFill>
                  <a:latin typeface="Verdana"/>
                  <a:cs typeface="Verdana"/>
                </a:rPr>
                <a:t>Cochabamba: </a:t>
              </a:r>
              <a:r>
                <a:rPr lang="es-ES_tradnl" sz="400" dirty="0" err="1">
                  <a:solidFill>
                    <a:schemeClr val="bg1">
                      <a:lumMod val="50000"/>
                    </a:schemeClr>
                  </a:solidFill>
                  <a:latin typeface="Verdana"/>
                  <a:cs typeface="Verdana"/>
                </a:rPr>
                <a:t>Shinahota</a:t>
              </a:r>
              <a:r>
                <a:rPr lang="es-ES_tradnl" sz="400" dirty="0">
                  <a:solidFill>
                    <a:schemeClr val="bg1">
                      <a:lumMod val="50000"/>
                    </a:schemeClr>
                  </a:solidFill>
                  <a:latin typeface="Verdana"/>
                  <a:cs typeface="Verdana"/>
                </a:rPr>
                <a:t>, </a:t>
              </a:r>
              <a:r>
                <a:rPr lang="es-ES_tradnl" sz="400" dirty="0" smtClean="0">
                  <a:solidFill>
                    <a:schemeClr val="bg1">
                      <a:lumMod val="50000"/>
                    </a:schemeClr>
                  </a:solidFill>
                  <a:latin typeface="Verdana"/>
                  <a:cs typeface="Verdana"/>
                </a:rPr>
                <a:t> </a:t>
              </a:r>
              <a:r>
                <a:rPr lang="es-ES_tradnl" sz="400" dirty="0" err="1" smtClean="0">
                  <a:solidFill>
                    <a:schemeClr val="bg1">
                      <a:lumMod val="50000"/>
                    </a:schemeClr>
                  </a:solidFill>
                  <a:latin typeface="Verdana"/>
                  <a:cs typeface="Verdana"/>
                </a:rPr>
                <a:t>Tiraque</a:t>
              </a:r>
              <a:r>
                <a:rPr lang="es-ES_tradnl" sz="400" dirty="0">
                  <a:solidFill>
                    <a:schemeClr val="bg1">
                      <a:lumMod val="50000"/>
                    </a:schemeClr>
                  </a:solidFill>
                  <a:latin typeface="Verdana"/>
                  <a:cs typeface="Verdana"/>
                </a:rPr>
                <a:t>, Villa Tunari</a:t>
              </a:r>
            </a:p>
            <a:p>
              <a:r>
                <a:rPr lang="es-ES_tradnl" sz="400" dirty="0">
                  <a:solidFill>
                    <a:schemeClr val="bg1">
                      <a:lumMod val="50000"/>
                    </a:schemeClr>
                  </a:solidFill>
                  <a:latin typeface="Verdana"/>
                  <a:cs typeface="Verdana"/>
                </a:rPr>
                <a:t>MIÉRCOLES 4 MAYO 2016</a:t>
              </a:r>
            </a:p>
            <a:p>
              <a:r>
                <a:rPr lang="es-ES_tradnl" sz="400" dirty="0">
                  <a:solidFill>
                    <a:schemeClr val="bg1">
                      <a:lumMod val="50000"/>
                    </a:schemeClr>
                  </a:solidFill>
                  <a:latin typeface="Verdana"/>
                  <a:cs typeface="Verdana"/>
                </a:rPr>
                <a:t>HORA 22:35</a:t>
              </a:r>
            </a:p>
            <a:p>
              <a:r>
                <a:rPr lang="es-ES_tradnl" sz="400" dirty="0">
                  <a:solidFill>
                    <a:schemeClr val="bg1">
                      <a:lumMod val="50000"/>
                    </a:schemeClr>
                  </a:solidFill>
                  <a:latin typeface="Verdana"/>
                  <a:cs typeface="Verdana"/>
                </a:rPr>
                <a:t>Unidad de Prevención SNATD-SINAGER</a:t>
              </a:r>
            </a:p>
          </p:txBody>
        </p:sp>
      </p:grpSp>
      <p:pic>
        <p:nvPicPr>
          <p:cNvPr id="7" name="Immagine 6" descr="VIDECI_20160504_first_preview_141.pdf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2004" y="1417155"/>
            <a:ext cx="2995963" cy="397301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Immagine 9" descr="VIDECI_20160504_first_145.pdf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94253">
            <a:off x="5472146" y="2039455"/>
            <a:ext cx="2993764" cy="397301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0" y="368131"/>
            <a:ext cx="91440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/>
            <a:r>
              <a:rPr lang="es-ES_tradnl" sz="3600" dirty="0" err="1">
                <a:solidFill>
                  <a:srgbClr val="17375E"/>
                </a:solidFill>
              </a:rPr>
              <a:t>I</a:t>
            </a:r>
            <a:r>
              <a:rPr lang="es-ES_tradnl" sz="3600" dirty="0" err="1" smtClean="0">
                <a:solidFill>
                  <a:srgbClr val="17375E"/>
                </a:solidFill>
              </a:rPr>
              <a:t>mpact-based</a:t>
            </a:r>
            <a:r>
              <a:rPr lang="es-ES_tradnl" sz="3600" dirty="0" smtClean="0">
                <a:solidFill>
                  <a:srgbClr val="17375E"/>
                </a:solidFill>
              </a:rPr>
              <a:t> multi</a:t>
            </a:r>
            <a:r>
              <a:rPr lang="es-ES_tradnl" sz="3600" dirty="0">
                <a:solidFill>
                  <a:srgbClr val="17375E"/>
                </a:solidFill>
              </a:rPr>
              <a:t>-</a:t>
            </a:r>
            <a:r>
              <a:rPr lang="es-ES_tradnl" sz="3600" dirty="0" err="1">
                <a:solidFill>
                  <a:srgbClr val="17375E"/>
                </a:solidFill>
              </a:rPr>
              <a:t>hazard</a:t>
            </a:r>
            <a:r>
              <a:rPr lang="es-ES_tradnl" sz="3600" dirty="0">
                <a:solidFill>
                  <a:srgbClr val="17375E"/>
                </a:solidFill>
              </a:rPr>
              <a:t> </a:t>
            </a:r>
            <a:r>
              <a:rPr lang="es-ES_tradnl" sz="3600" dirty="0" err="1" smtClean="0">
                <a:solidFill>
                  <a:srgbClr val="17375E"/>
                </a:solidFill>
              </a:rPr>
              <a:t>bulletin</a:t>
            </a:r>
            <a:endParaRPr lang="es-ES_tradnl" sz="3600" dirty="0">
              <a:solidFill>
                <a:srgbClr val="17375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032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-114300" y="549275"/>
            <a:ext cx="9258300" cy="5781675"/>
            <a:chOff x="-72" y="346"/>
            <a:chExt cx="5832" cy="3642"/>
          </a:xfrm>
        </p:grpSpPr>
        <p:pic>
          <p:nvPicPr>
            <p:cNvPr id="22541" name="Picture 4" descr="00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-72" y="346"/>
              <a:ext cx="5832" cy="36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542" name="Text Box 5"/>
            <p:cNvSpPr txBox="1">
              <a:spLocks noChangeArrowheads="1"/>
            </p:cNvSpPr>
            <p:nvPr/>
          </p:nvSpPr>
          <p:spPr bwMode="auto">
            <a:xfrm>
              <a:off x="3264" y="672"/>
              <a:ext cx="864" cy="288"/>
            </a:xfrm>
            <a:prstGeom prst="rect">
              <a:avLst/>
            </a:prstGeom>
            <a:solidFill>
              <a:srgbClr val="C0C0C0"/>
            </a:solidFill>
            <a:ln w="254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it-IT" sz="2400">
                  <a:solidFill>
                    <a:srgbClr val="990033"/>
                  </a:solidFill>
                  <a:latin typeface="Arial" charset="0"/>
                </a:rPr>
                <a:t>YEARS</a:t>
              </a:r>
            </a:p>
          </p:txBody>
        </p:sp>
        <p:sp>
          <p:nvSpPr>
            <p:cNvPr id="22543" name="Text Box 6"/>
            <p:cNvSpPr txBox="1">
              <a:spLocks noChangeArrowheads="1"/>
            </p:cNvSpPr>
            <p:nvPr/>
          </p:nvSpPr>
          <p:spPr bwMode="auto">
            <a:xfrm>
              <a:off x="4262" y="1056"/>
              <a:ext cx="1258" cy="304"/>
            </a:xfrm>
            <a:prstGeom prst="rect">
              <a:avLst/>
            </a:prstGeom>
            <a:solidFill>
              <a:srgbClr val="C0C0C0"/>
            </a:solidFill>
            <a:ln w="25400">
              <a:solidFill>
                <a:srgbClr val="8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it-IT" sz="2400">
                  <a:solidFill>
                    <a:srgbClr val="990033"/>
                  </a:solidFill>
                  <a:latin typeface="Arial" charset="0"/>
                </a:rPr>
                <a:t>from mouth</a:t>
              </a:r>
            </a:p>
          </p:txBody>
        </p:sp>
      </p:grpSp>
      <p:sp>
        <p:nvSpPr>
          <p:cNvPr id="1709058" name="Rectangle 2"/>
          <p:cNvSpPr>
            <a:spLocks noChangeArrowheads="1"/>
          </p:cNvSpPr>
          <p:nvPr/>
        </p:nvSpPr>
        <p:spPr bwMode="auto">
          <a:xfrm>
            <a:off x="0" y="0"/>
            <a:ext cx="57912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it-IT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Salt </a:t>
            </a:r>
            <a:r>
              <a:rPr lang="it-IT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intrusion</a:t>
            </a:r>
            <a:endParaRPr lang="it-IT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-152400" y="533400"/>
            <a:ext cx="9258300" cy="5781675"/>
            <a:chOff x="-72" y="346"/>
            <a:chExt cx="5832" cy="3642"/>
          </a:xfrm>
        </p:grpSpPr>
        <p:pic>
          <p:nvPicPr>
            <p:cNvPr id="22538" name="Picture 4" descr="006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-72" y="346"/>
              <a:ext cx="5832" cy="36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539" name="Text Box 5"/>
            <p:cNvSpPr txBox="1">
              <a:spLocks noChangeArrowheads="1"/>
            </p:cNvSpPr>
            <p:nvPr/>
          </p:nvSpPr>
          <p:spPr bwMode="auto">
            <a:xfrm>
              <a:off x="4080" y="1056"/>
              <a:ext cx="1258" cy="304"/>
            </a:xfrm>
            <a:prstGeom prst="rect">
              <a:avLst/>
            </a:prstGeom>
            <a:solidFill>
              <a:srgbClr val="C0C0C0"/>
            </a:solidFill>
            <a:ln w="25400">
              <a:solidFill>
                <a:srgbClr val="8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it-IT" sz="2400">
                  <a:solidFill>
                    <a:srgbClr val="990033"/>
                  </a:solidFill>
                  <a:latin typeface="Arial" charset="0"/>
                </a:rPr>
                <a:t>from mouth</a:t>
              </a:r>
            </a:p>
          </p:txBody>
        </p:sp>
        <p:sp>
          <p:nvSpPr>
            <p:cNvPr id="22540" name="Text Box 6"/>
            <p:cNvSpPr txBox="1">
              <a:spLocks noChangeArrowheads="1"/>
            </p:cNvSpPr>
            <p:nvPr/>
          </p:nvSpPr>
          <p:spPr bwMode="auto">
            <a:xfrm>
              <a:off x="3264" y="672"/>
              <a:ext cx="864" cy="288"/>
            </a:xfrm>
            <a:prstGeom prst="rect">
              <a:avLst/>
            </a:prstGeom>
            <a:solidFill>
              <a:srgbClr val="C0C0C0"/>
            </a:solidFill>
            <a:ln w="254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it-IT" sz="2400">
                  <a:solidFill>
                    <a:srgbClr val="990033"/>
                  </a:solidFill>
                  <a:latin typeface="Arial" charset="0"/>
                </a:rPr>
                <a:t>YEARS</a:t>
              </a:r>
            </a:p>
          </p:txBody>
        </p:sp>
      </p:grp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-114300" y="533400"/>
            <a:ext cx="9258300" cy="5781675"/>
            <a:chOff x="-72" y="346"/>
            <a:chExt cx="5832" cy="3642"/>
          </a:xfrm>
        </p:grpSpPr>
        <p:pic>
          <p:nvPicPr>
            <p:cNvPr id="22535" name="Picture 4" descr="007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-72" y="346"/>
              <a:ext cx="5832" cy="36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536" name="Text Box 5"/>
            <p:cNvSpPr txBox="1">
              <a:spLocks noChangeArrowheads="1"/>
            </p:cNvSpPr>
            <p:nvPr/>
          </p:nvSpPr>
          <p:spPr bwMode="auto">
            <a:xfrm>
              <a:off x="3264" y="672"/>
              <a:ext cx="864" cy="288"/>
            </a:xfrm>
            <a:prstGeom prst="rect">
              <a:avLst/>
            </a:prstGeom>
            <a:solidFill>
              <a:srgbClr val="C0C0C0"/>
            </a:solidFill>
            <a:ln w="254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it-IT" sz="2400">
                  <a:solidFill>
                    <a:srgbClr val="990033"/>
                  </a:solidFill>
                  <a:latin typeface="Arial" charset="0"/>
                </a:rPr>
                <a:t>YEARS</a:t>
              </a:r>
            </a:p>
          </p:txBody>
        </p:sp>
        <p:sp>
          <p:nvSpPr>
            <p:cNvPr id="22537" name="Text Box 6"/>
            <p:cNvSpPr txBox="1">
              <a:spLocks noChangeArrowheads="1"/>
            </p:cNvSpPr>
            <p:nvPr/>
          </p:nvSpPr>
          <p:spPr bwMode="auto">
            <a:xfrm>
              <a:off x="4118" y="1056"/>
              <a:ext cx="1258" cy="304"/>
            </a:xfrm>
            <a:prstGeom prst="rect">
              <a:avLst/>
            </a:prstGeom>
            <a:solidFill>
              <a:srgbClr val="C0C0C0"/>
            </a:solidFill>
            <a:ln w="25400">
              <a:solidFill>
                <a:srgbClr val="8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it-IT" sz="2400">
                  <a:solidFill>
                    <a:srgbClr val="990033"/>
                  </a:solidFill>
                  <a:latin typeface="Arial" charset="0"/>
                </a:rPr>
                <a:t>from mouth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8463" y="142875"/>
            <a:ext cx="8388350" cy="60944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9219" name="Oval 3"/>
          <p:cNvSpPr>
            <a:spLocks noChangeArrowheads="1"/>
          </p:cNvSpPr>
          <p:nvPr/>
        </p:nvSpPr>
        <p:spPr bwMode="auto">
          <a:xfrm>
            <a:off x="755650" y="4076700"/>
            <a:ext cx="3476625" cy="1454150"/>
          </a:xfrm>
          <a:prstGeom prst="ellipse">
            <a:avLst/>
          </a:prstGeom>
          <a:solidFill>
            <a:srgbClr val="FFFF99"/>
          </a:solidFill>
          <a:ln w="38100" algn="ctr">
            <a:solidFill>
              <a:srgbClr val="0066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it-IT" b="1"/>
              <a:t>Monitoring network:</a:t>
            </a:r>
          </a:p>
          <a:p>
            <a:pPr algn="ctr"/>
            <a:r>
              <a:rPr lang="it-IT"/>
              <a:t>431 water level gauges (blue triangle)</a:t>
            </a:r>
          </a:p>
          <a:p>
            <a:pPr algn="ctr"/>
            <a:r>
              <a:rPr lang="it-IT"/>
              <a:t>1145 raingauges (green dots)</a:t>
            </a:r>
          </a:p>
          <a:p>
            <a:pPr algn="ctr"/>
            <a:r>
              <a:rPr lang="it-IT"/>
              <a:t>834 thermometers (green dots)</a:t>
            </a:r>
          </a:p>
          <a:p>
            <a:pPr algn="ctr"/>
            <a:r>
              <a:rPr lang="it-IT"/>
              <a:t>193 dams (violet)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1873250" y="3100388"/>
            <a:ext cx="18415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it-IT" sz="1800">
              <a:latin typeface="Arial" charset="0"/>
            </a:endParaRPr>
          </a:p>
        </p:txBody>
      </p:sp>
      <p:pic>
        <p:nvPicPr>
          <p:cNvPr id="2052" name="Picture 2" descr="batimetria_tib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88" y="785813"/>
            <a:ext cx="7315200" cy="549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286000" y="142875"/>
            <a:ext cx="6705600" cy="2559050"/>
            <a:chOff x="1536" y="0"/>
            <a:chExt cx="4224" cy="1612"/>
          </a:xfrm>
        </p:grpSpPr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1536" y="240"/>
              <a:ext cx="4172" cy="1372"/>
              <a:chOff x="1536" y="264"/>
              <a:chExt cx="4172" cy="1372"/>
            </a:xfrm>
          </p:grpSpPr>
          <p:graphicFrame>
            <p:nvGraphicFramePr>
              <p:cNvPr id="2050" name="Object 5"/>
              <p:cNvGraphicFramePr>
                <a:graphicFrameLocks noChangeAspect="1"/>
              </p:cNvGraphicFramePr>
              <p:nvPr/>
            </p:nvGraphicFramePr>
            <p:xfrm>
              <a:off x="1536" y="264"/>
              <a:ext cx="2172" cy="69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91139" name="Immagine bitmap" r:id="rId5" imgW="3448531" imgH="1104762" progId="PBrush">
                      <p:embed/>
                    </p:oleObj>
                  </mc:Choice>
                  <mc:Fallback>
                    <p:oleObj name="Immagine bitmap" r:id="rId5" imgW="3448531" imgH="1104762" progId="PBrush">
                      <p:embed/>
                      <p:pic>
                        <p:nvPicPr>
                          <p:cNvPr id="0" name="Object 5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536" y="264"/>
                            <a:ext cx="2172" cy="696"/>
                          </a:xfrm>
                          <a:prstGeom prst="rect">
                            <a:avLst/>
                          </a:prstGeom>
                          <a:solidFill>
                            <a:srgbClr val="FFCC66"/>
                          </a:solidFill>
                          <a:ln>
                            <a:noFill/>
                          </a:ln>
                          <a:effectLst/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8" name="AutoShape 6"/>
              <p:cNvSpPr>
                <a:spLocks noChangeArrowheads="1"/>
              </p:cNvSpPr>
              <p:nvPr/>
            </p:nvSpPr>
            <p:spPr bwMode="auto">
              <a:xfrm>
                <a:off x="2400" y="912"/>
                <a:ext cx="288" cy="624"/>
              </a:xfrm>
              <a:prstGeom prst="downArrow">
                <a:avLst>
                  <a:gd name="adj1" fmla="val 50000"/>
                  <a:gd name="adj2" fmla="val 54167"/>
                </a:avLst>
              </a:prstGeom>
              <a:solidFill>
                <a:srgbClr val="FFCC66"/>
              </a:solidFill>
              <a:ln w="9525">
                <a:solidFill>
                  <a:srgbClr val="FF99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 sz="18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081" name="Text Box 7"/>
              <p:cNvSpPr txBox="1">
                <a:spLocks noChangeArrowheads="1"/>
              </p:cNvSpPr>
              <p:nvPr/>
            </p:nvSpPr>
            <p:spPr bwMode="auto">
              <a:xfrm>
                <a:off x="3168" y="960"/>
                <a:ext cx="730" cy="294"/>
              </a:xfrm>
              <a:prstGeom prst="rect">
                <a:avLst/>
              </a:prstGeom>
              <a:solidFill>
                <a:srgbClr val="FFCC66"/>
              </a:soli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it-IT" sz="2400">
                    <a:latin typeface="Book Antiqua" pitchFamily="18" charset="0"/>
                  </a:rPr>
                  <a:t>LAMI</a:t>
                </a:r>
              </a:p>
            </p:txBody>
          </p:sp>
          <p:sp>
            <p:nvSpPr>
              <p:cNvPr id="2082" name="Text Box 8"/>
              <p:cNvSpPr txBox="1">
                <a:spLocks noChangeArrowheads="1"/>
              </p:cNvSpPr>
              <p:nvPr/>
            </p:nvSpPr>
            <p:spPr bwMode="auto">
              <a:xfrm>
                <a:off x="3890" y="534"/>
                <a:ext cx="1818" cy="1102"/>
              </a:xfrm>
              <a:prstGeom prst="rect">
                <a:avLst/>
              </a:prstGeom>
              <a:solidFill>
                <a:srgbClr val="FFCC66"/>
              </a:soli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>
                  <a:buFontTx/>
                  <a:buChar char="•"/>
                </a:pPr>
                <a:r>
                  <a:rPr lang="en-US" sz="1800">
                    <a:latin typeface="Book Antiqua" pitchFamily="18" charset="0"/>
                  </a:rPr>
                  <a:t> wind 10 m </a:t>
                </a:r>
              </a:p>
              <a:p>
                <a:pPr>
                  <a:buFontTx/>
                  <a:buChar char="•"/>
                </a:pPr>
                <a:r>
                  <a:rPr lang="en-US" sz="1800">
                    <a:latin typeface="Book Antiqua" pitchFamily="18" charset="0"/>
                  </a:rPr>
                  <a:t> mean sea level pressure</a:t>
                </a:r>
              </a:p>
              <a:p>
                <a:pPr>
                  <a:buFontTx/>
                  <a:buChar char="•"/>
                </a:pPr>
                <a:r>
                  <a:rPr lang="en-US" sz="1800">
                    <a:latin typeface="Book Antiqua" pitchFamily="18" charset="0"/>
                  </a:rPr>
                  <a:t> air temperature 2 m</a:t>
                </a:r>
              </a:p>
              <a:p>
                <a:pPr>
                  <a:buFontTx/>
                  <a:buChar char="•"/>
                </a:pPr>
                <a:r>
                  <a:rPr lang="en-US" sz="1800">
                    <a:latin typeface="Book Antiqua" pitchFamily="18" charset="0"/>
                  </a:rPr>
                  <a:t> dew temperature 2 m</a:t>
                </a:r>
              </a:p>
              <a:p>
                <a:pPr>
                  <a:buFontTx/>
                  <a:buChar char="•"/>
                </a:pPr>
                <a:r>
                  <a:rPr lang="en-US" sz="1800">
                    <a:latin typeface="Book Antiqua" pitchFamily="18" charset="0"/>
                  </a:rPr>
                  <a:t> total cloud cover</a:t>
                </a:r>
              </a:p>
              <a:p>
                <a:pPr>
                  <a:buFontTx/>
                  <a:buChar char="•"/>
                </a:pPr>
                <a:r>
                  <a:rPr lang="en-US" sz="1800">
                    <a:latin typeface="Book Antiqua" pitchFamily="18" charset="0"/>
                  </a:rPr>
                  <a:t> net short-wave radiation</a:t>
                </a:r>
              </a:p>
            </p:txBody>
          </p:sp>
        </p:grpSp>
        <p:sp>
          <p:nvSpPr>
            <p:cNvPr id="2079" name="Text Box 9"/>
            <p:cNvSpPr txBox="1">
              <a:spLocks noChangeArrowheads="1"/>
            </p:cNvSpPr>
            <p:nvPr/>
          </p:nvSpPr>
          <p:spPr bwMode="auto">
            <a:xfrm>
              <a:off x="3764" y="0"/>
              <a:ext cx="1996" cy="40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800">
                  <a:latin typeface="Arial" charset="0"/>
                </a:rPr>
                <a:t>Astronomical and meteorological forces</a:t>
              </a:r>
            </a:p>
          </p:txBody>
        </p:sp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500063" y="3227388"/>
            <a:ext cx="7962900" cy="2844800"/>
            <a:chOff x="703" y="2069"/>
            <a:chExt cx="5016" cy="1792"/>
          </a:xfrm>
        </p:grpSpPr>
        <p:grpSp>
          <p:nvGrpSpPr>
            <p:cNvPr id="5" name="Group 11"/>
            <p:cNvGrpSpPr>
              <a:grpSpLocks/>
            </p:cNvGrpSpPr>
            <p:nvPr/>
          </p:nvGrpSpPr>
          <p:grpSpPr bwMode="auto">
            <a:xfrm>
              <a:off x="2544" y="2069"/>
              <a:ext cx="3175" cy="1792"/>
              <a:chOff x="2544" y="2069"/>
              <a:chExt cx="3175" cy="1792"/>
            </a:xfrm>
          </p:grpSpPr>
          <p:sp>
            <p:nvSpPr>
              <p:cNvPr id="2074" name="AutoShape 12"/>
              <p:cNvSpPr>
                <a:spLocks noChangeArrowheads="1"/>
              </p:cNvSpPr>
              <p:nvPr/>
            </p:nvSpPr>
            <p:spPr bwMode="auto">
              <a:xfrm rot="2670350">
                <a:off x="3288" y="3566"/>
                <a:ext cx="480" cy="192"/>
              </a:xfrm>
              <a:prstGeom prst="leftArrow">
                <a:avLst>
                  <a:gd name="adj1" fmla="val 58333"/>
                  <a:gd name="adj2" fmla="val 58333"/>
                </a:avLst>
              </a:prstGeom>
              <a:solidFill>
                <a:srgbClr val="FFCC99"/>
              </a:soli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GB" sz="2400">
                  <a:solidFill>
                    <a:srgbClr val="FFCC66"/>
                  </a:solidFill>
                  <a:latin typeface="Times New Roman" pitchFamily="18" charset="0"/>
                </a:endParaRPr>
              </a:p>
            </p:txBody>
          </p:sp>
          <p:grpSp>
            <p:nvGrpSpPr>
              <p:cNvPr id="6" name="Group 13"/>
              <p:cNvGrpSpPr>
                <a:grpSpLocks/>
              </p:cNvGrpSpPr>
              <p:nvPr/>
            </p:nvGrpSpPr>
            <p:grpSpPr bwMode="auto">
              <a:xfrm>
                <a:off x="2544" y="2069"/>
                <a:ext cx="3175" cy="1792"/>
                <a:chOff x="2544" y="2069"/>
                <a:chExt cx="3175" cy="1792"/>
              </a:xfrm>
            </p:grpSpPr>
            <p:pic>
              <p:nvPicPr>
                <p:cNvPr id="2076" name="Picture 14" descr="otranto"/>
                <p:cNvPicPr>
                  <a:picLocks noChangeAspect="1" noChangeArrowheads="1"/>
                </p:cNvPicPr>
                <p:nvPr/>
              </p:nvPicPr>
              <p:blipFill>
                <a:blip r:embed="rId7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544" y="2544"/>
                  <a:ext cx="1154" cy="86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2077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3792" y="2069"/>
                  <a:ext cx="1927" cy="1792"/>
                </a:xfrm>
                <a:prstGeom prst="rect">
                  <a:avLst/>
                </a:prstGeom>
                <a:solidFill>
                  <a:srgbClr val="FFCC99"/>
                </a:solidFill>
                <a:ln w="9525">
                  <a:solidFill>
                    <a:srgbClr val="FF9900"/>
                  </a:solidFill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en-GB" sz="2400">
                      <a:latin typeface="Book Antiqua" pitchFamily="18" charset="0"/>
                    </a:rPr>
                    <a:t>Mediterranean</a:t>
                  </a:r>
                </a:p>
                <a:p>
                  <a:r>
                    <a:rPr lang="en-GB" sz="2400">
                      <a:latin typeface="Book Antiqua" pitchFamily="18" charset="0"/>
                    </a:rPr>
                    <a:t>GCM</a:t>
                  </a:r>
                </a:p>
                <a:p>
                  <a:r>
                    <a:rPr lang="en-GB" sz="2400">
                      <a:latin typeface="Book Antiqua" pitchFamily="18" charset="0"/>
                    </a:rPr>
                    <a:t>(OPA-MFSTEP)</a:t>
                  </a:r>
                </a:p>
                <a:p>
                  <a:r>
                    <a:rPr lang="en-GB" sz="1800">
                      <a:latin typeface="Book Antiqua" pitchFamily="18" charset="0"/>
                    </a:rPr>
                    <a:t>daily forecasted temperature and salinity</a:t>
                  </a:r>
                </a:p>
                <a:p>
                  <a:r>
                    <a:rPr lang="en-GB" sz="1800">
                      <a:latin typeface="Book Antiqua" pitchFamily="18" charset="0"/>
                    </a:rPr>
                    <a:t>+</a:t>
                  </a:r>
                </a:p>
                <a:p>
                  <a:r>
                    <a:rPr lang="en-GB" sz="1800">
                      <a:latin typeface="Book Antiqua" pitchFamily="18" charset="0"/>
                    </a:rPr>
                    <a:t>tidal elevation and currents (M2,</a:t>
                  </a:r>
                  <a:r>
                    <a:rPr lang="it-IT" sz="1800">
                      <a:latin typeface="Book Antiqua" pitchFamily="18" charset="0"/>
                    </a:rPr>
                    <a:t> </a:t>
                  </a:r>
                  <a:r>
                    <a:rPr lang="en-GB" sz="1800">
                      <a:latin typeface="Book Antiqua" pitchFamily="18" charset="0"/>
                    </a:rPr>
                    <a:t>S2,</a:t>
                  </a:r>
                  <a:r>
                    <a:rPr lang="it-IT" sz="1800">
                      <a:latin typeface="Book Antiqua" pitchFamily="18" charset="0"/>
                    </a:rPr>
                    <a:t> </a:t>
                  </a:r>
                  <a:r>
                    <a:rPr lang="en-GB" sz="1800">
                      <a:latin typeface="Book Antiqua" pitchFamily="18" charset="0"/>
                    </a:rPr>
                    <a:t>O1,</a:t>
                  </a:r>
                  <a:r>
                    <a:rPr lang="it-IT" sz="1800">
                      <a:latin typeface="Book Antiqua" pitchFamily="18" charset="0"/>
                    </a:rPr>
                    <a:t> </a:t>
                  </a:r>
                  <a:r>
                    <a:rPr lang="en-GB" sz="1800">
                      <a:latin typeface="Book Antiqua" pitchFamily="18" charset="0"/>
                    </a:rPr>
                    <a:t>K1) from QUODDY model</a:t>
                  </a:r>
                </a:p>
              </p:txBody>
            </p:sp>
          </p:grpSp>
        </p:grpSp>
        <p:sp>
          <p:nvSpPr>
            <p:cNvPr id="2073" name="Text Box 16"/>
            <p:cNvSpPr txBox="1">
              <a:spLocks noChangeArrowheads="1"/>
            </p:cNvSpPr>
            <p:nvPr/>
          </p:nvSpPr>
          <p:spPr bwMode="auto">
            <a:xfrm>
              <a:off x="703" y="3294"/>
              <a:ext cx="1633" cy="5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600">
                  <a:latin typeface="Arial" charset="0"/>
                </a:rPr>
                <a:t>Model nested in Global Circulation Model of Mediterranean Sea</a:t>
              </a:r>
            </a:p>
          </p:txBody>
        </p:sp>
      </p:grpSp>
      <p:grpSp>
        <p:nvGrpSpPr>
          <p:cNvPr id="7" name="Group 17"/>
          <p:cNvGrpSpPr>
            <a:grpSpLocks/>
          </p:cNvGrpSpPr>
          <p:nvPr/>
        </p:nvGrpSpPr>
        <p:grpSpPr bwMode="auto">
          <a:xfrm>
            <a:off x="142875" y="1571625"/>
            <a:ext cx="5197475" cy="2373313"/>
            <a:chOff x="422" y="960"/>
            <a:chExt cx="3274" cy="1495"/>
          </a:xfrm>
        </p:grpSpPr>
        <p:grpSp>
          <p:nvGrpSpPr>
            <p:cNvPr id="9" name="Group 18"/>
            <p:cNvGrpSpPr>
              <a:grpSpLocks/>
            </p:cNvGrpSpPr>
            <p:nvPr/>
          </p:nvGrpSpPr>
          <p:grpSpPr bwMode="auto">
            <a:xfrm>
              <a:off x="422" y="960"/>
              <a:ext cx="3274" cy="1495"/>
              <a:chOff x="422" y="960"/>
              <a:chExt cx="3274" cy="1495"/>
            </a:xfrm>
          </p:grpSpPr>
          <p:sp>
            <p:nvSpPr>
              <p:cNvPr id="21" name="AutoShape 19"/>
              <p:cNvSpPr>
                <a:spLocks noChangeArrowheads="1"/>
              </p:cNvSpPr>
              <p:nvPr/>
            </p:nvSpPr>
            <p:spPr bwMode="auto">
              <a:xfrm>
                <a:off x="2112" y="1200"/>
                <a:ext cx="240" cy="48"/>
              </a:xfrm>
              <a:prstGeom prst="rightArrow">
                <a:avLst>
                  <a:gd name="adj1" fmla="val 50000"/>
                  <a:gd name="adj2" fmla="val 125000"/>
                </a:avLst>
              </a:prstGeom>
              <a:solidFill>
                <a:srgbClr val="CCCCFF"/>
              </a:solidFill>
              <a:ln w="9525">
                <a:solidFill>
                  <a:srgbClr val="3333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 sz="18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2" name="AutoShape 20"/>
              <p:cNvSpPr>
                <a:spLocks noChangeArrowheads="1"/>
              </p:cNvSpPr>
              <p:nvPr/>
            </p:nvSpPr>
            <p:spPr bwMode="auto">
              <a:xfrm>
                <a:off x="2160" y="2112"/>
                <a:ext cx="288" cy="48"/>
              </a:xfrm>
              <a:prstGeom prst="rightArrow">
                <a:avLst>
                  <a:gd name="adj1" fmla="val 50000"/>
                  <a:gd name="adj2" fmla="val 150000"/>
                </a:avLst>
              </a:prstGeom>
              <a:solidFill>
                <a:srgbClr val="CCCCFF"/>
              </a:solidFill>
              <a:ln w="9525">
                <a:solidFill>
                  <a:srgbClr val="3333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 sz="18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3" name="AutoShape 21"/>
              <p:cNvSpPr>
                <a:spLocks noChangeArrowheads="1"/>
              </p:cNvSpPr>
              <p:nvPr/>
            </p:nvSpPr>
            <p:spPr bwMode="auto">
              <a:xfrm rot="5400000">
                <a:off x="2664" y="1032"/>
                <a:ext cx="192" cy="48"/>
              </a:xfrm>
              <a:prstGeom prst="rightArrow">
                <a:avLst>
                  <a:gd name="adj1" fmla="val 50000"/>
                  <a:gd name="adj2" fmla="val 100000"/>
                </a:avLst>
              </a:prstGeom>
              <a:solidFill>
                <a:srgbClr val="CCCCFF"/>
              </a:solidFill>
              <a:ln w="9525">
                <a:solidFill>
                  <a:srgbClr val="3333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 sz="18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4" name="AutoShape 22"/>
              <p:cNvSpPr>
                <a:spLocks noChangeArrowheads="1"/>
              </p:cNvSpPr>
              <p:nvPr/>
            </p:nvSpPr>
            <p:spPr bwMode="auto">
              <a:xfrm>
                <a:off x="2016" y="1440"/>
                <a:ext cx="240" cy="48"/>
              </a:xfrm>
              <a:prstGeom prst="rightArrow">
                <a:avLst>
                  <a:gd name="adj1" fmla="val 50000"/>
                  <a:gd name="adj2" fmla="val 125000"/>
                </a:avLst>
              </a:prstGeom>
              <a:solidFill>
                <a:srgbClr val="CCCCFF"/>
              </a:solidFill>
              <a:ln w="9525">
                <a:solidFill>
                  <a:srgbClr val="3333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 sz="18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5" name="AutoShape 23"/>
              <p:cNvSpPr>
                <a:spLocks noChangeArrowheads="1"/>
              </p:cNvSpPr>
              <p:nvPr/>
            </p:nvSpPr>
            <p:spPr bwMode="auto">
              <a:xfrm>
                <a:off x="2064" y="1632"/>
                <a:ext cx="288" cy="48"/>
              </a:xfrm>
              <a:prstGeom prst="rightArrow">
                <a:avLst>
                  <a:gd name="adj1" fmla="val 50000"/>
                  <a:gd name="adj2" fmla="val 150000"/>
                </a:avLst>
              </a:prstGeom>
              <a:solidFill>
                <a:srgbClr val="CCCCFF"/>
              </a:solidFill>
              <a:ln w="9525">
                <a:solidFill>
                  <a:srgbClr val="3333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 sz="18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6" name="AutoShape 24"/>
              <p:cNvSpPr>
                <a:spLocks noChangeArrowheads="1"/>
              </p:cNvSpPr>
              <p:nvPr/>
            </p:nvSpPr>
            <p:spPr bwMode="auto">
              <a:xfrm rot="8691281">
                <a:off x="2989" y="1769"/>
                <a:ext cx="240" cy="48"/>
              </a:xfrm>
              <a:prstGeom prst="rightArrow">
                <a:avLst>
                  <a:gd name="adj1" fmla="val 50000"/>
                  <a:gd name="adj2" fmla="val 125000"/>
                </a:avLst>
              </a:prstGeom>
              <a:solidFill>
                <a:srgbClr val="CCCCFF"/>
              </a:solidFill>
              <a:ln w="9525">
                <a:solidFill>
                  <a:srgbClr val="3333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 sz="18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7" name="AutoShape 25"/>
              <p:cNvSpPr>
                <a:spLocks noChangeArrowheads="1"/>
              </p:cNvSpPr>
              <p:nvPr/>
            </p:nvSpPr>
            <p:spPr bwMode="auto">
              <a:xfrm rot="-11156630">
                <a:off x="3456" y="2407"/>
                <a:ext cx="240" cy="48"/>
              </a:xfrm>
              <a:prstGeom prst="rightArrow">
                <a:avLst>
                  <a:gd name="adj1" fmla="val 50000"/>
                  <a:gd name="adj2" fmla="val 125000"/>
                </a:avLst>
              </a:prstGeom>
              <a:solidFill>
                <a:srgbClr val="CCCCFF"/>
              </a:solidFill>
              <a:ln w="9525">
                <a:solidFill>
                  <a:srgbClr val="3333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 sz="18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2067" name="Text Box 26"/>
              <p:cNvSpPr txBox="1">
                <a:spLocks noChangeArrowheads="1"/>
              </p:cNvSpPr>
              <p:nvPr/>
            </p:nvSpPr>
            <p:spPr bwMode="auto">
              <a:xfrm>
                <a:off x="422" y="1190"/>
                <a:ext cx="1546" cy="237"/>
              </a:xfrm>
              <a:prstGeom prst="rect">
                <a:avLst/>
              </a:prstGeom>
              <a:solidFill>
                <a:srgbClr val="CCCCFF"/>
              </a:solidFill>
              <a:ln w="9525">
                <a:solidFill>
                  <a:srgbClr val="3333FF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1800">
                    <a:latin typeface="Book Antiqua" pitchFamily="18" charset="0"/>
                  </a:rPr>
                  <a:t>48 rivers and springs</a:t>
                </a:r>
              </a:p>
            </p:txBody>
          </p:sp>
          <p:sp>
            <p:nvSpPr>
              <p:cNvPr id="29" name="AutoShape 27"/>
              <p:cNvSpPr>
                <a:spLocks noChangeArrowheads="1"/>
              </p:cNvSpPr>
              <p:nvPr/>
            </p:nvSpPr>
            <p:spPr bwMode="auto">
              <a:xfrm rot="8034214">
                <a:off x="2918" y="1258"/>
                <a:ext cx="192" cy="48"/>
              </a:xfrm>
              <a:prstGeom prst="rightArrow">
                <a:avLst>
                  <a:gd name="adj1" fmla="val 50000"/>
                  <a:gd name="adj2" fmla="val 100000"/>
                </a:avLst>
              </a:prstGeom>
              <a:solidFill>
                <a:srgbClr val="CCCCFF"/>
              </a:solidFill>
              <a:ln w="9525">
                <a:solidFill>
                  <a:srgbClr val="3333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 sz="18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30" name="AutoShape 28"/>
              <p:cNvSpPr>
                <a:spLocks noChangeArrowheads="1"/>
              </p:cNvSpPr>
              <p:nvPr/>
            </p:nvSpPr>
            <p:spPr bwMode="auto">
              <a:xfrm rot="-11345807">
                <a:off x="2928" y="1491"/>
                <a:ext cx="240" cy="48"/>
              </a:xfrm>
              <a:prstGeom prst="rightArrow">
                <a:avLst>
                  <a:gd name="adj1" fmla="val 50000"/>
                  <a:gd name="adj2" fmla="val 125000"/>
                </a:avLst>
              </a:prstGeom>
              <a:solidFill>
                <a:srgbClr val="CCCCFF"/>
              </a:solidFill>
              <a:ln w="9525">
                <a:solidFill>
                  <a:srgbClr val="3333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 sz="18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31" name="AutoShape 29"/>
              <p:cNvSpPr>
                <a:spLocks noChangeArrowheads="1"/>
              </p:cNvSpPr>
              <p:nvPr/>
            </p:nvSpPr>
            <p:spPr bwMode="auto">
              <a:xfrm>
                <a:off x="2064" y="1872"/>
                <a:ext cx="288" cy="48"/>
              </a:xfrm>
              <a:prstGeom prst="rightArrow">
                <a:avLst>
                  <a:gd name="adj1" fmla="val 50000"/>
                  <a:gd name="adj2" fmla="val 150000"/>
                </a:avLst>
              </a:prstGeom>
              <a:solidFill>
                <a:srgbClr val="CCCCFF"/>
              </a:solidFill>
              <a:ln w="9525">
                <a:solidFill>
                  <a:srgbClr val="3333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 sz="18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+mn-cs"/>
                </a:endParaRPr>
              </a:p>
            </p:txBody>
          </p:sp>
          <p:sp>
            <p:nvSpPr>
              <p:cNvPr id="32" name="AutoShape 30"/>
              <p:cNvSpPr>
                <a:spLocks noChangeArrowheads="1"/>
              </p:cNvSpPr>
              <p:nvPr/>
            </p:nvSpPr>
            <p:spPr bwMode="auto">
              <a:xfrm rot="-18997885">
                <a:off x="2153" y="1072"/>
                <a:ext cx="240" cy="48"/>
              </a:xfrm>
              <a:prstGeom prst="rightArrow">
                <a:avLst>
                  <a:gd name="adj1" fmla="val 50000"/>
                  <a:gd name="adj2" fmla="val 125000"/>
                </a:avLst>
              </a:prstGeom>
              <a:solidFill>
                <a:srgbClr val="CCCCFF"/>
              </a:solidFill>
              <a:ln w="9525">
                <a:solidFill>
                  <a:srgbClr val="3333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it-IT" sz="180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+mn-cs"/>
                </a:endParaRPr>
              </a:p>
            </p:txBody>
          </p:sp>
        </p:grpSp>
        <p:sp>
          <p:nvSpPr>
            <p:cNvPr id="2059" name="Text Box 31"/>
            <p:cNvSpPr txBox="1">
              <a:spLocks noChangeArrowheads="1"/>
            </p:cNvSpPr>
            <p:nvPr/>
          </p:nvSpPr>
          <p:spPr bwMode="auto">
            <a:xfrm>
              <a:off x="567" y="1480"/>
              <a:ext cx="1679" cy="36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600">
                  <a:latin typeface="Arial" charset="0"/>
                </a:rPr>
                <a:t>48 data: level and salinity data</a:t>
              </a:r>
            </a:p>
          </p:txBody>
        </p:sp>
      </p:grpSp>
      <p:sp>
        <p:nvSpPr>
          <p:cNvPr id="33" name="Text Box 32"/>
          <p:cNvSpPr txBox="1">
            <a:spLocks noChangeArrowheads="1"/>
          </p:cNvSpPr>
          <p:nvPr/>
        </p:nvSpPr>
        <p:spPr bwMode="auto">
          <a:xfrm>
            <a:off x="0" y="0"/>
            <a:ext cx="55800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it-IT" sz="3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j-ea"/>
                <a:cs typeface="Arial" charset="0"/>
              </a:rPr>
              <a:t>ADRIA-ROMS</a:t>
            </a: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86063" y="4929188"/>
            <a:ext cx="2947987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artografia_Delta_cuneo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6200" y="754224"/>
            <a:ext cx="4349236" cy="3261927"/>
          </a:xfrm>
          <a:ln>
            <a:solidFill>
              <a:schemeClr val="tx1"/>
            </a:solidFill>
          </a:ln>
        </p:spPr>
      </p:pic>
      <p:sp>
        <p:nvSpPr>
          <p:cNvPr id="2" name="Title 1"/>
          <p:cNvSpPr txBox="1">
            <a:spLocks/>
          </p:cNvSpPr>
          <p:nvPr/>
        </p:nvSpPr>
        <p:spPr>
          <a:xfrm>
            <a:off x="552277" y="214109"/>
            <a:ext cx="7338330" cy="75071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/>
            <a:r>
              <a:rPr lang="it-IT" sz="2400" b="1" dirty="0" smtClean="0">
                <a:solidFill>
                  <a:srgbClr val="FF0000"/>
                </a:solidFill>
                <a:latin typeface="Univers LT Std 47 Cn Lt"/>
                <a:cs typeface="Univers LT Std 47 Cn Lt"/>
              </a:rPr>
              <a:t>SALT INTRUSION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797050" y="2942462"/>
            <a:ext cx="18415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pic>
        <p:nvPicPr>
          <p:cNvPr id="7" name="Picture 4" descr="Barriera antisale Po di Gnocca 25_07_0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12719" y="1638702"/>
            <a:ext cx="2285808" cy="1521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591" t="13992" r="5489" b="5673"/>
          <a:stretch>
            <a:fillRect/>
          </a:stretch>
        </p:blipFill>
        <p:spPr bwMode="auto">
          <a:xfrm>
            <a:off x="4579421" y="1617920"/>
            <a:ext cx="2100607" cy="1521967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8544" y="4103882"/>
            <a:ext cx="3997038" cy="2315870"/>
          </a:xfrm>
          <a:prstGeom prst="rect">
            <a:avLst/>
          </a:prstGeom>
          <a:noFill/>
        </p:spPr>
      </p:pic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4609661" y="3706772"/>
            <a:ext cx="4388866" cy="2722418"/>
            <a:chOff x="53" y="1206"/>
            <a:chExt cx="2653" cy="1519"/>
          </a:xfrm>
        </p:grpSpPr>
        <p:pic>
          <p:nvPicPr>
            <p:cNvPr id="12" name="Picture 6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" y="1206"/>
              <a:ext cx="2653" cy="1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Text Box 7"/>
            <p:cNvSpPr txBox="1">
              <a:spLocks noChangeArrowheads="1"/>
            </p:cNvSpPr>
            <p:nvPr/>
          </p:nvSpPr>
          <p:spPr bwMode="auto">
            <a:xfrm>
              <a:off x="1999" y="1603"/>
              <a:ext cx="707" cy="8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400" dirty="0">
                  <a:solidFill>
                    <a:schemeClr val="bg1">
                      <a:lumMod val="50000"/>
                    </a:schemeClr>
                  </a:solidFill>
                  <a:latin typeface="Univers LT Std 47 Cn Lt"/>
                  <a:ea typeface="+mj-ea"/>
                  <a:cs typeface="Univers LT Std 47 Cn Lt"/>
                </a:rPr>
                <a:t>percentuale di acqua dolce e acqua salata nel tempo in una sezione</a:t>
              </a:r>
            </a:p>
          </p:txBody>
        </p:sp>
      </p:grpSp>
      <p:sp>
        <p:nvSpPr>
          <p:cNvPr id="14" name="Line 4"/>
          <p:cNvSpPr>
            <a:spLocks noChangeShapeType="1"/>
          </p:cNvSpPr>
          <p:nvPr/>
        </p:nvSpPr>
        <p:spPr bwMode="auto">
          <a:xfrm>
            <a:off x="3453681" y="4932898"/>
            <a:ext cx="1436537" cy="37407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784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google_earth_foce_0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82700"/>
            <a:ext cx="9144000" cy="5575300"/>
          </a:xfrm>
          <a:prstGeom prst="rect">
            <a:avLst/>
          </a:prstGeom>
        </p:spPr>
      </p:pic>
      <p:pic>
        <p:nvPicPr>
          <p:cNvPr id="4" name="Immagine 3" descr="google_earth_foce_04_bisagno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82700"/>
            <a:ext cx="9144000" cy="5575300"/>
          </a:xfrm>
          <a:prstGeom prst="rect">
            <a:avLst/>
          </a:prstGeom>
        </p:spPr>
      </p:pic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0" y="242887"/>
            <a:ext cx="91440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/>
            <a:r>
              <a:rPr lang="en-GB" sz="3600" dirty="0" smtClean="0">
                <a:solidFill>
                  <a:srgbClr val="17375E"/>
                </a:solidFill>
              </a:rPr>
              <a:t>Implementation in Genoa urban area</a:t>
            </a:r>
            <a:endParaRPr lang="en-GB" sz="3600" dirty="0">
              <a:solidFill>
                <a:srgbClr val="17375E"/>
              </a:solidFill>
            </a:endParaRPr>
          </a:p>
        </p:txBody>
      </p:sp>
      <p:pic>
        <p:nvPicPr>
          <p:cNvPr id="2" name="Immagine 1" descr="479c01fa-4b12-44fe-94cd-3e702563c7de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82700"/>
            <a:ext cx="9144000" cy="5575300"/>
          </a:xfrm>
          <a:prstGeom prst="rect">
            <a:avLst/>
          </a:prstGeom>
        </p:spPr>
      </p:pic>
      <p:sp>
        <p:nvSpPr>
          <p:cNvPr id="10" name="TextBox 23"/>
          <p:cNvSpPr txBox="1"/>
          <p:nvPr/>
        </p:nvSpPr>
        <p:spPr>
          <a:xfrm>
            <a:off x="172247" y="1493593"/>
            <a:ext cx="829940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Bebas Neue"/>
                <a:cs typeface="Bebas Neue"/>
              </a:rPr>
              <a:t>Genoa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Bebas Neue"/>
                <a:cs typeface="Bebas Neue"/>
              </a:rPr>
              <a:t>, 9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Bebas Neue"/>
                <a:cs typeface="Bebas Neue"/>
              </a:rPr>
              <a:t>October 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Bebas Neue"/>
                <a:cs typeface="Bebas Neue"/>
              </a:rPr>
              <a:t>2014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Bebas Neue"/>
                <a:cs typeface="Bebas Neue"/>
              </a:rPr>
              <a:t>| Flood hazard and economic losses</a:t>
            </a:r>
            <a:endParaRPr lang="en-US" sz="2000" dirty="0">
              <a:solidFill>
                <a:schemeClr val="tx2">
                  <a:lumMod val="75000"/>
                </a:schemeClr>
              </a:solidFill>
              <a:latin typeface="Bebas Neue"/>
              <a:cs typeface="Bebas Neue"/>
            </a:endParaRP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6137" y="1980006"/>
            <a:ext cx="3245510" cy="804886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486371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Straight Connector 28"/>
          <p:cNvCxnSpPr/>
          <p:nvPr/>
        </p:nvCxnSpPr>
        <p:spPr>
          <a:xfrm>
            <a:off x="7581900" y="1706749"/>
            <a:ext cx="1346200" cy="0"/>
          </a:xfrm>
          <a:prstGeom prst="line">
            <a:avLst/>
          </a:prstGeom>
          <a:ln w="38100" cmpd="sng">
            <a:solidFill>
              <a:srgbClr val="FF0000"/>
            </a:solidFill>
            <a:prstDash val="lg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492254" y="1893027"/>
            <a:ext cx="1562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Verdana"/>
                <a:cs typeface="Verdana"/>
              </a:rPr>
              <a:t>diversion channel on tributary </a:t>
            </a:r>
            <a:r>
              <a:rPr lang="en-US" sz="1200" dirty="0" err="1" smtClean="0">
                <a:latin typeface="Verdana"/>
                <a:cs typeface="Verdana"/>
              </a:rPr>
              <a:t>rio</a:t>
            </a:r>
            <a:r>
              <a:rPr lang="en-US" sz="1200" dirty="0" smtClean="0">
                <a:latin typeface="Verdana"/>
                <a:cs typeface="Verdana"/>
              </a:rPr>
              <a:t> </a:t>
            </a:r>
            <a:r>
              <a:rPr lang="en-US" sz="1200" dirty="0" err="1" smtClean="0">
                <a:latin typeface="Verdana"/>
                <a:cs typeface="Verdana"/>
              </a:rPr>
              <a:t>Ferreggiano</a:t>
            </a:r>
            <a:endParaRPr lang="en-US" sz="1200" dirty="0">
              <a:latin typeface="Verdana"/>
              <a:cs typeface="Verdana"/>
            </a:endParaRPr>
          </a:p>
        </p:txBody>
      </p:sp>
      <p:grpSp>
        <p:nvGrpSpPr>
          <p:cNvPr id="2" name="Group 41"/>
          <p:cNvGrpSpPr/>
          <p:nvPr/>
        </p:nvGrpSpPr>
        <p:grpSpPr>
          <a:xfrm>
            <a:off x="1790718" y="1087190"/>
            <a:ext cx="5440812" cy="5335020"/>
            <a:chOff x="1790701" y="672350"/>
            <a:chExt cx="5587999" cy="4207364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90701" y="672350"/>
              <a:ext cx="5587999" cy="4207364"/>
            </a:xfrm>
            <a:prstGeom prst="rect">
              <a:avLst/>
            </a:prstGeom>
            <a:ln>
              <a:noFill/>
              <a:prstDash val="lgDash"/>
            </a:ln>
          </p:spPr>
        </p:pic>
        <p:cxnSp>
          <p:nvCxnSpPr>
            <p:cNvPr id="17" name="Straight Connector 16"/>
            <p:cNvCxnSpPr/>
            <p:nvPr/>
          </p:nvCxnSpPr>
          <p:spPr>
            <a:xfrm>
              <a:off x="5461000" y="1162050"/>
              <a:ext cx="247650" cy="1320800"/>
            </a:xfrm>
            <a:prstGeom prst="line">
              <a:avLst/>
            </a:prstGeom>
            <a:ln w="38100" cmpd="sng">
              <a:solidFill>
                <a:srgbClr val="FF0000"/>
              </a:solidFill>
              <a:prstDash val="lg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Freeform 23"/>
            <p:cNvSpPr/>
            <p:nvPr/>
          </p:nvSpPr>
          <p:spPr>
            <a:xfrm>
              <a:off x="5302250" y="2482850"/>
              <a:ext cx="406401" cy="488950"/>
            </a:xfrm>
            <a:custGeom>
              <a:avLst/>
              <a:gdLst>
                <a:gd name="connsiteX0" fmla="*/ 406400 w 406400"/>
                <a:gd name="connsiteY0" fmla="*/ 0 h 488950"/>
                <a:gd name="connsiteX1" fmla="*/ 400050 w 406400"/>
                <a:gd name="connsiteY1" fmla="*/ 31750 h 488950"/>
                <a:gd name="connsiteX2" fmla="*/ 374650 w 406400"/>
                <a:gd name="connsiteY2" fmla="*/ 69850 h 488950"/>
                <a:gd name="connsiteX3" fmla="*/ 361950 w 406400"/>
                <a:gd name="connsiteY3" fmla="*/ 88900 h 488950"/>
                <a:gd name="connsiteX4" fmla="*/ 342900 w 406400"/>
                <a:gd name="connsiteY4" fmla="*/ 127000 h 488950"/>
                <a:gd name="connsiteX5" fmla="*/ 323850 w 406400"/>
                <a:gd name="connsiteY5" fmla="*/ 190500 h 488950"/>
                <a:gd name="connsiteX6" fmla="*/ 311150 w 406400"/>
                <a:gd name="connsiteY6" fmla="*/ 215900 h 488950"/>
                <a:gd name="connsiteX7" fmla="*/ 304800 w 406400"/>
                <a:gd name="connsiteY7" fmla="*/ 234950 h 488950"/>
                <a:gd name="connsiteX8" fmla="*/ 273050 w 406400"/>
                <a:gd name="connsiteY8" fmla="*/ 273050 h 488950"/>
                <a:gd name="connsiteX9" fmla="*/ 254000 w 406400"/>
                <a:gd name="connsiteY9" fmla="*/ 298450 h 488950"/>
                <a:gd name="connsiteX10" fmla="*/ 241300 w 406400"/>
                <a:gd name="connsiteY10" fmla="*/ 317500 h 488950"/>
                <a:gd name="connsiteX11" fmla="*/ 222250 w 406400"/>
                <a:gd name="connsiteY11" fmla="*/ 330200 h 488950"/>
                <a:gd name="connsiteX12" fmla="*/ 177800 w 406400"/>
                <a:gd name="connsiteY12" fmla="*/ 361950 h 488950"/>
                <a:gd name="connsiteX13" fmla="*/ 165100 w 406400"/>
                <a:gd name="connsiteY13" fmla="*/ 381000 h 488950"/>
                <a:gd name="connsiteX14" fmla="*/ 146050 w 406400"/>
                <a:gd name="connsiteY14" fmla="*/ 393700 h 488950"/>
                <a:gd name="connsiteX15" fmla="*/ 101600 w 406400"/>
                <a:gd name="connsiteY15" fmla="*/ 450850 h 488950"/>
                <a:gd name="connsiteX16" fmla="*/ 63500 w 406400"/>
                <a:gd name="connsiteY16" fmla="*/ 463550 h 488950"/>
                <a:gd name="connsiteX17" fmla="*/ 25400 w 406400"/>
                <a:gd name="connsiteY17" fmla="*/ 476250 h 488950"/>
                <a:gd name="connsiteX18" fmla="*/ 0 w 406400"/>
                <a:gd name="connsiteY18" fmla="*/ 488950 h 488950"/>
                <a:gd name="connsiteX0" fmla="*/ 406400 w 406400"/>
                <a:gd name="connsiteY0" fmla="*/ 0 h 488950"/>
                <a:gd name="connsiteX1" fmla="*/ 400050 w 406400"/>
                <a:gd name="connsiteY1" fmla="*/ 31750 h 488950"/>
                <a:gd name="connsiteX2" fmla="*/ 374650 w 406400"/>
                <a:gd name="connsiteY2" fmla="*/ 69850 h 488950"/>
                <a:gd name="connsiteX3" fmla="*/ 361950 w 406400"/>
                <a:gd name="connsiteY3" fmla="*/ 88900 h 488950"/>
                <a:gd name="connsiteX4" fmla="*/ 342900 w 406400"/>
                <a:gd name="connsiteY4" fmla="*/ 127000 h 488950"/>
                <a:gd name="connsiteX5" fmla="*/ 323850 w 406400"/>
                <a:gd name="connsiteY5" fmla="*/ 190500 h 488950"/>
                <a:gd name="connsiteX6" fmla="*/ 311150 w 406400"/>
                <a:gd name="connsiteY6" fmla="*/ 215900 h 488950"/>
                <a:gd name="connsiteX7" fmla="*/ 304800 w 406400"/>
                <a:gd name="connsiteY7" fmla="*/ 234950 h 488950"/>
                <a:gd name="connsiteX8" fmla="*/ 273050 w 406400"/>
                <a:gd name="connsiteY8" fmla="*/ 273050 h 488950"/>
                <a:gd name="connsiteX9" fmla="*/ 254000 w 406400"/>
                <a:gd name="connsiteY9" fmla="*/ 298450 h 488950"/>
                <a:gd name="connsiteX10" fmla="*/ 241300 w 406400"/>
                <a:gd name="connsiteY10" fmla="*/ 317500 h 488950"/>
                <a:gd name="connsiteX11" fmla="*/ 222250 w 406400"/>
                <a:gd name="connsiteY11" fmla="*/ 330200 h 488950"/>
                <a:gd name="connsiteX12" fmla="*/ 177800 w 406400"/>
                <a:gd name="connsiteY12" fmla="*/ 361950 h 488950"/>
                <a:gd name="connsiteX13" fmla="*/ 165100 w 406400"/>
                <a:gd name="connsiteY13" fmla="*/ 381000 h 488950"/>
                <a:gd name="connsiteX14" fmla="*/ 171450 w 406400"/>
                <a:gd name="connsiteY14" fmla="*/ 425450 h 488950"/>
                <a:gd name="connsiteX15" fmla="*/ 101600 w 406400"/>
                <a:gd name="connsiteY15" fmla="*/ 450850 h 488950"/>
                <a:gd name="connsiteX16" fmla="*/ 63500 w 406400"/>
                <a:gd name="connsiteY16" fmla="*/ 463550 h 488950"/>
                <a:gd name="connsiteX17" fmla="*/ 25400 w 406400"/>
                <a:gd name="connsiteY17" fmla="*/ 476250 h 488950"/>
                <a:gd name="connsiteX18" fmla="*/ 0 w 406400"/>
                <a:gd name="connsiteY18" fmla="*/ 488950 h 488950"/>
                <a:gd name="connsiteX0" fmla="*/ 406400 w 406400"/>
                <a:gd name="connsiteY0" fmla="*/ 0 h 488950"/>
                <a:gd name="connsiteX1" fmla="*/ 400050 w 406400"/>
                <a:gd name="connsiteY1" fmla="*/ 31750 h 488950"/>
                <a:gd name="connsiteX2" fmla="*/ 374650 w 406400"/>
                <a:gd name="connsiteY2" fmla="*/ 69850 h 488950"/>
                <a:gd name="connsiteX3" fmla="*/ 361950 w 406400"/>
                <a:gd name="connsiteY3" fmla="*/ 88900 h 488950"/>
                <a:gd name="connsiteX4" fmla="*/ 342900 w 406400"/>
                <a:gd name="connsiteY4" fmla="*/ 127000 h 488950"/>
                <a:gd name="connsiteX5" fmla="*/ 323850 w 406400"/>
                <a:gd name="connsiteY5" fmla="*/ 190500 h 488950"/>
                <a:gd name="connsiteX6" fmla="*/ 311150 w 406400"/>
                <a:gd name="connsiteY6" fmla="*/ 215900 h 488950"/>
                <a:gd name="connsiteX7" fmla="*/ 304800 w 406400"/>
                <a:gd name="connsiteY7" fmla="*/ 234950 h 488950"/>
                <a:gd name="connsiteX8" fmla="*/ 273050 w 406400"/>
                <a:gd name="connsiteY8" fmla="*/ 273050 h 488950"/>
                <a:gd name="connsiteX9" fmla="*/ 254000 w 406400"/>
                <a:gd name="connsiteY9" fmla="*/ 298450 h 488950"/>
                <a:gd name="connsiteX10" fmla="*/ 241300 w 406400"/>
                <a:gd name="connsiteY10" fmla="*/ 317500 h 488950"/>
                <a:gd name="connsiteX11" fmla="*/ 222250 w 406400"/>
                <a:gd name="connsiteY11" fmla="*/ 330200 h 488950"/>
                <a:gd name="connsiteX12" fmla="*/ 177800 w 406400"/>
                <a:gd name="connsiteY12" fmla="*/ 361950 h 488950"/>
                <a:gd name="connsiteX13" fmla="*/ 165100 w 406400"/>
                <a:gd name="connsiteY13" fmla="*/ 381000 h 488950"/>
                <a:gd name="connsiteX14" fmla="*/ 141816 w 406400"/>
                <a:gd name="connsiteY14" fmla="*/ 421217 h 488950"/>
                <a:gd name="connsiteX15" fmla="*/ 101600 w 406400"/>
                <a:gd name="connsiteY15" fmla="*/ 450850 h 488950"/>
                <a:gd name="connsiteX16" fmla="*/ 63500 w 406400"/>
                <a:gd name="connsiteY16" fmla="*/ 463550 h 488950"/>
                <a:gd name="connsiteX17" fmla="*/ 25400 w 406400"/>
                <a:gd name="connsiteY17" fmla="*/ 476250 h 488950"/>
                <a:gd name="connsiteX18" fmla="*/ 0 w 406400"/>
                <a:gd name="connsiteY18" fmla="*/ 488950 h 488950"/>
                <a:gd name="connsiteX0" fmla="*/ 406400 w 406400"/>
                <a:gd name="connsiteY0" fmla="*/ 0 h 488950"/>
                <a:gd name="connsiteX1" fmla="*/ 400050 w 406400"/>
                <a:gd name="connsiteY1" fmla="*/ 31750 h 488950"/>
                <a:gd name="connsiteX2" fmla="*/ 374650 w 406400"/>
                <a:gd name="connsiteY2" fmla="*/ 69850 h 488950"/>
                <a:gd name="connsiteX3" fmla="*/ 361950 w 406400"/>
                <a:gd name="connsiteY3" fmla="*/ 88900 h 488950"/>
                <a:gd name="connsiteX4" fmla="*/ 342900 w 406400"/>
                <a:gd name="connsiteY4" fmla="*/ 127000 h 488950"/>
                <a:gd name="connsiteX5" fmla="*/ 323850 w 406400"/>
                <a:gd name="connsiteY5" fmla="*/ 190500 h 488950"/>
                <a:gd name="connsiteX6" fmla="*/ 311150 w 406400"/>
                <a:gd name="connsiteY6" fmla="*/ 215900 h 488950"/>
                <a:gd name="connsiteX7" fmla="*/ 304800 w 406400"/>
                <a:gd name="connsiteY7" fmla="*/ 234950 h 488950"/>
                <a:gd name="connsiteX8" fmla="*/ 273050 w 406400"/>
                <a:gd name="connsiteY8" fmla="*/ 273050 h 488950"/>
                <a:gd name="connsiteX9" fmla="*/ 254000 w 406400"/>
                <a:gd name="connsiteY9" fmla="*/ 298450 h 488950"/>
                <a:gd name="connsiteX10" fmla="*/ 241300 w 406400"/>
                <a:gd name="connsiteY10" fmla="*/ 317500 h 488950"/>
                <a:gd name="connsiteX11" fmla="*/ 222250 w 406400"/>
                <a:gd name="connsiteY11" fmla="*/ 330200 h 488950"/>
                <a:gd name="connsiteX12" fmla="*/ 177800 w 406400"/>
                <a:gd name="connsiteY12" fmla="*/ 361950 h 488950"/>
                <a:gd name="connsiteX13" fmla="*/ 186267 w 406400"/>
                <a:gd name="connsiteY13" fmla="*/ 389467 h 488950"/>
                <a:gd name="connsiteX14" fmla="*/ 141816 w 406400"/>
                <a:gd name="connsiteY14" fmla="*/ 421217 h 488950"/>
                <a:gd name="connsiteX15" fmla="*/ 101600 w 406400"/>
                <a:gd name="connsiteY15" fmla="*/ 450850 h 488950"/>
                <a:gd name="connsiteX16" fmla="*/ 63500 w 406400"/>
                <a:gd name="connsiteY16" fmla="*/ 463550 h 488950"/>
                <a:gd name="connsiteX17" fmla="*/ 25400 w 406400"/>
                <a:gd name="connsiteY17" fmla="*/ 476250 h 488950"/>
                <a:gd name="connsiteX18" fmla="*/ 0 w 406400"/>
                <a:gd name="connsiteY18" fmla="*/ 488950 h 488950"/>
                <a:gd name="connsiteX0" fmla="*/ 406400 w 406400"/>
                <a:gd name="connsiteY0" fmla="*/ 0 h 488950"/>
                <a:gd name="connsiteX1" fmla="*/ 400050 w 406400"/>
                <a:gd name="connsiteY1" fmla="*/ 31750 h 488950"/>
                <a:gd name="connsiteX2" fmla="*/ 374650 w 406400"/>
                <a:gd name="connsiteY2" fmla="*/ 69850 h 488950"/>
                <a:gd name="connsiteX3" fmla="*/ 361950 w 406400"/>
                <a:gd name="connsiteY3" fmla="*/ 88900 h 488950"/>
                <a:gd name="connsiteX4" fmla="*/ 342900 w 406400"/>
                <a:gd name="connsiteY4" fmla="*/ 127000 h 488950"/>
                <a:gd name="connsiteX5" fmla="*/ 323850 w 406400"/>
                <a:gd name="connsiteY5" fmla="*/ 190500 h 488950"/>
                <a:gd name="connsiteX6" fmla="*/ 311150 w 406400"/>
                <a:gd name="connsiteY6" fmla="*/ 215900 h 488950"/>
                <a:gd name="connsiteX7" fmla="*/ 304800 w 406400"/>
                <a:gd name="connsiteY7" fmla="*/ 234950 h 488950"/>
                <a:gd name="connsiteX8" fmla="*/ 273050 w 406400"/>
                <a:gd name="connsiteY8" fmla="*/ 273050 h 488950"/>
                <a:gd name="connsiteX9" fmla="*/ 254000 w 406400"/>
                <a:gd name="connsiteY9" fmla="*/ 298450 h 488950"/>
                <a:gd name="connsiteX10" fmla="*/ 241300 w 406400"/>
                <a:gd name="connsiteY10" fmla="*/ 317500 h 488950"/>
                <a:gd name="connsiteX11" fmla="*/ 222250 w 406400"/>
                <a:gd name="connsiteY11" fmla="*/ 330200 h 488950"/>
                <a:gd name="connsiteX12" fmla="*/ 203200 w 406400"/>
                <a:gd name="connsiteY12" fmla="*/ 361950 h 488950"/>
                <a:gd name="connsiteX13" fmla="*/ 186267 w 406400"/>
                <a:gd name="connsiteY13" fmla="*/ 389467 h 488950"/>
                <a:gd name="connsiteX14" fmla="*/ 141816 w 406400"/>
                <a:gd name="connsiteY14" fmla="*/ 421217 h 488950"/>
                <a:gd name="connsiteX15" fmla="*/ 101600 w 406400"/>
                <a:gd name="connsiteY15" fmla="*/ 450850 h 488950"/>
                <a:gd name="connsiteX16" fmla="*/ 63500 w 406400"/>
                <a:gd name="connsiteY16" fmla="*/ 463550 h 488950"/>
                <a:gd name="connsiteX17" fmla="*/ 25400 w 406400"/>
                <a:gd name="connsiteY17" fmla="*/ 476250 h 488950"/>
                <a:gd name="connsiteX18" fmla="*/ 0 w 406400"/>
                <a:gd name="connsiteY18" fmla="*/ 488950 h 488950"/>
                <a:gd name="connsiteX0" fmla="*/ 406400 w 406400"/>
                <a:gd name="connsiteY0" fmla="*/ 0 h 488950"/>
                <a:gd name="connsiteX1" fmla="*/ 400050 w 406400"/>
                <a:gd name="connsiteY1" fmla="*/ 31750 h 488950"/>
                <a:gd name="connsiteX2" fmla="*/ 374650 w 406400"/>
                <a:gd name="connsiteY2" fmla="*/ 69850 h 488950"/>
                <a:gd name="connsiteX3" fmla="*/ 361950 w 406400"/>
                <a:gd name="connsiteY3" fmla="*/ 88900 h 488950"/>
                <a:gd name="connsiteX4" fmla="*/ 359833 w 406400"/>
                <a:gd name="connsiteY4" fmla="*/ 131233 h 488950"/>
                <a:gd name="connsiteX5" fmla="*/ 323850 w 406400"/>
                <a:gd name="connsiteY5" fmla="*/ 190500 h 488950"/>
                <a:gd name="connsiteX6" fmla="*/ 311150 w 406400"/>
                <a:gd name="connsiteY6" fmla="*/ 215900 h 488950"/>
                <a:gd name="connsiteX7" fmla="*/ 304800 w 406400"/>
                <a:gd name="connsiteY7" fmla="*/ 234950 h 488950"/>
                <a:gd name="connsiteX8" fmla="*/ 273050 w 406400"/>
                <a:gd name="connsiteY8" fmla="*/ 273050 h 488950"/>
                <a:gd name="connsiteX9" fmla="*/ 254000 w 406400"/>
                <a:gd name="connsiteY9" fmla="*/ 298450 h 488950"/>
                <a:gd name="connsiteX10" fmla="*/ 241300 w 406400"/>
                <a:gd name="connsiteY10" fmla="*/ 317500 h 488950"/>
                <a:gd name="connsiteX11" fmla="*/ 222250 w 406400"/>
                <a:gd name="connsiteY11" fmla="*/ 330200 h 488950"/>
                <a:gd name="connsiteX12" fmla="*/ 203200 w 406400"/>
                <a:gd name="connsiteY12" fmla="*/ 361950 h 488950"/>
                <a:gd name="connsiteX13" fmla="*/ 186267 w 406400"/>
                <a:gd name="connsiteY13" fmla="*/ 389467 h 488950"/>
                <a:gd name="connsiteX14" fmla="*/ 141816 w 406400"/>
                <a:gd name="connsiteY14" fmla="*/ 421217 h 488950"/>
                <a:gd name="connsiteX15" fmla="*/ 101600 w 406400"/>
                <a:gd name="connsiteY15" fmla="*/ 450850 h 488950"/>
                <a:gd name="connsiteX16" fmla="*/ 63500 w 406400"/>
                <a:gd name="connsiteY16" fmla="*/ 463550 h 488950"/>
                <a:gd name="connsiteX17" fmla="*/ 25400 w 406400"/>
                <a:gd name="connsiteY17" fmla="*/ 476250 h 488950"/>
                <a:gd name="connsiteX18" fmla="*/ 0 w 406400"/>
                <a:gd name="connsiteY18" fmla="*/ 488950 h 488950"/>
                <a:gd name="connsiteX0" fmla="*/ 406400 w 406400"/>
                <a:gd name="connsiteY0" fmla="*/ 0 h 488950"/>
                <a:gd name="connsiteX1" fmla="*/ 400050 w 406400"/>
                <a:gd name="connsiteY1" fmla="*/ 31750 h 488950"/>
                <a:gd name="connsiteX2" fmla="*/ 374650 w 406400"/>
                <a:gd name="connsiteY2" fmla="*/ 69850 h 488950"/>
                <a:gd name="connsiteX3" fmla="*/ 374650 w 406400"/>
                <a:gd name="connsiteY3" fmla="*/ 88900 h 488950"/>
                <a:gd name="connsiteX4" fmla="*/ 359833 w 406400"/>
                <a:gd name="connsiteY4" fmla="*/ 131233 h 488950"/>
                <a:gd name="connsiteX5" fmla="*/ 323850 w 406400"/>
                <a:gd name="connsiteY5" fmla="*/ 190500 h 488950"/>
                <a:gd name="connsiteX6" fmla="*/ 311150 w 406400"/>
                <a:gd name="connsiteY6" fmla="*/ 215900 h 488950"/>
                <a:gd name="connsiteX7" fmla="*/ 304800 w 406400"/>
                <a:gd name="connsiteY7" fmla="*/ 234950 h 488950"/>
                <a:gd name="connsiteX8" fmla="*/ 273050 w 406400"/>
                <a:gd name="connsiteY8" fmla="*/ 273050 h 488950"/>
                <a:gd name="connsiteX9" fmla="*/ 254000 w 406400"/>
                <a:gd name="connsiteY9" fmla="*/ 298450 h 488950"/>
                <a:gd name="connsiteX10" fmla="*/ 241300 w 406400"/>
                <a:gd name="connsiteY10" fmla="*/ 317500 h 488950"/>
                <a:gd name="connsiteX11" fmla="*/ 222250 w 406400"/>
                <a:gd name="connsiteY11" fmla="*/ 330200 h 488950"/>
                <a:gd name="connsiteX12" fmla="*/ 203200 w 406400"/>
                <a:gd name="connsiteY12" fmla="*/ 361950 h 488950"/>
                <a:gd name="connsiteX13" fmla="*/ 186267 w 406400"/>
                <a:gd name="connsiteY13" fmla="*/ 389467 h 488950"/>
                <a:gd name="connsiteX14" fmla="*/ 141816 w 406400"/>
                <a:gd name="connsiteY14" fmla="*/ 421217 h 488950"/>
                <a:gd name="connsiteX15" fmla="*/ 101600 w 406400"/>
                <a:gd name="connsiteY15" fmla="*/ 450850 h 488950"/>
                <a:gd name="connsiteX16" fmla="*/ 63500 w 406400"/>
                <a:gd name="connsiteY16" fmla="*/ 463550 h 488950"/>
                <a:gd name="connsiteX17" fmla="*/ 25400 w 406400"/>
                <a:gd name="connsiteY17" fmla="*/ 476250 h 488950"/>
                <a:gd name="connsiteX18" fmla="*/ 0 w 406400"/>
                <a:gd name="connsiteY18" fmla="*/ 488950 h 488950"/>
                <a:gd name="connsiteX0" fmla="*/ 406400 w 406400"/>
                <a:gd name="connsiteY0" fmla="*/ 0 h 488950"/>
                <a:gd name="connsiteX1" fmla="*/ 400050 w 406400"/>
                <a:gd name="connsiteY1" fmla="*/ 31750 h 488950"/>
                <a:gd name="connsiteX2" fmla="*/ 391584 w 406400"/>
                <a:gd name="connsiteY2" fmla="*/ 69850 h 488950"/>
                <a:gd name="connsiteX3" fmla="*/ 374650 w 406400"/>
                <a:gd name="connsiteY3" fmla="*/ 88900 h 488950"/>
                <a:gd name="connsiteX4" fmla="*/ 359833 w 406400"/>
                <a:gd name="connsiteY4" fmla="*/ 131233 h 488950"/>
                <a:gd name="connsiteX5" fmla="*/ 323850 w 406400"/>
                <a:gd name="connsiteY5" fmla="*/ 190500 h 488950"/>
                <a:gd name="connsiteX6" fmla="*/ 311150 w 406400"/>
                <a:gd name="connsiteY6" fmla="*/ 215900 h 488950"/>
                <a:gd name="connsiteX7" fmla="*/ 304800 w 406400"/>
                <a:gd name="connsiteY7" fmla="*/ 234950 h 488950"/>
                <a:gd name="connsiteX8" fmla="*/ 273050 w 406400"/>
                <a:gd name="connsiteY8" fmla="*/ 273050 h 488950"/>
                <a:gd name="connsiteX9" fmla="*/ 254000 w 406400"/>
                <a:gd name="connsiteY9" fmla="*/ 298450 h 488950"/>
                <a:gd name="connsiteX10" fmla="*/ 241300 w 406400"/>
                <a:gd name="connsiteY10" fmla="*/ 317500 h 488950"/>
                <a:gd name="connsiteX11" fmla="*/ 222250 w 406400"/>
                <a:gd name="connsiteY11" fmla="*/ 330200 h 488950"/>
                <a:gd name="connsiteX12" fmla="*/ 203200 w 406400"/>
                <a:gd name="connsiteY12" fmla="*/ 361950 h 488950"/>
                <a:gd name="connsiteX13" fmla="*/ 186267 w 406400"/>
                <a:gd name="connsiteY13" fmla="*/ 389467 h 488950"/>
                <a:gd name="connsiteX14" fmla="*/ 141816 w 406400"/>
                <a:gd name="connsiteY14" fmla="*/ 421217 h 488950"/>
                <a:gd name="connsiteX15" fmla="*/ 101600 w 406400"/>
                <a:gd name="connsiteY15" fmla="*/ 450850 h 488950"/>
                <a:gd name="connsiteX16" fmla="*/ 63500 w 406400"/>
                <a:gd name="connsiteY16" fmla="*/ 463550 h 488950"/>
                <a:gd name="connsiteX17" fmla="*/ 25400 w 406400"/>
                <a:gd name="connsiteY17" fmla="*/ 476250 h 488950"/>
                <a:gd name="connsiteX18" fmla="*/ 0 w 406400"/>
                <a:gd name="connsiteY18" fmla="*/ 488950 h 488950"/>
                <a:gd name="connsiteX0" fmla="*/ 406400 w 406400"/>
                <a:gd name="connsiteY0" fmla="*/ 0 h 488950"/>
                <a:gd name="connsiteX1" fmla="*/ 400050 w 406400"/>
                <a:gd name="connsiteY1" fmla="*/ 31750 h 488950"/>
                <a:gd name="connsiteX2" fmla="*/ 391584 w 406400"/>
                <a:gd name="connsiteY2" fmla="*/ 69850 h 488950"/>
                <a:gd name="connsiteX3" fmla="*/ 374650 w 406400"/>
                <a:gd name="connsiteY3" fmla="*/ 88900 h 488950"/>
                <a:gd name="connsiteX4" fmla="*/ 359833 w 406400"/>
                <a:gd name="connsiteY4" fmla="*/ 131233 h 488950"/>
                <a:gd name="connsiteX5" fmla="*/ 323850 w 406400"/>
                <a:gd name="connsiteY5" fmla="*/ 190500 h 488950"/>
                <a:gd name="connsiteX6" fmla="*/ 311150 w 406400"/>
                <a:gd name="connsiteY6" fmla="*/ 215900 h 488950"/>
                <a:gd name="connsiteX7" fmla="*/ 304800 w 406400"/>
                <a:gd name="connsiteY7" fmla="*/ 234950 h 488950"/>
                <a:gd name="connsiteX8" fmla="*/ 273050 w 406400"/>
                <a:gd name="connsiteY8" fmla="*/ 273050 h 488950"/>
                <a:gd name="connsiteX9" fmla="*/ 254000 w 406400"/>
                <a:gd name="connsiteY9" fmla="*/ 298450 h 488950"/>
                <a:gd name="connsiteX10" fmla="*/ 241300 w 406400"/>
                <a:gd name="connsiteY10" fmla="*/ 317500 h 488950"/>
                <a:gd name="connsiteX11" fmla="*/ 222250 w 406400"/>
                <a:gd name="connsiteY11" fmla="*/ 330200 h 488950"/>
                <a:gd name="connsiteX12" fmla="*/ 203200 w 406400"/>
                <a:gd name="connsiteY12" fmla="*/ 361950 h 488950"/>
                <a:gd name="connsiteX13" fmla="*/ 186267 w 406400"/>
                <a:gd name="connsiteY13" fmla="*/ 389467 h 488950"/>
                <a:gd name="connsiteX14" fmla="*/ 141816 w 406400"/>
                <a:gd name="connsiteY14" fmla="*/ 421217 h 488950"/>
                <a:gd name="connsiteX15" fmla="*/ 97367 w 406400"/>
                <a:gd name="connsiteY15" fmla="*/ 433917 h 488950"/>
                <a:gd name="connsiteX16" fmla="*/ 63500 w 406400"/>
                <a:gd name="connsiteY16" fmla="*/ 463550 h 488950"/>
                <a:gd name="connsiteX17" fmla="*/ 25400 w 406400"/>
                <a:gd name="connsiteY17" fmla="*/ 476250 h 488950"/>
                <a:gd name="connsiteX18" fmla="*/ 0 w 406400"/>
                <a:gd name="connsiteY18" fmla="*/ 488950 h 488950"/>
                <a:gd name="connsiteX0" fmla="*/ 406400 w 406400"/>
                <a:gd name="connsiteY0" fmla="*/ 0 h 488950"/>
                <a:gd name="connsiteX1" fmla="*/ 400050 w 406400"/>
                <a:gd name="connsiteY1" fmla="*/ 31750 h 488950"/>
                <a:gd name="connsiteX2" fmla="*/ 391584 w 406400"/>
                <a:gd name="connsiteY2" fmla="*/ 69850 h 488950"/>
                <a:gd name="connsiteX3" fmla="*/ 374650 w 406400"/>
                <a:gd name="connsiteY3" fmla="*/ 88900 h 488950"/>
                <a:gd name="connsiteX4" fmla="*/ 359833 w 406400"/>
                <a:gd name="connsiteY4" fmla="*/ 131233 h 488950"/>
                <a:gd name="connsiteX5" fmla="*/ 323850 w 406400"/>
                <a:gd name="connsiteY5" fmla="*/ 190500 h 488950"/>
                <a:gd name="connsiteX6" fmla="*/ 311150 w 406400"/>
                <a:gd name="connsiteY6" fmla="*/ 215900 h 488950"/>
                <a:gd name="connsiteX7" fmla="*/ 304800 w 406400"/>
                <a:gd name="connsiteY7" fmla="*/ 234950 h 488950"/>
                <a:gd name="connsiteX8" fmla="*/ 273050 w 406400"/>
                <a:gd name="connsiteY8" fmla="*/ 273050 h 488950"/>
                <a:gd name="connsiteX9" fmla="*/ 254000 w 406400"/>
                <a:gd name="connsiteY9" fmla="*/ 298450 h 488950"/>
                <a:gd name="connsiteX10" fmla="*/ 241300 w 406400"/>
                <a:gd name="connsiteY10" fmla="*/ 317500 h 488950"/>
                <a:gd name="connsiteX11" fmla="*/ 222250 w 406400"/>
                <a:gd name="connsiteY11" fmla="*/ 330200 h 488950"/>
                <a:gd name="connsiteX12" fmla="*/ 203200 w 406400"/>
                <a:gd name="connsiteY12" fmla="*/ 361950 h 488950"/>
                <a:gd name="connsiteX13" fmla="*/ 186267 w 406400"/>
                <a:gd name="connsiteY13" fmla="*/ 389467 h 488950"/>
                <a:gd name="connsiteX14" fmla="*/ 133350 w 406400"/>
                <a:gd name="connsiteY14" fmla="*/ 408517 h 488950"/>
                <a:gd name="connsiteX15" fmla="*/ 97367 w 406400"/>
                <a:gd name="connsiteY15" fmla="*/ 433917 h 488950"/>
                <a:gd name="connsiteX16" fmla="*/ 63500 w 406400"/>
                <a:gd name="connsiteY16" fmla="*/ 463550 h 488950"/>
                <a:gd name="connsiteX17" fmla="*/ 25400 w 406400"/>
                <a:gd name="connsiteY17" fmla="*/ 476250 h 488950"/>
                <a:gd name="connsiteX18" fmla="*/ 0 w 406400"/>
                <a:gd name="connsiteY18" fmla="*/ 488950 h 488950"/>
                <a:gd name="connsiteX0" fmla="*/ 406400 w 406400"/>
                <a:gd name="connsiteY0" fmla="*/ 0 h 488950"/>
                <a:gd name="connsiteX1" fmla="*/ 400050 w 406400"/>
                <a:gd name="connsiteY1" fmla="*/ 31750 h 488950"/>
                <a:gd name="connsiteX2" fmla="*/ 391584 w 406400"/>
                <a:gd name="connsiteY2" fmla="*/ 69850 h 488950"/>
                <a:gd name="connsiteX3" fmla="*/ 374650 w 406400"/>
                <a:gd name="connsiteY3" fmla="*/ 88900 h 488950"/>
                <a:gd name="connsiteX4" fmla="*/ 359833 w 406400"/>
                <a:gd name="connsiteY4" fmla="*/ 131233 h 488950"/>
                <a:gd name="connsiteX5" fmla="*/ 323850 w 406400"/>
                <a:gd name="connsiteY5" fmla="*/ 190500 h 488950"/>
                <a:gd name="connsiteX6" fmla="*/ 311150 w 406400"/>
                <a:gd name="connsiteY6" fmla="*/ 215900 h 488950"/>
                <a:gd name="connsiteX7" fmla="*/ 304800 w 406400"/>
                <a:gd name="connsiteY7" fmla="*/ 234950 h 488950"/>
                <a:gd name="connsiteX8" fmla="*/ 273050 w 406400"/>
                <a:gd name="connsiteY8" fmla="*/ 273050 h 488950"/>
                <a:gd name="connsiteX9" fmla="*/ 254000 w 406400"/>
                <a:gd name="connsiteY9" fmla="*/ 298450 h 488950"/>
                <a:gd name="connsiteX10" fmla="*/ 241300 w 406400"/>
                <a:gd name="connsiteY10" fmla="*/ 317500 h 488950"/>
                <a:gd name="connsiteX11" fmla="*/ 222250 w 406400"/>
                <a:gd name="connsiteY11" fmla="*/ 330200 h 488950"/>
                <a:gd name="connsiteX12" fmla="*/ 203200 w 406400"/>
                <a:gd name="connsiteY12" fmla="*/ 361950 h 488950"/>
                <a:gd name="connsiteX13" fmla="*/ 169334 w 406400"/>
                <a:gd name="connsiteY13" fmla="*/ 372533 h 488950"/>
                <a:gd name="connsiteX14" fmla="*/ 133350 w 406400"/>
                <a:gd name="connsiteY14" fmla="*/ 408517 h 488950"/>
                <a:gd name="connsiteX15" fmla="*/ 97367 w 406400"/>
                <a:gd name="connsiteY15" fmla="*/ 433917 h 488950"/>
                <a:gd name="connsiteX16" fmla="*/ 63500 w 406400"/>
                <a:gd name="connsiteY16" fmla="*/ 463550 h 488950"/>
                <a:gd name="connsiteX17" fmla="*/ 25400 w 406400"/>
                <a:gd name="connsiteY17" fmla="*/ 476250 h 488950"/>
                <a:gd name="connsiteX18" fmla="*/ 0 w 406400"/>
                <a:gd name="connsiteY18" fmla="*/ 488950 h 488950"/>
                <a:gd name="connsiteX0" fmla="*/ 406400 w 406400"/>
                <a:gd name="connsiteY0" fmla="*/ 0 h 488950"/>
                <a:gd name="connsiteX1" fmla="*/ 400050 w 406400"/>
                <a:gd name="connsiteY1" fmla="*/ 31750 h 488950"/>
                <a:gd name="connsiteX2" fmla="*/ 391584 w 406400"/>
                <a:gd name="connsiteY2" fmla="*/ 69850 h 488950"/>
                <a:gd name="connsiteX3" fmla="*/ 374650 w 406400"/>
                <a:gd name="connsiteY3" fmla="*/ 88900 h 488950"/>
                <a:gd name="connsiteX4" fmla="*/ 359833 w 406400"/>
                <a:gd name="connsiteY4" fmla="*/ 131233 h 488950"/>
                <a:gd name="connsiteX5" fmla="*/ 323850 w 406400"/>
                <a:gd name="connsiteY5" fmla="*/ 190500 h 488950"/>
                <a:gd name="connsiteX6" fmla="*/ 311150 w 406400"/>
                <a:gd name="connsiteY6" fmla="*/ 215900 h 488950"/>
                <a:gd name="connsiteX7" fmla="*/ 304800 w 406400"/>
                <a:gd name="connsiteY7" fmla="*/ 234950 h 488950"/>
                <a:gd name="connsiteX8" fmla="*/ 273050 w 406400"/>
                <a:gd name="connsiteY8" fmla="*/ 273050 h 488950"/>
                <a:gd name="connsiteX9" fmla="*/ 254000 w 406400"/>
                <a:gd name="connsiteY9" fmla="*/ 298450 h 488950"/>
                <a:gd name="connsiteX10" fmla="*/ 241300 w 406400"/>
                <a:gd name="connsiteY10" fmla="*/ 317500 h 488950"/>
                <a:gd name="connsiteX11" fmla="*/ 222250 w 406400"/>
                <a:gd name="connsiteY11" fmla="*/ 330200 h 488950"/>
                <a:gd name="connsiteX12" fmla="*/ 194733 w 406400"/>
                <a:gd name="connsiteY12" fmla="*/ 349250 h 488950"/>
                <a:gd name="connsiteX13" fmla="*/ 169334 w 406400"/>
                <a:gd name="connsiteY13" fmla="*/ 372533 h 488950"/>
                <a:gd name="connsiteX14" fmla="*/ 133350 w 406400"/>
                <a:gd name="connsiteY14" fmla="*/ 408517 h 488950"/>
                <a:gd name="connsiteX15" fmla="*/ 97367 w 406400"/>
                <a:gd name="connsiteY15" fmla="*/ 433917 h 488950"/>
                <a:gd name="connsiteX16" fmla="*/ 63500 w 406400"/>
                <a:gd name="connsiteY16" fmla="*/ 463550 h 488950"/>
                <a:gd name="connsiteX17" fmla="*/ 25400 w 406400"/>
                <a:gd name="connsiteY17" fmla="*/ 476250 h 488950"/>
                <a:gd name="connsiteX18" fmla="*/ 0 w 406400"/>
                <a:gd name="connsiteY18" fmla="*/ 488950 h 488950"/>
                <a:gd name="connsiteX0" fmla="*/ 406400 w 406400"/>
                <a:gd name="connsiteY0" fmla="*/ 0 h 488950"/>
                <a:gd name="connsiteX1" fmla="*/ 400050 w 406400"/>
                <a:gd name="connsiteY1" fmla="*/ 31750 h 488950"/>
                <a:gd name="connsiteX2" fmla="*/ 391584 w 406400"/>
                <a:gd name="connsiteY2" fmla="*/ 69850 h 488950"/>
                <a:gd name="connsiteX3" fmla="*/ 374650 w 406400"/>
                <a:gd name="connsiteY3" fmla="*/ 88900 h 488950"/>
                <a:gd name="connsiteX4" fmla="*/ 359833 w 406400"/>
                <a:gd name="connsiteY4" fmla="*/ 131233 h 488950"/>
                <a:gd name="connsiteX5" fmla="*/ 323850 w 406400"/>
                <a:gd name="connsiteY5" fmla="*/ 190500 h 488950"/>
                <a:gd name="connsiteX6" fmla="*/ 311150 w 406400"/>
                <a:gd name="connsiteY6" fmla="*/ 215900 h 488950"/>
                <a:gd name="connsiteX7" fmla="*/ 304800 w 406400"/>
                <a:gd name="connsiteY7" fmla="*/ 234950 h 488950"/>
                <a:gd name="connsiteX8" fmla="*/ 273050 w 406400"/>
                <a:gd name="connsiteY8" fmla="*/ 273050 h 488950"/>
                <a:gd name="connsiteX9" fmla="*/ 254000 w 406400"/>
                <a:gd name="connsiteY9" fmla="*/ 298450 h 488950"/>
                <a:gd name="connsiteX10" fmla="*/ 241300 w 406400"/>
                <a:gd name="connsiteY10" fmla="*/ 317500 h 488950"/>
                <a:gd name="connsiteX11" fmla="*/ 222250 w 406400"/>
                <a:gd name="connsiteY11" fmla="*/ 330200 h 488950"/>
                <a:gd name="connsiteX12" fmla="*/ 194733 w 406400"/>
                <a:gd name="connsiteY12" fmla="*/ 349250 h 488950"/>
                <a:gd name="connsiteX13" fmla="*/ 169334 w 406400"/>
                <a:gd name="connsiteY13" fmla="*/ 372533 h 488950"/>
                <a:gd name="connsiteX14" fmla="*/ 133350 w 406400"/>
                <a:gd name="connsiteY14" fmla="*/ 408517 h 488950"/>
                <a:gd name="connsiteX15" fmla="*/ 97367 w 406400"/>
                <a:gd name="connsiteY15" fmla="*/ 433917 h 488950"/>
                <a:gd name="connsiteX16" fmla="*/ 50800 w 406400"/>
                <a:gd name="connsiteY16" fmla="*/ 446616 h 488950"/>
                <a:gd name="connsiteX17" fmla="*/ 25400 w 406400"/>
                <a:gd name="connsiteY17" fmla="*/ 476250 h 488950"/>
                <a:gd name="connsiteX18" fmla="*/ 0 w 406400"/>
                <a:gd name="connsiteY18" fmla="*/ 488950 h 488950"/>
                <a:gd name="connsiteX0" fmla="*/ 406400 w 406400"/>
                <a:gd name="connsiteY0" fmla="*/ 0 h 488950"/>
                <a:gd name="connsiteX1" fmla="*/ 400050 w 406400"/>
                <a:gd name="connsiteY1" fmla="*/ 31750 h 488950"/>
                <a:gd name="connsiteX2" fmla="*/ 391584 w 406400"/>
                <a:gd name="connsiteY2" fmla="*/ 69850 h 488950"/>
                <a:gd name="connsiteX3" fmla="*/ 374650 w 406400"/>
                <a:gd name="connsiteY3" fmla="*/ 88900 h 488950"/>
                <a:gd name="connsiteX4" fmla="*/ 359833 w 406400"/>
                <a:gd name="connsiteY4" fmla="*/ 131233 h 488950"/>
                <a:gd name="connsiteX5" fmla="*/ 323850 w 406400"/>
                <a:gd name="connsiteY5" fmla="*/ 190500 h 488950"/>
                <a:gd name="connsiteX6" fmla="*/ 311150 w 406400"/>
                <a:gd name="connsiteY6" fmla="*/ 215900 h 488950"/>
                <a:gd name="connsiteX7" fmla="*/ 304800 w 406400"/>
                <a:gd name="connsiteY7" fmla="*/ 234950 h 488950"/>
                <a:gd name="connsiteX8" fmla="*/ 273050 w 406400"/>
                <a:gd name="connsiteY8" fmla="*/ 273050 h 488950"/>
                <a:gd name="connsiteX9" fmla="*/ 254000 w 406400"/>
                <a:gd name="connsiteY9" fmla="*/ 298450 h 488950"/>
                <a:gd name="connsiteX10" fmla="*/ 241300 w 406400"/>
                <a:gd name="connsiteY10" fmla="*/ 317500 h 488950"/>
                <a:gd name="connsiteX11" fmla="*/ 222250 w 406400"/>
                <a:gd name="connsiteY11" fmla="*/ 330200 h 488950"/>
                <a:gd name="connsiteX12" fmla="*/ 194733 w 406400"/>
                <a:gd name="connsiteY12" fmla="*/ 349250 h 488950"/>
                <a:gd name="connsiteX13" fmla="*/ 169334 w 406400"/>
                <a:gd name="connsiteY13" fmla="*/ 372533 h 488950"/>
                <a:gd name="connsiteX14" fmla="*/ 133350 w 406400"/>
                <a:gd name="connsiteY14" fmla="*/ 408517 h 488950"/>
                <a:gd name="connsiteX15" fmla="*/ 97367 w 406400"/>
                <a:gd name="connsiteY15" fmla="*/ 433917 h 488950"/>
                <a:gd name="connsiteX16" fmla="*/ 63500 w 406400"/>
                <a:gd name="connsiteY16" fmla="*/ 459316 h 488950"/>
                <a:gd name="connsiteX17" fmla="*/ 25400 w 406400"/>
                <a:gd name="connsiteY17" fmla="*/ 476250 h 488950"/>
                <a:gd name="connsiteX18" fmla="*/ 0 w 406400"/>
                <a:gd name="connsiteY18" fmla="*/ 488950 h 488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06400" h="488950">
                  <a:moveTo>
                    <a:pt x="406400" y="0"/>
                  </a:moveTo>
                  <a:cubicBezTo>
                    <a:pt x="404283" y="10583"/>
                    <a:pt x="402519" y="20108"/>
                    <a:pt x="400050" y="31750"/>
                  </a:cubicBezTo>
                  <a:cubicBezTo>
                    <a:pt x="397581" y="43392"/>
                    <a:pt x="395817" y="60325"/>
                    <a:pt x="391584" y="69850"/>
                  </a:cubicBezTo>
                  <a:cubicBezTo>
                    <a:pt x="387351" y="79375"/>
                    <a:pt x="379942" y="78669"/>
                    <a:pt x="374650" y="88900"/>
                  </a:cubicBezTo>
                  <a:cubicBezTo>
                    <a:pt x="369358" y="99131"/>
                    <a:pt x="376246" y="106614"/>
                    <a:pt x="359833" y="131233"/>
                  </a:cubicBezTo>
                  <a:cubicBezTo>
                    <a:pt x="355275" y="149463"/>
                    <a:pt x="331964" y="176389"/>
                    <a:pt x="323850" y="190500"/>
                  </a:cubicBezTo>
                  <a:cubicBezTo>
                    <a:pt x="315736" y="204611"/>
                    <a:pt x="314879" y="207199"/>
                    <a:pt x="311150" y="215900"/>
                  </a:cubicBezTo>
                  <a:cubicBezTo>
                    <a:pt x="308513" y="222052"/>
                    <a:pt x="307793" y="228963"/>
                    <a:pt x="304800" y="234950"/>
                  </a:cubicBezTo>
                  <a:cubicBezTo>
                    <a:pt x="293572" y="257405"/>
                    <a:pt x="289902" y="253389"/>
                    <a:pt x="273050" y="273050"/>
                  </a:cubicBezTo>
                  <a:cubicBezTo>
                    <a:pt x="266162" y="281085"/>
                    <a:pt x="260151" y="289838"/>
                    <a:pt x="254000" y="298450"/>
                  </a:cubicBezTo>
                  <a:cubicBezTo>
                    <a:pt x="249564" y="304660"/>
                    <a:pt x="246696" y="312104"/>
                    <a:pt x="241300" y="317500"/>
                  </a:cubicBezTo>
                  <a:cubicBezTo>
                    <a:pt x="235904" y="322896"/>
                    <a:pt x="230011" y="324908"/>
                    <a:pt x="222250" y="330200"/>
                  </a:cubicBezTo>
                  <a:cubicBezTo>
                    <a:pt x="214489" y="335492"/>
                    <a:pt x="239628" y="319320"/>
                    <a:pt x="194733" y="349250"/>
                  </a:cubicBezTo>
                  <a:cubicBezTo>
                    <a:pt x="190500" y="355600"/>
                    <a:pt x="179564" y="362655"/>
                    <a:pt x="169334" y="372533"/>
                  </a:cubicBezTo>
                  <a:cubicBezTo>
                    <a:pt x="159104" y="382411"/>
                    <a:pt x="145345" y="398286"/>
                    <a:pt x="133350" y="408517"/>
                  </a:cubicBezTo>
                  <a:cubicBezTo>
                    <a:pt x="121356" y="418748"/>
                    <a:pt x="109009" y="425451"/>
                    <a:pt x="97367" y="433917"/>
                  </a:cubicBezTo>
                  <a:cubicBezTo>
                    <a:pt x="85725" y="442383"/>
                    <a:pt x="75494" y="452261"/>
                    <a:pt x="63500" y="459316"/>
                  </a:cubicBezTo>
                  <a:cubicBezTo>
                    <a:pt x="51506" y="466371"/>
                    <a:pt x="35983" y="471311"/>
                    <a:pt x="25400" y="476250"/>
                  </a:cubicBezTo>
                  <a:cubicBezTo>
                    <a:pt x="14817" y="481189"/>
                    <a:pt x="11083" y="477867"/>
                    <a:pt x="0" y="488950"/>
                  </a:cubicBezTo>
                </a:path>
              </a:pathLst>
            </a:custGeom>
            <a:ln w="38100" cmpd="sng">
              <a:solidFill>
                <a:srgbClr val="FF0000"/>
              </a:solidFill>
              <a:prstDash val="lg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6" name="Straight Connector 25"/>
            <p:cNvCxnSpPr>
              <a:stCxn id="24" idx="18"/>
            </p:cNvCxnSpPr>
            <p:nvPr/>
          </p:nvCxnSpPr>
          <p:spPr>
            <a:xfrm flipH="1">
              <a:off x="4870352" y="2971800"/>
              <a:ext cx="452465" cy="366184"/>
            </a:xfrm>
            <a:prstGeom prst="line">
              <a:avLst/>
            </a:prstGeom>
            <a:ln w="38100" cmpd="sng">
              <a:solidFill>
                <a:srgbClr val="FF0000"/>
              </a:solidFill>
              <a:prstDash val="lg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Freeform 26"/>
            <p:cNvSpPr/>
            <p:nvPr/>
          </p:nvSpPr>
          <p:spPr>
            <a:xfrm>
              <a:off x="4402667" y="3340100"/>
              <a:ext cx="469900" cy="935567"/>
            </a:xfrm>
            <a:custGeom>
              <a:avLst/>
              <a:gdLst>
                <a:gd name="connsiteX0" fmla="*/ 469900 w 469900"/>
                <a:gd name="connsiteY0" fmla="*/ 0 h 935567"/>
                <a:gd name="connsiteX1" fmla="*/ 448733 w 469900"/>
                <a:gd name="connsiteY1" fmla="*/ 8467 h 935567"/>
                <a:gd name="connsiteX2" fmla="*/ 431800 w 469900"/>
                <a:gd name="connsiteY2" fmla="*/ 33867 h 935567"/>
                <a:gd name="connsiteX3" fmla="*/ 406400 w 469900"/>
                <a:gd name="connsiteY3" fmla="*/ 50800 h 935567"/>
                <a:gd name="connsiteX4" fmla="*/ 393700 w 469900"/>
                <a:gd name="connsiteY4" fmla="*/ 59267 h 935567"/>
                <a:gd name="connsiteX5" fmla="*/ 368300 w 469900"/>
                <a:gd name="connsiteY5" fmla="*/ 67733 h 935567"/>
                <a:gd name="connsiteX6" fmla="*/ 338666 w 469900"/>
                <a:gd name="connsiteY6" fmla="*/ 105833 h 935567"/>
                <a:gd name="connsiteX7" fmla="*/ 321733 w 469900"/>
                <a:gd name="connsiteY7" fmla="*/ 131233 h 935567"/>
                <a:gd name="connsiteX8" fmla="*/ 313266 w 469900"/>
                <a:gd name="connsiteY8" fmla="*/ 143933 h 935567"/>
                <a:gd name="connsiteX9" fmla="*/ 283633 w 469900"/>
                <a:gd name="connsiteY9" fmla="*/ 173567 h 935567"/>
                <a:gd name="connsiteX10" fmla="*/ 270933 w 469900"/>
                <a:gd name="connsiteY10" fmla="*/ 190500 h 935567"/>
                <a:gd name="connsiteX11" fmla="*/ 262466 w 469900"/>
                <a:gd name="connsiteY11" fmla="*/ 207433 h 935567"/>
                <a:gd name="connsiteX12" fmla="*/ 249766 w 469900"/>
                <a:gd name="connsiteY12" fmla="*/ 215900 h 935567"/>
                <a:gd name="connsiteX13" fmla="*/ 232833 w 469900"/>
                <a:gd name="connsiteY13" fmla="*/ 241300 h 935567"/>
                <a:gd name="connsiteX14" fmla="*/ 228600 w 469900"/>
                <a:gd name="connsiteY14" fmla="*/ 254000 h 935567"/>
                <a:gd name="connsiteX15" fmla="*/ 215900 w 469900"/>
                <a:gd name="connsiteY15" fmla="*/ 270933 h 935567"/>
                <a:gd name="connsiteX16" fmla="*/ 207433 w 469900"/>
                <a:gd name="connsiteY16" fmla="*/ 283633 h 935567"/>
                <a:gd name="connsiteX17" fmla="*/ 186266 w 469900"/>
                <a:gd name="connsiteY17" fmla="*/ 325967 h 935567"/>
                <a:gd name="connsiteX18" fmla="*/ 165100 w 469900"/>
                <a:gd name="connsiteY18" fmla="*/ 359833 h 935567"/>
                <a:gd name="connsiteX19" fmla="*/ 156633 w 469900"/>
                <a:gd name="connsiteY19" fmla="*/ 385233 h 935567"/>
                <a:gd name="connsiteX20" fmla="*/ 152400 w 469900"/>
                <a:gd name="connsiteY20" fmla="*/ 402167 h 935567"/>
                <a:gd name="connsiteX21" fmla="*/ 139700 w 469900"/>
                <a:gd name="connsiteY21" fmla="*/ 414867 h 935567"/>
                <a:gd name="connsiteX22" fmla="*/ 118533 w 469900"/>
                <a:gd name="connsiteY22" fmla="*/ 452967 h 935567"/>
                <a:gd name="connsiteX23" fmla="*/ 88900 w 469900"/>
                <a:gd name="connsiteY23" fmla="*/ 478367 h 935567"/>
                <a:gd name="connsiteX24" fmla="*/ 84666 w 469900"/>
                <a:gd name="connsiteY24" fmla="*/ 491067 h 935567"/>
                <a:gd name="connsiteX25" fmla="*/ 67733 w 469900"/>
                <a:gd name="connsiteY25" fmla="*/ 516467 h 935567"/>
                <a:gd name="connsiteX26" fmla="*/ 63500 w 469900"/>
                <a:gd name="connsiteY26" fmla="*/ 529167 h 935567"/>
                <a:gd name="connsiteX27" fmla="*/ 55033 w 469900"/>
                <a:gd name="connsiteY27" fmla="*/ 541867 h 935567"/>
                <a:gd name="connsiteX28" fmla="*/ 50800 w 469900"/>
                <a:gd name="connsiteY28" fmla="*/ 571500 h 935567"/>
                <a:gd name="connsiteX29" fmla="*/ 42333 w 469900"/>
                <a:gd name="connsiteY29" fmla="*/ 609600 h 935567"/>
                <a:gd name="connsiteX30" fmla="*/ 33866 w 469900"/>
                <a:gd name="connsiteY30" fmla="*/ 635000 h 935567"/>
                <a:gd name="connsiteX31" fmla="*/ 29633 w 469900"/>
                <a:gd name="connsiteY31" fmla="*/ 647700 h 935567"/>
                <a:gd name="connsiteX32" fmla="*/ 25400 w 469900"/>
                <a:gd name="connsiteY32" fmla="*/ 660400 h 935567"/>
                <a:gd name="connsiteX33" fmla="*/ 16933 w 469900"/>
                <a:gd name="connsiteY33" fmla="*/ 694267 h 935567"/>
                <a:gd name="connsiteX34" fmla="*/ 8466 w 469900"/>
                <a:gd name="connsiteY34" fmla="*/ 804333 h 935567"/>
                <a:gd name="connsiteX35" fmla="*/ 4233 w 469900"/>
                <a:gd name="connsiteY35" fmla="*/ 817033 h 935567"/>
                <a:gd name="connsiteX36" fmla="*/ 0 w 469900"/>
                <a:gd name="connsiteY36" fmla="*/ 842433 h 935567"/>
                <a:gd name="connsiteX37" fmla="*/ 4233 w 469900"/>
                <a:gd name="connsiteY37" fmla="*/ 935567 h 935567"/>
                <a:gd name="connsiteX0" fmla="*/ 469900 w 469900"/>
                <a:gd name="connsiteY0" fmla="*/ 0 h 935567"/>
                <a:gd name="connsiteX1" fmla="*/ 448733 w 469900"/>
                <a:gd name="connsiteY1" fmla="*/ 8467 h 935567"/>
                <a:gd name="connsiteX2" fmla="*/ 431800 w 469900"/>
                <a:gd name="connsiteY2" fmla="*/ 33867 h 935567"/>
                <a:gd name="connsiteX3" fmla="*/ 406400 w 469900"/>
                <a:gd name="connsiteY3" fmla="*/ 50800 h 935567"/>
                <a:gd name="connsiteX4" fmla="*/ 393700 w 469900"/>
                <a:gd name="connsiteY4" fmla="*/ 59267 h 935567"/>
                <a:gd name="connsiteX5" fmla="*/ 368300 w 469900"/>
                <a:gd name="connsiteY5" fmla="*/ 67733 h 935567"/>
                <a:gd name="connsiteX6" fmla="*/ 338666 w 469900"/>
                <a:gd name="connsiteY6" fmla="*/ 105833 h 935567"/>
                <a:gd name="connsiteX7" fmla="*/ 321733 w 469900"/>
                <a:gd name="connsiteY7" fmla="*/ 131233 h 935567"/>
                <a:gd name="connsiteX8" fmla="*/ 313266 w 469900"/>
                <a:gd name="connsiteY8" fmla="*/ 143933 h 935567"/>
                <a:gd name="connsiteX9" fmla="*/ 283633 w 469900"/>
                <a:gd name="connsiteY9" fmla="*/ 173567 h 935567"/>
                <a:gd name="connsiteX10" fmla="*/ 270933 w 469900"/>
                <a:gd name="connsiteY10" fmla="*/ 190500 h 935567"/>
                <a:gd name="connsiteX11" fmla="*/ 262466 w 469900"/>
                <a:gd name="connsiteY11" fmla="*/ 207433 h 935567"/>
                <a:gd name="connsiteX12" fmla="*/ 249766 w 469900"/>
                <a:gd name="connsiteY12" fmla="*/ 215900 h 935567"/>
                <a:gd name="connsiteX13" fmla="*/ 232833 w 469900"/>
                <a:gd name="connsiteY13" fmla="*/ 241300 h 935567"/>
                <a:gd name="connsiteX14" fmla="*/ 228600 w 469900"/>
                <a:gd name="connsiteY14" fmla="*/ 254000 h 935567"/>
                <a:gd name="connsiteX15" fmla="*/ 215900 w 469900"/>
                <a:gd name="connsiteY15" fmla="*/ 270933 h 935567"/>
                <a:gd name="connsiteX16" fmla="*/ 207433 w 469900"/>
                <a:gd name="connsiteY16" fmla="*/ 283633 h 935567"/>
                <a:gd name="connsiteX17" fmla="*/ 186266 w 469900"/>
                <a:gd name="connsiteY17" fmla="*/ 325967 h 935567"/>
                <a:gd name="connsiteX18" fmla="*/ 165100 w 469900"/>
                <a:gd name="connsiteY18" fmla="*/ 359833 h 935567"/>
                <a:gd name="connsiteX19" fmla="*/ 156633 w 469900"/>
                <a:gd name="connsiteY19" fmla="*/ 385233 h 935567"/>
                <a:gd name="connsiteX20" fmla="*/ 152400 w 469900"/>
                <a:gd name="connsiteY20" fmla="*/ 402167 h 935567"/>
                <a:gd name="connsiteX21" fmla="*/ 139700 w 469900"/>
                <a:gd name="connsiteY21" fmla="*/ 414867 h 935567"/>
                <a:gd name="connsiteX22" fmla="*/ 105833 w 469900"/>
                <a:gd name="connsiteY22" fmla="*/ 440267 h 935567"/>
                <a:gd name="connsiteX23" fmla="*/ 88900 w 469900"/>
                <a:gd name="connsiteY23" fmla="*/ 478367 h 935567"/>
                <a:gd name="connsiteX24" fmla="*/ 84666 w 469900"/>
                <a:gd name="connsiteY24" fmla="*/ 491067 h 935567"/>
                <a:gd name="connsiteX25" fmla="*/ 67733 w 469900"/>
                <a:gd name="connsiteY25" fmla="*/ 516467 h 935567"/>
                <a:gd name="connsiteX26" fmla="*/ 63500 w 469900"/>
                <a:gd name="connsiteY26" fmla="*/ 529167 h 935567"/>
                <a:gd name="connsiteX27" fmla="*/ 55033 w 469900"/>
                <a:gd name="connsiteY27" fmla="*/ 541867 h 935567"/>
                <a:gd name="connsiteX28" fmla="*/ 50800 w 469900"/>
                <a:gd name="connsiteY28" fmla="*/ 571500 h 935567"/>
                <a:gd name="connsiteX29" fmla="*/ 42333 w 469900"/>
                <a:gd name="connsiteY29" fmla="*/ 609600 h 935567"/>
                <a:gd name="connsiteX30" fmla="*/ 33866 w 469900"/>
                <a:gd name="connsiteY30" fmla="*/ 635000 h 935567"/>
                <a:gd name="connsiteX31" fmla="*/ 29633 w 469900"/>
                <a:gd name="connsiteY31" fmla="*/ 647700 h 935567"/>
                <a:gd name="connsiteX32" fmla="*/ 25400 w 469900"/>
                <a:gd name="connsiteY32" fmla="*/ 660400 h 935567"/>
                <a:gd name="connsiteX33" fmla="*/ 16933 w 469900"/>
                <a:gd name="connsiteY33" fmla="*/ 694267 h 935567"/>
                <a:gd name="connsiteX34" fmla="*/ 8466 w 469900"/>
                <a:gd name="connsiteY34" fmla="*/ 804333 h 935567"/>
                <a:gd name="connsiteX35" fmla="*/ 4233 w 469900"/>
                <a:gd name="connsiteY35" fmla="*/ 817033 h 935567"/>
                <a:gd name="connsiteX36" fmla="*/ 0 w 469900"/>
                <a:gd name="connsiteY36" fmla="*/ 842433 h 935567"/>
                <a:gd name="connsiteX37" fmla="*/ 4233 w 469900"/>
                <a:gd name="connsiteY37" fmla="*/ 935567 h 935567"/>
                <a:gd name="connsiteX0" fmla="*/ 469900 w 469900"/>
                <a:gd name="connsiteY0" fmla="*/ 0 h 935567"/>
                <a:gd name="connsiteX1" fmla="*/ 448733 w 469900"/>
                <a:gd name="connsiteY1" fmla="*/ 8467 h 935567"/>
                <a:gd name="connsiteX2" fmla="*/ 431800 w 469900"/>
                <a:gd name="connsiteY2" fmla="*/ 33867 h 935567"/>
                <a:gd name="connsiteX3" fmla="*/ 406400 w 469900"/>
                <a:gd name="connsiteY3" fmla="*/ 50800 h 935567"/>
                <a:gd name="connsiteX4" fmla="*/ 393700 w 469900"/>
                <a:gd name="connsiteY4" fmla="*/ 59267 h 935567"/>
                <a:gd name="connsiteX5" fmla="*/ 368300 w 469900"/>
                <a:gd name="connsiteY5" fmla="*/ 67733 h 935567"/>
                <a:gd name="connsiteX6" fmla="*/ 338666 w 469900"/>
                <a:gd name="connsiteY6" fmla="*/ 105833 h 935567"/>
                <a:gd name="connsiteX7" fmla="*/ 321733 w 469900"/>
                <a:gd name="connsiteY7" fmla="*/ 131233 h 935567"/>
                <a:gd name="connsiteX8" fmla="*/ 313266 w 469900"/>
                <a:gd name="connsiteY8" fmla="*/ 143933 h 935567"/>
                <a:gd name="connsiteX9" fmla="*/ 283633 w 469900"/>
                <a:gd name="connsiteY9" fmla="*/ 173567 h 935567"/>
                <a:gd name="connsiteX10" fmla="*/ 270933 w 469900"/>
                <a:gd name="connsiteY10" fmla="*/ 190500 h 935567"/>
                <a:gd name="connsiteX11" fmla="*/ 262466 w 469900"/>
                <a:gd name="connsiteY11" fmla="*/ 207433 h 935567"/>
                <a:gd name="connsiteX12" fmla="*/ 249766 w 469900"/>
                <a:gd name="connsiteY12" fmla="*/ 215900 h 935567"/>
                <a:gd name="connsiteX13" fmla="*/ 232833 w 469900"/>
                <a:gd name="connsiteY13" fmla="*/ 241300 h 935567"/>
                <a:gd name="connsiteX14" fmla="*/ 228600 w 469900"/>
                <a:gd name="connsiteY14" fmla="*/ 254000 h 935567"/>
                <a:gd name="connsiteX15" fmla="*/ 215900 w 469900"/>
                <a:gd name="connsiteY15" fmla="*/ 270933 h 935567"/>
                <a:gd name="connsiteX16" fmla="*/ 207433 w 469900"/>
                <a:gd name="connsiteY16" fmla="*/ 283633 h 935567"/>
                <a:gd name="connsiteX17" fmla="*/ 186266 w 469900"/>
                <a:gd name="connsiteY17" fmla="*/ 325967 h 935567"/>
                <a:gd name="connsiteX18" fmla="*/ 165100 w 469900"/>
                <a:gd name="connsiteY18" fmla="*/ 359833 h 935567"/>
                <a:gd name="connsiteX19" fmla="*/ 156633 w 469900"/>
                <a:gd name="connsiteY19" fmla="*/ 385233 h 935567"/>
                <a:gd name="connsiteX20" fmla="*/ 152400 w 469900"/>
                <a:gd name="connsiteY20" fmla="*/ 402167 h 935567"/>
                <a:gd name="connsiteX21" fmla="*/ 127000 w 469900"/>
                <a:gd name="connsiteY21" fmla="*/ 410634 h 935567"/>
                <a:gd name="connsiteX22" fmla="*/ 105833 w 469900"/>
                <a:gd name="connsiteY22" fmla="*/ 440267 h 935567"/>
                <a:gd name="connsiteX23" fmla="*/ 88900 w 469900"/>
                <a:gd name="connsiteY23" fmla="*/ 478367 h 935567"/>
                <a:gd name="connsiteX24" fmla="*/ 84666 w 469900"/>
                <a:gd name="connsiteY24" fmla="*/ 491067 h 935567"/>
                <a:gd name="connsiteX25" fmla="*/ 67733 w 469900"/>
                <a:gd name="connsiteY25" fmla="*/ 516467 h 935567"/>
                <a:gd name="connsiteX26" fmla="*/ 63500 w 469900"/>
                <a:gd name="connsiteY26" fmla="*/ 529167 h 935567"/>
                <a:gd name="connsiteX27" fmla="*/ 55033 w 469900"/>
                <a:gd name="connsiteY27" fmla="*/ 541867 h 935567"/>
                <a:gd name="connsiteX28" fmla="*/ 50800 w 469900"/>
                <a:gd name="connsiteY28" fmla="*/ 571500 h 935567"/>
                <a:gd name="connsiteX29" fmla="*/ 42333 w 469900"/>
                <a:gd name="connsiteY29" fmla="*/ 609600 h 935567"/>
                <a:gd name="connsiteX30" fmla="*/ 33866 w 469900"/>
                <a:gd name="connsiteY30" fmla="*/ 635000 h 935567"/>
                <a:gd name="connsiteX31" fmla="*/ 29633 w 469900"/>
                <a:gd name="connsiteY31" fmla="*/ 647700 h 935567"/>
                <a:gd name="connsiteX32" fmla="*/ 25400 w 469900"/>
                <a:gd name="connsiteY32" fmla="*/ 660400 h 935567"/>
                <a:gd name="connsiteX33" fmla="*/ 16933 w 469900"/>
                <a:gd name="connsiteY33" fmla="*/ 694267 h 935567"/>
                <a:gd name="connsiteX34" fmla="*/ 8466 w 469900"/>
                <a:gd name="connsiteY34" fmla="*/ 804333 h 935567"/>
                <a:gd name="connsiteX35" fmla="*/ 4233 w 469900"/>
                <a:gd name="connsiteY35" fmla="*/ 817033 h 935567"/>
                <a:gd name="connsiteX36" fmla="*/ 0 w 469900"/>
                <a:gd name="connsiteY36" fmla="*/ 842433 h 935567"/>
                <a:gd name="connsiteX37" fmla="*/ 4233 w 469900"/>
                <a:gd name="connsiteY37" fmla="*/ 935567 h 935567"/>
                <a:gd name="connsiteX0" fmla="*/ 469900 w 469900"/>
                <a:gd name="connsiteY0" fmla="*/ 0 h 935567"/>
                <a:gd name="connsiteX1" fmla="*/ 448733 w 469900"/>
                <a:gd name="connsiteY1" fmla="*/ 8467 h 935567"/>
                <a:gd name="connsiteX2" fmla="*/ 431800 w 469900"/>
                <a:gd name="connsiteY2" fmla="*/ 33867 h 935567"/>
                <a:gd name="connsiteX3" fmla="*/ 406400 w 469900"/>
                <a:gd name="connsiteY3" fmla="*/ 50800 h 935567"/>
                <a:gd name="connsiteX4" fmla="*/ 393700 w 469900"/>
                <a:gd name="connsiteY4" fmla="*/ 59267 h 935567"/>
                <a:gd name="connsiteX5" fmla="*/ 368300 w 469900"/>
                <a:gd name="connsiteY5" fmla="*/ 67733 h 935567"/>
                <a:gd name="connsiteX6" fmla="*/ 338666 w 469900"/>
                <a:gd name="connsiteY6" fmla="*/ 105833 h 935567"/>
                <a:gd name="connsiteX7" fmla="*/ 321733 w 469900"/>
                <a:gd name="connsiteY7" fmla="*/ 131233 h 935567"/>
                <a:gd name="connsiteX8" fmla="*/ 313266 w 469900"/>
                <a:gd name="connsiteY8" fmla="*/ 143933 h 935567"/>
                <a:gd name="connsiteX9" fmla="*/ 283633 w 469900"/>
                <a:gd name="connsiteY9" fmla="*/ 173567 h 935567"/>
                <a:gd name="connsiteX10" fmla="*/ 270933 w 469900"/>
                <a:gd name="connsiteY10" fmla="*/ 190500 h 935567"/>
                <a:gd name="connsiteX11" fmla="*/ 262466 w 469900"/>
                <a:gd name="connsiteY11" fmla="*/ 207433 h 935567"/>
                <a:gd name="connsiteX12" fmla="*/ 249766 w 469900"/>
                <a:gd name="connsiteY12" fmla="*/ 215900 h 935567"/>
                <a:gd name="connsiteX13" fmla="*/ 232833 w 469900"/>
                <a:gd name="connsiteY13" fmla="*/ 241300 h 935567"/>
                <a:gd name="connsiteX14" fmla="*/ 228600 w 469900"/>
                <a:gd name="connsiteY14" fmla="*/ 254000 h 935567"/>
                <a:gd name="connsiteX15" fmla="*/ 215900 w 469900"/>
                <a:gd name="connsiteY15" fmla="*/ 270933 h 935567"/>
                <a:gd name="connsiteX16" fmla="*/ 207433 w 469900"/>
                <a:gd name="connsiteY16" fmla="*/ 283633 h 935567"/>
                <a:gd name="connsiteX17" fmla="*/ 186266 w 469900"/>
                <a:gd name="connsiteY17" fmla="*/ 325967 h 935567"/>
                <a:gd name="connsiteX18" fmla="*/ 165100 w 469900"/>
                <a:gd name="connsiteY18" fmla="*/ 359833 h 935567"/>
                <a:gd name="connsiteX19" fmla="*/ 156633 w 469900"/>
                <a:gd name="connsiteY19" fmla="*/ 385233 h 935567"/>
                <a:gd name="connsiteX20" fmla="*/ 139700 w 469900"/>
                <a:gd name="connsiteY20" fmla="*/ 389467 h 935567"/>
                <a:gd name="connsiteX21" fmla="*/ 127000 w 469900"/>
                <a:gd name="connsiteY21" fmla="*/ 410634 h 935567"/>
                <a:gd name="connsiteX22" fmla="*/ 105833 w 469900"/>
                <a:gd name="connsiteY22" fmla="*/ 440267 h 935567"/>
                <a:gd name="connsiteX23" fmla="*/ 88900 w 469900"/>
                <a:gd name="connsiteY23" fmla="*/ 478367 h 935567"/>
                <a:gd name="connsiteX24" fmla="*/ 84666 w 469900"/>
                <a:gd name="connsiteY24" fmla="*/ 491067 h 935567"/>
                <a:gd name="connsiteX25" fmla="*/ 67733 w 469900"/>
                <a:gd name="connsiteY25" fmla="*/ 516467 h 935567"/>
                <a:gd name="connsiteX26" fmla="*/ 63500 w 469900"/>
                <a:gd name="connsiteY26" fmla="*/ 529167 h 935567"/>
                <a:gd name="connsiteX27" fmla="*/ 55033 w 469900"/>
                <a:gd name="connsiteY27" fmla="*/ 541867 h 935567"/>
                <a:gd name="connsiteX28" fmla="*/ 50800 w 469900"/>
                <a:gd name="connsiteY28" fmla="*/ 571500 h 935567"/>
                <a:gd name="connsiteX29" fmla="*/ 42333 w 469900"/>
                <a:gd name="connsiteY29" fmla="*/ 609600 h 935567"/>
                <a:gd name="connsiteX30" fmla="*/ 33866 w 469900"/>
                <a:gd name="connsiteY30" fmla="*/ 635000 h 935567"/>
                <a:gd name="connsiteX31" fmla="*/ 29633 w 469900"/>
                <a:gd name="connsiteY31" fmla="*/ 647700 h 935567"/>
                <a:gd name="connsiteX32" fmla="*/ 25400 w 469900"/>
                <a:gd name="connsiteY32" fmla="*/ 660400 h 935567"/>
                <a:gd name="connsiteX33" fmla="*/ 16933 w 469900"/>
                <a:gd name="connsiteY33" fmla="*/ 694267 h 935567"/>
                <a:gd name="connsiteX34" fmla="*/ 8466 w 469900"/>
                <a:gd name="connsiteY34" fmla="*/ 804333 h 935567"/>
                <a:gd name="connsiteX35" fmla="*/ 4233 w 469900"/>
                <a:gd name="connsiteY35" fmla="*/ 817033 h 935567"/>
                <a:gd name="connsiteX36" fmla="*/ 0 w 469900"/>
                <a:gd name="connsiteY36" fmla="*/ 842433 h 935567"/>
                <a:gd name="connsiteX37" fmla="*/ 4233 w 469900"/>
                <a:gd name="connsiteY37" fmla="*/ 935567 h 935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69900" h="935567">
                  <a:moveTo>
                    <a:pt x="469900" y="0"/>
                  </a:moveTo>
                  <a:cubicBezTo>
                    <a:pt x="462844" y="2822"/>
                    <a:pt x="454413" y="3418"/>
                    <a:pt x="448733" y="8467"/>
                  </a:cubicBezTo>
                  <a:cubicBezTo>
                    <a:pt x="441128" y="15227"/>
                    <a:pt x="440267" y="28223"/>
                    <a:pt x="431800" y="33867"/>
                  </a:cubicBezTo>
                  <a:lnTo>
                    <a:pt x="406400" y="50800"/>
                  </a:lnTo>
                  <a:cubicBezTo>
                    <a:pt x="402167" y="53622"/>
                    <a:pt x="398527" y="57658"/>
                    <a:pt x="393700" y="59267"/>
                  </a:cubicBezTo>
                  <a:lnTo>
                    <a:pt x="368300" y="67733"/>
                  </a:lnTo>
                  <a:cubicBezTo>
                    <a:pt x="356730" y="102437"/>
                    <a:pt x="376744" y="48715"/>
                    <a:pt x="338666" y="105833"/>
                  </a:cubicBezTo>
                  <a:lnTo>
                    <a:pt x="321733" y="131233"/>
                  </a:lnTo>
                  <a:cubicBezTo>
                    <a:pt x="318911" y="135466"/>
                    <a:pt x="316864" y="140335"/>
                    <a:pt x="313266" y="143933"/>
                  </a:cubicBezTo>
                  <a:cubicBezTo>
                    <a:pt x="303388" y="153811"/>
                    <a:pt x="292015" y="162392"/>
                    <a:pt x="283633" y="173567"/>
                  </a:cubicBezTo>
                  <a:cubicBezTo>
                    <a:pt x="279400" y="179211"/>
                    <a:pt x="274672" y="184517"/>
                    <a:pt x="270933" y="190500"/>
                  </a:cubicBezTo>
                  <a:cubicBezTo>
                    <a:pt x="267588" y="195851"/>
                    <a:pt x="266506" y="202585"/>
                    <a:pt x="262466" y="207433"/>
                  </a:cubicBezTo>
                  <a:cubicBezTo>
                    <a:pt x="259209" y="211342"/>
                    <a:pt x="253999" y="213078"/>
                    <a:pt x="249766" y="215900"/>
                  </a:cubicBezTo>
                  <a:cubicBezTo>
                    <a:pt x="244122" y="224367"/>
                    <a:pt x="236051" y="231646"/>
                    <a:pt x="232833" y="241300"/>
                  </a:cubicBezTo>
                  <a:cubicBezTo>
                    <a:pt x="231422" y="245533"/>
                    <a:pt x="230814" y="250126"/>
                    <a:pt x="228600" y="254000"/>
                  </a:cubicBezTo>
                  <a:cubicBezTo>
                    <a:pt x="225100" y="260126"/>
                    <a:pt x="220001" y="265192"/>
                    <a:pt x="215900" y="270933"/>
                  </a:cubicBezTo>
                  <a:cubicBezTo>
                    <a:pt x="212943" y="275073"/>
                    <a:pt x="210255" y="279400"/>
                    <a:pt x="207433" y="283633"/>
                  </a:cubicBezTo>
                  <a:cubicBezTo>
                    <a:pt x="196735" y="315727"/>
                    <a:pt x="204321" y="301893"/>
                    <a:pt x="186266" y="325967"/>
                  </a:cubicBezTo>
                  <a:cubicBezTo>
                    <a:pt x="176191" y="356194"/>
                    <a:pt x="185226" y="346417"/>
                    <a:pt x="165100" y="359833"/>
                  </a:cubicBezTo>
                  <a:cubicBezTo>
                    <a:pt x="162278" y="368300"/>
                    <a:pt x="160866" y="380294"/>
                    <a:pt x="156633" y="385233"/>
                  </a:cubicBezTo>
                  <a:cubicBezTo>
                    <a:pt x="152400" y="390172"/>
                    <a:pt x="144639" y="385233"/>
                    <a:pt x="139700" y="389467"/>
                  </a:cubicBezTo>
                  <a:cubicBezTo>
                    <a:pt x="134761" y="393701"/>
                    <a:pt x="131233" y="406401"/>
                    <a:pt x="127000" y="410634"/>
                  </a:cubicBezTo>
                  <a:cubicBezTo>
                    <a:pt x="122588" y="423867"/>
                    <a:pt x="112183" y="428978"/>
                    <a:pt x="105833" y="440267"/>
                  </a:cubicBezTo>
                  <a:cubicBezTo>
                    <a:pt x="99483" y="451556"/>
                    <a:pt x="109430" y="457835"/>
                    <a:pt x="88900" y="478367"/>
                  </a:cubicBezTo>
                  <a:cubicBezTo>
                    <a:pt x="87489" y="482600"/>
                    <a:pt x="86833" y="487166"/>
                    <a:pt x="84666" y="491067"/>
                  </a:cubicBezTo>
                  <a:cubicBezTo>
                    <a:pt x="79724" y="499962"/>
                    <a:pt x="67733" y="516467"/>
                    <a:pt x="67733" y="516467"/>
                  </a:cubicBezTo>
                  <a:cubicBezTo>
                    <a:pt x="66322" y="520700"/>
                    <a:pt x="65496" y="525176"/>
                    <a:pt x="63500" y="529167"/>
                  </a:cubicBezTo>
                  <a:cubicBezTo>
                    <a:pt x="61225" y="533718"/>
                    <a:pt x="56495" y="536994"/>
                    <a:pt x="55033" y="541867"/>
                  </a:cubicBezTo>
                  <a:cubicBezTo>
                    <a:pt x="52166" y="551424"/>
                    <a:pt x="52440" y="561658"/>
                    <a:pt x="50800" y="571500"/>
                  </a:cubicBezTo>
                  <a:cubicBezTo>
                    <a:pt x="49291" y="580555"/>
                    <a:pt x="45185" y="600093"/>
                    <a:pt x="42333" y="609600"/>
                  </a:cubicBezTo>
                  <a:cubicBezTo>
                    <a:pt x="39768" y="618148"/>
                    <a:pt x="36688" y="626533"/>
                    <a:pt x="33866" y="635000"/>
                  </a:cubicBezTo>
                  <a:lnTo>
                    <a:pt x="29633" y="647700"/>
                  </a:lnTo>
                  <a:cubicBezTo>
                    <a:pt x="28222" y="651933"/>
                    <a:pt x="26482" y="656071"/>
                    <a:pt x="25400" y="660400"/>
                  </a:cubicBezTo>
                  <a:lnTo>
                    <a:pt x="16933" y="694267"/>
                  </a:lnTo>
                  <a:cubicBezTo>
                    <a:pt x="16231" y="704097"/>
                    <a:pt x="10277" y="790750"/>
                    <a:pt x="8466" y="804333"/>
                  </a:cubicBezTo>
                  <a:cubicBezTo>
                    <a:pt x="7876" y="808756"/>
                    <a:pt x="5201" y="812677"/>
                    <a:pt x="4233" y="817033"/>
                  </a:cubicBezTo>
                  <a:cubicBezTo>
                    <a:pt x="2371" y="825412"/>
                    <a:pt x="1411" y="833966"/>
                    <a:pt x="0" y="842433"/>
                  </a:cubicBezTo>
                  <a:cubicBezTo>
                    <a:pt x="4300" y="932743"/>
                    <a:pt x="4233" y="901666"/>
                    <a:pt x="4233" y="935567"/>
                  </a:cubicBezTo>
                </a:path>
              </a:pathLst>
            </a:custGeom>
            <a:ln w="38100" cmpd="sng">
              <a:solidFill>
                <a:srgbClr val="FF0000"/>
              </a:solidFill>
              <a:prstDash val="lg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2" name="Straight Connector 31"/>
            <p:cNvCxnSpPr/>
            <p:nvPr/>
          </p:nvCxnSpPr>
          <p:spPr>
            <a:xfrm flipV="1">
              <a:off x="3225800" y="2660650"/>
              <a:ext cx="349250" cy="1028700"/>
            </a:xfrm>
            <a:prstGeom prst="line">
              <a:avLst/>
            </a:prstGeom>
            <a:ln w="38100" cmpd="sng">
              <a:solidFill>
                <a:srgbClr val="FFFF00"/>
              </a:solidFill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flipV="1">
              <a:off x="3575050" y="2533651"/>
              <a:ext cx="107950" cy="126999"/>
            </a:xfrm>
            <a:prstGeom prst="line">
              <a:avLst/>
            </a:prstGeom>
            <a:ln w="38100" cmpd="sng">
              <a:solidFill>
                <a:srgbClr val="FFFF00"/>
              </a:solidFill>
              <a:prstDash val="lgDash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0" name="Straight Connector 39"/>
          <p:cNvCxnSpPr/>
          <p:nvPr/>
        </p:nvCxnSpPr>
        <p:spPr>
          <a:xfrm>
            <a:off x="7581900" y="3459349"/>
            <a:ext cx="1346200" cy="0"/>
          </a:xfrm>
          <a:prstGeom prst="line">
            <a:avLst/>
          </a:prstGeom>
          <a:ln w="38100" cmpd="sng">
            <a:solidFill>
              <a:srgbClr val="FFFF00"/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7492254" y="3608394"/>
            <a:ext cx="14724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Verdana"/>
                <a:cs typeface="Verdana"/>
              </a:rPr>
              <a:t>n</a:t>
            </a:r>
            <a:r>
              <a:rPr lang="en-US" sz="1200" dirty="0" smtClean="0">
                <a:latin typeface="Verdana"/>
                <a:cs typeface="Verdana"/>
              </a:rPr>
              <a:t>ew culvert for the </a:t>
            </a:r>
            <a:r>
              <a:rPr lang="en-US" sz="1200" dirty="0" err="1" smtClean="0">
                <a:latin typeface="Verdana"/>
                <a:cs typeface="Verdana"/>
              </a:rPr>
              <a:t>Bisagno</a:t>
            </a:r>
            <a:r>
              <a:rPr lang="en-US" sz="1200" dirty="0" smtClean="0">
                <a:latin typeface="Verdana"/>
                <a:cs typeface="Verdana"/>
              </a:rPr>
              <a:t> river</a:t>
            </a:r>
            <a:endParaRPr lang="en-US" sz="1200" dirty="0">
              <a:latin typeface="Verdana"/>
              <a:cs typeface="Verdana"/>
            </a:endParaRPr>
          </a:p>
        </p:txBody>
      </p:sp>
      <p:sp>
        <p:nvSpPr>
          <p:cNvPr id="14" name="TextBox 23"/>
          <p:cNvSpPr txBox="1"/>
          <p:nvPr/>
        </p:nvSpPr>
        <p:spPr>
          <a:xfrm>
            <a:off x="201084" y="183007"/>
            <a:ext cx="63282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Bebas Neue"/>
                <a:cs typeface="Bebas Neue"/>
              </a:rPr>
              <a:t>Genoa | What if: diversion channel for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Bebas Neue"/>
                <a:cs typeface="Bebas Neue"/>
              </a:rPr>
              <a:t>Fereggiano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Bebas Neue"/>
                <a:cs typeface="Bebas Neue"/>
              </a:rPr>
              <a:t> creek 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Bebas Neue"/>
                <a:cs typeface="Bebas Neue"/>
              </a:rPr>
              <a:t>(tributary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Bebas Neue"/>
                <a:cs typeface="Bebas Neue"/>
              </a:rPr>
              <a:t>) + new culvert for </a:t>
            </a:r>
            <a:r>
              <a:rPr lang="en-US" sz="2000" dirty="0" err="1" smtClean="0">
                <a:solidFill>
                  <a:schemeClr val="tx2">
                    <a:lumMod val="75000"/>
                  </a:schemeClr>
                </a:solidFill>
                <a:latin typeface="Bebas Neue"/>
                <a:cs typeface="Bebas Neue"/>
              </a:rPr>
              <a:t>Bisagno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Bebas Neue"/>
                <a:cs typeface="Bebas Neue"/>
              </a:rPr>
              <a:t> creek</a:t>
            </a:r>
            <a:endParaRPr lang="en-US" sz="2000" dirty="0">
              <a:solidFill>
                <a:schemeClr val="tx2">
                  <a:lumMod val="75000"/>
                </a:schemeClr>
              </a:solidFill>
              <a:latin typeface="Bebas Neue"/>
              <a:cs typeface="Bebas Neue"/>
            </a:endParaRP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2176" y="5742569"/>
            <a:ext cx="2263044" cy="561235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481283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Picture 10" descr="Schermata 2016-02-11 alle 22.19.22.pn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/>
          <a:stretch/>
        </p:blipFill>
        <p:spPr>
          <a:xfrm>
            <a:off x="5413689" y="1711883"/>
            <a:ext cx="3467065" cy="4178934"/>
          </a:xfrm>
          <a:prstGeom prst="rect">
            <a:avLst/>
          </a:prstGeom>
        </p:spPr>
      </p:pic>
      <p:grpSp>
        <p:nvGrpSpPr>
          <p:cNvPr id="2" name="Group 11"/>
          <p:cNvGrpSpPr/>
          <p:nvPr/>
        </p:nvGrpSpPr>
        <p:grpSpPr>
          <a:xfrm>
            <a:off x="4008357" y="1705135"/>
            <a:ext cx="1226037" cy="4171174"/>
            <a:chOff x="3467100" y="811805"/>
            <a:chExt cx="1226037" cy="4181351"/>
          </a:xfrm>
        </p:grpSpPr>
        <p:sp>
          <p:nvSpPr>
            <p:cNvPr id="13" name="Rectangle 12"/>
            <p:cNvSpPr/>
            <p:nvPr/>
          </p:nvSpPr>
          <p:spPr>
            <a:xfrm>
              <a:off x="3467100" y="811805"/>
              <a:ext cx="1190108" cy="4181351"/>
            </a:xfrm>
            <a:prstGeom prst="rect">
              <a:avLst/>
            </a:prstGeom>
            <a:solidFill>
              <a:schemeClr val="bg1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833168" y="1106453"/>
              <a:ext cx="390769" cy="161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 smtClean="0">
                  <a:latin typeface="Verdana"/>
                  <a:cs typeface="Verdana"/>
                </a:rPr>
                <a:t>0.0</a:t>
              </a:r>
              <a:endParaRPr lang="en-US" sz="800" dirty="0">
                <a:latin typeface="Verdana"/>
                <a:cs typeface="Verdana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833168" y="1298192"/>
              <a:ext cx="390769" cy="161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 smtClean="0">
                  <a:latin typeface="Verdana"/>
                  <a:cs typeface="Verdana"/>
                </a:rPr>
                <a:t>0.2</a:t>
              </a:r>
              <a:endParaRPr lang="en-US" sz="800" dirty="0">
                <a:latin typeface="Verdana"/>
                <a:cs typeface="Verdana"/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3"/>
            <a:stretch/>
          </p:blipFill>
          <p:spPr>
            <a:xfrm>
              <a:off x="3545643" y="1106452"/>
              <a:ext cx="287525" cy="2256097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545643" y="3650854"/>
              <a:ext cx="287525" cy="1305448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>
            <a:xfrm>
              <a:off x="3833168" y="1483159"/>
              <a:ext cx="390769" cy="161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 smtClean="0">
                  <a:latin typeface="Verdana"/>
                  <a:cs typeface="Verdana"/>
                </a:rPr>
                <a:t>0.4</a:t>
              </a:r>
              <a:endParaRPr lang="en-US" sz="800" dirty="0">
                <a:latin typeface="Verdana"/>
                <a:cs typeface="Verdana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833168" y="1674898"/>
              <a:ext cx="390769" cy="161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 smtClean="0">
                  <a:latin typeface="Verdana"/>
                  <a:cs typeface="Verdana"/>
                </a:rPr>
                <a:t>0.6</a:t>
              </a:r>
              <a:endParaRPr lang="en-US" sz="800" dirty="0">
                <a:latin typeface="Verdana"/>
                <a:cs typeface="Verdana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833168" y="1854015"/>
              <a:ext cx="390769" cy="161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 smtClean="0">
                  <a:latin typeface="Verdana"/>
                  <a:cs typeface="Verdana"/>
                </a:rPr>
                <a:t>0.8</a:t>
              </a:r>
              <a:endParaRPr lang="en-US" sz="800" dirty="0">
                <a:latin typeface="Verdana"/>
                <a:cs typeface="Verdana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833168" y="2045754"/>
              <a:ext cx="390769" cy="161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>
                  <a:latin typeface="Verdana"/>
                  <a:cs typeface="Verdana"/>
                </a:rPr>
                <a:t>1</a:t>
              </a:r>
              <a:r>
                <a:rPr lang="en-US" sz="800" dirty="0" smtClean="0">
                  <a:latin typeface="Verdana"/>
                  <a:cs typeface="Verdana"/>
                </a:rPr>
                <a:t>.0</a:t>
              </a:r>
              <a:endParaRPr lang="en-US" sz="800" dirty="0">
                <a:latin typeface="Verdana"/>
                <a:cs typeface="Verdana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833168" y="2226005"/>
              <a:ext cx="390769" cy="161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 smtClean="0">
                  <a:latin typeface="Verdana"/>
                  <a:cs typeface="Verdana"/>
                </a:rPr>
                <a:t>1.2</a:t>
              </a:r>
              <a:endParaRPr lang="en-US" sz="800" dirty="0">
                <a:latin typeface="Verdana"/>
                <a:cs typeface="Verdana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833168" y="2417744"/>
              <a:ext cx="390769" cy="161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 smtClean="0">
                  <a:latin typeface="Verdana"/>
                  <a:cs typeface="Verdana"/>
                </a:rPr>
                <a:t>1.4</a:t>
              </a:r>
              <a:endParaRPr lang="en-US" sz="800" dirty="0">
                <a:latin typeface="Verdana"/>
                <a:cs typeface="Verdana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833168" y="2602711"/>
              <a:ext cx="390769" cy="161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 smtClean="0">
                  <a:latin typeface="Verdana"/>
                  <a:cs typeface="Verdana"/>
                </a:rPr>
                <a:t>1.6</a:t>
              </a:r>
              <a:endParaRPr lang="en-US" sz="800" dirty="0">
                <a:latin typeface="Verdana"/>
                <a:cs typeface="Verdana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833168" y="2794450"/>
              <a:ext cx="390769" cy="161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 smtClean="0">
                  <a:latin typeface="Verdana"/>
                  <a:cs typeface="Verdana"/>
                </a:rPr>
                <a:t>2.0</a:t>
              </a:r>
              <a:endParaRPr lang="en-US" sz="800" dirty="0">
                <a:latin typeface="Verdana"/>
                <a:cs typeface="Verdana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833168" y="2974905"/>
              <a:ext cx="390769" cy="161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 smtClean="0">
                  <a:latin typeface="Verdana"/>
                  <a:cs typeface="Verdana"/>
                </a:rPr>
                <a:t>2.4</a:t>
              </a:r>
              <a:endParaRPr lang="en-US" sz="800" dirty="0">
                <a:latin typeface="Verdana"/>
                <a:cs typeface="Verdana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833168" y="3156875"/>
              <a:ext cx="390769" cy="161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 smtClean="0">
                  <a:latin typeface="Verdana"/>
                  <a:cs typeface="Verdana"/>
                </a:rPr>
                <a:t>3.0</a:t>
              </a:r>
              <a:endParaRPr lang="en-US" sz="800" dirty="0">
                <a:latin typeface="Verdana"/>
                <a:cs typeface="Verdana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467100" y="821574"/>
              <a:ext cx="1190108" cy="161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 smtClean="0">
                  <a:latin typeface="Verdana"/>
                  <a:cs typeface="Verdana"/>
                </a:rPr>
                <a:t>Water depth[m]</a:t>
              </a:r>
              <a:endParaRPr lang="en-US" sz="800" dirty="0">
                <a:latin typeface="Verdana"/>
                <a:cs typeface="Verdana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467100" y="3359422"/>
              <a:ext cx="1190108" cy="2543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 smtClean="0">
                  <a:latin typeface="Verdana"/>
                  <a:cs typeface="Verdana"/>
                </a:rPr>
                <a:t>Economic damage [M€]</a:t>
              </a:r>
              <a:endParaRPr lang="en-US" sz="800" dirty="0">
                <a:latin typeface="Verdana"/>
                <a:cs typeface="Verdana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833168" y="3636601"/>
              <a:ext cx="859969" cy="161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 smtClean="0">
                  <a:latin typeface="Verdana"/>
                  <a:cs typeface="Verdana"/>
                </a:rPr>
                <a:t>0-0.0.1</a:t>
              </a:r>
              <a:endParaRPr lang="en-US" sz="800" dirty="0">
                <a:latin typeface="Verdana"/>
                <a:cs typeface="Verdana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833168" y="3828340"/>
              <a:ext cx="859969" cy="161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 smtClean="0">
                  <a:latin typeface="Verdana"/>
                  <a:cs typeface="Verdana"/>
                </a:rPr>
                <a:t>0.01-0.02</a:t>
              </a:r>
              <a:endParaRPr lang="en-US" sz="800" dirty="0">
                <a:latin typeface="Verdana"/>
                <a:cs typeface="Verdana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833168" y="4013307"/>
              <a:ext cx="859969" cy="161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 smtClean="0">
                  <a:latin typeface="Verdana"/>
                  <a:cs typeface="Verdana"/>
                </a:rPr>
                <a:t>0.02-0.2</a:t>
              </a:r>
              <a:endParaRPr lang="en-US" sz="800" dirty="0">
                <a:latin typeface="Verdana"/>
                <a:cs typeface="Verdana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3833168" y="4205046"/>
              <a:ext cx="859969" cy="161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 smtClean="0">
                  <a:latin typeface="Verdana"/>
                  <a:cs typeface="Verdana"/>
                </a:rPr>
                <a:t>0.2-0.5</a:t>
              </a:r>
              <a:endParaRPr lang="en-US" sz="800" dirty="0">
                <a:latin typeface="Verdana"/>
                <a:cs typeface="Verdana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833168" y="4384163"/>
              <a:ext cx="859969" cy="161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 smtClean="0">
                  <a:latin typeface="Verdana"/>
                  <a:cs typeface="Verdana"/>
                </a:rPr>
                <a:t>0.5-1.0</a:t>
              </a:r>
              <a:endParaRPr lang="en-US" sz="800" dirty="0">
                <a:latin typeface="Verdana"/>
                <a:cs typeface="Verdana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833168" y="4575902"/>
              <a:ext cx="859969" cy="161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 smtClean="0">
                  <a:latin typeface="Verdana"/>
                  <a:cs typeface="Verdana"/>
                </a:rPr>
                <a:t>1.0-2.0</a:t>
              </a:r>
              <a:endParaRPr lang="en-US" sz="800" dirty="0">
                <a:latin typeface="Verdana"/>
                <a:cs typeface="Verdana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833168" y="4756153"/>
              <a:ext cx="859969" cy="1618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 smtClean="0">
                  <a:latin typeface="Verdana"/>
                  <a:cs typeface="Verdana"/>
                </a:rPr>
                <a:t>2.0-2.5</a:t>
              </a:r>
              <a:endParaRPr lang="en-US" sz="800" dirty="0">
                <a:latin typeface="Verdana"/>
                <a:cs typeface="Verdana"/>
              </a:endParaRPr>
            </a:p>
          </p:txBody>
        </p:sp>
      </p:grpSp>
      <p:pic>
        <p:nvPicPr>
          <p:cNvPr id="52" name="Picture 51" descr="Schermata 2016-02-11 alle 22.18.45.png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7245" y="1699882"/>
            <a:ext cx="3467099" cy="4178934"/>
          </a:xfrm>
          <a:prstGeom prst="rect">
            <a:avLst/>
          </a:prstGeom>
        </p:spPr>
      </p:pic>
      <p:sp>
        <p:nvSpPr>
          <p:cNvPr id="9" name="TextBox 23"/>
          <p:cNvSpPr txBox="1"/>
          <p:nvPr/>
        </p:nvSpPr>
        <p:spPr>
          <a:xfrm>
            <a:off x="225745" y="1120286"/>
            <a:ext cx="33399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Bebas Neue"/>
                <a:cs typeface="Bebas Neue"/>
              </a:rPr>
              <a:t>Current situation</a:t>
            </a:r>
            <a:endParaRPr lang="en-US" sz="2000" dirty="0">
              <a:solidFill>
                <a:schemeClr val="tx2">
                  <a:lumMod val="75000"/>
                </a:schemeClr>
              </a:solidFill>
              <a:latin typeface="Bebas Neue"/>
              <a:cs typeface="Bebas Neue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2145956" y="5186903"/>
            <a:ext cx="1569024" cy="628015"/>
          </a:xfrm>
          <a:prstGeom prst="rect">
            <a:avLst/>
          </a:prstGeom>
          <a:solidFill>
            <a:schemeClr val="tx1">
              <a:alpha val="6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" name="Picture 50" descr="100M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5799" y="5247366"/>
            <a:ext cx="1507584" cy="548699"/>
          </a:xfrm>
          <a:prstGeom prst="rect">
            <a:avLst/>
          </a:prstGeom>
          <a:effectLst/>
        </p:spPr>
      </p:pic>
      <p:sp>
        <p:nvSpPr>
          <p:cNvPr id="54" name="Rectangle 53"/>
          <p:cNvSpPr/>
          <p:nvPr/>
        </p:nvSpPr>
        <p:spPr>
          <a:xfrm>
            <a:off x="7276311" y="5198904"/>
            <a:ext cx="1569024" cy="628015"/>
          </a:xfrm>
          <a:prstGeom prst="rect">
            <a:avLst/>
          </a:prstGeom>
          <a:solidFill>
            <a:schemeClr val="tx1">
              <a:alpha val="6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7" name="Picture 53" descr="10M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6311" y="5239537"/>
            <a:ext cx="1538844" cy="571171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2654710" y="547667"/>
            <a:ext cx="356399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Bebas Neue"/>
                <a:cs typeface="Bebas Neue"/>
              </a:rPr>
              <a:t>Genoa, 9 October 2014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Bebas Neue"/>
                <a:cs typeface="Bebas Neue"/>
              </a:rPr>
              <a:t>event </a:t>
            </a:r>
            <a:endParaRPr lang="en-US" sz="2000" dirty="0">
              <a:solidFill>
                <a:schemeClr val="tx2">
                  <a:lumMod val="75000"/>
                </a:schemeClr>
              </a:solidFill>
              <a:latin typeface="Bebas Neue"/>
              <a:cs typeface="Bebas Neue"/>
            </a:endParaRPr>
          </a:p>
        </p:txBody>
      </p:sp>
      <p:sp>
        <p:nvSpPr>
          <p:cNvPr id="38" name="TextBox 23"/>
          <p:cNvSpPr txBox="1"/>
          <p:nvPr/>
        </p:nvSpPr>
        <p:spPr>
          <a:xfrm>
            <a:off x="5269813" y="1120286"/>
            <a:ext cx="38741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000">
                <a:solidFill>
                  <a:schemeClr val="tx2">
                    <a:lumMod val="75000"/>
                  </a:schemeClr>
                </a:solidFill>
                <a:latin typeface="Bebas Neue"/>
                <a:cs typeface="Bebas Neue"/>
              </a:defRPr>
            </a:lvl1pPr>
          </a:lstStyle>
          <a:p>
            <a:r>
              <a:rPr lang="en-US" dirty="0" smtClean="0"/>
              <a:t>Diversion </a:t>
            </a:r>
            <a:r>
              <a:rPr lang="en-US" dirty="0"/>
              <a:t>channel + new culvert</a:t>
            </a:r>
          </a:p>
        </p:txBody>
      </p:sp>
      <p:pic>
        <p:nvPicPr>
          <p:cNvPr id="39" name="Immagine 38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2297" y="241839"/>
            <a:ext cx="2013524" cy="499354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11925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23"/>
          <p:cNvSpPr txBox="1"/>
          <p:nvPr/>
        </p:nvSpPr>
        <p:spPr>
          <a:xfrm>
            <a:off x="201084" y="183007"/>
            <a:ext cx="63114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Bebas Neue"/>
                <a:cs typeface="Bebas Neue"/>
              </a:rPr>
              <a:t>Genoa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Bebas Neue"/>
                <a:cs typeface="Bebas Neue"/>
              </a:rPr>
              <a:t>,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Bebas Neue"/>
                <a:cs typeface="Bebas Neue"/>
              </a:rPr>
              <a:t>recent past events</a:t>
            </a:r>
            <a:r>
              <a:rPr lang="is-IS" sz="2000" dirty="0" smtClean="0">
                <a:solidFill>
                  <a:schemeClr val="tx2">
                    <a:lumMod val="75000"/>
                  </a:schemeClr>
                </a:solidFill>
                <a:latin typeface="Bebas Neue"/>
                <a:cs typeface="Bebas Neue"/>
              </a:rPr>
              <a:t>…</a:t>
            </a:r>
            <a:endParaRPr lang="en-US" sz="2000" dirty="0">
              <a:solidFill>
                <a:schemeClr val="tx2">
                  <a:lumMod val="75000"/>
                </a:schemeClr>
              </a:solidFill>
              <a:latin typeface="Bebas Neue"/>
              <a:cs typeface="Bebas Neue"/>
            </a:endParaRPr>
          </a:p>
        </p:txBody>
      </p:sp>
      <p:graphicFrame>
        <p:nvGraphicFramePr>
          <p:cNvPr id="9" name="Tabel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6261530"/>
              </p:ext>
            </p:extLst>
          </p:nvPr>
        </p:nvGraphicFramePr>
        <p:xfrm>
          <a:off x="290731" y="999841"/>
          <a:ext cx="7896435" cy="543033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071447"/>
                <a:gridCol w="1514929"/>
                <a:gridCol w="1655489"/>
                <a:gridCol w="1827285"/>
                <a:gridCol w="1827285"/>
              </a:tblGrid>
              <a:tr h="1371600">
                <a:tc>
                  <a:txBody>
                    <a:bodyPr/>
                    <a:lstStyle/>
                    <a:p>
                      <a:r>
                        <a:rPr lang="it-IT" sz="2100" dirty="0" err="1" smtClean="0"/>
                        <a:t>Past</a:t>
                      </a:r>
                      <a:r>
                        <a:rPr lang="it-IT" sz="2100" dirty="0" smtClean="0"/>
                        <a:t> </a:t>
                      </a:r>
                      <a:r>
                        <a:rPr lang="it-IT" sz="2100" dirty="0" err="1" smtClean="0"/>
                        <a:t>event</a:t>
                      </a:r>
                      <a:endParaRPr lang="it-IT" sz="2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it-IT" sz="2100" dirty="0" err="1" smtClean="0"/>
                        <a:t>Discharge</a:t>
                      </a:r>
                      <a:r>
                        <a:rPr lang="it-IT" sz="2100" dirty="0" smtClean="0"/>
                        <a:t> </a:t>
                      </a:r>
                      <a:r>
                        <a:rPr lang="it-IT" sz="2100" dirty="0" err="1" smtClean="0"/>
                        <a:t>peak</a:t>
                      </a:r>
                      <a:endParaRPr lang="it-IT" sz="2100" dirty="0" smtClean="0"/>
                    </a:p>
                    <a:p>
                      <a:r>
                        <a:rPr lang="it-IT" sz="2100" dirty="0" smtClean="0"/>
                        <a:t>[m</a:t>
                      </a:r>
                      <a:r>
                        <a:rPr lang="it-IT" sz="2100" baseline="30000" dirty="0" smtClean="0"/>
                        <a:t>3</a:t>
                      </a:r>
                      <a:r>
                        <a:rPr lang="it-IT" sz="2100" baseline="0" dirty="0" smtClean="0"/>
                        <a:t>s</a:t>
                      </a:r>
                      <a:r>
                        <a:rPr lang="it-IT" sz="2100" baseline="30000" dirty="0" smtClean="0"/>
                        <a:t>-1</a:t>
                      </a:r>
                      <a:r>
                        <a:rPr lang="it-IT" sz="2100" baseline="0" dirty="0" smtClean="0"/>
                        <a:t>]</a:t>
                      </a:r>
                      <a:endParaRPr lang="it-IT" sz="2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it-IT" sz="2100" dirty="0" smtClean="0"/>
                        <a:t>Return </a:t>
                      </a:r>
                      <a:r>
                        <a:rPr lang="it-IT" sz="2100" dirty="0" err="1" smtClean="0"/>
                        <a:t>period</a:t>
                      </a:r>
                      <a:r>
                        <a:rPr lang="it-IT" sz="2100" dirty="0" smtClean="0"/>
                        <a:t> [</a:t>
                      </a:r>
                      <a:r>
                        <a:rPr lang="it-IT" sz="2100" dirty="0" err="1" smtClean="0"/>
                        <a:t>years</a:t>
                      </a:r>
                      <a:r>
                        <a:rPr lang="it-IT" sz="2100" dirty="0" smtClean="0"/>
                        <a:t>]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it-IT" sz="2100" dirty="0" err="1" smtClean="0"/>
                        <a:t>Damage</a:t>
                      </a:r>
                      <a:r>
                        <a:rPr lang="it-IT" sz="2100" dirty="0" smtClean="0"/>
                        <a:t>,</a:t>
                      </a:r>
                      <a:r>
                        <a:rPr lang="it-IT" sz="2100" baseline="0" dirty="0" smtClean="0"/>
                        <a:t> </a:t>
                      </a:r>
                      <a:r>
                        <a:rPr lang="it-IT" sz="2100" baseline="0" dirty="0" err="1" smtClean="0"/>
                        <a:t>current</a:t>
                      </a:r>
                      <a:r>
                        <a:rPr lang="it-IT" sz="2100" baseline="0" dirty="0" smtClean="0"/>
                        <a:t> situation </a:t>
                      </a:r>
                      <a:r>
                        <a:rPr lang="it-IT" sz="2100" dirty="0" smtClean="0"/>
                        <a:t>[M€]</a:t>
                      </a:r>
                      <a:endParaRPr lang="it-IT" sz="2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it-IT" sz="2100" dirty="0" err="1" smtClean="0"/>
                        <a:t>Damage</a:t>
                      </a:r>
                      <a:r>
                        <a:rPr lang="it-IT" sz="2100" dirty="0" smtClean="0"/>
                        <a:t>, </a:t>
                      </a:r>
                      <a:r>
                        <a:rPr lang="it-IT" sz="2100" dirty="0" err="1" smtClean="0"/>
                        <a:t>dev</a:t>
                      </a:r>
                      <a:r>
                        <a:rPr lang="it-IT" sz="2100" dirty="0" smtClean="0"/>
                        <a:t>.</a:t>
                      </a:r>
                      <a:r>
                        <a:rPr lang="it-IT" sz="2100" baseline="0" dirty="0" smtClean="0"/>
                        <a:t> </a:t>
                      </a:r>
                      <a:r>
                        <a:rPr lang="it-IT" sz="2100" baseline="0" dirty="0" err="1" smtClean="0"/>
                        <a:t>channel</a:t>
                      </a:r>
                      <a:r>
                        <a:rPr lang="it-IT" sz="2100" baseline="0" dirty="0" smtClean="0"/>
                        <a:t> + new </a:t>
                      </a:r>
                      <a:r>
                        <a:rPr lang="it-IT" sz="2100" baseline="0" dirty="0" err="1" smtClean="0"/>
                        <a:t>culvert</a:t>
                      </a:r>
                      <a:r>
                        <a:rPr lang="it-IT" sz="2100" baseline="0" dirty="0" smtClean="0"/>
                        <a:t> </a:t>
                      </a:r>
                      <a:r>
                        <a:rPr lang="it-IT" sz="2100" dirty="0" smtClean="0"/>
                        <a:t>[M€]</a:t>
                      </a:r>
                      <a:endParaRPr lang="it-IT" sz="2100" dirty="0"/>
                    </a:p>
                  </a:txBody>
                  <a:tcPr anchor="ctr"/>
                </a:tc>
              </a:tr>
              <a:tr h="822960"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/>
                        <a:t>1953</a:t>
                      </a:r>
                      <a:endParaRPr lang="it-IT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760 m</a:t>
                      </a:r>
                      <a:r>
                        <a:rPr lang="it-IT" sz="2400" b="0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  <a:r>
                        <a:rPr lang="it-IT" sz="2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</a:t>
                      </a:r>
                      <a:r>
                        <a:rPr lang="it-IT" sz="2400" b="0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-1</a:t>
                      </a:r>
                      <a:endParaRPr lang="it-IT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6933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400" dirty="0" smtClean="0"/>
                        <a:t>50 </a:t>
                      </a:r>
                      <a:r>
                        <a:rPr lang="it-IT" sz="2400" dirty="0" err="1" smtClean="0"/>
                        <a:t>years</a:t>
                      </a:r>
                      <a:endParaRPr lang="it-IT" sz="2400" dirty="0" smtClean="0"/>
                    </a:p>
                    <a:p>
                      <a:pPr algn="ctr"/>
                      <a:endParaRPr lang="it-IT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47 M€</a:t>
                      </a:r>
                      <a:endParaRPr lang="it-IT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0 M€</a:t>
                      </a:r>
                      <a:endParaRPr lang="it-IT" sz="2400" dirty="0"/>
                    </a:p>
                  </a:txBody>
                  <a:tcPr anchor="ctr"/>
                </a:tc>
              </a:tr>
              <a:tr h="730147"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/>
                        <a:t>1970</a:t>
                      </a:r>
                      <a:endParaRPr lang="it-IT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1100 </a:t>
                      </a:r>
                      <a:r>
                        <a:rPr lang="it-IT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</a:t>
                      </a:r>
                      <a:r>
                        <a:rPr lang="it-IT" sz="2400" b="0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</a:t>
                      </a:r>
                      <a:r>
                        <a:rPr lang="it-IT" sz="2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</a:t>
                      </a:r>
                      <a:r>
                        <a:rPr lang="it-IT" sz="2400" b="0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-1</a:t>
                      </a:r>
                      <a:endParaRPr lang="is-I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33867" marB="33867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400" dirty="0" smtClean="0"/>
                        <a:t>100-200 </a:t>
                      </a:r>
                      <a:r>
                        <a:rPr lang="it-IT" sz="2400" dirty="0" err="1" smtClean="0"/>
                        <a:t>years</a:t>
                      </a:r>
                      <a:endParaRPr lang="it-IT" sz="2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194 M€</a:t>
                      </a:r>
                      <a:endParaRPr lang="it-IT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120 M€</a:t>
                      </a:r>
                      <a:endParaRPr lang="it-IT" sz="2400" dirty="0"/>
                    </a:p>
                  </a:txBody>
                  <a:tcPr anchor="ctr"/>
                </a:tc>
              </a:tr>
              <a:tr h="766899"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/>
                        <a:t>1992</a:t>
                      </a:r>
                      <a:endParaRPr lang="it-IT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700 </a:t>
                      </a:r>
                      <a:r>
                        <a:rPr lang="it-IT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</a:t>
                      </a:r>
                      <a:r>
                        <a:rPr lang="it-IT" sz="2400" b="0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</a:t>
                      </a:r>
                      <a:r>
                        <a:rPr lang="it-IT" sz="2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</a:t>
                      </a:r>
                      <a:r>
                        <a:rPr lang="it-IT" sz="2400" b="0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-1</a:t>
                      </a:r>
                      <a:endParaRPr lang="is-I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33867" marB="3386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30-50 </a:t>
                      </a:r>
                      <a:r>
                        <a:rPr lang="it-IT" sz="2400" dirty="0" err="1" smtClean="0"/>
                        <a:t>years</a:t>
                      </a:r>
                      <a:endParaRPr lang="it-IT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-</a:t>
                      </a:r>
                      <a:endParaRPr lang="it-IT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0 M€</a:t>
                      </a:r>
                      <a:endParaRPr lang="it-IT" sz="2400" dirty="0"/>
                    </a:p>
                  </a:txBody>
                  <a:tcPr anchor="ctr"/>
                </a:tc>
              </a:tr>
              <a:tr h="766899"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/>
                        <a:t>2011</a:t>
                      </a:r>
                      <a:endParaRPr lang="it-IT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830 </a:t>
                      </a:r>
                      <a:r>
                        <a:rPr lang="it-IT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</a:t>
                      </a:r>
                      <a:r>
                        <a:rPr lang="it-IT" sz="2400" b="0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</a:t>
                      </a:r>
                      <a:r>
                        <a:rPr lang="it-IT" sz="2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</a:t>
                      </a:r>
                      <a:r>
                        <a:rPr lang="it-IT" sz="2400" b="0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-1</a:t>
                      </a:r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33867" marB="3386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50-100 </a:t>
                      </a:r>
                      <a:r>
                        <a:rPr lang="it-IT" sz="2400" dirty="0" err="1" smtClean="0"/>
                        <a:t>years</a:t>
                      </a:r>
                      <a:endParaRPr lang="it-IT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400" dirty="0" smtClean="0"/>
                        <a:t>43 M€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400" dirty="0" smtClean="0"/>
                        <a:t>0 M€</a:t>
                      </a:r>
                    </a:p>
                  </a:txBody>
                  <a:tcPr anchor="ctr"/>
                </a:tc>
              </a:tr>
              <a:tr h="822960"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/>
                        <a:t>2014</a:t>
                      </a:r>
                      <a:endParaRPr lang="it-IT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1040 </a:t>
                      </a:r>
                      <a:r>
                        <a:rPr lang="it-IT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</a:t>
                      </a:r>
                      <a:r>
                        <a:rPr lang="it-IT" sz="2400" b="0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</a:t>
                      </a:r>
                      <a:r>
                        <a:rPr lang="it-IT" sz="2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</a:t>
                      </a:r>
                      <a:r>
                        <a:rPr lang="it-IT" sz="2400" b="0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-1</a:t>
                      </a:r>
                      <a:endParaRPr lang="cs-CZ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33867" marB="3386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100-200 </a:t>
                      </a:r>
                      <a:r>
                        <a:rPr lang="it-IT" sz="2400" dirty="0" err="1" smtClean="0"/>
                        <a:t>years</a:t>
                      </a:r>
                      <a:endParaRPr lang="it-IT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400" dirty="0" smtClean="0"/>
                        <a:t>110 M€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400" dirty="0" smtClean="0"/>
                        <a:t>14 M€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" name="Rettangolo arrotondato 1"/>
          <p:cNvSpPr/>
          <p:nvPr/>
        </p:nvSpPr>
        <p:spPr>
          <a:xfrm>
            <a:off x="1351280" y="3187451"/>
            <a:ext cx="1544321" cy="776941"/>
          </a:xfrm>
          <a:prstGeom prst="roundRect">
            <a:avLst/>
          </a:prstGeom>
          <a:noFill/>
          <a:ln w="28575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Rettangolo arrotondato 7"/>
          <p:cNvSpPr/>
          <p:nvPr/>
        </p:nvSpPr>
        <p:spPr>
          <a:xfrm>
            <a:off x="1351279" y="5488427"/>
            <a:ext cx="1544322" cy="776941"/>
          </a:xfrm>
          <a:prstGeom prst="roundRect">
            <a:avLst/>
          </a:prstGeom>
          <a:noFill/>
          <a:ln w="28575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Rettangolo arrotondato 10"/>
          <p:cNvSpPr/>
          <p:nvPr/>
        </p:nvSpPr>
        <p:spPr>
          <a:xfrm>
            <a:off x="6370319" y="3187451"/>
            <a:ext cx="1816846" cy="776941"/>
          </a:xfrm>
          <a:prstGeom prst="roundRect">
            <a:avLst/>
          </a:prstGeom>
          <a:noFill/>
          <a:ln w="28575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Rettangolo arrotondato 13"/>
          <p:cNvSpPr/>
          <p:nvPr/>
        </p:nvSpPr>
        <p:spPr>
          <a:xfrm>
            <a:off x="6370319" y="5488427"/>
            <a:ext cx="1816847" cy="776941"/>
          </a:xfrm>
          <a:prstGeom prst="roundRect">
            <a:avLst/>
          </a:prstGeom>
          <a:noFill/>
          <a:ln w="28575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2297" y="241839"/>
            <a:ext cx="2013524" cy="499354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369820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11" grpId="0" animBg="1"/>
      <p:bldP spid="14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23"/>
          <p:cNvSpPr txBox="1"/>
          <p:nvPr/>
        </p:nvSpPr>
        <p:spPr>
          <a:xfrm>
            <a:off x="201084" y="362299"/>
            <a:ext cx="66569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Bebas Neue"/>
                <a:cs typeface="Bebas Neue"/>
              </a:rPr>
              <a:t>Genoa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Bebas Neue"/>
                <a:cs typeface="Bebas Neue"/>
              </a:rPr>
              <a:t>, probable maximum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Bebas Neue"/>
                <a:cs typeface="Bebas Neue"/>
              </a:rPr>
              <a:t>loss curve</a:t>
            </a:r>
            <a:endParaRPr lang="en-US" sz="2000" dirty="0">
              <a:solidFill>
                <a:schemeClr val="tx2">
                  <a:lumMod val="75000"/>
                </a:schemeClr>
              </a:solidFill>
              <a:latin typeface="Bebas Neue"/>
              <a:cs typeface="Bebas Neue"/>
            </a:endParaRPr>
          </a:p>
        </p:txBody>
      </p:sp>
      <p:graphicFrame>
        <p:nvGraphicFramePr>
          <p:cNvPr id="10" name="Tabel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7575751"/>
              </p:ext>
            </p:extLst>
          </p:nvPr>
        </p:nvGraphicFramePr>
        <p:xfrm>
          <a:off x="5707536" y="1431289"/>
          <a:ext cx="2973288" cy="454622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613158"/>
                <a:gridCol w="1360130"/>
              </a:tblGrid>
              <a:tr h="1437263">
                <a:tc>
                  <a:txBody>
                    <a:bodyPr/>
                    <a:lstStyle/>
                    <a:p>
                      <a:r>
                        <a:rPr lang="it-IT" sz="2100" b="0" dirty="0" smtClean="0"/>
                        <a:t>Scenario</a:t>
                      </a:r>
                      <a:endParaRPr lang="it-IT" sz="21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2100" b="0" dirty="0" err="1" smtClean="0"/>
                        <a:t>Average</a:t>
                      </a:r>
                      <a:r>
                        <a:rPr lang="it-IT" sz="2100" b="0" dirty="0" smtClean="0"/>
                        <a:t> </a:t>
                      </a:r>
                      <a:r>
                        <a:rPr lang="it-IT" sz="2100" b="0" dirty="0" err="1" smtClean="0"/>
                        <a:t>Annual</a:t>
                      </a:r>
                      <a:r>
                        <a:rPr lang="it-IT" sz="2100" b="0" dirty="0" smtClean="0"/>
                        <a:t> </a:t>
                      </a:r>
                      <a:r>
                        <a:rPr lang="it-IT" sz="2100" b="0" dirty="0" err="1" smtClean="0"/>
                        <a:t>Loss</a:t>
                      </a:r>
                      <a:endParaRPr lang="it-IT" sz="2100" b="0" dirty="0" smtClean="0"/>
                    </a:p>
                    <a:p>
                      <a:r>
                        <a:rPr lang="it-IT" sz="2100" b="0" dirty="0" smtClean="0"/>
                        <a:t>(M€/</a:t>
                      </a:r>
                      <a:r>
                        <a:rPr lang="it-IT" sz="2100" b="0" dirty="0" err="1" smtClean="0"/>
                        <a:t>year</a:t>
                      </a:r>
                      <a:r>
                        <a:rPr lang="it-IT" sz="2100" b="0" dirty="0" smtClean="0"/>
                        <a:t>)</a:t>
                      </a:r>
                    </a:p>
                  </a:txBody>
                  <a:tcPr/>
                </a:tc>
              </a:tr>
              <a:tr h="995028">
                <a:tc>
                  <a:txBody>
                    <a:bodyPr/>
                    <a:lstStyle/>
                    <a:p>
                      <a:pPr algn="ctr"/>
                      <a:r>
                        <a:rPr lang="it-IT" sz="2400" b="0" dirty="0" err="1" smtClean="0"/>
                        <a:t>Current</a:t>
                      </a:r>
                      <a:r>
                        <a:rPr lang="it-IT" sz="2400" b="0" dirty="0" smtClean="0"/>
                        <a:t> situation</a:t>
                      </a:r>
                      <a:endParaRPr lang="it-IT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400" b="0" dirty="0" smtClean="0"/>
                        <a:t>3.2 M€/</a:t>
                      </a:r>
                      <a:r>
                        <a:rPr lang="it-IT" sz="2400" b="0" dirty="0" err="1" smtClean="0"/>
                        <a:t>year</a:t>
                      </a:r>
                      <a:endParaRPr lang="it-IT" sz="2400" b="0" dirty="0" smtClean="0"/>
                    </a:p>
                    <a:p>
                      <a:pPr algn="ctr"/>
                      <a:endParaRPr lang="it-IT" sz="2400" b="0" dirty="0"/>
                    </a:p>
                  </a:txBody>
                  <a:tcPr/>
                </a:tc>
              </a:tr>
              <a:tr h="1734383">
                <a:tc>
                  <a:txBody>
                    <a:bodyPr/>
                    <a:lstStyle/>
                    <a:p>
                      <a:pPr algn="ctr"/>
                      <a:r>
                        <a:rPr lang="it-IT" sz="2400" b="0" dirty="0" err="1" smtClean="0"/>
                        <a:t>diversion</a:t>
                      </a:r>
                      <a:r>
                        <a:rPr lang="it-IT" sz="2400" b="0" dirty="0" smtClean="0"/>
                        <a:t> </a:t>
                      </a:r>
                      <a:r>
                        <a:rPr lang="it-IT" sz="2400" b="0" dirty="0" err="1" smtClean="0"/>
                        <a:t>channel</a:t>
                      </a:r>
                      <a:endParaRPr lang="it-IT" sz="2400" b="0" dirty="0" smtClean="0"/>
                    </a:p>
                    <a:p>
                      <a:pPr algn="ctr"/>
                      <a:r>
                        <a:rPr lang="it-IT" sz="2400" b="0" dirty="0" smtClean="0"/>
                        <a:t>+</a:t>
                      </a:r>
                    </a:p>
                    <a:p>
                      <a:pPr algn="ctr"/>
                      <a:r>
                        <a:rPr lang="it-IT" sz="2400" b="0" dirty="0" smtClean="0"/>
                        <a:t>new</a:t>
                      </a:r>
                      <a:r>
                        <a:rPr lang="it-IT" sz="2400" b="0" baseline="0" dirty="0" smtClean="0"/>
                        <a:t> </a:t>
                      </a:r>
                      <a:r>
                        <a:rPr lang="it-IT" sz="2400" b="0" baseline="0" dirty="0" err="1" smtClean="0"/>
                        <a:t>culvert</a:t>
                      </a:r>
                      <a:endParaRPr lang="it-IT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400" b="0" dirty="0" smtClean="0"/>
                        <a:t>0.8 M€/</a:t>
                      </a:r>
                      <a:r>
                        <a:rPr lang="it-IT" sz="2400" b="0" dirty="0" err="1" smtClean="0"/>
                        <a:t>year</a:t>
                      </a:r>
                      <a:endParaRPr lang="it-IT" sz="2400" b="0" dirty="0" smtClean="0"/>
                    </a:p>
                    <a:p>
                      <a:pPr algn="ctr"/>
                      <a:endParaRPr lang="it-IT" sz="2400" b="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Grafico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7496457"/>
              </p:ext>
            </p:extLst>
          </p:nvPr>
        </p:nvGraphicFramePr>
        <p:xfrm>
          <a:off x="201084" y="1431288"/>
          <a:ext cx="5537200" cy="48937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Grafico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56156553"/>
              </p:ext>
            </p:extLst>
          </p:nvPr>
        </p:nvGraphicFramePr>
        <p:xfrm>
          <a:off x="201084" y="1431288"/>
          <a:ext cx="5537200" cy="48937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CasellaDiTesto 7"/>
          <p:cNvSpPr txBox="1"/>
          <p:nvPr/>
        </p:nvSpPr>
        <p:spPr>
          <a:xfrm>
            <a:off x="5738285" y="5918384"/>
            <a:ext cx="27524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 err="1" smtClean="0">
                <a:solidFill>
                  <a:srgbClr val="FF0000"/>
                </a:solidFill>
              </a:rPr>
              <a:t>Payback</a:t>
            </a:r>
            <a:r>
              <a:rPr lang="es-ES_tradnl" dirty="0" smtClean="0">
                <a:solidFill>
                  <a:srgbClr val="FF0000"/>
                </a:solidFill>
              </a:rPr>
              <a:t> </a:t>
            </a:r>
            <a:r>
              <a:rPr lang="es-ES_tradnl" dirty="0" err="1" smtClean="0">
                <a:solidFill>
                  <a:srgbClr val="FF0000"/>
                </a:solidFill>
              </a:rPr>
              <a:t>period</a:t>
            </a:r>
            <a:r>
              <a:rPr lang="es-ES_tradnl" dirty="0" smtClean="0">
                <a:solidFill>
                  <a:srgbClr val="FF0000"/>
                </a:solidFill>
              </a:rPr>
              <a:t>: 80 </a:t>
            </a:r>
            <a:r>
              <a:rPr lang="es-ES_tradnl" dirty="0" err="1" smtClean="0">
                <a:solidFill>
                  <a:srgbClr val="FF0000"/>
                </a:solidFill>
              </a:rPr>
              <a:t>years</a:t>
            </a:r>
            <a:r>
              <a:rPr lang="es-ES_tradnl" dirty="0" smtClean="0">
                <a:solidFill>
                  <a:srgbClr val="FF0000"/>
                </a:solidFill>
              </a:rPr>
              <a:t> </a:t>
            </a:r>
            <a:endParaRPr lang="es-ES_tradnl" dirty="0">
              <a:solidFill>
                <a:srgbClr val="FF0000"/>
              </a:solidFill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3780116" y="1559481"/>
            <a:ext cx="17541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err="1">
                <a:solidFill>
                  <a:schemeClr val="accent3">
                    <a:lumMod val="75000"/>
                  </a:schemeClr>
                </a:solidFill>
              </a:rPr>
              <a:t>c</a:t>
            </a:r>
            <a:r>
              <a:rPr lang="es-ES_tradnl" dirty="0" err="1" smtClean="0">
                <a:solidFill>
                  <a:schemeClr val="accent3">
                    <a:lumMod val="75000"/>
                  </a:schemeClr>
                </a:solidFill>
              </a:rPr>
              <a:t>urrent</a:t>
            </a:r>
            <a:r>
              <a:rPr lang="es-ES_tradnl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s-ES_tradnl" dirty="0" err="1" smtClean="0">
                <a:solidFill>
                  <a:schemeClr val="accent3">
                    <a:lumMod val="75000"/>
                  </a:schemeClr>
                </a:solidFill>
              </a:rPr>
              <a:t>situation</a:t>
            </a:r>
            <a:r>
              <a:rPr lang="es-ES_tradnl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endParaRPr lang="es-ES_tradnl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4082844" y="3316738"/>
            <a:ext cx="14542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schemeClr val="accent2"/>
                </a:solidFill>
              </a:rPr>
              <a:t>div.  </a:t>
            </a:r>
            <a:r>
              <a:rPr lang="es-ES_tradnl" dirty="0" err="1" smtClean="0">
                <a:solidFill>
                  <a:schemeClr val="accent2"/>
                </a:solidFill>
              </a:rPr>
              <a:t>channel</a:t>
            </a:r>
            <a:r>
              <a:rPr lang="es-ES_tradnl" dirty="0" smtClean="0">
                <a:solidFill>
                  <a:schemeClr val="accent2"/>
                </a:solidFill>
              </a:rPr>
              <a:t> </a:t>
            </a:r>
          </a:p>
          <a:p>
            <a:r>
              <a:rPr lang="es-ES_tradnl" dirty="0" smtClean="0">
                <a:solidFill>
                  <a:schemeClr val="accent2"/>
                </a:solidFill>
              </a:rPr>
              <a:t>+ new </a:t>
            </a:r>
            <a:r>
              <a:rPr lang="es-ES_tradnl" dirty="0" err="1" smtClean="0">
                <a:solidFill>
                  <a:schemeClr val="accent2"/>
                </a:solidFill>
              </a:rPr>
              <a:t>culvert</a:t>
            </a:r>
            <a:endParaRPr lang="es-ES_tradnl" dirty="0">
              <a:solidFill>
                <a:schemeClr val="accent2"/>
              </a:solidFill>
            </a:endParaRP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2297" y="241839"/>
            <a:ext cx="2013524" cy="499354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708677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  <p:bldP spid="8" grpId="0"/>
      <p:bldP spid="9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el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183382"/>
              </p:ext>
            </p:extLst>
          </p:nvPr>
        </p:nvGraphicFramePr>
        <p:xfrm>
          <a:off x="156261" y="1315921"/>
          <a:ext cx="8561154" cy="525403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374449"/>
                <a:gridCol w="1089521"/>
                <a:gridCol w="1405655"/>
                <a:gridCol w="1270000"/>
                <a:gridCol w="1807882"/>
                <a:gridCol w="1613647"/>
              </a:tblGrid>
              <a:tr h="1676772">
                <a:tc>
                  <a:txBody>
                    <a:bodyPr/>
                    <a:lstStyle/>
                    <a:p>
                      <a:r>
                        <a:rPr lang="it-IT" sz="2100" dirty="0" smtClean="0"/>
                        <a:t>Scenario</a:t>
                      </a:r>
                      <a:endParaRPr lang="it-IT" sz="2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2100" dirty="0" err="1" smtClean="0"/>
                        <a:t>Structural</a:t>
                      </a:r>
                      <a:r>
                        <a:rPr lang="it-IT" sz="2100" dirty="0" smtClean="0"/>
                        <a:t> </a:t>
                      </a:r>
                      <a:r>
                        <a:rPr lang="it-IT" sz="2100" dirty="0" err="1" smtClean="0"/>
                        <a:t>measure</a:t>
                      </a:r>
                      <a:r>
                        <a:rPr lang="it-IT" sz="2100" dirty="0" smtClean="0"/>
                        <a:t> </a:t>
                      </a:r>
                      <a:r>
                        <a:rPr lang="it-IT" sz="2100" dirty="0" err="1" smtClean="0"/>
                        <a:t>Cost</a:t>
                      </a:r>
                      <a:endParaRPr lang="it-IT" sz="2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2100" dirty="0" err="1" smtClean="0"/>
                        <a:t>Average</a:t>
                      </a:r>
                      <a:r>
                        <a:rPr lang="it-IT" sz="2100" dirty="0" smtClean="0"/>
                        <a:t> </a:t>
                      </a:r>
                      <a:r>
                        <a:rPr lang="it-IT" sz="2100" dirty="0" err="1" smtClean="0"/>
                        <a:t>Annual</a:t>
                      </a:r>
                      <a:endParaRPr lang="it-IT" sz="2100" dirty="0" smtClean="0"/>
                    </a:p>
                    <a:p>
                      <a:r>
                        <a:rPr lang="it-IT" sz="2100" dirty="0" err="1" smtClean="0"/>
                        <a:t>Loss</a:t>
                      </a:r>
                      <a:endParaRPr lang="it-IT" sz="21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2100" dirty="0" err="1" smtClean="0"/>
                        <a:t>Payback</a:t>
                      </a:r>
                      <a:r>
                        <a:rPr lang="it-IT" sz="2100" dirty="0" smtClean="0"/>
                        <a:t> </a:t>
                      </a:r>
                      <a:r>
                        <a:rPr lang="it-IT" sz="2100" dirty="0" err="1" smtClean="0"/>
                        <a:t>period</a:t>
                      </a:r>
                      <a:endParaRPr lang="it-IT" sz="2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2100" dirty="0" err="1" smtClean="0"/>
                        <a:t>Average</a:t>
                      </a:r>
                      <a:r>
                        <a:rPr lang="it-IT" sz="2100" dirty="0" smtClean="0"/>
                        <a:t> </a:t>
                      </a:r>
                      <a:r>
                        <a:rPr lang="it-IT" sz="2100" dirty="0" err="1" smtClean="0"/>
                        <a:t>Annual</a:t>
                      </a:r>
                      <a:endParaRPr lang="it-IT" sz="2100" dirty="0" smtClean="0"/>
                    </a:p>
                    <a:p>
                      <a:r>
                        <a:rPr lang="it-IT" sz="2100" dirty="0" err="1" smtClean="0"/>
                        <a:t>Loss</a:t>
                      </a:r>
                      <a:r>
                        <a:rPr lang="it-IT" sz="2100" dirty="0" smtClean="0"/>
                        <a:t> </a:t>
                      </a:r>
                      <a:r>
                        <a:rPr lang="it-IT" sz="2100" baseline="30000" dirty="0" smtClean="0"/>
                        <a:t>1</a:t>
                      </a:r>
                      <a:r>
                        <a:rPr lang="it-IT" sz="2100" dirty="0" smtClean="0"/>
                        <a:t> </a:t>
                      </a:r>
                    </a:p>
                    <a:p>
                      <a:r>
                        <a:rPr lang="it-IT" sz="2100" dirty="0" smtClean="0"/>
                        <a:t>(M€/anno)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2100" dirty="0" err="1" smtClean="0"/>
                        <a:t>Payback</a:t>
                      </a:r>
                      <a:r>
                        <a:rPr lang="it-IT" sz="2100" dirty="0" smtClean="0"/>
                        <a:t> </a:t>
                      </a:r>
                      <a:r>
                        <a:rPr lang="it-IT" sz="2100" dirty="0" err="1" smtClean="0"/>
                        <a:t>period</a:t>
                      </a:r>
                      <a:endParaRPr lang="it-IT" sz="2100" dirty="0"/>
                    </a:p>
                  </a:txBody>
                  <a:tcPr/>
                </a:tc>
              </a:tr>
              <a:tr h="925500"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err="1" smtClean="0"/>
                        <a:t>Current</a:t>
                      </a:r>
                      <a:r>
                        <a:rPr lang="it-IT" sz="2400" b="1" dirty="0" smtClean="0"/>
                        <a:t> situation</a:t>
                      </a:r>
                      <a:endParaRPr lang="it-IT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400" dirty="0" smtClean="0"/>
                        <a:t>0 M€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400" dirty="0" smtClean="0"/>
                        <a:t>3.2 M€/</a:t>
                      </a:r>
                      <a:r>
                        <a:rPr lang="it-IT" sz="2400" dirty="0" err="1" smtClean="0"/>
                        <a:t>year</a:t>
                      </a:r>
                      <a:endParaRPr lang="it-IT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400" dirty="0" smtClean="0"/>
                        <a:t>6.6 M€/anno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-</a:t>
                      </a:r>
                      <a:endParaRPr lang="it-IT" sz="2400" dirty="0"/>
                    </a:p>
                  </a:txBody>
                  <a:tcPr/>
                </a:tc>
              </a:tr>
              <a:tr h="2651760"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err="1" smtClean="0"/>
                        <a:t>Dev</a:t>
                      </a:r>
                      <a:r>
                        <a:rPr lang="it-IT" sz="2400" b="1" dirty="0" smtClean="0"/>
                        <a:t>. Channel </a:t>
                      </a:r>
                    </a:p>
                    <a:p>
                      <a:pPr algn="ctr"/>
                      <a:r>
                        <a:rPr lang="it-IT" sz="2400" b="1" baseline="0" dirty="0" smtClean="0"/>
                        <a:t>+ New </a:t>
                      </a:r>
                      <a:r>
                        <a:rPr lang="it-IT" sz="2400" b="1" baseline="0" dirty="0" err="1" smtClean="0"/>
                        <a:t>culvert</a:t>
                      </a:r>
                      <a:endParaRPr lang="it-IT" sz="2400" b="1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251 M€</a:t>
                      </a:r>
                      <a:endParaRPr lang="it-IT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400" dirty="0" smtClean="0"/>
                        <a:t>0.8 M€/</a:t>
                      </a:r>
                      <a:r>
                        <a:rPr lang="it-IT" sz="2400" dirty="0" err="1" smtClean="0"/>
                        <a:t>year</a:t>
                      </a:r>
                      <a:endParaRPr lang="it-IT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/>
                        <a:t>80 </a:t>
                      </a:r>
                      <a:r>
                        <a:rPr lang="it-IT" sz="2400" dirty="0" err="1" smtClean="0"/>
                        <a:t>years</a:t>
                      </a:r>
                      <a:endParaRPr lang="it-IT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400" dirty="0" smtClean="0"/>
                        <a:t>2.2 M€/anno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400" dirty="0" err="1" smtClean="0"/>
                        <a:t>about</a:t>
                      </a:r>
                      <a:r>
                        <a:rPr lang="it-IT" sz="2400" baseline="0" dirty="0" smtClean="0"/>
                        <a:t> </a:t>
                      </a:r>
                      <a:r>
                        <a:rPr lang="it-IT" sz="2400" dirty="0" smtClean="0"/>
                        <a:t>50</a:t>
                      </a:r>
                      <a:r>
                        <a:rPr lang="it-IT" sz="2400" baseline="0" dirty="0" smtClean="0"/>
                        <a:t> </a:t>
                      </a:r>
                      <a:r>
                        <a:rPr lang="it-IT" sz="2400" dirty="0" err="1" smtClean="0"/>
                        <a:t>years</a:t>
                      </a:r>
                      <a:endParaRPr lang="it-IT" sz="2400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4"/>
          <p:cNvSpPr/>
          <p:nvPr/>
        </p:nvSpPr>
        <p:spPr>
          <a:xfrm>
            <a:off x="5291023" y="1288489"/>
            <a:ext cx="3689963" cy="52814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23"/>
          <p:cNvSpPr txBox="1"/>
          <p:nvPr/>
        </p:nvSpPr>
        <p:spPr>
          <a:xfrm>
            <a:off x="156262" y="202941"/>
            <a:ext cx="55363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Bebas Neue"/>
                <a:cs typeface="Bebas Neue"/>
              </a:rPr>
              <a:t>Genoa</a:t>
            </a:r>
            <a:r>
              <a:rPr lang="en-US" sz="2000" dirty="0">
                <a:solidFill>
                  <a:schemeClr val="tx2">
                    <a:lumMod val="75000"/>
                  </a:schemeClr>
                </a:solidFill>
                <a:latin typeface="Bebas Neue"/>
                <a:cs typeface="Bebas Neue"/>
              </a:rPr>
              <a:t>, </a:t>
            </a:r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Bebas Neue"/>
                <a:cs typeface="Bebas Neue"/>
              </a:rPr>
              <a:t>what if the next 50 years are</a:t>
            </a:r>
          </a:p>
          <a:p>
            <a:r>
              <a:rPr lang="en-US" sz="2000" dirty="0" smtClean="0">
                <a:solidFill>
                  <a:schemeClr val="tx2">
                    <a:lumMod val="75000"/>
                  </a:schemeClr>
                </a:solidFill>
                <a:latin typeface="Bebas Neue"/>
                <a:cs typeface="Bebas Neue"/>
              </a:rPr>
              <a:t>as “unlucky” as the past 50 years</a:t>
            </a:r>
            <a:endParaRPr lang="en-US" sz="2000" dirty="0">
              <a:solidFill>
                <a:schemeClr val="tx2">
                  <a:lumMod val="75000"/>
                </a:schemeClr>
              </a:solidFill>
              <a:latin typeface="Bebas Neue"/>
              <a:cs typeface="Bebas Neue"/>
            </a:endParaRPr>
          </a:p>
        </p:txBody>
      </p:sp>
      <p:sp>
        <p:nvSpPr>
          <p:cNvPr id="2" name="Segnaposto piè di pagina 1"/>
          <p:cNvSpPr>
            <a:spLocks noGrp="1"/>
          </p:cNvSpPr>
          <p:nvPr>
            <p:ph type="ftr" sz="quarter" idx="4294967295"/>
          </p:nvPr>
        </p:nvSpPr>
        <p:spPr>
          <a:xfrm>
            <a:off x="389001" y="6060980"/>
            <a:ext cx="8591985" cy="249389"/>
          </a:xfrm>
          <a:prstGeom prst="rect">
            <a:avLst/>
          </a:prstGeom>
        </p:spPr>
        <p:txBody>
          <a:bodyPr/>
          <a:lstStyle/>
          <a:p>
            <a:r>
              <a:rPr lang="en-US" baseline="30000" dirty="0" smtClean="0"/>
              <a:t>1</a:t>
            </a:r>
            <a:r>
              <a:rPr lang="en-US" dirty="0" smtClean="0"/>
              <a:t>. Average Annual Loss  based on the damage last 50 years economic loss</a:t>
            </a:r>
            <a:endParaRPr lang="en-US" dirty="0"/>
          </a:p>
        </p:txBody>
      </p:sp>
      <p:sp>
        <p:nvSpPr>
          <p:cNvPr id="3" name="Rettangolo 2"/>
          <p:cNvSpPr/>
          <p:nvPr/>
        </p:nvSpPr>
        <p:spPr>
          <a:xfrm>
            <a:off x="2206896" y="5155013"/>
            <a:ext cx="2518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>
                <a:solidFill>
                  <a:srgbClr val="FF0000"/>
                </a:solidFill>
              </a:rPr>
              <a:t>Payback</a:t>
            </a:r>
            <a:r>
              <a:rPr lang="es-ES_tradnl" dirty="0">
                <a:solidFill>
                  <a:srgbClr val="FF0000"/>
                </a:solidFill>
              </a:rPr>
              <a:t> </a:t>
            </a:r>
            <a:r>
              <a:rPr lang="es-ES_tradnl" dirty="0" err="1">
                <a:solidFill>
                  <a:srgbClr val="FF0000"/>
                </a:solidFill>
              </a:rPr>
              <a:t>period</a:t>
            </a:r>
            <a:r>
              <a:rPr lang="es-ES_tradnl" dirty="0">
                <a:solidFill>
                  <a:srgbClr val="FF0000"/>
                </a:solidFill>
              </a:rPr>
              <a:t>: 80 </a:t>
            </a:r>
            <a:r>
              <a:rPr lang="es-ES_tradnl" dirty="0" err="1">
                <a:solidFill>
                  <a:srgbClr val="FF0000"/>
                </a:solidFill>
              </a:rPr>
              <a:t>years</a:t>
            </a:r>
            <a:r>
              <a:rPr lang="es-ES_tradnl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4" name="Rettangolo 3"/>
          <p:cNvSpPr/>
          <p:nvPr/>
        </p:nvSpPr>
        <p:spPr>
          <a:xfrm>
            <a:off x="5878126" y="5155013"/>
            <a:ext cx="2518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err="1">
                <a:solidFill>
                  <a:srgbClr val="FF0000"/>
                </a:solidFill>
              </a:rPr>
              <a:t>Payback</a:t>
            </a:r>
            <a:r>
              <a:rPr lang="es-ES_tradnl" dirty="0">
                <a:solidFill>
                  <a:srgbClr val="FF0000"/>
                </a:solidFill>
              </a:rPr>
              <a:t> </a:t>
            </a:r>
            <a:r>
              <a:rPr lang="es-ES_tradnl" dirty="0" err="1">
                <a:solidFill>
                  <a:srgbClr val="FF0000"/>
                </a:solidFill>
              </a:rPr>
              <a:t>period</a:t>
            </a:r>
            <a:r>
              <a:rPr lang="es-ES_tradnl" dirty="0">
                <a:solidFill>
                  <a:srgbClr val="FF0000"/>
                </a:solidFill>
              </a:rPr>
              <a:t>: </a:t>
            </a:r>
            <a:r>
              <a:rPr lang="es-ES_tradnl" dirty="0" smtClean="0">
                <a:solidFill>
                  <a:srgbClr val="FF0000"/>
                </a:solidFill>
              </a:rPr>
              <a:t>50 </a:t>
            </a:r>
            <a:r>
              <a:rPr lang="es-ES_tradnl" dirty="0" err="1">
                <a:solidFill>
                  <a:srgbClr val="FF0000"/>
                </a:solidFill>
              </a:rPr>
              <a:t>years</a:t>
            </a:r>
            <a:r>
              <a:rPr lang="es-ES_tradnl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2297" y="241839"/>
            <a:ext cx="2013524" cy="499354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204290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3" grpId="0"/>
      <p:bldP spid="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180" name="Picture 4" descr="Global Hydrological Status on soil moisture from June to August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85375" y="604381"/>
            <a:ext cx="5984383" cy="2416195"/>
          </a:xfrm>
          <a:prstGeom prst="rect">
            <a:avLst/>
          </a:prstGeom>
          <a:noFill/>
        </p:spPr>
      </p:pic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-177085"/>
            <a:ext cx="8229600" cy="1143000"/>
          </a:xfrm>
        </p:spPr>
        <p:txBody>
          <a:bodyPr>
            <a:noAutofit/>
          </a:bodyPr>
          <a:lstStyle/>
          <a:p>
            <a:r>
              <a:rPr lang="it-IT" sz="3000" b="1" dirty="0" smtClean="0">
                <a:solidFill>
                  <a:srgbClr val="002060"/>
                </a:solidFill>
              </a:rPr>
              <a:t>WMO </a:t>
            </a:r>
            <a:r>
              <a:rPr lang="en-US" sz="3000" b="1" dirty="0" smtClean="0">
                <a:solidFill>
                  <a:srgbClr val="002060"/>
                </a:solidFill>
              </a:rPr>
              <a:t>Hydrological Status and Outlook System </a:t>
            </a:r>
            <a:endParaRPr lang="it-IT" sz="3000" b="1" dirty="0">
              <a:solidFill>
                <a:srgbClr val="002060"/>
              </a:solidFill>
            </a:endParaRPr>
          </a:p>
        </p:txBody>
      </p:sp>
      <p:pic>
        <p:nvPicPr>
          <p:cNvPr id="178178" name="Picture 2" descr="https://ane4bf-datap1.s3-eu-west-1.amazonaws.com/wmocms/s3fs-public/styles/featured_media_detail/public/news/featured_media/HydroSOS-Infographic.png?CfiznPL25RhqpJKFJrvUH2VqUcxwRoQU&amp;itok=rKXMYVKv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3183" y="2904667"/>
            <a:ext cx="6439590" cy="39270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WHITE_Powerpoint_en_f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WMO_WHITE_Powerpoint_en_fr</Template>
  <TotalTime>1134</TotalTime>
  <Words>1163</Words>
  <Application>Microsoft Office PowerPoint</Application>
  <PresentationFormat>On-screen Show (4:3)</PresentationFormat>
  <Paragraphs>357</Paragraphs>
  <Slides>61</Slides>
  <Notes>15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63" baseType="lpstr">
      <vt:lpstr>WMO_WHITE_Powerpoint_en_fr</vt:lpstr>
      <vt:lpstr>Immagine bitmap</vt:lpstr>
      <vt:lpstr>PowerPoint Presentation</vt:lpstr>
      <vt:lpstr>PowerPoint Presentation</vt:lpstr>
      <vt:lpstr>PowerPoint Presentation</vt:lpstr>
      <vt:lpstr>WMO INTEGRATED GLOBAL OBSERVING SYSTEM (WIGOS) and WMO HYDROLOGICAL OBSERVING SYSTEM (WHOS)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WHOS Architecture Overview</vt:lpstr>
      <vt:lpstr>WaterML2 and SOS2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STANDARDIZED DATA EXCHANGE IN HYDROLOGY</vt:lpstr>
      <vt:lpstr>PowerPoint Presentation</vt:lpstr>
      <vt:lpstr>PowerPoint Presentation</vt:lpstr>
      <vt:lpstr>WIGOS Metadata Standard - Approved at Cg-17 June 2015</vt:lpstr>
      <vt:lpstr>WHOS interfaces</vt:lpstr>
      <vt:lpstr>jOAI Harvester – the result</vt:lpstr>
      <vt:lpstr>PowerPoint Presentation</vt:lpstr>
      <vt:lpstr>Knowledge GenEration</vt:lpstr>
      <vt:lpstr>WHOS Knowledge Management Platform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WMO Hydrological Status and Outlook System 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Thomas</dc:creator>
  <cp:lastModifiedBy>Meeting 08</cp:lastModifiedBy>
  <cp:revision>219</cp:revision>
  <dcterms:created xsi:type="dcterms:W3CDTF">2016-08-17T13:13:24Z</dcterms:created>
  <dcterms:modified xsi:type="dcterms:W3CDTF">2017-11-22T07:56:25Z</dcterms:modified>
</cp:coreProperties>
</file>