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315" r:id="rId3"/>
    <p:sldId id="318" r:id="rId4"/>
    <p:sldId id="320" r:id="rId5"/>
    <p:sldId id="321" r:id="rId6"/>
    <p:sldId id="322" r:id="rId7"/>
    <p:sldId id="323" r:id="rId8"/>
    <p:sldId id="319" r:id="rId9"/>
    <p:sldId id="324" r:id="rId10"/>
    <p:sldId id="325" r:id="rId11"/>
    <p:sldId id="338" r:id="rId12"/>
    <p:sldId id="339" r:id="rId13"/>
    <p:sldId id="328" r:id="rId14"/>
    <p:sldId id="329" r:id="rId15"/>
    <p:sldId id="330" r:id="rId16"/>
    <p:sldId id="331" r:id="rId17"/>
    <p:sldId id="334" r:id="rId18"/>
    <p:sldId id="335" r:id="rId19"/>
    <p:sldId id="336" r:id="rId20"/>
    <p:sldId id="340" r:id="rId21"/>
    <p:sldId id="333" r:id="rId22"/>
    <p:sldId id="337" r:id="rId23"/>
    <p:sldId id="25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/>
    <p:restoredTop sz="96229" autoAdjust="0"/>
  </p:normalViewPr>
  <p:slideViewPr>
    <p:cSldViewPr snapToGrid="0" snapToObjects="1">
      <p:cViewPr>
        <p:scale>
          <a:sx n="110" d="100"/>
          <a:sy n="110" d="100"/>
        </p:scale>
        <p:origin x="-164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131085-ADBC-442E-8C45-DA4296B0E704}" type="doc">
      <dgm:prSet loTypeId="urn:microsoft.com/office/officeart/2005/8/layout/equation2" loCatId="process" qsTypeId="urn:microsoft.com/office/officeart/2005/8/quickstyle/simple1" qsCatId="simple" csTypeId="urn:microsoft.com/office/officeart/2005/8/colors/colorful3" csCatId="colorful" phldr="1"/>
      <dgm:spPr/>
    </dgm:pt>
    <dgm:pt modelId="{499BB959-43D5-4FDA-A011-5FFB0C731972}">
      <dgm:prSet phldrT="[Text]"/>
      <dgm:spPr/>
      <dgm:t>
        <a:bodyPr/>
        <a:lstStyle/>
        <a:p>
          <a:r>
            <a:rPr lang="en-US" dirty="0" smtClean="0"/>
            <a:t>MARINE MET DATA</a:t>
          </a:r>
          <a:endParaRPr lang="en-US" dirty="0"/>
        </a:p>
      </dgm:t>
    </dgm:pt>
    <dgm:pt modelId="{602569D4-2A50-444F-BAA9-028AD73BF497}" type="parTrans" cxnId="{6CD2EC5D-7156-4AC1-BECF-7C33F34CB939}">
      <dgm:prSet/>
      <dgm:spPr/>
      <dgm:t>
        <a:bodyPr/>
        <a:lstStyle/>
        <a:p>
          <a:endParaRPr lang="en-US"/>
        </a:p>
      </dgm:t>
    </dgm:pt>
    <dgm:pt modelId="{A02D374C-E8D8-4EB7-A2CF-6E4EDF540F21}" type="sibTrans" cxnId="{6CD2EC5D-7156-4AC1-BECF-7C33F34CB939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48CEF4D7-4844-4152-850C-79C7C19BAFAA}">
      <dgm:prSet phldrT="[Text]"/>
      <dgm:spPr/>
      <dgm:t>
        <a:bodyPr/>
        <a:lstStyle/>
        <a:p>
          <a:r>
            <a:rPr lang="en-US" dirty="0" smtClean="0"/>
            <a:t>OCEANOGRAPHIC</a:t>
          </a:r>
        </a:p>
        <a:p>
          <a:r>
            <a:rPr lang="en-US" dirty="0" smtClean="0"/>
            <a:t>DATA</a:t>
          </a:r>
          <a:endParaRPr lang="en-US" dirty="0"/>
        </a:p>
      </dgm:t>
    </dgm:pt>
    <dgm:pt modelId="{A12E6151-893A-4C19-B170-76D8EA453D56}" type="parTrans" cxnId="{516EB8CC-940B-4EA6-AC34-7E744CB29E1A}">
      <dgm:prSet/>
      <dgm:spPr/>
      <dgm:t>
        <a:bodyPr/>
        <a:lstStyle/>
        <a:p>
          <a:endParaRPr lang="en-US"/>
        </a:p>
      </dgm:t>
    </dgm:pt>
    <dgm:pt modelId="{50F33AD7-7D6F-4D4E-9B1F-C72E9069E4D4}" type="sibTrans" cxnId="{516EB8CC-940B-4EA6-AC34-7E744CB29E1A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501F8538-40B4-4550-97CC-645F95200B24}">
      <dgm:prSet phldrT="[Text]"/>
      <dgm:spPr/>
      <dgm:t>
        <a:bodyPr/>
        <a:lstStyle/>
        <a:p>
          <a:r>
            <a:rPr lang="en-US" dirty="0" smtClean="0"/>
            <a:t>WIS</a:t>
          </a:r>
          <a:endParaRPr lang="en-US" dirty="0"/>
        </a:p>
      </dgm:t>
    </dgm:pt>
    <dgm:pt modelId="{DD69994D-910B-4936-A35F-A555A52E3106}" type="parTrans" cxnId="{2C845012-3CAA-44A2-905E-462F02012F2F}">
      <dgm:prSet/>
      <dgm:spPr/>
      <dgm:t>
        <a:bodyPr/>
        <a:lstStyle/>
        <a:p>
          <a:endParaRPr lang="en-US"/>
        </a:p>
      </dgm:t>
    </dgm:pt>
    <dgm:pt modelId="{2F19A924-81C5-44FF-B7AF-0FD4D3DB5430}" type="sibTrans" cxnId="{2C845012-3CAA-44A2-905E-462F02012F2F}">
      <dgm:prSet/>
      <dgm:spPr/>
      <dgm:t>
        <a:bodyPr/>
        <a:lstStyle/>
        <a:p>
          <a:endParaRPr lang="en-US"/>
        </a:p>
      </dgm:t>
    </dgm:pt>
    <dgm:pt modelId="{5D55F743-768A-45B4-9CF7-70114A9EDF0A}" type="pres">
      <dgm:prSet presAssocID="{6C131085-ADBC-442E-8C45-DA4296B0E704}" presName="Name0" presStyleCnt="0">
        <dgm:presLayoutVars>
          <dgm:dir/>
          <dgm:resizeHandles val="exact"/>
        </dgm:presLayoutVars>
      </dgm:prSet>
      <dgm:spPr/>
    </dgm:pt>
    <dgm:pt modelId="{43B13214-02D9-4B11-8B96-C820A44159D4}" type="pres">
      <dgm:prSet presAssocID="{6C131085-ADBC-442E-8C45-DA4296B0E704}" presName="vNodes" presStyleCnt="0"/>
      <dgm:spPr/>
    </dgm:pt>
    <dgm:pt modelId="{19582E95-2B24-4BD3-92A4-73FB6CBFC7DE}" type="pres">
      <dgm:prSet presAssocID="{499BB959-43D5-4FDA-A011-5FFB0C73197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7A8CEE-E312-4615-9B81-4120A0E4B19B}" type="pres">
      <dgm:prSet presAssocID="{A02D374C-E8D8-4EB7-A2CF-6E4EDF540F21}" presName="spacerT" presStyleCnt="0"/>
      <dgm:spPr/>
    </dgm:pt>
    <dgm:pt modelId="{984B7B2E-9154-4CEC-B3C5-C0133DF678B1}" type="pres">
      <dgm:prSet presAssocID="{A02D374C-E8D8-4EB7-A2CF-6E4EDF540F21}" presName="sibTrans" presStyleLbl="sibTrans2D1" presStyleIdx="0" presStyleCnt="2" custLinFactNeighborY="36796"/>
      <dgm:spPr/>
      <dgm:t>
        <a:bodyPr/>
        <a:lstStyle/>
        <a:p>
          <a:endParaRPr lang="en-US"/>
        </a:p>
      </dgm:t>
    </dgm:pt>
    <dgm:pt modelId="{37668D72-4C14-4537-A75B-2E9E767D640A}" type="pres">
      <dgm:prSet presAssocID="{A02D374C-E8D8-4EB7-A2CF-6E4EDF540F21}" presName="spacerB" presStyleCnt="0"/>
      <dgm:spPr/>
    </dgm:pt>
    <dgm:pt modelId="{DF0EADDB-7CEE-4CD0-A5B5-8FCD05373D74}" type="pres">
      <dgm:prSet presAssocID="{48CEF4D7-4844-4152-850C-79C7C19BAFA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6EE76A-0A7E-4CBE-89E9-D90E3F0B018F}" type="pres">
      <dgm:prSet presAssocID="{6C131085-ADBC-442E-8C45-DA4296B0E704}" presName="sibTransLast" presStyleLbl="sibTrans2D1" presStyleIdx="1" presStyleCnt="2" custLinFactNeighborX="20151" custLinFactNeighborY="4838"/>
      <dgm:spPr/>
      <dgm:t>
        <a:bodyPr/>
        <a:lstStyle/>
        <a:p>
          <a:endParaRPr lang="en-US"/>
        </a:p>
      </dgm:t>
    </dgm:pt>
    <dgm:pt modelId="{76602FD5-BD54-43B9-B35C-6D189BB46736}" type="pres">
      <dgm:prSet presAssocID="{6C131085-ADBC-442E-8C45-DA4296B0E704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B2D289A8-2950-428D-BF93-153176F1FBB5}" type="pres">
      <dgm:prSet presAssocID="{6C131085-ADBC-442E-8C45-DA4296B0E704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6EB8CC-940B-4EA6-AC34-7E744CB29E1A}" srcId="{6C131085-ADBC-442E-8C45-DA4296B0E704}" destId="{48CEF4D7-4844-4152-850C-79C7C19BAFAA}" srcOrd="1" destOrd="0" parTransId="{A12E6151-893A-4C19-B170-76D8EA453D56}" sibTransId="{50F33AD7-7D6F-4D4E-9B1F-C72E9069E4D4}"/>
    <dgm:cxn modelId="{6CD2EC5D-7156-4AC1-BECF-7C33F34CB939}" srcId="{6C131085-ADBC-442E-8C45-DA4296B0E704}" destId="{499BB959-43D5-4FDA-A011-5FFB0C731972}" srcOrd="0" destOrd="0" parTransId="{602569D4-2A50-444F-BAA9-028AD73BF497}" sibTransId="{A02D374C-E8D8-4EB7-A2CF-6E4EDF540F21}"/>
    <dgm:cxn modelId="{6B578C0B-F8A9-46EE-9C21-AAAE4695DE67}" type="presOf" srcId="{A02D374C-E8D8-4EB7-A2CF-6E4EDF540F21}" destId="{984B7B2E-9154-4CEC-B3C5-C0133DF678B1}" srcOrd="0" destOrd="0" presId="urn:microsoft.com/office/officeart/2005/8/layout/equation2"/>
    <dgm:cxn modelId="{C71A4583-EF2F-4174-A2BE-FEF897C16CB5}" type="presOf" srcId="{48CEF4D7-4844-4152-850C-79C7C19BAFAA}" destId="{DF0EADDB-7CEE-4CD0-A5B5-8FCD05373D74}" srcOrd="0" destOrd="0" presId="urn:microsoft.com/office/officeart/2005/8/layout/equation2"/>
    <dgm:cxn modelId="{F01219BE-36EA-484F-874E-6A32BCA6606F}" type="presOf" srcId="{501F8538-40B4-4550-97CC-645F95200B24}" destId="{B2D289A8-2950-428D-BF93-153176F1FBB5}" srcOrd="0" destOrd="0" presId="urn:microsoft.com/office/officeart/2005/8/layout/equation2"/>
    <dgm:cxn modelId="{201D4C85-B805-493F-B894-5AE9931166E2}" type="presOf" srcId="{50F33AD7-7D6F-4D4E-9B1F-C72E9069E4D4}" destId="{AE6EE76A-0A7E-4CBE-89E9-D90E3F0B018F}" srcOrd="0" destOrd="0" presId="urn:microsoft.com/office/officeart/2005/8/layout/equation2"/>
    <dgm:cxn modelId="{336FC5A5-60C1-45CC-BCD8-7B59DA40E420}" type="presOf" srcId="{6C131085-ADBC-442E-8C45-DA4296B0E704}" destId="{5D55F743-768A-45B4-9CF7-70114A9EDF0A}" srcOrd="0" destOrd="0" presId="urn:microsoft.com/office/officeart/2005/8/layout/equation2"/>
    <dgm:cxn modelId="{20D2F4FA-3758-48A5-BBA3-0A7FF3FF186B}" type="presOf" srcId="{50F33AD7-7D6F-4D4E-9B1F-C72E9069E4D4}" destId="{76602FD5-BD54-43B9-B35C-6D189BB46736}" srcOrd="1" destOrd="0" presId="urn:microsoft.com/office/officeart/2005/8/layout/equation2"/>
    <dgm:cxn modelId="{FE356713-CAC7-445C-8FCF-8793CFF85529}" type="presOf" srcId="{499BB959-43D5-4FDA-A011-5FFB0C731972}" destId="{19582E95-2B24-4BD3-92A4-73FB6CBFC7DE}" srcOrd="0" destOrd="0" presId="urn:microsoft.com/office/officeart/2005/8/layout/equation2"/>
    <dgm:cxn modelId="{2C845012-3CAA-44A2-905E-462F02012F2F}" srcId="{6C131085-ADBC-442E-8C45-DA4296B0E704}" destId="{501F8538-40B4-4550-97CC-645F95200B24}" srcOrd="2" destOrd="0" parTransId="{DD69994D-910B-4936-A35F-A555A52E3106}" sibTransId="{2F19A924-81C5-44FF-B7AF-0FD4D3DB5430}"/>
    <dgm:cxn modelId="{0447A78C-38F8-473E-B7F6-19AF1ED7E7DF}" type="presParOf" srcId="{5D55F743-768A-45B4-9CF7-70114A9EDF0A}" destId="{43B13214-02D9-4B11-8B96-C820A44159D4}" srcOrd="0" destOrd="0" presId="urn:microsoft.com/office/officeart/2005/8/layout/equation2"/>
    <dgm:cxn modelId="{4B4DF9D6-1650-4341-BD2C-448AC6C3263C}" type="presParOf" srcId="{43B13214-02D9-4B11-8B96-C820A44159D4}" destId="{19582E95-2B24-4BD3-92A4-73FB6CBFC7DE}" srcOrd="0" destOrd="0" presId="urn:microsoft.com/office/officeart/2005/8/layout/equation2"/>
    <dgm:cxn modelId="{21904009-6BF1-4515-A417-32FF63413B16}" type="presParOf" srcId="{43B13214-02D9-4B11-8B96-C820A44159D4}" destId="{177A8CEE-E312-4615-9B81-4120A0E4B19B}" srcOrd="1" destOrd="0" presId="urn:microsoft.com/office/officeart/2005/8/layout/equation2"/>
    <dgm:cxn modelId="{E40AB81B-A1BF-425C-9069-77C7D68C3711}" type="presParOf" srcId="{43B13214-02D9-4B11-8B96-C820A44159D4}" destId="{984B7B2E-9154-4CEC-B3C5-C0133DF678B1}" srcOrd="2" destOrd="0" presId="urn:microsoft.com/office/officeart/2005/8/layout/equation2"/>
    <dgm:cxn modelId="{27EADD35-4BAE-4936-9696-971C9CD6A956}" type="presParOf" srcId="{43B13214-02D9-4B11-8B96-C820A44159D4}" destId="{37668D72-4C14-4537-A75B-2E9E767D640A}" srcOrd="3" destOrd="0" presId="urn:microsoft.com/office/officeart/2005/8/layout/equation2"/>
    <dgm:cxn modelId="{669F155F-66BE-4EB1-BABF-EFB8D13DF5A3}" type="presParOf" srcId="{43B13214-02D9-4B11-8B96-C820A44159D4}" destId="{DF0EADDB-7CEE-4CD0-A5B5-8FCD05373D74}" srcOrd="4" destOrd="0" presId="urn:microsoft.com/office/officeart/2005/8/layout/equation2"/>
    <dgm:cxn modelId="{CE0EED83-657B-4832-8F72-212562585769}" type="presParOf" srcId="{5D55F743-768A-45B4-9CF7-70114A9EDF0A}" destId="{AE6EE76A-0A7E-4CBE-89E9-D90E3F0B018F}" srcOrd="1" destOrd="0" presId="urn:microsoft.com/office/officeart/2005/8/layout/equation2"/>
    <dgm:cxn modelId="{A94873D1-63B1-4E94-A268-1E1836DA0A46}" type="presParOf" srcId="{AE6EE76A-0A7E-4CBE-89E9-D90E3F0B018F}" destId="{76602FD5-BD54-43B9-B35C-6D189BB46736}" srcOrd="0" destOrd="0" presId="urn:microsoft.com/office/officeart/2005/8/layout/equation2"/>
    <dgm:cxn modelId="{9C901228-FDC3-4C86-97DF-56731742B23F}" type="presParOf" srcId="{5D55F743-768A-45B4-9CF7-70114A9EDF0A}" destId="{B2D289A8-2950-428D-BF93-153176F1FBB5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82E95-2B24-4BD3-92A4-73FB6CBFC7DE}">
      <dsp:nvSpPr>
        <dsp:cNvPr id="0" name=""/>
        <dsp:cNvSpPr/>
      </dsp:nvSpPr>
      <dsp:spPr>
        <a:xfrm>
          <a:off x="382488" y="1472"/>
          <a:ext cx="1480839" cy="148083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MARINE MET DATA</a:t>
          </a:r>
          <a:endParaRPr lang="en-US" sz="1100" kern="1200" dirty="0"/>
        </a:p>
      </dsp:txBody>
      <dsp:txXfrm>
        <a:off x="599352" y="218336"/>
        <a:ext cx="1047111" cy="1047111"/>
      </dsp:txXfrm>
    </dsp:sp>
    <dsp:sp modelId="{984B7B2E-9154-4CEC-B3C5-C0133DF678B1}">
      <dsp:nvSpPr>
        <dsp:cNvPr id="0" name=""/>
        <dsp:cNvSpPr/>
      </dsp:nvSpPr>
      <dsp:spPr>
        <a:xfrm>
          <a:off x="693464" y="1646801"/>
          <a:ext cx="858887" cy="858887"/>
        </a:xfrm>
        <a:prstGeom prst="mathPlus">
          <a:avLst/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807309" y="1975239"/>
        <a:ext cx="631197" cy="202011"/>
      </dsp:txXfrm>
    </dsp:sp>
    <dsp:sp modelId="{DF0EADDB-7CEE-4CD0-A5B5-8FCD05373D74}">
      <dsp:nvSpPr>
        <dsp:cNvPr id="0" name=""/>
        <dsp:cNvSpPr/>
      </dsp:nvSpPr>
      <dsp:spPr>
        <a:xfrm>
          <a:off x="382488" y="2581687"/>
          <a:ext cx="1480839" cy="1480839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OCEANOGRAPHIC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DATA</a:t>
          </a:r>
          <a:endParaRPr lang="en-US" sz="1100" kern="1200" dirty="0"/>
        </a:p>
      </dsp:txBody>
      <dsp:txXfrm>
        <a:off x="599352" y="2798551"/>
        <a:ext cx="1047111" cy="1047111"/>
      </dsp:txXfrm>
    </dsp:sp>
    <dsp:sp modelId="{AE6EE76A-0A7E-4CBE-89E9-D90E3F0B018F}">
      <dsp:nvSpPr>
        <dsp:cNvPr id="0" name=""/>
        <dsp:cNvSpPr/>
      </dsp:nvSpPr>
      <dsp:spPr>
        <a:xfrm>
          <a:off x="2180346" y="1783214"/>
          <a:ext cx="470907" cy="550872"/>
        </a:xfrm>
        <a:prstGeom prst="rightArrow">
          <a:avLst>
            <a:gd name="adj1" fmla="val 60000"/>
            <a:gd name="adj2" fmla="val 50000"/>
          </a:avLst>
        </a:prstGeom>
        <a:solidFill>
          <a:srgbClr val="00B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2180346" y="1893388"/>
        <a:ext cx="329635" cy="330524"/>
      </dsp:txXfrm>
    </dsp:sp>
    <dsp:sp modelId="{B2D289A8-2950-428D-BF93-153176F1FBB5}">
      <dsp:nvSpPr>
        <dsp:cNvPr id="0" name=""/>
        <dsp:cNvSpPr/>
      </dsp:nvSpPr>
      <dsp:spPr>
        <a:xfrm>
          <a:off x="2751832" y="551160"/>
          <a:ext cx="2961679" cy="2961679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WIS</a:t>
          </a:r>
          <a:endParaRPr lang="en-US" sz="6500" kern="1200" dirty="0"/>
        </a:p>
      </dsp:txBody>
      <dsp:txXfrm>
        <a:off x="3185560" y="984888"/>
        <a:ext cx="2094223" cy="2094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22/11/2017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3A39C6-1B85-495C-AB02-0881054EFCF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446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ágina de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fondo_pagcontenido2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ine 15"/>
          <p:cNvSpPr>
            <a:spLocks noChangeShapeType="1"/>
          </p:cNvSpPr>
          <p:nvPr userDrawn="1"/>
        </p:nvSpPr>
        <p:spPr bwMode="auto">
          <a:xfrm>
            <a:off x="315076" y="829179"/>
            <a:ext cx="8474463" cy="0"/>
          </a:xfrm>
          <a:prstGeom prst="line">
            <a:avLst/>
          </a:prstGeom>
          <a:noFill/>
          <a:ln w="2540">
            <a:solidFill>
              <a:srgbClr val="75837B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80165" tIns="40083" rIns="80165" bIns="40083" anchor="ctr"/>
          <a:lstStyle/>
          <a:p>
            <a:endParaRPr lang="es-ES_tradnl"/>
          </a:p>
        </p:txBody>
      </p:sp>
      <p:sp>
        <p:nvSpPr>
          <p:cNvPr id="9" name="Text Placeholder 12"/>
          <p:cNvSpPr>
            <a:spLocks noGrp="1"/>
          </p:cNvSpPr>
          <p:nvPr>
            <p:ph type="body" sz="quarter" idx="23"/>
          </p:nvPr>
        </p:nvSpPr>
        <p:spPr>
          <a:xfrm>
            <a:off x="307976" y="508347"/>
            <a:ext cx="6362776" cy="205669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100" cap="small">
                <a:solidFill>
                  <a:srgbClr val="A4B8AC"/>
                </a:solidFill>
                <a:latin typeface="Frutiger Linotype"/>
              </a:defRPr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12"/>
          <p:cNvSpPr>
            <a:spLocks noGrp="1"/>
          </p:cNvSpPr>
          <p:nvPr>
            <p:ph type="body" sz="quarter" idx="24"/>
          </p:nvPr>
        </p:nvSpPr>
        <p:spPr>
          <a:xfrm>
            <a:off x="307976" y="189140"/>
            <a:ext cx="6362776" cy="401447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600" cap="none">
                <a:solidFill>
                  <a:srgbClr val="D29E82"/>
                </a:solidFill>
                <a:latin typeface="Frutiger Linotype"/>
              </a:defRPr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5"/>
          </p:nvPr>
        </p:nvSpPr>
        <p:spPr>
          <a:xfrm>
            <a:off x="2341204" y="2879094"/>
            <a:ext cx="6362776" cy="122073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100" cap="none">
                <a:solidFill>
                  <a:srgbClr val="75837B"/>
                </a:solidFill>
                <a:latin typeface="Frutiger Linotype"/>
              </a:defRPr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06801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986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TT-eWIS2017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10" Type="http://schemas.openxmlformats.org/officeDocument/2006/relationships/image" Target="../media/image30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1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geoserver.emodnet-physics.eu/geoserver/web" TargetMode="External"/><Relationship Id="rId13" Type="http://schemas.openxmlformats.org/officeDocument/2006/relationships/image" Target="../media/image18.png"/><Relationship Id="rId3" Type="http://schemas.openxmlformats.org/officeDocument/2006/relationships/hyperlink" Target="http://www.emodnet-physics.eu/map/platinfo/pidashboard.aspx?platformid=10273" TargetMode="External"/><Relationship Id="rId7" Type="http://schemas.openxmlformats.org/officeDocument/2006/relationships/hyperlink" Target="http://www.emodnet-physics.eu/map/service/GeoServerDefaultWF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emodnet-physics.eu/map/platinfo/pidashboard.aspx?platformid=842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modnet-physics.eu/map/service/GeoServerDefaultWMS" TargetMode="External"/><Relationship Id="rId11" Type="http://schemas.openxmlformats.org/officeDocument/2006/relationships/hyperlink" Target="http://www.emodnet-physics.eu/Map/Charts/PlotDataTimeSeries.aspx?paramcode=TEMP&amp;platid=8427&amp;timerange=7" TargetMode="External"/><Relationship Id="rId5" Type="http://schemas.openxmlformats.org/officeDocument/2006/relationships/hyperlink" Target="http://www.emodnet-physics.eu/map/service/WSEmodnet2.asmx" TargetMode="External"/><Relationship Id="rId10" Type="http://schemas.openxmlformats.org/officeDocument/2006/relationships/hyperlink" Target="http://www.erddap.emodnet-physics.eu/" TargetMode="External"/><Relationship Id="rId4" Type="http://schemas.openxmlformats.org/officeDocument/2006/relationships/hyperlink" Target="http://www.emodnet-physics.eu/map/spi.aspx" TargetMode="External"/><Relationship Id="rId9" Type="http://schemas.openxmlformats.org/officeDocument/2006/relationships/hyperlink" Target="http://thredds.emodnet-physics.eu/thredds/catalog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1673526"/>
            <a:ext cx="8229600" cy="2838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100" dirty="0">
                <a:solidFill>
                  <a:srgbClr val="000090"/>
                </a:solidFill>
              </a:rPr>
              <a:t>Key (some) marine data networks and services, as some of the known/planned contributors to </a:t>
            </a:r>
            <a:r>
              <a:rPr lang="en-US" sz="5100" dirty="0" smtClean="0">
                <a:solidFill>
                  <a:srgbClr val="000090"/>
                </a:solidFill>
              </a:rPr>
              <a:t>WIS 2.0</a:t>
            </a:r>
            <a:endParaRPr lang="en-US" sz="5100" dirty="0">
              <a:solidFill>
                <a:srgbClr val="000090"/>
              </a:solidFill>
            </a:endParaRPr>
          </a:p>
          <a:p>
            <a:endParaRPr lang="en-US" sz="5100" dirty="0">
              <a:solidFill>
                <a:srgbClr val="000090"/>
              </a:solidFill>
            </a:endParaRPr>
          </a:p>
          <a:p>
            <a:r>
              <a:rPr lang="en-US" sz="5100" i="1" dirty="0">
                <a:solidFill>
                  <a:srgbClr val="000090"/>
                </a:solidFill>
              </a:rPr>
              <a:t>Patrick Gorringe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Task Team on Evolution of WIS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TT-eWIS2017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21-23 </a:t>
            </a:r>
            <a:r>
              <a:rPr lang="fr-CH" sz="1600" dirty="0" err="1">
                <a:solidFill>
                  <a:srgbClr val="000090"/>
                </a:solidFill>
              </a:rPr>
              <a:t>November</a:t>
            </a:r>
            <a:r>
              <a:rPr lang="fr-CH" sz="1600" dirty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574606" y="421388"/>
            <a:ext cx="8229600" cy="1131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rgbClr val="000090"/>
                </a:solidFill>
              </a:rPr>
              <a:t>JCOMM, TT-MOWIS</a:t>
            </a:r>
            <a:endParaRPr lang="en-US" sz="4000" dirty="0">
              <a:solidFill>
                <a:srgbClr val="00009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00164713"/>
              </p:ext>
            </p:extLst>
          </p:nvPr>
        </p:nvGraphicFramePr>
        <p:xfrm>
          <a:off x="1538085" y="168952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ktangel 7"/>
          <p:cNvSpPr/>
          <p:nvPr/>
        </p:nvSpPr>
        <p:spPr>
          <a:xfrm>
            <a:off x="1538085" y="1406106"/>
            <a:ext cx="2119515" cy="4684143"/>
          </a:xfrm>
          <a:prstGeom prst="rect">
            <a:avLst/>
          </a:prstGeom>
          <a:noFill/>
          <a:ln w="476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textruta 8"/>
          <p:cNvSpPr txBox="1"/>
          <p:nvPr/>
        </p:nvSpPr>
        <p:spPr>
          <a:xfrm rot="-5400000">
            <a:off x="-1078871" y="3548123"/>
            <a:ext cx="4684145" cy="400110"/>
          </a:xfrm>
          <a:prstGeom prst="rect">
            <a:avLst/>
          </a:prstGeom>
          <a:noFill/>
          <a:ln w="47625"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Marine Networks / data aggregators</a:t>
            </a:r>
            <a:endParaRPr lang="en-US" sz="2000" b="1" dirty="0"/>
          </a:p>
        </p:txBody>
      </p:sp>
      <p:sp>
        <p:nvSpPr>
          <p:cNvPr id="10" name="textruta 9"/>
          <p:cNvSpPr txBox="1"/>
          <p:nvPr/>
        </p:nvSpPr>
        <p:spPr>
          <a:xfrm rot="-5400000">
            <a:off x="1553775" y="3517344"/>
            <a:ext cx="4684145" cy="461665"/>
          </a:xfrm>
          <a:prstGeom prst="rect">
            <a:avLst/>
          </a:prstGeom>
          <a:noFill/>
          <a:ln w="47625"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Entry point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0686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Pladsholder til indhold 1"/>
          <p:cNvSpPr>
            <a:spLocks noGrp="1"/>
          </p:cNvSpPr>
          <p:nvPr>
            <p:ph idx="1"/>
          </p:nvPr>
        </p:nvSpPr>
        <p:spPr>
          <a:xfrm>
            <a:off x="457200" y="1427122"/>
            <a:ext cx="852396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B050"/>
                </a:solidFill>
              </a:rPr>
              <a:t>Strengths: </a:t>
            </a:r>
          </a:p>
          <a:p>
            <a:pPr indent="-324000"/>
            <a:r>
              <a:rPr lang="en-GB" sz="2400" dirty="0" smtClean="0"/>
              <a:t>Most of identified </a:t>
            </a:r>
            <a:r>
              <a:rPr lang="en-GB" sz="2400" dirty="0" err="1" smtClean="0"/>
              <a:t>centers</a:t>
            </a:r>
            <a:r>
              <a:rPr lang="en-GB" sz="2400" dirty="0" smtClean="0"/>
              <a:t> have </a:t>
            </a:r>
            <a:r>
              <a:rPr lang="en-GB" sz="2400" dirty="0" smtClean="0">
                <a:solidFill>
                  <a:srgbClr val="00B050"/>
                </a:solidFill>
              </a:rPr>
              <a:t>their own Metadata </a:t>
            </a:r>
            <a:r>
              <a:rPr lang="en-GB" sz="2400" dirty="0" smtClean="0"/>
              <a:t>catalogue ISO 19115 V1.0 </a:t>
            </a:r>
            <a:r>
              <a:rPr lang="en-GB" sz="2400" dirty="0" smtClean="0">
                <a:solidFill>
                  <a:srgbClr val="00B050"/>
                </a:solidFill>
              </a:rPr>
              <a:t>compliant</a:t>
            </a:r>
            <a:r>
              <a:rPr lang="en-GB" sz="2400" dirty="0" smtClean="0"/>
              <a:t>,</a:t>
            </a:r>
          </a:p>
          <a:p>
            <a:pPr indent="-324000"/>
            <a:r>
              <a:rPr lang="en-GB" sz="2400" dirty="0" smtClean="0"/>
              <a:t>Oriented web based services including observations, forecasts and added value products </a:t>
            </a:r>
            <a:r>
              <a:rPr lang="en-GB" sz="2400" dirty="0" smtClean="0">
                <a:solidFill>
                  <a:srgbClr val="00B050"/>
                </a:solidFill>
              </a:rPr>
              <a:t>proving the benefit </a:t>
            </a:r>
            <a:r>
              <a:rPr lang="en-GB" sz="2400" dirty="0" smtClean="0"/>
              <a:t>of those </a:t>
            </a:r>
            <a:r>
              <a:rPr lang="en-GB" sz="2400" dirty="0" err="1" smtClean="0"/>
              <a:t>centers</a:t>
            </a:r>
            <a:r>
              <a:rPr lang="en-GB" sz="2400" dirty="0" smtClean="0"/>
              <a:t> to both international and regional scientific community, </a:t>
            </a:r>
          </a:p>
          <a:p>
            <a:pPr indent="-324000"/>
            <a:r>
              <a:rPr lang="en-GB" sz="2400" dirty="0" smtClean="0"/>
              <a:t>Some </a:t>
            </a:r>
            <a:r>
              <a:rPr lang="en-GB" sz="2400" dirty="0" err="1" smtClean="0"/>
              <a:t>centers</a:t>
            </a:r>
            <a:r>
              <a:rPr lang="en-GB" sz="2400" dirty="0" smtClean="0"/>
              <a:t> are already </a:t>
            </a:r>
            <a:r>
              <a:rPr lang="en-GB" sz="2400" dirty="0" smtClean="0">
                <a:solidFill>
                  <a:srgbClr val="00B050"/>
                </a:solidFill>
              </a:rPr>
              <a:t>contributing</a:t>
            </a:r>
            <a:r>
              <a:rPr lang="en-GB" sz="2400" dirty="0" smtClean="0"/>
              <a:t> to some WMO Programs,</a:t>
            </a:r>
          </a:p>
          <a:p>
            <a:pPr marL="18900" indent="0">
              <a:buNone/>
            </a:pPr>
            <a:r>
              <a:rPr lang="en-US" sz="2400" dirty="0" smtClean="0">
                <a:solidFill>
                  <a:srgbClr val="00B050"/>
                </a:solidFill>
              </a:rPr>
              <a:t>Weaknesses</a:t>
            </a:r>
            <a:r>
              <a:rPr lang="en-US" sz="2400" dirty="0">
                <a:solidFill>
                  <a:srgbClr val="00B050"/>
                </a:solidFill>
              </a:rPr>
              <a:t>: </a:t>
            </a:r>
          </a:p>
          <a:p>
            <a:pPr indent="-324000"/>
            <a:r>
              <a:rPr lang="en-US" sz="2400" dirty="0"/>
              <a:t>Very limited knowledge of the WIS system,</a:t>
            </a:r>
          </a:p>
          <a:p>
            <a:pPr indent="-324000"/>
            <a:r>
              <a:rPr lang="en-US" sz="2400" dirty="0"/>
              <a:t>Need to clarify the </a:t>
            </a:r>
            <a:r>
              <a:rPr lang="en-US" sz="2400" dirty="0" smtClean="0"/>
              <a:t>benefit and provide a win-win</a:t>
            </a:r>
          </a:p>
          <a:p>
            <a:pPr indent="-324000"/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13564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Platshållare för innehåll 1"/>
          <p:cNvSpPr>
            <a:spLocks noGrp="1"/>
          </p:cNvSpPr>
          <p:nvPr>
            <p:ph idx="1"/>
          </p:nvPr>
        </p:nvSpPr>
        <p:spPr>
          <a:xfrm>
            <a:off x="457200" y="609662"/>
            <a:ext cx="8229600" cy="4356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00B050"/>
                </a:solidFill>
              </a:rPr>
              <a:t>Marine Meteorological and Oceanographic operational centers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B050"/>
                </a:solidFill>
              </a:rPr>
              <a:t>Global centers</a:t>
            </a:r>
            <a:endParaRPr lang="en-US" sz="2400" b="1" dirty="0">
              <a:solidFill>
                <a:srgbClr val="00B05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3" y="1901109"/>
            <a:ext cx="3524250" cy="330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178" y="3925216"/>
            <a:ext cx="1142439" cy="1142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920" b="43803"/>
          <a:stretch/>
        </p:blipFill>
        <p:spPr bwMode="auto">
          <a:xfrm>
            <a:off x="4382442" y="4164418"/>
            <a:ext cx="1811097" cy="508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305" y="3416009"/>
            <a:ext cx="1559495" cy="6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5" t="7036" r="22245" b="85928"/>
          <a:stretch/>
        </p:blipFill>
        <p:spPr bwMode="auto">
          <a:xfrm>
            <a:off x="3706313" y="5284539"/>
            <a:ext cx="4980488" cy="384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560" y="1901109"/>
            <a:ext cx="31623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utoShape 9" descr="Bildresultat för copernicus marine"/>
          <p:cNvSpPr>
            <a:spLocks noChangeAspect="1" noChangeArrowheads="1"/>
          </p:cNvSpPr>
          <p:nvPr/>
        </p:nvSpPr>
        <p:spPr bwMode="auto">
          <a:xfrm>
            <a:off x="155575" y="-47076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v-SE"/>
          </a:p>
        </p:txBody>
      </p:sp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560" y="3125731"/>
            <a:ext cx="2151212" cy="780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62" y="5480418"/>
            <a:ext cx="2418990" cy="615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11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Platshållare för innehåll 1"/>
          <p:cNvSpPr>
            <a:spLocks noGrp="1"/>
          </p:cNvSpPr>
          <p:nvPr>
            <p:ph idx="1"/>
          </p:nvPr>
        </p:nvSpPr>
        <p:spPr>
          <a:xfrm>
            <a:off x="457200" y="463671"/>
            <a:ext cx="8229600" cy="4356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00B050"/>
                </a:solidFill>
              </a:rPr>
              <a:t>Marine Meteorological and Oceanographic operational centers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B050"/>
                </a:solidFill>
              </a:rPr>
              <a:t>Global centers</a:t>
            </a:r>
            <a:endParaRPr lang="en-US" sz="2400" b="1" dirty="0">
              <a:solidFill>
                <a:srgbClr val="00B05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45489"/>
            <a:ext cx="2328865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2329"/>
            <a:ext cx="4957673" cy="57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926512"/>
            <a:ext cx="4528868" cy="339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ktangel 8"/>
          <p:cNvSpPr/>
          <p:nvPr/>
        </p:nvSpPr>
        <p:spPr>
          <a:xfrm>
            <a:off x="457201" y="4349870"/>
            <a:ext cx="1164431" cy="18374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9"/>
          <p:cNvSpPr/>
          <p:nvPr/>
        </p:nvSpPr>
        <p:spPr>
          <a:xfrm>
            <a:off x="4796287" y="6057900"/>
            <a:ext cx="189782" cy="19127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021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Platshållare för innehåll 1"/>
          <p:cNvSpPr>
            <a:spLocks noGrp="1"/>
          </p:cNvSpPr>
          <p:nvPr>
            <p:ph idx="1"/>
          </p:nvPr>
        </p:nvSpPr>
        <p:spPr>
          <a:xfrm>
            <a:off x="457200" y="935967"/>
            <a:ext cx="8229600" cy="4356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00B050"/>
                </a:solidFill>
              </a:rPr>
              <a:t>Marine Meteorological and Oceanographic operational centers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B050"/>
                </a:solidFill>
              </a:rPr>
              <a:t>Regional centers</a:t>
            </a:r>
            <a:endParaRPr lang="en-US" sz="2400" b="1" dirty="0">
              <a:solidFill>
                <a:srgbClr val="00B05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92" y="2123708"/>
            <a:ext cx="7073660" cy="3282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278" y="5752620"/>
            <a:ext cx="1487487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007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Platshållare för innehåll 1"/>
          <p:cNvSpPr txBox="1">
            <a:spLocks/>
          </p:cNvSpPr>
          <p:nvPr/>
        </p:nvSpPr>
        <p:spPr>
          <a:xfrm>
            <a:off x="457200" y="935967"/>
            <a:ext cx="8229600" cy="4356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b="1" kern="12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400" b="0" dirty="0" smtClean="0">
                <a:solidFill>
                  <a:srgbClr val="00B050"/>
                </a:solidFill>
              </a:rPr>
              <a:t>Marine Meteorological and Oceanographic operational centers</a:t>
            </a:r>
          </a:p>
          <a:p>
            <a:pPr marL="0" indent="0">
              <a:buFont typeface="Arial"/>
              <a:buNone/>
            </a:pPr>
            <a:r>
              <a:rPr lang="en-US" sz="2400" dirty="0" smtClean="0">
                <a:solidFill>
                  <a:srgbClr val="00B050"/>
                </a:solidFill>
              </a:rPr>
              <a:t>Data aggregators</a:t>
            </a:r>
            <a:endParaRPr lang="en-US" sz="2400" dirty="0">
              <a:solidFill>
                <a:srgbClr val="00B050"/>
              </a:solidFill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27" y="2474165"/>
            <a:ext cx="35433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130" y="2474165"/>
            <a:ext cx="1429290" cy="142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683" y="4062593"/>
            <a:ext cx="4943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066" y="5205514"/>
            <a:ext cx="2825868" cy="129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10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Image 2">
            <a:extLst>
              <a:ext uri="{FF2B5EF4-FFF2-40B4-BE49-F238E27FC236}">
                <a16:creationId xmlns:a16="http://schemas.microsoft.com/office/drawing/2014/main" xmlns="" id="{DE820725-A5C7-4C17-86BE-C3261421C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0"/>
            <a:ext cx="5605754" cy="6858000"/>
          </a:xfrm>
          <a:prstGeom prst="rect">
            <a:avLst/>
          </a:prstGeom>
        </p:spPr>
      </p:pic>
      <p:sp>
        <p:nvSpPr>
          <p:cNvPr id="7" name="textruta 6"/>
          <p:cNvSpPr txBox="1"/>
          <p:nvPr/>
        </p:nvSpPr>
        <p:spPr>
          <a:xfrm>
            <a:off x="135803" y="27160"/>
            <a:ext cx="16748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Infographics</a:t>
            </a:r>
          </a:p>
          <a:p>
            <a:pPr algn="ctr"/>
            <a:endParaRPr lang="en-US" b="1" dirty="0" smtClean="0"/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r>
              <a:rPr lang="en-US" b="1" dirty="0" smtClean="0"/>
              <a:t>Cooperation and collaboration</a:t>
            </a:r>
            <a:endParaRPr lang="en-US" b="1" dirty="0"/>
          </a:p>
        </p:txBody>
      </p:sp>
      <p:pic>
        <p:nvPicPr>
          <p:cNvPr id="5" name="Bildobjekt 2" descr="\\winfs\a001134\Documents\EuroGOOS Office\EuroGOOS-Logo-Standard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5400000">
            <a:off x="592329" y="5542624"/>
            <a:ext cx="1967370" cy="66338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227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5" name="Shape 152"/>
          <p:cNvPicPr/>
          <p:nvPr/>
        </p:nvPicPr>
        <p:blipFill>
          <a:blip r:embed="rId2"/>
          <a:stretch/>
        </p:blipFill>
        <p:spPr>
          <a:xfrm>
            <a:off x="340452" y="1268760"/>
            <a:ext cx="735397" cy="486166"/>
          </a:xfrm>
          <a:prstGeom prst="rect">
            <a:avLst/>
          </a:prstGeom>
          <a:ln>
            <a:noFill/>
          </a:ln>
        </p:spPr>
      </p:pic>
      <p:pic>
        <p:nvPicPr>
          <p:cNvPr id="6" name="Shape 153"/>
          <p:cNvPicPr/>
          <p:nvPr/>
        </p:nvPicPr>
        <p:blipFill>
          <a:blip r:embed="rId3"/>
          <a:stretch/>
        </p:blipFill>
        <p:spPr>
          <a:xfrm>
            <a:off x="340451" y="1884194"/>
            <a:ext cx="637034" cy="509760"/>
          </a:xfrm>
          <a:prstGeom prst="rect">
            <a:avLst/>
          </a:prstGeom>
          <a:ln>
            <a:noFill/>
          </a:ln>
        </p:spPr>
      </p:pic>
      <p:pic>
        <p:nvPicPr>
          <p:cNvPr id="7" name="Shape 154"/>
          <p:cNvPicPr/>
          <p:nvPr/>
        </p:nvPicPr>
        <p:blipFill>
          <a:blip r:embed="rId4"/>
          <a:stretch/>
        </p:blipFill>
        <p:spPr>
          <a:xfrm>
            <a:off x="1124698" y="1841991"/>
            <a:ext cx="670929" cy="726425"/>
          </a:xfrm>
          <a:prstGeom prst="rect">
            <a:avLst/>
          </a:prstGeom>
          <a:ln>
            <a:noFill/>
          </a:ln>
        </p:spPr>
      </p:pic>
      <p:pic>
        <p:nvPicPr>
          <p:cNvPr id="8" name="Shape 155"/>
          <p:cNvPicPr/>
          <p:nvPr/>
        </p:nvPicPr>
        <p:blipFill>
          <a:blip r:embed="rId5"/>
          <a:stretch/>
        </p:blipFill>
        <p:spPr>
          <a:xfrm>
            <a:off x="1222728" y="1289363"/>
            <a:ext cx="656308" cy="467225"/>
          </a:xfrm>
          <a:prstGeom prst="rect">
            <a:avLst/>
          </a:prstGeom>
          <a:ln>
            <a:noFill/>
          </a:ln>
        </p:spPr>
      </p:pic>
      <p:pic>
        <p:nvPicPr>
          <p:cNvPr id="9" name="Shape 156"/>
          <p:cNvPicPr/>
          <p:nvPr/>
        </p:nvPicPr>
        <p:blipFill>
          <a:blip r:embed="rId6"/>
          <a:stretch/>
        </p:blipFill>
        <p:spPr>
          <a:xfrm>
            <a:off x="375676" y="2646176"/>
            <a:ext cx="944751" cy="640025"/>
          </a:xfrm>
          <a:prstGeom prst="rect">
            <a:avLst/>
          </a:prstGeom>
          <a:ln>
            <a:noFill/>
          </a:ln>
        </p:spPr>
      </p:pic>
      <p:sp>
        <p:nvSpPr>
          <p:cNvPr id="10" name="CustomShape 2"/>
          <p:cNvSpPr/>
          <p:nvPr/>
        </p:nvSpPr>
        <p:spPr>
          <a:xfrm>
            <a:off x="1958457" y="1416970"/>
            <a:ext cx="196062" cy="1828357"/>
          </a:xfrm>
          <a:prstGeom prst="rightBrace">
            <a:avLst>
              <a:gd name="adj1" fmla="val 77612"/>
              <a:gd name="adj2" fmla="val 50000"/>
            </a:avLst>
          </a:prstGeom>
          <a:noFill/>
          <a:ln w="3600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CustomShape 3"/>
          <p:cNvSpPr/>
          <p:nvPr/>
        </p:nvSpPr>
        <p:spPr>
          <a:xfrm>
            <a:off x="107504" y="3286865"/>
            <a:ext cx="2259360" cy="28246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3077" tIns="41538" rIns="83077" bIns="41538"/>
          <a:lstStyle/>
          <a:p>
            <a:pPr>
              <a:lnSpc>
                <a:spcPct val="102000"/>
              </a:lnSpc>
            </a:pPr>
            <a:r>
              <a:rPr lang="es-ES" sz="1292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In-situ Measurements</a:t>
            </a:r>
            <a:endParaRPr lang="es-ES" sz="1662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CustomShape 4"/>
          <p:cNvSpPr/>
          <p:nvPr/>
        </p:nvSpPr>
        <p:spPr>
          <a:xfrm>
            <a:off x="2201706" y="1395037"/>
            <a:ext cx="1368000" cy="297083"/>
          </a:xfrm>
          <a:prstGeom prst="roundRect">
            <a:avLst>
              <a:gd name="adj" fmla="val 16667"/>
            </a:avLst>
          </a:prstGeom>
          <a:noFill/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692" tIns="58154" rIns="99692" bIns="58154" anchor="ctr"/>
          <a:lstStyle/>
          <a:p>
            <a:pPr algn="ctr">
              <a:lnSpc>
                <a:spcPct val="102000"/>
              </a:lnSpc>
            </a:pPr>
            <a:r>
              <a:rPr lang="es-ES" sz="12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Regional TAC</a:t>
            </a:r>
            <a:endParaRPr lang="es-ES" sz="1662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CustomShape 6"/>
          <p:cNvSpPr/>
          <p:nvPr/>
        </p:nvSpPr>
        <p:spPr>
          <a:xfrm>
            <a:off x="2201707" y="2471382"/>
            <a:ext cx="1368000" cy="297083"/>
          </a:xfrm>
          <a:prstGeom prst="roundRect">
            <a:avLst>
              <a:gd name="adj" fmla="val 16667"/>
            </a:avLst>
          </a:prstGeom>
          <a:noFill/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692" tIns="58154" rIns="99692" bIns="58154" anchor="ctr"/>
          <a:lstStyle/>
          <a:p>
            <a:pPr algn="ctr">
              <a:lnSpc>
                <a:spcPct val="102000"/>
              </a:lnSpc>
            </a:pPr>
            <a:r>
              <a:rPr lang="es-ES" sz="1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GTSPP</a:t>
            </a:r>
            <a:endParaRPr lang="es-ES" sz="166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CustomShape 7"/>
          <p:cNvSpPr/>
          <p:nvPr/>
        </p:nvSpPr>
        <p:spPr>
          <a:xfrm>
            <a:off x="2201706" y="1735653"/>
            <a:ext cx="1368000" cy="297083"/>
          </a:xfrm>
          <a:prstGeom prst="roundRect">
            <a:avLst>
              <a:gd name="adj" fmla="val 16667"/>
            </a:avLst>
          </a:prstGeom>
          <a:noFill/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692" tIns="58154" rIns="99692" bIns="58154" anchor="ctr"/>
          <a:lstStyle/>
          <a:p>
            <a:pPr algn="ctr">
              <a:lnSpc>
                <a:spcPct val="102000"/>
              </a:lnSpc>
            </a:pPr>
            <a:r>
              <a:rPr lang="es-ES" sz="12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ARGO </a:t>
            </a:r>
            <a:endParaRPr lang="es-ES" sz="1662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" name="CustomShape 8"/>
          <p:cNvSpPr/>
          <p:nvPr/>
        </p:nvSpPr>
        <p:spPr>
          <a:xfrm>
            <a:off x="2201707" y="2834926"/>
            <a:ext cx="1368000" cy="398105"/>
          </a:xfrm>
          <a:prstGeom prst="roundRect">
            <a:avLst>
              <a:gd name="adj" fmla="val 16667"/>
            </a:avLst>
          </a:prstGeom>
          <a:noFill/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692" tIns="58154" rIns="99692" bIns="58154" anchor="ctr"/>
          <a:lstStyle/>
          <a:p>
            <a:pPr algn="ctr">
              <a:lnSpc>
                <a:spcPct val="102000"/>
              </a:lnSpc>
            </a:pPr>
            <a:r>
              <a:rPr lang="es-ES" sz="1108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Scientific </a:t>
            </a:r>
            <a:endParaRPr lang="es-ES" sz="1662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2000"/>
              </a:lnSpc>
            </a:pPr>
            <a:r>
              <a:rPr lang="es-ES" sz="1108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campains</a:t>
            </a:r>
            <a:endParaRPr lang="es-ES" sz="1662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CustomShape 9"/>
          <p:cNvSpPr/>
          <p:nvPr/>
        </p:nvSpPr>
        <p:spPr>
          <a:xfrm>
            <a:off x="2201707" y="3289191"/>
            <a:ext cx="1368000" cy="297083"/>
          </a:xfrm>
          <a:prstGeom prst="roundRect">
            <a:avLst>
              <a:gd name="adj" fmla="val 16667"/>
            </a:avLst>
          </a:prstGeom>
          <a:noFill/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692" tIns="58154" rIns="99692" bIns="58154" anchor="ctr"/>
          <a:lstStyle/>
          <a:p>
            <a:pPr algn="ctr">
              <a:lnSpc>
                <a:spcPct val="102000"/>
              </a:lnSpc>
            </a:pPr>
            <a:r>
              <a:rPr lang="es-ES" sz="12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GOSUD/EOG/..</a:t>
            </a:r>
            <a:endParaRPr lang="es-ES" sz="1662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pSp>
        <p:nvGrpSpPr>
          <p:cNvPr id="17" name="Groupe 3">
            <a:extLst>
              <a:ext uri="{FF2B5EF4-FFF2-40B4-BE49-F238E27FC236}">
                <a16:creationId xmlns="" xmlns:a16="http://schemas.microsoft.com/office/drawing/2014/main" id="{C8640583-E167-43B0-ADAD-0D09C06E4816}"/>
              </a:ext>
            </a:extLst>
          </p:cNvPr>
          <p:cNvGrpSpPr/>
          <p:nvPr/>
        </p:nvGrpSpPr>
        <p:grpSpPr>
          <a:xfrm>
            <a:off x="3595480" y="1655114"/>
            <a:ext cx="2023321" cy="1249479"/>
            <a:chOff x="3595481" y="1655114"/>
            <a:chExt cx="1684874" cy="1249479"/>
          </a:xfrm>
        </p:grpSpPr>
        <p:sp>
          <p:nvSpPr>
            <p:cNvPr id="18" name="CustomShape 5"/>
            <p:cNvSpPr/>
            <p:nvPr/>
          </p:nvSpPr>
          <p:spPr>
            <a:xfrm>
              <a:off x="3608403" y="1655114"/>
              <a:ext cx="1671952" cy="1249479"/>
            </a:xfrm>
            <a:prstGeom prst="rightArrow">
              <a:avLst>
                <a:gd name="adj1" fmla="val 50000"/>
                <a:gd name="adj2" fmla="val 45441"/>
              </a:avLst>
            </a:prstGeom>
            <a:noFill/>
            <a:ln w="18000">
              <a:solidFill>
                <a:srgbClr val="80808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" name="CustomShape 10"/>
            <p:cNvSpPr/>
            <p:nvPr/>
          </p:nvSpPr>
          <p:spPr>
            <a:xfrm>
              <a:off x="3595481" y="1927367"/>
              <a:ext cx="1462154" cy="83542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83077" tIns="41538" rIns="83077" bIns="41538"/>
            <a:lstStyle/>
            <a:p>
              <a:pPr algn="ctr">
                <a:lnSpc>
                  <a:spcPct val="102000"/>
                </a:lnSpc>
              </a:pP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Formating</a:t>
              </a:r>
              <a:r>
                <a:rPr lang="es-ES" sz="1292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+</a:t>
              </a:r>
              <a:endParaRPr lang="es-ES" sz="166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endParaRPr>
            </a:p>
            <a:p>
              <a:pPr algn="ctr">
                <a:lnSpc>
                  <a:spcPct val="102000"/>
                </a:lnSpc>
              </a:pP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Automated</a:t>
              </a:r>
              <a:r>
                <a:rPr lang="es-ES" sz="1292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RT </a:t>
              </a: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validation</a:t>
              </a:r>
              <a:endParaRPr lang="es-ES" sz="166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endParaRPr>
            </a:p>
            <a:p>
              <a:pPr algn="ctr">
                <a:lnSpc>
                  <a:spcPct val="100000"/>
                </a:lnSpc>
              </a:pPr>
              <a:endParaRPr lang="es-ES" sz="166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endParaRPr>
            </a:p>
          </p:txBody>
        </p:sp>
      </p:grpSp>
      <p:grpSp>
        <p:nvGrpSpPr>
          <p:cNvPr id="20" name="Groupe 2">
            <a:extLst>
              <a:ext uri="{FF2B5EF4-FFF2-40B4-BE49-F238E27FC236}">
                <a16:creationId xmlns="" xmlns:a16="http://schemas.microsoft.com/office/drawing/2014/main" id="{4A1133F1-2943-4E25-9B7E-70BDDA574629}"/>
              </a:ext>
            </a:extLst>
          </p:cNvPr>
          <p:cNvGrpSpPr/>
          <p:nvPr/>
        </p:nvGrpSpPr>
        <p:grpSpPr>
          <a:xfrm>
            <a:off x="2492537" y="3476504"/>
            <a:ext cx="3126266" cy="1092747"/>
            <a:chOff x="2364618" y="3515999"/>
            <a:chExt cx="3126266" cy="1092747"/>
          </a:xfrm>
        </p:grpSpPr>
        <p:sp>
          <p:nvSpPr>
            <p:cNvPr id="21" name="CustomShape 11"/>
            <p:cNvSpPr/>
            <p:nvPr/>
          </p:nvSpPr>
          <p:spPr>
            <a:xfrm rot="9420000">
              <a:off x="2364618" y="3515999"/>
              <a:ext cx="3126266" cy="1092747"/>
            </a:xfrm>
            <a:prstGeom prst="rightArrow">
              <a:avLst>
                <a:gd name="adj1" fmla="val 49935"/>
                <a:gd name="adj2" fmla="val 63597"/>
              </a:avLst>
            </a:prstGeom>
            <a:noFill/>
            <a:ln w="18000">
              <a:solidFill>
                <a:srgbClr val="80808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2" name="CustomShape 13"/>
            <p:cNvSpPr/>
            <p:nvPr/>
          </p:nvSpPr>
          <p:spPr>
            <a:xfrm rot="20280000">
              <a:off x="3013422" y="3789701"/>
              <a:ext cx="2089298" cy="587593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83077" tIns="41538" rIns="83077" bIns="41538"/>
            <a:lstStyle/>
            <a:p>
              <a:pPr algn="ctr">
                <a:lnSpc>
                  <a:spcPct val="102000"/>
                </a:lnSpc>
              </a:pP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Consistency</a:t>
              </a:r>
              <a:r>
                <a:rPr lang="es-ES" sz="1292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</a:t>
              </a: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Check</a:t>
              </a:r>
              <a:r>
                <a:rPr lang="es-ES" sz="1292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and </a:t>
              </a: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Scientific</a:t>
              </a:r>
              <a:r>
                <a:rPr lang="es-ES" sz="1292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</a:t>
              </a:r>
              <a:r>
                <a:rPr lang="es-ES" sz="1292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Validation</a:t>
              </a:r>
              <a:endParaRPr lang="es-ES" sz="166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endParaRPr>
            </a:p>
          </p:txBody>
        </p:sp>
      </p:grpSp>
      <p:grpSp>
        <p:nvGrpSpPr>
          <p:cNvPr id="23" name="Groupe 1">
            <a:extLst>
              <a:ext uri="{FF2B5EF4-FFF2-40B4-BE49-F238E27FC236}">
                <a16:creationId xmlns="" xmlns:a16="http://schemas.microsoft.com/office/drawing/2014/main" id="{680BDAF8-EED4-44AF-87F9-11564580E3A9}"/>
              </a:ext>
            </a:extLst>
          </p:cNvPr>
          <p:cNvGrpSpPr/>
          <p:nvPr/>
        </p:nvGrpSpPr>
        <p:grpSpPr>
          <a:xfrm>
            <a:off x="2557253" y="4838420"/>
            <a:ext cx="2853797" cy="742708"/>
            <a:chOff x="2448734" y="4838420"/>
            <a:chExt cx="2468873" cy="742708"/>
          </a:xfrm>
        </p:grpSpPr>
        <p:sp>
          <p:nvSpPr>
            <p:cNvPr id="24" name="CustomShape 12"/>
            <p:cNvSpPr/>
            <p:nvPr/>
          </p:nvSpPr>
          <p:spPr>
            <a:xfrm>
              <a:off x="2448734" y="4838420"/>
              <a:ext cx="2468873" cy="742708"/>
            </a:xfrm>
            <a:prstGeom prst="rightArrow">
              <a:avLst>
                <a:gd name="adj1" fmla="val 50000"/>
                <a:gd name="adj2" fmla="val 60404"/>
              </a:avLst>
            </a:prstGeom>
            <a:noFill/>
            <a:ln w="18000">
              <a:solidFill>
                <a:srgbClr val="80808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5" name="CustomShape 14"/>
            <p:cNvSpPr/>
            <p:nvPr/>
          </p:nvSpPr>
          <p:spPr>
            <a:xfrm>
              <a:off x="2610709" y="5042152"/>
              <a:ext cx="1757227" cy="2251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83077" tIns="41538" rIns="83077" bIns="41538"/>
            <a:lstStyle/>
            <a:p>
              <a:pPr algn="ctr">
                <a:lnSpc>
                  <a:spcPct val="102000"/>
                </a:lnSpc>
              </a:pPr>
              <a:r>
                <a:rPr lang="es-ES" sz="1477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Objective</a:t>
              </a:r>
              <a:r>
                <a:rPr lang="es-ES" sz="1477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</a:t>
              </a:r>
              <a:r>
                <a:rPr lang="es-ES" sz="1477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Analysis</a:t>
              </a:r>
              <a:endParaRPr lang="es-ES" sz="166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endParaRPr>
            </a:p>
          </p:txBody>
        </p:sp>
      </p:grpSp>
      <p:pic>
        <p:nvPicPr>
          <p:cNvPr id="26" name="Shape 170"/>
          <p:cNvPicPr/>
          <p:nvPr/>
        </p:nvPicPr>
        <p:blipFill>
          <a:blip r:embed="rId7"/>
          <a:srcRect l="11886" t="5933" r="11886" b="5933"/>
          <a:stretch/>
        </p:blipFill>
        <p:spPr>
          <a:xfrm>
            <a:off x="6597256" y="4180505"/>
            <a:ext cx="1960283" cy="1274400"/>
          </a:xfrm>
          <a:prstGeom prst="rect">
            <a:avLst/>
          </a:prstGeom>
          <a:ln>
            <a:noFill/>
          </a:ln>
        </p:spPr>
      </p:pic>
      <p:pic>
        <p:nvPicPr>
          <p:cNvPr id="27" name="Shape 171"/>
          <p:cNvPicPr/>
          <p:nvPr/>
        </p:nvPicPr>
        <p:blipFill>
          <a:blip r:embed="rId8"/>
          <a:stretch/>
        </p:blipFill>
        <p:spPr>
          <a:xfrm>
            <a:off x="6403886" y="1990795"/>
            <a:ext cx="2045395" cy="1195311"/>
          </a:xfrm>
          <a:prstGeom prst="rect">
            <a:avLst/>
          </a:prstGeom>
          <a:ln>
            <a:noFill/>
          </a:ln>
        </p:spPr>
      </p:pic>
      <p:sp>
        <p:nvSpPr>
          <p:cNvPr id="28" name="CustomShape 15"/>
          <p:cNvSpPr/>
          <p:nvPr/>
        </p:nvSpPr>
        <p:spPr>
          <a:xfrm>
            <a:off x="5618803" y="1522721"/>
            <a:ext cx="3633717" cy="40807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3077" tIns="41538" rIns="83077" bIns="41538"/>
          <a:lstStyle/>
          <a:p>
            <a:pPr algn="ctr">
              <a:lnSpc>
                <a:spcPct val="102000"/>
              </a:lnSpc>
            </a:pPr>
            <a:r>
              <a:rPr lang="es-E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Real Time </a:t>
            </a:r>
            <a:r>
              <a:rPr lang="es-ES" sz="14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product</a:t>
            </a:r>
            <a:r>
              <a:rPr lang="es-E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/>
            </a:r>
            <a:br>
              <a:rPr lang="es-ES" sz="1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</a:br>
            <a:r>
              <a:rPr lang="fr-FR" sz="12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INSITU_GLO_NRT_OBSERVATIONS_013_030</a:t>
            </a:r>
            <a:endParaRPr lang="es-ES" sz="12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CustomShape 16"/>
          <p:cNvSpPr/>
          <p:nvPr/>
        </p:nvSpPr>
        <p:spPr>
          <a:xfrm>
            <a:off x="5618804" y="1522311"/>
            <a:ext cx="3525196" cy="1794794"/>
          </a:xfrm>
          <a:prstGeom prst="flowChartAlternateProcess">
            <a:avLst/>
          </a:prstGeom>
          <a:noFill/>
          <a:ln w="36000">
            <a:solidFill>
              <a:srgbClr val="FF630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0" name="Shape 174"/>
          <p:cNvPicPr/>
          <p:nvPr/>
        </p:nvPicPr>
        <p:blipFill>
          <a:blip r:embed="rId8"/>
          <a:stretch/>
        </p:blipFill>
        <p:spPr>
          <a:xfrm>
            <a:off x="89439" y="4758776"/>
            <a:ext cx="2341291" cy="1562011"/>
          </a:xfrm>
          <a:prstGeom prst="rect">
            <a:avLst/>
          </a:prstGeom>
          <a:ln>
            <a:noFill/>
          </a:ln>
        </p:spPr>
      </p:pic>
      <p:sp>
        <p:nvSpPr>
          <p:cNvPr id="31" name="CustomShape 17"/>
          <p:cNvSpPr/>
          <p:nvPr/>
        </p:nvSpPr>
        <p:spPr>
          <a:xfrm>
            <a:off x="173633" y="4286888"/>
            <a:ext cx="2193231" cy="34094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3077" tIns="41538" rIns="83077" bIns="41538"/>
          <a:lstStyle/>
          <a:p>
            <a:pPr>
              <a:lnSpc>
                <a:spcPct val="102000"/>
              </a:lnSpc>
            </a:pPr>
            <a:r>
              <a:rPr lang="es-ES" sz="12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INSITU-GLO-TS-REP-</a:t>
            </a:r>
            <a:r>
              <a:rPr lang="es-ES" sz="12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Ox</a:t>
            </a:r>
            <a:r>
              <a:rPr lang="es-ES" sz="12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-xx</a:t>
            </a:r>
          </a:p>
          <a:p>
            <a:pPr>
              <a:lnSpc>
                <a:spcPct val="102000"/>
              </a:lnSpc>
            </a:pPr>
            <a:r>
              <a:rPr lang="es-ES" sz="12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INSITU-GLO-UV-REP-</a:t>
            </a:r>
            <a:r>
              <a:rPr lang="es-ES" sz="1200" b="1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Ox</a:t>
            </a:r>
            <a:r>
              <a:rPr lang="es-ES" sz="12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-xx</a:t>
            </a:r>
          </a:p>
          <a:p>
            <a:pPr>
              <a:lnSpc>
                <a:spcPct val="102000"/>
              </a:lnSpc>
            </a:pPr>
            <a:endParaRPr lang="es-ES" sz="1662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CustomShape 18"/>
          <p:cNvSpPr/>
          <p:nvPr/>
        </p:nvSpPr>
        <p:spPr>
          <a:xfrm>
            <a:off x="35496" y="4275579"/>
            <a:ext cx="2414116" cy="2249765"/>
          </a:xfrm>
          <a:prstGeom prst="flowChartAlternateProcess">
            <a:avLst/>
          </a:prstGeom>
          <a:noFill/>
          <a:ln w="36000">
            <a:solidFill>
              <a:srgbClr val="FF630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3" name="CustomShape 19"/>
          <p:cNvSpPr/>
          <p:nvPr/>
        </p:nvSpPr>
        <p:spPr>
          <a:xfrm>
            <a:off x="5749278" y="3841824"/>
            <a:ext cx="3503242" cy="34094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3077" tIns="41538" rIns="83077" bIns="41538"/>
          <a:lstStyle/>
          <a:p>
            <a:pPr>
              <a:lnSpc>
                <a:spcPct val="102000"/>
              </a:lnSpc>
            </a:pPr>
            <a:r>
              <a:rPr lang="es-ES" sz="1292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INSITU_GLO_TS_OA_NRT/REP- Ox-013</a:t>
            </a:r>
            <a:endParaRPr lang="es-ES" sz="1662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CustomShape 20"/>
          <p:cNvSpPr/>
          <p:nvPr/>
        </p:nvSpPr>
        <p:spPr>
          <a:xfrm>
            <a:off x="5653795" y="3789040"/>
            <a:ext cx="3433055" cy="1794794"/>
          </a:xfrm>
          <a:prstGeom prst="flowChartAlternateProcess">
            <a:avLst/>
          </a:prstGeom>
          <a:noFill/>
          <a:ln w="36000">
            <a:solidFill>
              <a:srgbClr val="FF630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5" name="CustomShape 21"/>
          <p:cNvSpPr/>
          <p:nvPr/>
        </p:nvSpPr>
        <p:spPr>
          <a:xfrm>
            <a:off x="2201706" y="2099197"/>
            <a:ext cx="1368000" cy="297083"/>
          </a:xfrm>
          <a:prstGeom prst="roundRect">
            <a:avLst>
              <a:gd name="adj" fmla="val 16667"/>
            </a:avLst>
          </a:prstGeom>
          <a:noFill/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692" tIns="58154" rIns="99692" bIns="58154" anchor="ctr"/>
          <a:lstStyle/>
          <a:p>
            <a:pPr algn="ctr">
              <a:lnSpc>
                <a:spcPct val="102000"/>
              </a:lnSpc>
            </a:pPr>
            <a:r>
              <a:rPr lang="es-ES" sz="12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t>Oceansites </a:t>
            </a:r>
            <a:endParaRPr lang="es-ES" sz="1662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36" name="Image 32">
            <a:extLst>
              <a:ext uri="{FF2B5EF4-FFF2-40B4-BE49-F238E27FC236}">
                <a16:creationId xmlns="" xmlns:a16="http://schemas.microsoft.com/office/drawing/2014/main" id="{4BC5AA46-79A6-406F-AB08-1AA9AB2F845E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9" y="6052265"/>
            <a:ext cx="3489703" cy="757479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pSp>
        <p:nvGrpSpPr>
          <p:cNvPr id="37" name="Groupe 37">
            <a:extLst>
              <a:ext uri="{FF2B5EF4-FFF2-40B4-BE49-F238E27FC236}">
                <a16:creationId xmlns="" xmlns:a16="http://schemas.microsoft.com/office/drawing/2014/main" id="{683CAEB4-7718-4A5E-8D20-736B898E4446}"/>
              </a:ext>
            </a:extLst>
          </p:cNvPr>
          <p:cNvGrpSpPr/>
          <p:nvPr/>
        </p:nvGrpSpPr>
        <p:grpSpPr>
          <a:xfrm>
            <a:off x="2555397" y="5809714"/>
            <a:ext cx="2853797" cy="742708"/>
            <a:chOff x="2448734" y="4838420"/>
            <a:chExt cx="2468873" cy="742708"/>
          </a:xfrm>
        </p:grpSpPr>
        <p:sp>
          <p:nvSpPr>
            <p:cNvPr id="38" name="CustomShape 12">
              <a:extLst>
                <a:ext uri="{FF2B5EF4-FFF2-40B4-BE49-F238E27FC236}">
                  <a16:creationId xmlns="" xmlns:a16="http://schemas.microsoft.com/office/drawing/2014/main" id="{68C2D4E0-9C51-4A59-A2C3-CB35C3909A8B}"/>
                </a:ext>
              </a:extLst>
            </p:cNvPr>
            <p:cNvSpPr/>
            <p:nvPr/>
          </p:nvSpPr>
          <p:spPr>
            <a:xfrm>
              <a:off x="2448734" y="4838420"/>
              <a:ext cx="2468873" cy="742708"/>
            </a:xfrm>
            <a:prstGeom prst="rightArrow">
              <a:avLst>
                <a:gd name="adj1" fmla="val 50000"/>
                <a:gd name="adj2" fmla="val 60404"/>
              </a:avLst>
            </a:prstGeom>
            <a:noFill/>
            <a:ln w="18000">
              <a:solidFill>
                <a:srgbClr val="80808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9" name="CustomShape 14">
              <a:extLst>
                <a:ext uri="{FF2B5EF4-FFF2-40B4-BE49-F238E27FC236}">
                  <a16:creationId xmlns="" xmlns:a16="http://schemas.microsoft.com/office/drawing/2014/main" id="{BE902342-CDC3-4680-B35E-B7C8A00CC070}"/>
                </a:ext>
              </a:extLst>
            </p:cNvPr>
            <p:cNvSpPr/>
            <p:nvPr/>
          </p:nvSpPr>
          <p:spPr>
            <a:xfrm>
              <a:off x="2610709" y="5042152"/>
              <a:ext cx="1757227" cy="225112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83077" tIns="41538" rIns="83077" bIns="41538"/>
            <a:lstStyle/>
            <a:p>
              <a:pPr algn="ctr">
                <a:lnSpc>
                  <a:spcPct val="102000"/>
                </a:lnSpc>
              </a:pPr>
              <a:r>
                <a:rPr lang="es-ES" sz="1477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Indicator</a:t>
              </a:r>
              <a:r>
                <a:rPr lang="es-ES" sz="1477" spc="-1" dirty="0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 </a:t>
              </a:r>
              <a:r>
                <a:rPr lang="es-ES" sz="1477" spc="-1" dirty="0" err="1">
                  <a:solidFill>
                    <a:srgbClr val="000000"/>
                  </a:solidFill>
                  <a:uFill>
                    <a:solidFill>
                      <a:srgbClr val="FFFFFF"/>
                    </a:solidFill>
                  </a:uFill>
                  <a:latin typeface="Arial"/>
                  <a:ea typeface="Arial"/>
                </a:rPr>
                <a:t>estimation</a:t>
              </a:r>
              <a:endParaRPr lang="es-ES" sz="1662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endParaRPr>
            </a:p>
          </p:txBody>
        </p:sp>
      </p:grpSp>
      <p:sp>
        <p:nvSpPr>
          <p:cNvPr id="40" name="Rectangle 4">
            <a:extLst>
              <a:ext uri="{FF2B5EF4-FFF2-40B4-BE49-F238E27FC236}">
                <a16:creationId xmlns="" xmlns:a16="http://schemas.microsoft.com/office/drawing/2014/main" id="{D0BEDB2F-9340-42E7-9FBE-3EB5A0B4C727}"/>
              </a:ext>
            </a:extLst>
          </p:cNvPr>
          <p:cNvSpPr/>
          <p:nvPr/>
        </p:nvSpPr>
        <p:spPr>
          <a:xfrm>
            <a:off x="6403887" y="5744289"/>
            <a:ext cx="284863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00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GLO_INS_HC_INDEX_006 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CustomShape 20">
            <a:extLst>
              <a:ext uri="{FF2B5EF4-FFF2-40B4-BE49-F238E27FC236}">
                <a16:creationId xmlns="" xmlns:a16="http://schemas.microsoft.com/office/drawing/2014/main" id="{32C1910F-10AC-4D79-8D5D-4DA7B41752DE}"/>
              </a:ext>
            </a:extLst>
          </p:cNvPr>
          <p:cNvSpPr/>
          <p:nvPr/>
        </p:nvSpPr>
        <p:spPr>
          <a:xfrm>
            <a:off x="5653794" y="5733732"/>
            <a:ext cx="3454709" cy="1139904"/>
          </a:xfrm>
          <a:prstGeom prst="flowChartAlternateProcess">
            <a:avLst/>
          </a:prstGeom>
          <a:noFill/>
          <a:ln w="36000">
            <a:solidFill>
              <a:srgbClr val="FF630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2" name="Picture 4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3" t="12880" r="9766" b="72067"/>
          <a:stretch/>
        </p:blipFill>
        <p:spPr bwMode="auto">
          <a:xfrm>
            <a:off x="-1" y="0"/>
            <a:ext cx="9138663" cy="1207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182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Rettangolo 5"/>
          <p:cNvSpPr/>
          <p:nvPr/>
        </p:nvSpPr>
        <p:spPr>
          <a:xfrm>
            <a:off x="457200" y="1136695"/>
            <a:ext cx="71648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000" b="1" i="1" dirty="0"/>
              <a:t>Data Collection, Metadata Compilation, Data Access and Products</a:t>
            </a:r>
          </a:p>
        </p:txBody>
      </p:sp>
      <p:grpSp>
        <p:nvGrpSpPr>
          <p:cNvPr id="6" name="Gruppo 6"/>
          <p:cNvGrpSpPr/>
          <p:nvPr/>
        </p:nvGrpSpPr>
        <p:grpSpPr>
          <a:xfrm>
            <a:off x="662101" y="1630739"/>
            <a:ext cx="7984706" cy="4895498"/>
            <a:chOff x="1089251" y="1180557"/>
            <a:chExt cx="7578884" cy="4570291"/>
          </a:xfrm>
        </p:grpSpPr>
        <p:sp>
          <p:nvSpPr>
            <p:cNvPr id="7" name="Ovale 7"/>
            <p:cNvSpPr/>
            <p:nvPr/>
          </p:nvSpPr>
          <p:spPr>
            <a:xfrm>
              <a:off x="6700430" y="2536279"/>
              <a:ext cx="730993" cy="706757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solidFill>
                    <a:schemeClr val="tx1"/>
                  </a:solidFill>
                </a:rPr>
                <a:t>IMOS</a:t>
              </a:r>
            </a:p>
          </p:txBody>
        </p:sp>
        <p:sp>
          <p:nvSpPr>
            <p:cNvPr id="8" name="Ovale 8"/>
            <p:cNvSpPr/>
            <p:nvPr/>
          </p:nvSpPr>
          <p:spPr>
            <a:xfrm>
              <a:off x="2048126" y="3479894"/>
              <a:ext cx="1070247" cy="1034761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825" dirty="0">
                  <a:solidFill>
                    <a:schemeClr val="tx1"/>
                  </a:solidFill>
                </a:rPr>
                <a:t>JCOMMOPS</a:t>
              </a:r>
            </a:p>
          </p:txBody>
        </p:sp>
        <p:sp>
          <p:nvSpPr>
            <p:cNvPr id="9" name="Ovale 9"/>
            <p:cNvSpPr/>
            <p:nvPr/>
          </p:nvSpPr>
          <p:spPr>
            <a:xfrm>
              <a:off x="2166378" y="1180557"/>
              <a:ext cx="1177271" cy="1147605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125" b="1" dirty="0">
                  <a:solidFill>
                    <a:schemeClr val="tx1"/>
                  </a:solidFill>
                </a:rPr>
                <a:t>EuroGOOS </a:t>
              </a:r>
              <a:r>
                <a:rPr lang="it-IT" sz="1125" b="1" dirty="0" err="1">
                  <a:solidFill>
                    <a:schemeClr val="tx1"/>
                  </a:solidFill>
                </a:rPr>
                <a:t>ROOSs</a:t>
              </a:r>
              <a:endParaRPr lang="it-IT" sz="1125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Ovale 10"/>
            <p:cNvSpPr/>
            <p:nvPr/>
          </p:nvSpPr>
          <p:spPr>
            <a:xfrm>
              <a:off x="3094815" y="4167763"/>
              <a:ext cx="972951" cy="940693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7030A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200" b="1" dirty="0">
                  <a:solidFill>
                    <a:srgbClr val="7030A0"/>
                  </a:solidFill>
                </a:rPr>
                <a:t>SDN</a:t>
              </a:r>
            </a:p>
            <a:p>
              <a:pPr algn="ctr"/>
              <a:r>
                <a:rPr lang="it-IT" sz="1200" b="1" dirty="0" err="1">
                  <a:solidFill>
                    <a:srgbClr val="7030A0"/>
                  </a:solidFill>
                </a:rPr>
                <a:t>NODCs</a:t>
              </a:r>
              <a:endParaRPr lang="it-IT" sz="1200" b="1" dirty="0">
                <a:solidFill>
                  <a:srgbClr val="7030A0"/>
                </a:solidFill>
              </a:endParaRPr>
            </a:p>
          </p:txBody>
        </p:sp>
        <p:sp>
          <p:nvSpPr>
            <p:cNvPr id="11" name="Ovale 11"/>
            <p:cNvSpPr/>
            <p:nvPr/>
          </p:nvSpPr>
          <p:spPr>
            <a:xfrm>
              <a:off x="4746886" y="3099122"/>
              <a:ext cx="1203283" cy="1134815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200" b="1" dirty="0">
                  <a:solidFill>
                    <a:srgbClr val="0070C0"/>
                  </a:solidFill>
                </a:rPr>
                <a:t>EMODnet </a:t>
              </a:r>
              <a:r>
                <a:rPr lang="it-IT" sz="1200" b="1" dirty="0" err="1">
                  <a:solidFill>
                    <a:srgbClr val="0070C0"/>
                  </a:solidFill>
                </a:rPr>
                <a:t>Physics</a:t>
              </a:r>
              <a:endParaRPr lang="it-IT" sz="1200" b="1" dirty="0">
                <a:solidFill>
                  <a:srgbClr val="0070C0"/>
                </a:solidFill>
              </a:endParaRPr>
            </a:p>
          </p:txBody>
        </p:sp>
        <p:sp>
          <p:nvSpPr>
            <p:cNvPr id="12" name="Ovale 12"/>
            <p:cNvSpPr/>
            <p:nvPr/>
          </p:nvSpPr>
          <p:spPr>
            <a:xfrm>
              <a:off x="5560430" y="1758148"/>
              <a:ext cx="804092" cy="777432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solidFill>
                    <a:schemeClr val="tx1"/>
                  </a:solidFill>
                </a:rPr>
                <a:t>PSMSL</a:t>
              </a:r>
            </a:p>
          </p:txBody>
        </p:sp>
        <p:sp>
          <p:nvSpPr>
            <p:cNvPr id="13" name="Ovale 13"/>
            <p:cNvSpPr/>
            <p:nvPr/>
          </p:nvSpPr>
          <p:spPr>
            <a:xfrm>
              <a:off x="7008841" y="2870730"/>
              <a:ext cx="730993" cy="706757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solidFill>
                    <a:schemeClr val="tx1"/>
                  </a:solidFill>
                </a:rPr>
                <a:t>NOAA</a:t>
              </a:r>
            </a:p>
          </p:txBody>
        </p:sp>
        <p:sp>
          <p:nvSpPr>
            <p:cNvPr id="14" name="Ovale 14"/>
            <p:cNvSpPr/>
            <p:nvPr/>
          </p:nvSpPr>
          <p:spPr>
            <a:xfrm>
              <a:off x="2083894" y="2446173"/>
              <a:ext cx="884501" cy="855174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GDAC</a:t>
              </a:r>
            </a:p>
          </p:txBody>
        </p:sp>
        <p:cxnSp>
          <p:nvCxnSpPr>
            <p:cNvPr id="15" name="Connettore 2 15"/>
            <p:cNvCxnSpPr/>
            <p:nvPr/>
          </p:nvCxnSpPr>
          <p:spPr>
            <a:xfrm flipV="1">
              <a:off x="3942534" y="3830710"/>
              <a:ext cx="803595" cy="428765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asellaDiTesto 16"/>
            <p:cNvSpPr txBox="1"/>
            <p:nvPr/>
          </p:nvSpPr>
          <p:spPr>
            <a:xfrm rot="19767361">
              <a:off x="4134487" y="4019882"/>
              <a:ext cx="469392" cy="279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50" dirty="0" err="1"/>
                <a:t>CDIs</a:t>
              </a:r>
              <a:endParaRPr lang="it-IT" sz="1050" dirty="0"/>
            </a:p>
          </p:txBody>
        </p:sp>
        <p:cxnSp>
          <p:nvCxnSpPr>
            <p:cNvPr id="17" name="Connettore 2 17"/>
            <p:cNvCxnSpPr/>
            <p:nvPr/>
          </p:nvCxnSpPr>
          <p:spPr>
            <a:xfrm>
              <a:off x="4238404" y="3291032"/>
              <a:ext cx="530144" cy="166928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CasellaDiTesto 18"/>
            <p:cNvSpPr txBox="1"/>
            <p:nvPr/>
          </p:nvSpPr>
          <p:spPr>
            <a:xfrm rot="1070389">
              <a:off x="4304832" y="3132214"/>
              <a:ext cx="471154" cy="279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50" dirty="0"/>
                <a:t>data</a:t>
              </a:r>
            </a:p>
          </p:txBody>
        </p:sp>
        <p:cxnSp>
          <p:nvCxnSpPr>
            <p:cNvPr id="19" name="Connettore 2 19"/>
            <p:cNvCxnSpPr/>
            <p:nvPr/>
          </p:nvCxnSpPr>
          <p:spPr>
            <a:xfrm flipH="1">
              <a:off x="5422023" y="2403244"/>
              <a:ext cx="111481" cy="51893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2 20"/>
            <p:cNvCxnSpPr>
              <a:stCxn id="7" idx="3"/>
            </p:cNvCxnSpPr>
            <p:nvPr/>
          </p:nvCxnSpPr>
          <p:spPr>
            <a:xfrm flipH="1">
              <a:off x="5956249" y="3139534"/>
              <a:ext cx="891767" cy="41616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CasellaDiTesto 21"/>
            <p:cNvSpPr txBox="1"/>
            <p:nvPr/>
          </p:nvSpPr>
          <p:spPr>
            <a:xfrm rot="19770932">
              <a:off x="6207125" y="3094872"/>
              <a:ext cx="471154" cy="279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50" dirty="0"/>
                <a:t>data</a:t>
              </a:r>
            </a:p>
          </p:txBody>
        </p:sp>
        <p:cxnSp>
          <p:nvCxnSpPr>
            <p:cNvPr id="22" name="Connettore 2 22"/>
            <p:cNvCxnSpPr/>
            <p:nvPr/>
          </p:nvCxnSpPr>
          <p:spPr>
            <a:xfrm>
              <a:off x="3134464" y="2343270"/>
              <a:ext cx="308582" cy="342965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nettore 2 23"/>
            <p:cNvCxnSpPr/>
            <p:nvPr/>
          </p:nvCxnSpPr>
          <p:spPr>
            <a:xfrm>
              <a:off x="2935271" y="2924330"/>
              <a:ext cx="384469" cy="68443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asellaDiTesto 24"/>
            <p:cNvSpPr txBox="1"/>
            <p:nvPr/>
          </p:nvSpPr>
          <p:spPr>
            <a:xfrm rot="2858861" flipH="1">
              <a:off x="3180345" y="2229414"/>
              <a:ext cx="443342" cy="457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050" dirty="0"/>
                <a:t>data</a:t>
              </a:r>
            </a:p>
          </p:txBody>
        </p:sp>
        <p:sp>
          <p:nvSpPr>
            <p:cNvPr id="25" name="CasellaDiTesto 25"/>
            <p:cNvSpPr txBox="1"/>
            <p:nvPr/>
          </p:nvSpPr>
          <p:spPr>
            <a:xfrm rot="687419">
              <a:off x="2885319" y="2708838"/>
              <a:ext cx="471154" cy="279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50" dirty="0"/>
                <a:t>data</a:t>
              </a:r>
            </a:p>
          </p:txBody>
        </p:sp>
        <p:sp>
          <p:nvSpPr>
            <p:cNvPr id="26" name="Freccia a destra 26"/>
            <p:cNvSpPr/>
            <p:nvPr/>
          </p:nvSpPr>
          <p:spPr>
            <a:xfrm rot="2585671">
              <a:off x="6037449" y="4100958"/>
              <a:ext cx="700761" cy="47034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sz="1350"/>
            </a:p>
          </p:txBody>
        </p:sp>
        <p:cxnSp>
          <p:nvCxnSpPr>
            <p:cNvPr id="27" name="Connettore 2 27"/>
            <p:cNvCxnSpPr/>
            <p:nvPr/>
          </p:nvCxnSpPr>
          <p:spPr>
            <a:xfrm flipV="1">
              <a:off x="3095617" y="3444984"/>
              <a:ext cx="384613" cy="348972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ttore 2 28"/>
            <p:cNvCxnSpPr/>
            <p:nvPr/>
          </p:nvCxnSpPr>
          <p:spPr>
            <a:xfrm flipV="1">
              <a:off x="3060400" y="3630302"/>
              <a:ext cx="1641549" cy="163089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CasellaDiTesto 29"/>
            <p:cNvSpPr txBox="1"/>
            <p:nvPr/>
          </p:nvSpPr>
          <p:spPr>
            <a:xfrm rot="21221282">
              <a:off x="3516300" y="3664506"/>
              <a:ext cx="783259" cy="279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50" dirty="0" err="1"/>
                <a:t>metadata</a:t>
              </a:r>
              <a:endParaRPr lang="it-IT" sz="1050" dirty="0"/>
            </a:p>
          </p:txBody>
        </p:sp>
        <p:pic>
          <p:nvPicPr>
            <p:cNvPr id="30" name="Immagine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22785" y="4348278"/>
              <a:ext cx="655926" cy="759835"/>
            </a:xfrm>
            <a:prstGeom prst="rect">
              <a:avLst/>
            </a:prstGeom>
          </p:spPr>
        </p:pic>
        <p:sp>
          <p:nvSpPr>
            <p:cNvPr id="31" name="Ovale 31"/>
            <p:cNvSpPr/>
            <p:nvPr/>
          </p:nvSpPr>
          <p:spPr>
            <a:xfrm>
              <a:off x="1131480" y="1954622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ARGO</a:t>
              </a:r>
            </a:p>
          </p:txBody>
        </p:sp>
        <p:sp>
          <p:nvSpPr>
            <p:cNvPr id="32" name="Ovale 32"/>
            <p:cNvSpPr/>
            <p:nvPr/>
          </p:nvSpPr>
          <p:spPr>
            <a:xfrm>
              <a:off x="1109806" y="2388214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DBCP</a:t>
              </a:r>
            </a:p>
          </p:txBody>
        </p:sp>
        <p:sp>
          <p:nvSpPr>
            <p:cNvPr id="33" name="Ovale 33"/>
            <p:cNvSpPr/>
            <p:nvPr/>
          </p:nvSpPr>
          <p:spPr>
            <a:xfrm>
              <a:off x="1106468" y="2797986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SOT</a:t>
              </a:r>
            </a:p>
          </p:txBody>
        </p:sp>
        <p:sp>
          <p:nvSpPr>
            <p:cNvPr id="34" name="Ovale 34"/>
            <p:cNvSpPr/>
            <p:nvPr/>
          </p:nvSpPr>
          <p:spPr>
            <a:xfrm>
              <a:off x="1108126" y="3194904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GO SHIP</a:t>
              </a:r>
            </a:p>
          </p:txBody>
        </p:sp>
        <p:cxnSp>
          <p:nvCxnSpPr>
            <p:cNvPr id="35" name="Connettore 2 35"/>
            <p:cNvCxnSpPr/>
            <p:nvPr/>
          </p:nvCxnSpPr>
          <p:spPr>
            <a:xfrm>
              <a:off x="1867174" y="2402382"/>
              <a:ext cx="305120" cy="173424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ttore 2 36"/>
            <p:cNvCxnSpPr/>
            <p:nvPr/>
          </p:nvCxnSpPr>
          <p:spPr>
            <a:xfrm>
              <a:off x="1841557" y="2695603"/>
              <a:ext cx="280936" cy="68443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nettore 2 37"/>
            <p:cNvCxnSpPr/>
            <p:nvPr/>
          </p:nvCxnSpPr>
          <p:spPr>
            <a:xfrm flipV="1">
              <a:off x="1832211" y="2957083"/>
              <a:ext cx="277160" cy="111661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nettore 2 38"/>
            <p:cNvCxnSpPr/>
            <p:nvPr/>
          </p:nvCxnSpPr>
          <p:spPr>
            <a:xfrm flipV="1">
              <a:off x="1843465" y="3169048"/>
              <a:ext cx="298027" cy="266114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Ovale 39"/>
            <p:cNvSpPr/>
            <p:nvPr/>
          </p:nvSpPr>
          <p:spPr>
            <a:xfrm>
              <a:off x="1098416" y="3654944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OS</a:t>
              </a:r>
            </a:p>
          </p:txBody>
        </p:sp>
        <p:cxnSp>
          <p:nvCxnSpPr>
            <p:cNvPr id="40" name="Connettore 2 40"/>
            <p:cNvCxnSpPr/>
            <p:nvPr/>
          </p:nvCxnSpPr>
          <p:spPr>
            <a:xfrm flipV="1">
              <a:off x="1820244" y="3269807"/>
              <a:ext cx="442096" cy="564036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ttore 2 41"/>
            <p:cNvCxnSpPr/>
            <p:nvPr/>
          </p:nvCxnSpPr>
          <p:spPr>
            <a:xfrm flipH="1">
              <a:off x="5970485" y="3401940"/>
              <a:ext cx="1122611" cy="20562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vale 42"/>
            <p:cNvSpPr/>
            <p:nvPr/>
          </p:nvSpPr>
          <p:spPr>
            <a:xfrm>
              <a:off x="6992566" y="3351437"/>
              <a:ext cx="730993" cy="706757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>
                  <a:solidFill>
                    <a:schemeClr val="tx1"/>
                  </a:solidFill>
                </a:rPr>
                <a:t>IAPB</a:t>
              </a:r>
            </a:p>
          </p:txBody>
        </p:sp>
        <p:cxnSp>
          <p:nvCxnSpPr>
            <p:cNvPr id="43" name="Connettore 2 43"/>
            <p:cNvCxnSpPr/>
            <p:nvPr/>
          </p:nvCxnSpPr>
          <p:spPr>
            <a:xfrm flipH="1" flipV="1">
              <a:off x="6016021" y="3653748"/>
              <a:ext cx="960810" cy="7085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e 44"/>
            <p:cNvSpPr/>
            <p:nvPr/>
          </p:nvSpPr>
          <p:spPr>
            <a:xfrm>
              <a:off x="1106468" y="4102843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825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GOSUD</a:t>
              </a:r>
            </a:p>
          </p:txBody>
        </p:sp>
        <p:sp>
          <p:nvSpPr>
            <p:cNvPr id="45" name="Ovale 45"/>
            <p:cNvSpPr/>
            <p:nvPr/>
          </p:nvSpPr>
          <p:spPr>
            <a:xfrm>
              <a:off x="3608017" y="2162182"/>
              <a:ext cx="682274" cy="627775"/>
            </a:xfrm>
            <a:prstGeom prst="ellipse">
              <a:avLst/>
            </a:prstGeom>
            <a:noFill/>
            <a:ln>
              <a:prstDash val="dashDot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700" dirty="0" smtClean="0">
                  <a:ln w="0"/>
                  <a:solidFill>
                    <a:srgbClr val="C0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CMEMS SE</a:t>
              </a:r>
            </a:p>
          </p:txBody>
        </p:sp>
        <p:sp>
          <p:nvSpPr>
            <p:cNvPr id="46" name="Ovale 46"/>
            <p:cNvSpPr/>
            <p:nvPr/>
          </p:nvSpPr>
          <p:spPr>
            <a:xfrm>
              <a:off x="1090733" y="4553563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825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EGO</a:t>
              </a:r>
            </a:p>
          </p:txBody>
        </p:sp>
        <p:cxnSp>
          <p:nvCxnSpPr>
            <p:cNvPr id="47" name="Connettore 2 47"/>
            <p:cNvCxnSpPr/>
            <p:nvPr/>
          </p:nvCxnSpPr>
          <p:spPr>
            <a:xfrm>
              <a:off x="4369183" y="2698021"/>
              <a:ext cx="521252" cy="50925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ttore 2 48"/>
            <p:cNvCxnSpPr>
              <a:stCxn id="45" idx="3"/>
              <a:endCxn id="57" idx="7"/>
            </p:cNvCxnSpPr>
            <p:nvPr/>
          </p:nvCxnSpPr>
          <p:spPr>
            <a:xfrm>
              <a:off x="3707934" y="2698021"/>
              <a:ext cx="409362" cy="25749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49" name="CasellaDiTesto 49"/>
            <p:cNvSpPr txBox="1"/>
            <p:nvPr/>
          </p:nvSpPr>
          <p:spPr>
            <a:xfrm>
              <a:off x="7827840" y="3731902"/>
              <a:ext cx="84029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00" i="1" dirty="0">
                  <a:solidFill>
                    <a:schemeClr val="bg1">
                      <a:lumMod val="65000"/>
                    </a:schemeClr>
                  </a:solidFill>
                </a:rPr>
                <a:t>non EU</a:t>
              </a:r>
            </a:p>
            <a:p>
              <a:r>
                <a:rPr lang="it-IT" sz="1000" i="1" dirty="0" err="1" smtClean="0">
                  <a:solidFill>
                    <a:schemeClr val="bg1">
                      <a:lumMod val="65000"/>
                    </a:schemeClr>
                  </a:solidFill>
                </a:rPr>
                <a:t>Coastal</a:t>
              </a:r>
              <a:r>
                <a:rPr lang="it-IT" sz="1000" i="1" dirty="0" smtClean="0">
                  <a:solidFill>
                    <a:schemeClr val="bg1">
                      <a:lumMod val="65000"/>
                    </a:schemeClr>
                  </a:solidFill>
                </a:rPr>
                <a:t> data</a:t>
              </a:r>
              <a:endParaRPr lang="it-IT" sz="1000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grpSp>
          <p:nvGrpSpPr>
            <p:cNvPr id="50" name="Gruppo 50"/>
            <p:cNvGrpSpPr/>
            <p:nvPr/>
          </p:nvGrpSpPr>
          <p:grpSpPr>
            <a:xfrm>
              <a:off x="3530036" y="5077001"/>
              <a:ext cx="2020746" cy="570116"/>
              <a:chOff x="3927977" y="4526907"/>
              <a:chExt cx="2023847" cy="570116"/>
            </a:xfrm>
          </p:grpSpPr>
          <p:sp>
            <p:nvSpPr>
              <p:cNvPr id="60" name="Freccia a destra 60"/>
              <p:cNvSpPr/>
              <p:nvPr/>
            </p:nvSpPr>
            <p:spPr>
              <a:xfrm rot="10800000">
                <a:off x="3927977" y="4526907"/>
                <a:ext cx="1741790" cy="570116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1" name="CasellaDiTesto 61"/>
              <p:cNvSpPr txBox="1"/>
              <p:nvPr/>
            </p:nvSpPr>
            <p:spPr>
              <a:xfrm rot="45969">
                <a:off x="4147774" y="4655455"/>
                <a:ext cx="180405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sz="1050" dirty="0" err="1" smtClean="0">
                    <a:solidFill>
                      <a:schemeClr val="bg1"/>
                    </a:solidFill>
                  </a:rPr>
                  <a:t>orphan</a:t>
                </a:r>
                <a:r>
                  <a:rPr lang="it-IT" sz="1050" dirty="0" smtClean="0">
                    <a:solidFill>
                      <a:schemeClr val="bg1"/>
                    </a:solidFill>
                  </a:rPr>
                  <a:t> data &amp;  </a:t>
                </a:r>
                <a:r>
                  <a:rPr lang="it-IT" sz="1050" dirty="0" err="1" smtClean="0">
                    <a:solidFill>
                      <a:schemeClr val="bg1"/>
                    </a:solidFill>
                  </a:rPr>
                  <a:t>metadata</a:t>
                </a:r>
                <a:endParaRPr lang="it-IT" sz="105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Ovale 11"/>
            <p:cNvSpPr/>
            <p:nvPr/>
          </p:nvSpPr>
          <p:spPr>
            <a:xfrm>
              <a:off x="7304432" y="2277032"/>
              <a:ext cx="886052" cy="856674"/>
            </a:xfrm>
            <a:prstGeom prst="ellipse">
              <a:avLst/>
            </a:prstGeom>
            <a:ln>
              <a:solidFill>
                <a:schemeClr val="accent3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400" dirty="0" smtClean="0">
                  <a:solidFill>
                    <a:schemeClr val="tx1"/>
                  </a:solidFill>
                </a:rPr>
                <a:t>GRAs</a:t>
              </a:r>
              <a:endParaRPr lang="it-IT" sz="1400" dirty="0">
                <a:solidFill>
                  <a:schemeClr val="tx1"/>
                </a:solidFill>
              </a:endParaRPr>
            </a:p>
          </p:txBody>
        </p:sp>
        <p:sp>
          <p:nvSpPr>
            <p:cNvPr id="52" name="Ovale 11"/>
            <p:cNvSpPr/>
            <p:nvPr/>
          </p:nvSpPr>
          <p:spPr>
            <a:xfrm>
              <a:off x="5504670" y="4638110"/>
              <a:ext cx="1107215" cy="1112738"/>
            </a:xfrm>
            <a:prstGeom prst="ellips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100" dirty="0" smtClean="0">
                  <a:solidFill>
                    <a:schemeClr val="tx1"/>
                  </a:solidFill>
                </a:rPr>
                <a:t>EMODnet Data </a:t>
              </a:r>
              <a:r>
                <a:rPr lang="it-IT" sz="1100" dirty="0" err="1" smtClean="0">
                  <a:solidFill>
                    <a:schemeClr val="tx1"/>
                  </a:solidFill>
                </a:rPr>
                <a:t>Ingestion</a:t>
              </a:r>
              <a:endParaRPr lang="it-IT" sz="1100" dirty="0">
                <a:solidFill>
                  <a:schemeClr val="tx1"/>
                </a:solidFill>
              </a:endParaRPr>
            </a:p>
          </p:txBody>
        </p:sp>
        <p:sp>
          <p:nvSpPr>
            <p:cNvPr id="53" name="Ovale 53"/>
            <p:cNvSpPr/>
            <p:nvPr/>
          </p:nvSpPr>
          <p:spPr>
            <a:xfrm>
              <a:off x="1089251" y="4987384"/>
              <a:ext cx="730993" cy="642506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825" dirty="0" smtClean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GTS</a:t>
              </a:r>
              <a:endParaRPr lang="it-IT" sz="825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cxnSp>
          <p:nvCxnSpPr>
            <p:cNvPr id="54" name="Connettore 2 54"/>
            <p:cNvCxnSpPr/>
            <p:nvPr/>
          </p:nvCxnSpPr>
          <p:spPr>
            <a:xfrm flipV="1">
              <a:off x="4110095" y="4167763"/>
              <a:ext cx="803595" cy="448007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CasellaDiTesto 55"/>
            <p:cNvSpPr txBox="1"/>
            <p:nvPr/>
          </p:nvSpPr>
          <p:spPr>
            <a:xfrm rot="19970136">
              <a:off x="4074121" y="4445700"/>
              <a:ext cx="92044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050" dirty="0" err="1" smtClean="0"/>
                <a:t>Climatologies</a:t>
              </a:r>
              <a:endParaRPr lang="it-IT" sz="1050" dirty="0"/>
            </a:p>
          </p:txBody>
        </p:sp>
        <p:sp>
          <p:nvSpPr>
            <p:cNvPr id="56" name="Ovale 56"/>
            <p:cNvSpPr/>
            <p:nvPr/>
          </p:nvSpPr>
          <p:spPr>
            <a:xfrm>
              <a:off x="5504670" y="1216851"/>
              <a:ext cx="804092" cy="770368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 smtClean="0">
                  <a:solidFill>
                    <a:schemeClr val="tx1"/>
                  </a:solidFill>
                </a:rPr>
                <a:t>Sea </a:t>
              </a:r>
              <a:r>
                <a:rPr lang="it-IT" sz="1050" dirty="0" err="1" smtClean="0">
                  <a:solidFill>
                    <a:schemeClr val="tx1"/>
                  </a:solidFill>
                </a:rPr>
                <a:t>Ice</a:t>
              </a:r>
              <a:endParaRPr lang="it-IT" sz="1050" dirty="0">
                <a:solidFill>
                  <a:schemeClr val="tx1"/>
                </a:solidFill>
              </a:endParaRPr>
            </a:p>
          </p:txBody>
        </p:sp>
        <p:sp>
          <p:nvSpPr>
            <p:cNvPr id="57" name="Ovale 57"/>
            <p:cNvSpPr/>
            <p:nvPr/>
          </p:nvSpPr>
          <p:spPr>
            <a:xfrm>
              <a:off x="3286830" y="2586009"/>
              <a:ext cx="972951" cy="940693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200" dirty="0">
                  <a:ln w="0"/>
                  <a:solidFill>
                    <a:srgbClr val="C0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CMEMS INSTAC</a:t>
              </a:r>
            </a:p>
          </p:txBody>
        </p:sp>
        <p:cxnSp>
          <p:nvCxnSpPr>
            <p:cNvPr id="58" name="Connettore 2 58"/>
            <p:cNvCxnSpPr/>
            <p:nvPr/>
          </p:nvCxnSpPr>
          <p:spPr>
            <a:xfrm>
              <a:off x="3384662" y="2102484"/>
              <a:ext cx="237316" cy="6746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e 59"/>
            <p:cNvSpPr/>
            <p:nvPr/>
          </p:nvSpPr>
          <p:spPr>
            <a:xfrm>
              <a:off x="4919484" y="1522038"/>
              <a:ext cx="804092" cy="770368"/>
            </a:xfrm>
            <a:prstGeom prst="ellipse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t-IT" sz="1050" dirty="0" smtClean="0">
                  <a:solidFill>
                    <a:schemeClr val="tx1"/>
                  </a:solidFill>
                </a:rPr>
                <a:t>River</a:t>
              </a:r>
              <a:endParaRPr lang="it-IT" sz="1050" dirty="0">
                <a:solidFill>
                  <a:schemeClr val="tx1"/>
                </a:solidFill>
              </a:endParaRPr>
            </a:p>
          </p:txBody>
        </p:sp>
      </p:grpSp>
      <p:sp>
        <p:nvSpPr>
          <p:cNvPr id="62" name="Ovale 63"/>
          <p:cNvSpPr/>
          <p:nvPr/>
        </p:nvSpPr>
        <p:spPr>
          <a:xfrm>
            <a:off x="4060269" y="1937285"/>
            <a:ext cx="847148" cy="825185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1050" dirty="0" smtClean="0">
                <a:solidFill>
                  <a:schemeClr val="tx1"/>
                </a:solidFill>
              </a:rPr>
              <a:t>UWN</a:t>
            </a:r>
            <a:endParaRPr lang="it-IT" sz="1050" dirty="0">
              <a:solidFill>
                <a:schemeClr val="tx1"/>
              </a:solidFill>
            </a:endParaRPr>
          </a:p>
        </p:txBody>
      </p:sp>
      <p:cxnSp>
        <p:nvCxnSpPr>
          <p:cNvPr id="63" name="Connettore 2 64"/>
          <p:cNvCxnSpPr/>
          <p:nvPr/>
        </p:nvCxnSpPr>
        <p:spPr>
          <a:xfrm>
            <a:off x="4846042" y="2949877"/>
            <a:ext cx="203888" cy="55585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Ovale 53"/>
          <p:cNvSpPr/>
          <p:nvPr/>
        </p:nvSpPr>
        <p:spPr>
          <a:xfrm>
            <a:off x="662100" y="6169775"/>
            <a:ext cx="770135" cy="68822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825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MEOP</a:t>
            </a:r>
            <a:endParaRPr lang="it-IT" sz="825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11" y="-9926"/>
            <a:ext cx="3045125" cy="56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860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contenuto 2"/>
          <p:cNvSpPr>
            <a:spLocks noGrp="1"/>
          </p:cNvSpPr>
          <p:nvPr>
            <p:ph idx="1"/>
          </p:nvPr>
        </p:nvSpPr>
        <p:spPr>
          <a:xfrm>
            <a:off x="457201" y="1731628"/>
            <a:ext cx="4909930" cy="4139541"/>
          </a:xfrm>
        </p:spPr>
        <p:txBody>
          <a:bodyPr>
            <a:normAutofit lnSpcReduction="10000"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+mj-lt"/>
                <a:cs typeface="Arial" panose="020B0604020202020204" pitchFamily="34" charset="0"/>
              </a:rPr>
              <a:t>Long </a:t>
            </a:r>
            <a:r>
              <a:rPr lang="en-US" sz="1600" dirty="0">
                <a:latin typeface="+mj-lt"/>
                <a:cs typeface="Arial" panose="020B0604020202020204" pitchFamily="34" charset="0"/>
              </a:rPr>
              <a:t>term data initiative from the European Commission Directorate-General for Maritime Affairs and Fisheries (DG MARE</a:t>
            </a:r>
            <a:r>
              <a:rPr lang="en-US" sz="1600" dirty="0" smtClean="0">
                <a:latin typeface="+mj-lt"/>
                <a:cs typeface="Arial" panose="020B0604020202020204" pitchFamily="34" charset="0"/>
              </a:rPr>
              <a:t>)</a:t>
            </a:r>
            <a:endParaRPr lang="en-US" altLang="en-US" sz="1600" dirty="0" smtClean="0">
              <a:latin typeface="+mj-lt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altLang="en-US" sz="1600" dirty="0" smtClean="0"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Collect </a:t>
            </a:r>
            <a:r>
              <a:rPr lang="en-US" altLang="en-US" sz="1600" dirty="0"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marine data once, use it many </a:t>
            </a:r>
            <a:r>
              <a:rPr lang="en-US" altLang="en-US" sz="1600" dirty="0" smtClean="0">
                <a:latin typeface="+mj-lt"/>
                <a:ea typeface="ＭＳ Ｐゴシック" panose="020B0600070205080204" pitchFamily="34" charset="-128"/>
                <a:cs typeface="Arial" panose="020B0604020202020204" pitchFamily="34" charset="0"/>
              </a:rPr>
              <a:t>times</a:t>
            </a:r>
            <a:endParaRPr lang="en-GB" sz="1600" dirty="0">
              <a:latin typeface="+mj-lt"/>
              <a:cs typeface="Arial" panose="020B060402020202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Data infrastructure is developed through a stepwise approach in three major phases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1600" dirty="0">
              <a:latin typeface="+mj-lt"/>
              <a:cs typeface="Arial" panose="020B060402020202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Consists of: 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7</a:t>
            </a:r>
            <a:r>
              <a:rPr lang="en-US" sz="16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+mj-lt"/>
                <a:cs typeface="Arial" panose="020B0604020202020204" pitchFamily="34" charset="0"/>
              </a:rPr>
              <a:t>thematic portals 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Data Ingestion and Safe Keeping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6 check points 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Central portal + Secretariat </a:t>
            </a:r>
          </a:p>
          <a:p>
            <a:pPr marL="557213" lvl="1" indent="-214313">
              <a:buFont typeface="Arial" panose="020B0604020202020204" pitchFamily="34" charset="0"/>
              <a:buChar char="•"/>
            </a:pPr>
            <a:endParaRPr lang="en-US" sz="1600" dirty="0">
              <a:latin typeface="+mj-lt"/>
              <a:cs typeface="Arial" panose="020B0604020202020204" pitchFamily="34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+mj-lt"/>
                <a:cs typeface="Arial" panose="020B0604020202020204" pitchFamily="34" charset="0"/>
              </a:rPr>
              <a:t>180</a:t>
            </a:r>
            <a:r>
              <a:rPr lang="en-US" sz="1600" dirty="0">
                <a:latin typeface="+mj-lt"/>
                <a:cs typeface="Arial" panose="020B0604020202020204" pitchFamily="34" charset="0"/>
              </a:rPr>
              <a:t> </a:t>
            </a:r>
            <a:r>
              <a:rPr lang="en-US" sz="1600" dirty="0" smtClean="0">
                <a:latin typeface="+mj-lt"/>
                <a:cs typeface="Arial" panose="020B0604020202020204" pitchFamily="34" charset="0"/>
              </a:rPr>
              <a:t>organizations </a:t>
            </a:r>
            <a:r>
              <a:rPr lang="en-US" sz="1600" dirty="0">
                <a:latin typeface="+mj-lt"/>
                <a:cs typeface="Arial" panose="020B0604020202020204" pitchFamily="34" charset="0"/>
              </a:rPr>
              <a:t>assembling marine data, </a:t>
            </a:r>
            <a:endParaRPr lang="en-US" sz="1600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+mj-lt"/>
                <a:cs typeface="Arial" panose="020B0604020202020204" pitchFamily="34" charset="0"/>
              </a:rPr>
              <a:t>    products </a:t>
            </a:r>
            <a:r>
              <a:rPr lang="en-US" sz="1600" dirty="0">
                <a:latin typeface="+mj-lt"/>
                <a:cs typeface="Arial" panose="020B0604020202020204" pitchFamily="34" charset="0"/>
              </a:rPr>
              <a:t>and </a:t>
            </a:r>
            <a:r>
              <a:rPr lang="en-US" sz="1600" dirty="0" smtClean="0">
                <a:latin typeface="+mj-lt"/>
                <a:cs typeface="Arial" panose="020B0604020202020204" pitchFamily="34" charset="0"/>
              </a:rPr>
              <a:t>metadata</a:t>
            </a:r>
            <a:endParaRPr lang="en-US" sz="16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457200" y="1112968"/>
            <a:ext cx="7452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 smtClean="0"/>
              <a:t>European Marine Observation and Data network</a:t>
            </a:r>
            <a:endParaRPr lang="it-IT" sz="24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180" y="3241141"/>
            <a:ext cx="4503188" cy="338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13" y="1586218"/>
            <a:ext cx="3151187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768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23" y="1527164"/>
            <a:ext cx="1393017" cy="9186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ruta 1"/>
          <p:cNvSpPr txBox="1"/>
          <p:nvPr/>
        </p:nvSpPr>
        <p:spPr>
          <a:xfrm>
            <a:off x="2843" y="1203196"/>
            <a:ext cx="9141157" cy="30790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sv-SE" sz="1401" b="1" dirty="0">
                <a:solidFill>
                  <a:schemeClr val="bg1"/>
                </a:solidFill>
              </a:rPr>
              <a:t>    </a:t>
            </a:r>
            <a:r>
              <a:rPr lang="sv-SE" sz="1401" b="1" dirty="0" err="1">
                <a:solidFill>
                  <a:schemeClr val="bg1"/>
                </a:solidFill>
              </a:rPr>
              <a:t>Bathymetry</a:t>
            </a:r>
            <a:r>
              <a:rPr lang="sv-SE" sz="1401" b="1" dirty="0">
                <a:solidFill>
                  <a:schemeClr val="bg1"/>
                </a:solidFill>
              </a:rPr>
              <a:t>         </a:t>
            </a:r>
            <a:r>
              <a:rPr lang="sv-SE" sz="1401" b="1" dirty="0" err="1">
                <a:solidFill>
                  <a:schemeClr val="bg1"/>
                </a:solidFill>
              </a:rPr>
              <a:t>Geology</a:t>
            </a:r>
            <a:r>
              <a:rPr lang="sv-SE" sz="1401" b="1" dirty="0">
                <a:solidFill>
                  <a:schemeClr val="bg1"/>
                </a:solidFill>
              </a:rPr>
              <a:t>        </a:t>
            </a:r>
            <a:r>
              <a:rPr lang="sv-SE" sz="1401" b="1" dirty="0" err="1">
                <a:solidFill>
                  <a:schemeClr val="bg1"/>
                </a:solidFill>
              </a:rPr>
              <a:t>Seabed</a:t>
            </a:r>
            <a:r>
              <a:rPr lang="sv-SE" sz="1401" b="1" dirty="0">
                <a:solidFill>
                  <a:schemeClr val="bg1"/>
                </a:solidFill>
              </a:rPr>
              <a:t> habitats          Chemistry                </a:t>
            </a:r>
            <a:r>
              <a:rPr lang="sv-SE" sz="1401" b="1" dirty="0" err="1">
                <a:solidFill>
                  <a:schemeClr val="bg1"/>
                </a:solidFill>
              </a:rPr>
              <a:t>Biology</a:t>
            </a:r>
            <a:r>
              <a:rPr lang="sv-SE" sz="1401" b="1" dirty="0">
                <a:solidFill>
                  <a:schemeClr val="bg1"/>
                </a:solidFill>
              </a:rPr>
              <a:t>                    </a:t>
            </a:r>
            <a:r>
              <a:rPr lang="sv-SE" sz="1401" b="1" dirty="0" err="1">
                <a:solidFill>
                  <a:schemeClr val="bg1"/>
                </a:solidFill>
              </a:rPr>
              <a:t>Physics</a:t>
            </a:r>
            <a:r>
              <a:rPr lang="sv-SE" sz="1401" b="1" dirty="0">
                <a:solidFill>
                  <a:schemeClr val="bg1"/>
                </a:solidFill>
              </a:rPr>
              <a:t>             Human </a:t>
            </a:r>
            <a:r>
              <a:rPr lang="sv-SE" sz="1401" b="1" dirty="0" err="1">
                <a:solidFill>
                  <a:schemeClr val="bg1"/>
                </a:solidFill>
              </a:rPr>
              <a:t>activities</a:t>
            </a:r>
            <a:r>
              <a:rPr lang="sv-SE" sz="1401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431" y="1552207"/>
            <a:ext cx="1180871" cy="9028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302" y="1555759"/>
            <a:ext cx="1233954" cy="91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887" y="1546507"/>
            <a:ext cx="1421991" cy="91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153" y="1544315"/>
            <a:ext cx="1387989" cy="920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http://www.emodnet.eu/sites/emodnet.eu/files/public/physics_panelpic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142" y="1552206"/>
            <a:ext cx="1404690" cy="93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832" y="1544316"/>
            <a:ext cx="1396028" cy="942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ruta 3"/>
          <p:cNvSpPr txBox="1"/>
          <p:nvPr/>
        </p:nvSpPr>
        <p:spPr>
          <a:xfrm>
            <a:off x="-23058" y="2460479"/>
            <a:ext cx="1257490" cy="42507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Minimum cell water depth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Maximum cell water depth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Average cell water depth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Standard deviation of cell water depth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Number of values used for interpolation of cell water depth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Horizontal coordinate reference system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Depth reference system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Lowest Astronomical Tide </a:t>
            </a:r>
          </a:p>
          <a:p>
            <a:pPr algn="ctr"/>
            <a:endParaRPr lang="en-US" sz="1001" b="1" dirty="0"/>
          </a:p>
        </p:txBody>
      </p:sp>
      <p:sp>
        <p:nvSpPr>
          <p:cNvPr id="13" name="textruta 16"/>
          <p:cNvSpPr txBox="1"/>
          <p:nvPr/>
        </p:nvSpPr>
        <p:spPr>
          <a:xfrm>
            <a:off x="1234115" y="2465038"/>
            <a:ext cx="1181187" cy="4250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Seabed substrate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Sediment accumulation rate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Sea-floor geology 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Seabed lithology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Stratigraphy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 Coastline migration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 Aggregate resources</a:t>
            </a:r>
          </a:p>
          <a:p>
            <a:pPr algn="ctr"/>
            <a:r>
              <a:rPr lang="en-US" sz="1001" b="1" dirty="0"/>
              <a:t> 	</a:t>
            </a:r>
          </a:p>
          <a:p>
            <a:pPr algn="ctr"/>
            <a:r>
              <a:rPr lang="en-US" sz="1001" b="1" dirty="0"/>
              <a:t>Geological </a:t>
            </a:r>
            <a:r>
              <a:rPr lang="en-US" sz="1001" b="1" dirty="0" smtClean="0"/>
              <a:t>events</a:t>
            </a:r>
          </a:p>
          <a:p>
            <a:pPr algn="ctr"/>
            <a:endParaRPr lang="en-US" sz="1001" b="1" dirty="0"/>
          </a:p>
          <a:p>
            <a:pPr algn="ctr"/>
            <a:endParaRPr lang="en-US" sz="1001" b="1" dirty="0" smtClean="0"/>
          </a:p>
          <a:p>
            <a:pPr algn="ctr"/>
            <a:endParaRPr lang="en-US" sz="1001" b="1" dirty="0"/>
          </a:p>
          <a:p>
            <a:pPr algn="ctr"/>
            <a:endParaRPr lang="en-US" sz="1001" b="1" dirty="0" smtClean="0"/>
          </a:p>
          <a:p>
            <a:pPr algn="ctr"/>
            <a:endParaRPr lang="en-US" sz="1001" b="1" dirty="0"/>
          </a:p>
          <a:p>
            <a:pPr algn="ctr"/>
            <a:endParaRPr lang="en-US" sz="1001" b="1" dirty="0" smtClean="0"/>
          </a:p>
          <a:p>
            <a:pPr algn="ctr"/>
            <a:endParaRPr lang="en-US" sz="1001" b="1" dirty="0"/>
          </a:p>
          <a:p>
            <a:pPr algn="ctr"/>
            <a:endParaRPr lang="en-US" sz="1001" b="1" dirty="0" smtClean="0"/>
          </a:p>
          <a:p>
            <a:pPr algn="ctr"/>
            <a:endParaRPr lang="en-US" sz="1001" b="1" dirty="0"/>
          </a:p>
        </p:txBody>
      </p:sp>
      <p:sp>
        <p:nvSpPr>
          <p:cNvPr id="14" name="textruta 17"/>
          <p:cNvSpPr txBox="1"/>
          <p:nvPr/>
        </p:nvSpPr>
        <p:spPr>
          <a:xfrm>
            <a:off x="2356834" y="2460479"/>
            <a:ext cx="1257490" cy="39427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Depth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Seabed substrate</a:t>
            </a:r>
          </a:p>
          <a:p>
            <a:pPr algn="ctr"/>
            <a:r>
              <a:rPr lang="en-US" sz="1001" b="1" dirty="0"/>
              <a:t>Energy at seabed</a:t>
            </a:r>
            <a:br>
              <a:rPr lang="en-US" sz="1001" b="1" dirty="0"/>
            </a:br>
            <a:r>
              <a:rPr lang="en-US" sz="1001" b="1" dirty="0"/>
              <a:t>(waves &amp; current)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Salinity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Temperature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Light at seabed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Oxygen at seabed</a:t>
            </a:r>
          </a:p>
          <a:p>
            <a:pPr algn="ctr"/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  <a:p>
            <a:endParaRPr lang="en-US" sz="1001" b="1" dirty="0"/>
          </a:p>
        </p:txBody>
      </p:sp>
      <p:sp>
        <p:nvSpPr>
          <p:cNvPr id="15" name="textruta 18"/>
          <p:cNvSpPr txBox="1"/>
          <p:nvPr/>
        </p:nvSpPr>
        <p:spPr>
          <a:xfrm>
            <a:off x="3734885" y="2484101"/>
            <a:ext cx="1181187" cy="3911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 DDT</a:t>
            </a:r>
          </a:p>
          <a:p>
            <a:pPr algn="ctr"/>
            <a:r>
              <a:rPr lang="en-US" sz="1001" b="1" dirty="0"/>
              <a:t> PCB</a:t>
            </a:r>
          </a:p>
          <a:p>
            <a:pPr algn="ctr"/>
            <a:r>
              <a:rPr lang="en-US" sz="1001" b="1" dirty="0"/>
              <a:t> TBT</a:t>
            </a:r>
          </a:p>
          <a:p>
            <a:pPr algn="ctr"/>
            <a:r>
              <a:rPr lang="en-US" sz="1001" b="1" dirty="0"/>
              <a:t> TPT</a:t>
            </a:r>
          </a:p>
          <a:p>
            <a:pPr algn="ctr"/>
            <a:r>
              <a:rPr lang="en-US" sz="1001" b="1" dirty="0"/>
              <a:t> </a:t>
            </a:r>
            <a:r>
              <a:rPr lang="en-US" sz="1001" b="1" dirty="0" err="1"/>
              <a:t>Oxytetracycline</a:t>
            </a:r>
            <a:endParaRPr lang="en-US" sz="1001" b="1" dirty="0"/>
          </a:p>
          <a:p>
            <a:pPr algn="ctr"/>
            <a:r>
              <a:rPr lang="en-US" sz="1001" b="1" dirty="0"/>
              <a:t> Mercury</a:t>
            </a:r>
          </a:p>
          <a:p>
            <a:pPr algn="ctr"/>
            <a:r>
              <a:rPr lang="en-US" sz="1001" b="1" dirty="0" err="1"/>
              <a:t>Cadium</a:t>
            </a:r>
            <a:endParaRPr lang="en-US" sz="1001" b="1" dirty="0"/>
          </a:p>
          <a:p>
            <a:pPr algn="ctr"/>
            <a:r>
              <a:rPr lang="en-US" sz="1001" b="1" dirty="0"/>
              <a:t>Lead</a:t>
            </a:r>
          </a:p>
          <a:p>
            <a:pPr algn="ctr"/>
            <a:r>
              <a:rPr lang="en-US" sz="1001" b="1" dirty="0" err="1"/>
              <a:t>Anthracene</a:t>
            </a:r>
            <a:endParaRPr lang="en-US" sz="1001" b="1" dirty="0"/>
          </a:p>
          <a:p>
            <a:pPr algn="ctr"/>
            <a:r>
              <a:rPr lang="en-US" sz="1001" b="1" dirty="0" err="1"/>
              <a:t>Fluoroanthene</a:t>
            </a:r>
            <a:endParaRPr lang="en-US" sz="1001" b="1" dirty="0"/>
          </a:p>
          <a:p>
            <a:pPr algn="ctr"/>
            <a:r>
              <a:rPr lang="en-US" sz="1001" b="1" dirty="0"/>
              <a:t>Cs137</a:t>
            </a:r>
          </a:p>
          <a:p>
            <a:pPr algn="ctr"/>
            <a:r>
              <a:rPr lang="en-US" sz="1001" b="1" dirty="0"/>
              <a:t>Pu239</a:t>
            </a:r>
          </a:p>
          <a:p>
            <a:pPr algn="ctr"/>
            <a:r>
              <a:rPr lang="en-US" sz="1001" b="1" dirty="0"/>
              <a:t>Nitrogen </a:t>
            </a:r>
            <a:r>
              <a:rPr lang="en-US" sz="901" b="1" dirty="0"/>
              <a:t>(Din, TN)</a:t>
            </a:r>
          </a:p>
          <a:p>
            <a:pPr algn="ctr"/>
            <a:r>
              <a:rPr lang="en-US" sz="1001" b="1" dirty="0"/>
              <a:t>Phosphorus </a:t>
            </a:r>
            <a:r>
              <a:rPr lang="en-US" sz="800" b="1" dirty="0"/>
              <a:t>(DIP, TP)</a:t>
            </a:r>
          </a:p>
          <a:p>
            <a:pPr algn="ctr"/>
            <a:r>
              <a:rPr lang="en-US" sz="1001" b="1" dirty="0"/>
              <a:t>pH</a:t>
            </a:r>
          </a:p>
          <a:p>
            <a:pPr algn="ctr"/>
            <a:r>
              <a:rPr lang="en-US" sz="1001" b="1" dirty="0"/>
              <a:t>pCO2</a:t>
            </a:r>
          </a:p>
          <a:p>
            <a:pPr algn="ctr"/>
            <a:r>
              <a:rPr lang="en-US" sz="1001" b="1" dirty="0"/>
              <a:t>alkalinity</a:t>
            </a:r>
          </a:p>
          <a:p>
            <a:pPr algn="ctr"/>
            <a:r>
              <a:rPr lang="en-US" sz="1001" b="1" dirty="0"/>
              <a:t>O2</a:t>
            </a:r>
          </a:p>
          <a:p>
            <a:pPr algn="ctr"/>
            <a:r>
              <a:rPr lang="en-US" sz="1001" b="1" dirty="0"/>
              <a:t>CO2</a:t>
            </a:r>
          </a:p>
          <a:p>
            <a:pPr algn="ctr"/>
            <a:r>
              <a:rPr lang="en-US" sz="1001" b="1" dirty="0"/>
              <a:t>Polyethylene</a:t>
            </a:r>
          </a:p>
          <a:p>
            <a:pPr algn="ctr"/>
            <a:r>
              <a:rPr lang="en-US" sz="1001" b="1" dirty="0"/>
              <a:t>Polypropylene</a:t>
            </a:r>
          </a:p>
          <a:p>
            <a:pPr algn="ctr"/>
            <a:r>
              <a:rPr lang="en-US" sz="1001" b="1" dirty="0"/>
              <a:t>Chlorophyll</a:t>
            </a:r>
          </a:p>
          <a:p>
            <a:pPr algn="ctr"/>
            <a:r>
              <a:rPr lang="en-US" sz="1001" b="1" dirty="0"/>
              <a:t>Silicates</a:t>
            </a:r>
          </a:p>
          <a:p>
            <a:pPr algn="ctr"/>
            <a:r>
              <a:rPr lang="en-US" sz="1001" b="1" dirty="0"/>
              <a:t>Organic Matter</a:t>
            </a:r>
          </a:p>
        </p:txBody>
      </p:sp>
      <p:sp>
        <p:nvSpPr>
          <p:cNvPr id="16" name="textruta 19"/>
          <p:cNvSpPr txBox="1"/>
          <p:nvPr/>
        </p:nvSpPr>
        <p:spPr>
          <a:xfrm>
            <a:off x="4969595" y="2487249"/>
            <a:ext cx="1257490" cy="39427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Biomass</a:t>
            </a:r>
          </a:p>
          <a:p>
            <a:pPr algn="ctr"/>
            <a:r>
              <a:rPr lang="en-US" sz="1001" b="1" dirty="0"/>
              <a:t>  Abundance</a:t>
            </a:r>
          </a:p>
          <a:p>
            <a:pPr algn="ctr"/>
            <a:r>
              <a:rPr lang="en-US" sz="1001" b="1" dirty="0"/>
              <a:t>  Gridded Abundance (DIVA)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i="1" dirty="0"/>
              <a:t>species groups</a:t>
            </a:r>
          </a:p>
          <a:p>
            <a:pPr algn="ctr"/>
            <a:r>
              <a:rPr lang="en-US" sz="1001" b="1" dirty="0"/>
              <a:t>phytoplankton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zooplankton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angiosperms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macro-algae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invertebrate bottom fauna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birds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mammals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reptiles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Fish</a:t>
            </a:r>
          </a:p>
          <a:p>
            <a:pPr algn="ctr"/>
            <a:endParaRPr lang="en-US" sz="1001" b="1" dirty="0"/>
          </a:p>
        </p:txBody>
      </p:sp>
      <p:sp>
        <p:nvSpPr>
          <p:cNvPr id="17" name="textruta 20"/>
          <p:cNvSpPr txBox="1"/>
          <p:nvPr/>
        </p:nvSpPr>
        <p:spPr>
          <a:xfrm>
            <a:off x="6318805" y="2474647"/>
            <a:ext cx="1284276" cy="39427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 Waves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Water temperature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Water salinity/conductivity/density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Currents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Light attenuation/  fluorescence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Sea level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Atmospheric parameters 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Wind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>
                <a:solidFill>
                  <a:srgbClr val="FF0000"/>
                </a:solidFill>
              </a:rPr>
              <a:t>Underwater noise</a:t>
            </a:r>
          </a:p>
          <a:p>
            <a:pPr algn="ctr"/>
            <a:endParaRPr lang="en-US" sz="1001" b="1" dirty="0">
              <a:solidFill>
                <a:srgbClr val="FF0000"/>
              </a:solidFill>
            </a:endParaRPr>
          </a:p>
          <a:p>
            <a:pPr algn="ctr"/>
            <a:r>
              <a:rPr lang="en-US" sz="1001" b="1" dirty="0">
                <a:solidFill>
                  <a:srgbClr val="FF0000"/>
                </a:solidFill>
              </a:rPr>
              <a:t>River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Ice</a:t>
            </a:r>
          </a:p>
        </p:txBody>
      </p:sp>
      <p:sp>
        <p:nvSpPr>
          <p:cNvPr id="18" name="textruta 21"/>
          <p:cNvSpPr txBox="1"/>
          <p:nvPr/>
        </p:nvSpPr>
        <p:spPr>
          <a:xfrm>
            <a:off x="7702123" y="2492630"/>
            <a:ext cx="1396028" cy="42507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1" b="1" dirty="0"/>
              <a:t>Aggregate Extraction</a:t>
            </a:r>
          </a:p>
          <a:p>
            <a:pPr algn="ctr"/>
            <a:r>
              <a:rPr lang="en-US" sz="1001" b="1" dirty="0"/>
              <a:t>Dredging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Fisheries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Hydrocarbon Extraction</a:t>
            </a:r>
          </a:p>
          <a:p>
            <a:pPr algn="ctr"/>
            <a:r>
              <a:rPr lang="en-US" sz="1001" b="1" dirty="0"/>
              <a:t> Main Ports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</a:t>
            </a:r>
            <a:r>
              <a:rPr lang="en-US" sz="1001" b="1" dirty="0" err="1"/>
              <a:t>Mariculture</a:t>
            </a:r>
            <a:endParaRPr lang="en-US" sz="1001" b="1" dirty="0"/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Ocean Energy Facilities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Pipelines and Cables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 Protected Areas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Waste Disposal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Wind Farms</a:t>
            </a:r>
          </a:p>
          <a:p>
            <a:pPr algn="ctr"/>
            <a:endParaRPr lang="en-US" sz="1001" b="1" dirty="0"/>
          </a:p>
          <a:p>
            <a:pPr algn="ctr"/>
            <a:r>
              <a:rPr lang="en-US" sz="1001" b="1" dirty="0"/>
              <a:t>Other Forms of Area Management / Designation</a:t>
            </a:r>
          </a:p>
          <a:p>
            <a:pPr algn="ctr"/>
            <a:endParaRPr lang="en-US" sz="1001" b="1" dirty="0"/>
          </a:p>
          <a:p>
            <a:pPr algn="ctr"/>
            <a:endParaRPr lang="en-US" sz="1001" b="1" dirty="0"/>
          </a:p>
        </p:txBody>
      </p:sp>
      <p:sp>
        <p:nvSpPr>
          <p:cNvPr id="19" name="Rektangel 2"/>
          <p:cNvSpPr/>
          <p:nvPr/>
        </p:nvSpPr>
        <p:spPr>
          <a:xfrm>
            <a:off x="-4359" y="1546507"/>
            <a:ext cx="9141723" cy="927889"/>
          </a:xfrm>
          <a:prstGeom prst="rect">
            <a:avLst/>
          </a:prstGeom>
          <a:noFill/>
          <a:ln w="57150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901"/>
          </a:p>
        </p:txBody>
      </p:sp>
      <p:sp>
        <p:nvSpPr>
          <p:cNvPr id="20" name="Rettangolo 19"/>
          <p:cNvSpPr/>
          <p:nvPr/>
        </p:nvSpPr>
        <p:spPr>
          <a:xfrm>
            <a:off x="6253658" y="1081825"/>
            <a:ext cx="1391981" cy="56744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Thematic data coverage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296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2" y="1121433"/>
            <a:ext cx="9123078" cy="507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047" y="5961590"/>
            <a:ext cx="1487353" cy="789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501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2" name="textruta 1"/>
          <p:cNvSpPr txBox="1"/>
          <p:nvPr/>
        </p:nvSpPr>
        <p:spPr>
          <a:xfrm>
            <a:off x="923026" y="1259457"/>
            <a:ext cx="76861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WMO has identified the following data gaps in their system:</a:t>
            </a:r>
          </a:p>
          <a:p>
            <a:endParaRPr lang="en-US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Winds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Temperature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Surface met parameters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Surface currents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Ice thickness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Sea level, global availability of in situ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Surface heat fluxes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Waves / sea state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Global exchange of hourly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Global exchange of sub-hourly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………</a:t>
            </a:r>
            <a:r>
              <a:rPr lang="sv-SE" dirty="0" smtClean="0"/>
              <a:t/>
            </a:r>
            <a:br>
              <a:rPr lang="sv-SE" dirty="0" smtClean="0"/>
            </a:b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21922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  <p:cxnSp>
        <p:nvCxnSpPr>
          <p:cNvPr id="5" name="Rak 4"/>
          <p:cNvCxnSpPr/>
          <p:nvPr/>
        </p:nvCxnSpPr>
        <p:spPr>
          <a:xfrm>
            <a:off x="0" y="1556792"/>
            <a:ext cx="914400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4"/>
          <p:cNvSpPr>
            <a:spLocks noGrp="1"/>
          </p:cNvSpPr>
          <p:nvPr>
            <p:ph type="title"/>
          </p:nvPr>
        </p:nvSpPr>
        <p:spPr>
          <a:xfrm>
            <a:off x="4848486" y="-22225"/>
            <a:ext cx="4295514" cy="936625"/>
          </a:xfrm>
        </p:spPr>
        <p:txBody>
          <a:bodyPr/>
          <a:lstStyle/>
          <a:p>
            <a:r>
              <a:rPr lang="en-GB" altLang="nl-BE" b="1" i="1" dirty="0" smtClean="0">
                <a:solidFill>
                  <a:schemeClr val="bg1"/>
                </a:solidFill>
              </a:rPr>
              <a:t>Physics</a:t>
            </a:r>
          </a:p>
        </p:txBody>
      </p:sp>
      <p:sp>
        <p:nvSpPr>
          <p:cNvPr id="8" name="Rektangel 7"/>
          <p:cNvSpPr/>
          <p:nvPr/>
        </p:nvSpPr>
        <p:spPr>
          <a:xfrm>
            <a:off x="298966" y="921423"/>
            <a:ext cx="87198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more than 22.000 connected platforms, more than 580.000 </a:t>
            </a:r>
            <a:r>
              <a:rPr lang="en-US" dirty="0" smtClean="0"/>
              <a:t>datasets/month </a:t>
            </a:r>
            <a:endParaRPr lang="sv-SE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6" b="3986"/>
          <a:stretch/>
        </p:blipFill>
        <p:spPr bwMode="auto">
          <a:xfrm>
            <a:off x="125164" y="1411221"/>
            <a:ext cx="8893672" cy="5144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8" b="3912"/>
          <a:stretch/>
        </p:blipFill>
        <p:spPr bwMode="auto">
          <a:xfrm>
            <a:off x="131302" y="1411221"/>
            <a:ext cx="8887534" cy="516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482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5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035510"/>
              </p:ext>
            </p:extLst>
          </p:nvPr>
        </p:nvGraphicFramePr>
        <p:xfrm>
          <a:off x="200058" y="1227252"/>
          <a:ext cx="8719870" cy="442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4249">
                  <a:extLst>
                    <a:ext uri="{9D8B030D-6E8A-4147-A177-3AD203B41FA5}">
                      <a16:colId xmlns="" xmlns:a16="http://schemas.microsoft.com/office/drawing/2014/main" val="2750872021"/>
                    </a:ext>
                  </a:extLst>
                </a:gridCol>
                <a:gridCol w="476518">
                  <a:extLst>
                    <a:ext uri="{9D8B030D-6E8A-4147-A177-3AD203B41FA5}">
                      <a16:colId xmlns="" xmlns:a16="http://schemas.microsoft.com/office/drawing/2014/main" val="274747676"/>
                    </a:ext>
                  </a:extLst>
                </a:gridCol>
                <a:gridCol w="643944">
                  <a:extLst>
                    <a:ext uri="{9D8B030D-6E8A-4147-A177-3AD203B41FA5}">
                      <a16:colId xmlns="" xmlns:a16="http://schemas.microsoft.com/office/drawing/2014/main" val="4101968369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3434147808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140727276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1327305416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3438802878"/>
                    </a:ext>
                  </a:extLst>
                </a:gridCol>
                <a:gridCol w="492846">
                  <a:extLst>
                    <a:ext uri="{9D8B030D-6E8A-4147-A177-3AD203B41FA5}">
                      <a16:colId xmlns="" xmlns:a16="http://schemas.microsoft.com/office/drawing/2014/main" val="3752073273"/>
                    </a:ext>
                  </a:extLst>
                </a:gridCol>
                <a:gridCol w="553792">
                  <a:extLst>
                    <a:ext uri="{9D8B030D-6E8A-4147-A177-3AD203B41FA5}">
                      <a16:colId xmlns="" xmlns:a16="http://schemas.microsoft.com/office/drawing/2014/main" val="1799689759"/>
                    </a:ext>
                  </a:extLst>
                </a:gridCol>
                <a:gridCol w="515558">
                  <a:extLst>
                    <a:ext uri="{9D8B030D-6E8A-4147-A177-3AD203B41FA5}">
                      <a16:colId xmlns="" xmlns:a16="http://schemas.microsoft.com/office/drawing/2014/main" val="2832936706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1648936415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2276390025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2601808381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10355015"/>
                    </a:ext>
                  </a:extLst>
                </a:gridCol>
                <a:gridCol w="520732">
                  <a:extLst>
                    <a:ext uri="{9D8B030D-6E8A-4147-A177-3AD203B41FA5}">
                      <a16:colId xmlns="" xmlns:a16="http://schemas.microsoft.com/office/drawing/2014/main" val="1141729481"/>
                    </a:ext>
                  </a:extLst>
                </a:gridCol>
                <a:gridCol w="526375">
                  <a:extLst>
                    <a:ext uri="{9D8B030D-6E8A-4147-A177-3AD203B41FA5}">
                      <a16:colId xmlns="" xmlns:a16="http://schemas.microsoft.com/office/drawing/2014/main" val="9448929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it-IT" sz="1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ROOS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CMEMS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IOOS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SDN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IMOS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NDBC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IAPB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GOSUD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GLOSS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PSMSL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GRDC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MEOP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VOS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OS . FIXO3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9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Redundancy</a:t>
                      </a:r>
                      <a:r>
                        <a:rPr lang="it-IT" sz="9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it-IT" sz="9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689580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err="1" smtClean="0"/>
                        <a:t>Mooring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914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766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17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1128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72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X</a:t>
                      </a:r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869309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Tide</a:t>
                      </a:r>
                      <a:r>
                        <a:rPr lang="it-IT" sz="1200" baseline="0" dirty="0" smtClean="0"/>
                        <a:t> </a:t>
                      </a:r>
                      <a:r>
                        <a:rPr lang="it-IT" sz="1200" baseline="0" dirty="0" err="1" smtClean="0"/>
                        <a:t>Gauge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356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155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37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1393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X</a:t>
                      </a:r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508168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FB</a:t>
                      </a:r>
                      <a:r>
                        <a:rPr lang="it-IT" sz="1200" baseline="0" dirty="0" smtClean="0"/>
                        <a:t>/</a:t>
                      </a:r>
                      <a:r>
                        <a:rPr lang="it-IT" sz="1200" baseline="0" dirty="0" err="1" smtClean="0"/>
                        <a:t>Ship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150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3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214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X</a:t>
                      </a:r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97099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err="1" smtClean="0"/>
                        <a:t>Glider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50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134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735028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ARGO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7640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267299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Sea </a:t>
                      </a:r>
                      <a:r>
                        <a:rPr lang="it-IT" sz="1200" dirty="0" err="1" smtClean="0"/>
                        <a:t>Mammal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1100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42195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River Station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160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370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X</a:t>
                      </a:r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278431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HF</a:t>
                      </a:r>
                      <a:r>
                        <a:rPr lang="it-IT" sz="1200" baseline="0" dirty="0" smtClean="0"/>
                        <a:t> Radar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30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96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16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40619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smtClean="0"/>
                        <a:t>CTD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1290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2330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X</a:t>
                      </a:r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949313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sz="1200" dirty="0" err="1" smtClean="0"/>
                        <a:t>Drifting</a:t>
                      </a:r>
                      <a:r>
                        <a:rPr lang="it-IT" sz="1200" baseline="0" dirty="0" smtClean="0"/>
                        <a:t> </a:t>
                      </a:r>
                      <a:r>
                        <a:rPr lang="it-IT" sz="1200" baseline="0" dirty="0" err="1" smtClean="0"/>
                        <a:t>Buoy</a:t>
                      </a:r>
                      <a:endParaRPr lang="it-I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&gt;11000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1250</a:t>
                      </a:r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it-IT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dirty="0" smtClean="0"/>
                        <a:t>X</a:t>
                      </a:r>
                      <a:endParaRPr lang="it-IT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572700809"/>
                  </a:ext>
                </a:extLst>
              </a:tr>
            </a:tbl>
          </a:graphicData>
        </a:graphic>
      </p:graphicFrame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451197" y="842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/>
              <a:t>What’s available?</a:t>
            </a:r>
            <a:endParaRPr lang="it-IT" sz="3600" baseline="30000" dirty="0"/>
          </a:p>
        </p:txBody>
      </p:sp>
      <p:sp>
        <p:nvSpPr>
          <p:cNvPr id="7" name="Rektangel 6"/>
          <p:cNvSpPr/>
          <p:nvPr/>
        </p:nvSpPr>
        <p:spPr>
          <a:xfrm>
            <a:off x="200059" y="5754267"/>
            <a:ext cx="87198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more than 22.000 connected platforms, more than 580.000 </a:t>
            </a:r>
            <a:r>
              <a:rPr lang="en-US" dirty="0" smtClean="0"/>
              <a:t>datasets/month 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9372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5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9935" y="1945273"/>
            <a:ext cx="5498009" cy="3600000"/>
          </a:xfrm>
          <a:prstGeom prst="rect">
            <a:avLst/>
          </a:prstGeom>
          <a:scene3d>
            <a:camera prst="orthographicFront">
              <a:rot lat="21000000" lon="3600000" rev="0"/>
            </a:camera>
            <a:lightRig rig="threePt" dir="t"/>
          </a:scene3d>
        </p:spPr>
      </p:pic>
      <p:pic>
        <p:nvPicPr>
          <p:cNvPr id="6" name="Immagin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037" y="2006139"/>
            <a:ext cx="5706175" cy="3600000"/>
          </a:xfrm>
          <a:prstGeom prst="rect">
            <a:avLst/>
          </a:prstGeom>
          <a:scene3d>
            <a:camera prst="orthographicFront">
              <a:rot lat="21000000" lon="3600000" rev="0"/>
            </a:camera>
            <a:lightRig rig="threePt" dir="t"/>
          </a:scene3d>
        </p:spPr>
      </p:pic>
      <p:pic>
        <p:nvPicPr>
          <p:cNvPr id="7" name="Picture 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437" y="2056852"/>
            <a:ext cx="5897534" cy="36000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21000000" lon="36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8555" y="2177823"/>
            <a:ext cx="6215796" cy="3600000"/>
          </a:xfrm>
          <a:prstGeom prst="rect">
            <a:avLst/>
          </a:prstGeom>
          <a:scene3d>
            <a:camera prst="orthographicFront">
              <a:rot lat="21000000" lon="3600000" rev="0"/>
            </a:camera>
            <a:lightRig rig="threePt" dir="t"/>
          </a:scene3d>
        </p:spPr>
      </p:pic>
      <p:pic>
        <p:nvPicPr>
          <p:cNvPr id="9" name="Immagin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3975" y="2177823"/>
            <a:ext cx="5369552" cy="3600000"/>
          </a:xfrm>
          <a:prstGeom prst="rect">
            <a:avLst/>
          </a:prstGeom>
          <a:scene3d>
            <a:camera prst="orthographicFront">
              <a:rot lat="21000000" lon="3600000" rev="0"/>
            </a:camera>
            <a:lightRig rig="threePt" dir="t"/>
          </a:scene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46"/>
            <a:ext cx="3045125" cy="56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ruta 1"/>
          <p:cNvSpPr txBox="1"/>
          <p:nvPr/>
        </p:nvSpPr>
        <p:spPr>
          <a:xfrm>
            <a:off x="4485736" y="332009"/>
            <a:ext cx="4201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dirty="0" smtClean="0"/>
              <a:t>Products</a:t>
            </a:r>
            <a:endParaRPr lang="sv-SE" sz="3600" dirty="0"/>
          </a:p>
        </p:txBody>
      </p:sp>
    </p:spTree>
    <p:extLst>
      <p:ext uri="{BB962C8B-B14F-4D97-AF65-F5344CB8AC3E}">
        <p14:creationId xmlns:p14="http://schemas.microsoft.com/office/powerpoint/2010/main" val="221015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Segnaposto contenuto 2"/>
          <p:cNvSpPr>
            <a:spLocks noGrp="1"/>
          </p:cNvSpPr>
          <p:nvPr>
            <p:ph idx="1"/>
          </p:nvPr>
        </p:nvSpPr>
        <p:spPr>
          <a:xfrm>
            <a:off x="4625410" y="1172861"/>
            <a:ext cx="4516834" cy="5288323"/>
          </a:xfrm>
        </p:spPr>
        <p:txBody>
          <a:bodyPr>
            <a:normAutofit lnSpcReduction="10000"/>
          </a:bodyPr>
          <a:lstStyle/>
          <a:p>
            <a:r>
              <a:rPr lang="it-IT" sz="1200" i="1" dirty="0" err="1" smtClean="0"/>
              <a:t>uniqueURL</a:t>
            </a:r>
            <a:r>
              <a:rPr lang="it-IT" sz="1200" i="1" dirty="0" smtClean="0"/>
              <a:t> </a:t>
            </a:r>
            <a:endParaRPr lang="it-IT" sz="1200" i="1" dirty="0"/>
          </a:p>
          <a:p>
            <a:pPr marL="400050" lvl="1" indent="0">
              <a:buNone/>
            </a:pPr>
            <a:r>
              <a:rPr lang="it-IT" sz="1200" dirty="0">
                <a:hlinkClick r:id="rId2"/>
              </a:rPr>
              <a:t>http://www.emodnet-physics.eu/map/platinfo/piradar.aspx?platformid=10273</a:t>
            </a:r>
          </a:p>
          <a:p>
            <a:pPr marL="400050" lvl="1" indent="0">
              <a:buNone/>
            </a:pPr>
            <a:r>
              <a:rPr lang="it-IT" sz="1200" dirty="0">
                <a:hlinkClick r:id="rId3"/>
              </a:rPr>
              <a:t>http://www.emodnet-physics.eu/map/platinfo/pidashboard.aspx?platformid=10273</a:t>
            </a:r>
            <a:r>
              <a:rPr lang="it-IT" sz="1200" dirty="0"/>
              <a:t> </a:t>
            </a:r>
            <a:endParaRPr lang="it-IT" sz="1200" dirty="0" smtClean="0"/>
          </a:p>
          <a:p>
            <a:pPr marL="400050" lvl="1" indent="0">
              <a:buNone/>
            </a:pPr>
            <a:r>
              <a:rPr lang="it-IT" sz="1200" dirty="0" smtClean="0"/>
              <a:t>Service </a:t>
            </a:r>
            <a:r>
              <a:rPr lang="it-IT" sz="1200" dirty="0" err="1" smtClean="0"/>
              <a:t>description</a:t>
            </a:r>
            <a:r>
              <a:rPr lang="it-IT" sz="1200" dirty="0" smtClean="0"/>
              <a:t> @ </a:t>
            </a:r>
            <a:r>
              <a:rPr lang="it-IT" sz="1200" dirty="0">
                <a:sym typeface="Wingdings" panose="05000000000000000000" pitchFamily="2" charset="2"/>
                <a:hlinkClick r:id="rId4"/>
              </a:rPr>
              <a:t>http://</a:t>
            </a:r>
            <a:r>
              <a:rPr lang="it-IT" sz="1200" dirty="0" smtClean="0">
                <a:sym typeface="Wingdings" panose="05000000000000000000" pitchFamily="2" charset="2"/>
                <a:hlinkClick r:id="rId4"/>
              </a:rPr>
              <a:t>www.emodnet-physics.eu/map/spi.aspx</a:t>
            </a:r>
            <a:endParaRPr lang="it-IT" sz="1200" i="1" dirty="0" smtClean="0"/>
          </a:p>
          <a:p>
            <a:r>
              <a:rPr lang="it-IT" sz="1200" i="1" dirty="0" smtClean="0"/>
              <a:t>API (REST, SOAP) </a:t>
            </a:r>
            <a:r>
              <a:rPr lang="it-IT" sz="1200" i="1" dirty="0" smtClean="0">
                <a:sym typeface="Wingdings" panose="05000000000000000000" pitchFamily="2" charset="2"/>
              </a:rPr>
              <a:t> web </a:t>
            </a:r>
            <a:r>
              <a:rPr lang="it-IT" sz="1200" i="1" dirty="0" err="1" smtClean="0">
                <a:sym typeface="Wingdings" panose="05000000000000000000" pitchFamily="2" charset="2"/>
              </a:rPr>
              <a:t>services</a:t>
            </a:r>
            <a:r>
              <a:rPr lang="it-IT" sz="1200" i="1" dirty="0" smtClean="0">
                <a:sym typeface="Wingdings" panose="05000000000000000000" pitchFamily="2" charset="2"/>
              </a:rPr>
              <a:t> [</a:t>
            </a:r>
            <a:r>
              <a:rPr lang="it-IT" sz="1200" i="1" dirty="0" err="1" smtClean="0">
                <a:solidFill>
                  <a:srgbClr val="00B050"/>
                </a:solidFill>
                <a:sym typeface="Wingdings" panose="05000000000000000000" pitchFamily="2" charset="2"/>
              </a:rPr>
              <a:t>latest</a:t>
            </a:r>
            <a:r>
              <a:rPr lang="it-IT" sz="1200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 60 </a:t>
            </a:r>
            <a:r>
              <a:rPr lang="it-IT" sz="1200" i="1" dirty="0" err="1" smtClean="0">
                <a:solidFill>
                  <a:srgbClr val="00B050"/>
                </a:solidFill>
                <a:sym typeface="Wingdings" panose="05000000000000000000" pitchFamily="2" charset="2"/>
              </a:rPr>
              <a:t>days</a:t>
            </a:r>
            <a:r>
              <a:rPr lang="it-IT" sz="1200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 of data</a:t>
            </a:r>
            <a:r>
              <a:rPr lang="it-IT" sz="1200" i="1" dirty="0" smtClean="0">
                <a:sym typeface="Wingdings" panose="05000000000000000000" pitchFamily="2" charset="2"/>
              </a:rPr>
              <a:t>]</a:t>
            </a:r>
            <a:endParaRPr lang="it-IT" sz="1200" i="1" dirty="0" smtClean="0"/>
          </a:p>
          <a:p>
            <a:pPr marL="457200" lvl="1" indent="0">
              <a:buNone/>
            </a:pPr>
            <a:r>
              <a:rPr lang="it-IT" sz="1200" dirty="0" smtClean="0">
                <a:solidFill>
                  <a:srgbClr val="0070C0"/>
                </a:solidFill>
                <a:hlinkClick r:id="rId5"/>
              </a:rPr>
              <a:t>www.emodnet-physics.eu/map/Service/WSEmodnet2.aspx</a:t>
            </a:r>
            <a:endParaRPr lang="it-IT" sz="1200" dirty="0">
              <a:solidFill>
                <a:srgbClr val="0070C0"/>
              </a:solidFill>
              <a:hlinkClick r:id="rId5"/>
            </a:endParaRPr>
          </a:p>
          <a:p>
            <a:pPr marL="457200" lvl="1" indent="0">
              <a:buNone/>
            </a:pPr>
            <a:r>
              <a:rPr lang="it-IT" sz="1200" dirty="0" smtClean="0">
                <a:solidFill>
                  <a:srgbClr val="0070C0"/>
                </a:solidFill>
                <a:hlinkClick r:id="rId5"/>
              </a:rPr>
              <a:t>www.emodnet-physics.eu/map/service/WSEmodnet2.asmx</a:t>
            </a:r>
            <a:endParaRPr lang="it-IT" sz="1200" dirty="0" smtClean="0"/>
          </a:p>
          <a:p>
            <a:r>
              <a:rPr lang="it-IT" sz="1200" i="1" dirty="0" smtClean="0"/>
              <a:t>OGC (WMS, WFS, …) </a:t>
            </a:r>
            <a:r>
              <a:rPr lang="it-IT" sz="1200" i="1" dirty="0" smtClean="0">
                <a:sym typeface="Wingdings" panose="05000000000000000000" pitchFamily="2" charset="2"/>
              </a:rPr>
              <a:t> </a:t>
            </a:r>
            <a:r>
              <a:rPr lang="it-IT" sz="1200" i="1" dirty="0" err="1" smtClean="0">
                <a:sym typeface="Wingdings" panose="05000000000000000000" pitchFamily="2" charset="2"/>
              </a:rPr>
              <a:t>postgresql</a:t>
            </a:r>
            <a:r>
              <a:rPr lang="it-IT" sz="1200" i="1" dirty="0" smtClean="0">
                <a:sym typeface="Wingdings" panose="05000000000000000000" pitchFamily="2" charset="2"/>
              </a:rPr>
              <a:t> + </a:t>
            </a:r>
            <a:r>
              <a:rPr lang="it-IT" sz="1200" i="1" dirty="0" err="1" smtClean="0">
                <a:sym typeface="Wingdings" panose="05000000000000000000" pitchFamily="2" charset="2"/>
              </a:rPr>
              <a:t>geoserver</a:t>
            </a:r>
            <a:endParaRPr lang="it-IT" sz="1200" i="1" dirty="0" smtClean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it-IT" sz="1200" dirty="0" smtClean="0">
                <a:solidFill>
                  <a:srgbClr val="0070C0"/>
                </a:solidFill>
                <a:hlinkClick r:id="rId6"/>
              </a:rPr>
              <a:t>www.emodnet-physics.eu/map/service/GeoServerDefaultWMS</a:t>
            </a:r>
            <a:r>
              <a:rPr lang="it-IT" sz="1200" dirty="0" smtClean="0">
                <a:solidFill>
                  <a:srgbClr val="0070C0"/>
                </a:solidFill>
              </a:rPr>
              <a:t> </a:t>
            </a:r>
          </a:p>
          <a:p>
            <a:pPr marL="457200" lvl="1" indent="0">
              <a:buNone/>
            </a:pPr>
            <a:r>
              <a:rPr lang="it-IT" sz="1200" dirty="0" smtClean="0">
                <a:solidFill>
                  <a:srgbClr val="0070C0"/>
                </a:solidFill>
                <a:hlinkClick r:id="rId7"/>
              </a:rPr>
              <a:t>www.emodnet-physics.eu/map/service/GeoServerDefaultWFS</a:t>
            </a:r>
            <a:r>
              <a:rPr lang="it-IT" sz="1200" dirty="0" smtClean="0">
                <a:solidFill>
                  <a:srgbClr val="0070C0"/>
                </a:solidFill>
              </a:rPr>
              <a:t> </a:t>
            </a:r>
            <a:endParaRPr lang="it-IT" sz="1200" dirty="0">
              <a:solidFill>
                <a:srgbClr val="0070C0"/>
              </a:solidFill>
            </a:endParaRPr>
          </a:p>
          <a:p>
            <a:r>
              <a:rPr lang="it-IT" sz="1200" i="1" dirty="0" err="1" smtClean="0">
                <a:sym typeface="Wingdings" panose="05000000000000000000" pitchFamily="2" charset="2"/>
              </a:rPr>
              <a:t>Geoserver</a:t>
            </a:r>
            <a:r>
              <a:rPr lang="it-IT" sz="1200" i="1" dirty="0" smtClean="0">
                <a:sym typeface="Wingdings" panose="05000000000000000000" pitchFamily="2" charset="2"/>
              </a:rPr>
              <a:t> </a:t>
            </a:r>
            <a:r>
              <a:rPr lang="it-IT" sz="1200" i="1" dirty="0" err="1" smtClean="0">
                <a:sym typeface="Wingdings" panose="05000000000000000000" pitchFamily="2" charset="2"/>
              </a:rPr>
              <a:t>Layers</a:t>
            </a:r>
            <a:endParaRPr lang="it-IT" sz="1200" i="1" dirty="0" smtClean="0">
              <a:sym typeface="Wingdings" panose="05000000000000000000" pitchFamily="2" charset="2"/>
            </a:endParaRPr>
          </a:p>
          <a:p>
            <a:pPr marL="400050" lvl="1" indent="0">
              <a:buNone/>
            </a:pPr>
            <a:r>
              <a:rPr lang="it-IT" sz="1200" dirty="0" smtClean="0">
                <a:sym typeface="Wingdings" panose="05000000000000000000" pitchFamily="2" charset="2"/>
                <a:hlinkClick r:id="rId8"/>
              </a:rPr>
              <a:t>geoserver.emodnet-physics.eu/</a:t>
            </a:r>
            <a:r>
              <a:rPr lang="it-IT" sz="1200" dirty="0" err="1" smtClean="0">
                <a:sym typeface="Wingdings" panose="05000000000000000000" pitchFamily="2" charset="2"/>
                <a:hlinkClick r:id="rId8"/>
              </a:rPr>
              <a:t>geoserver</a:t>
            </a:r>
            <a:r>
              <a:rPr lang="it-IT" sz="1200" dirty="0" smtClean="0">
                <a:sym typeface="Wingdings" panose="05000000000000000000" pitchFamily="2" charset="2"/>
                <a:hlinkClick r:id="rId8"/>
              </a:rPr>
              <a:t>/web</a:t>
            </a:r>
            <a:endParaRPr lang="it-IT" sz="1200" i="1" dirty="0" smtClean="0">
              <a:sym typeface="Wingdings" panose="05000000000000000000" pitchFamily="2" charset="2"/>
            </a:endParaRPr>
          </a:p>
          <a:p>
            <a:r>
              <a:rPr lang="it-IT" sz="1200" i="1" dirty="0" err="1" smtClean="0">
                <a:sym typeface="Wingdings" panose="05000000000000000000" pitchFamily="2" charset="2"/>
              </a:rPr>
              <a:t>Opendap</a:t>
            </a:r>
            <a:r>
              <a:rPr lang="it-IT" sz="1200" i="1" dirty="0" smtClean="0">
                <a:sym typeface="Wingdings" panose="05000000000000000000" pitchFamily="2" charset="2"/>
              </a:rPr>
              <a:t>/THREDDS [HFR data, </a:t>
            </a:r>
            <a:r>
              <a:rPr lang="it-IT" sz="1200" i="1" dirty="0" err="1" smtClean="0">
                <a:sym typeface="Wingdings" panose="05000000000000000000" pitchFamily="2" charset="2"/>
              </a:rPr>
              <a:t>Ice</a:t>
            </a:r>
            <a:r>
              <a:rPr lang="it-IT" sz="1200" i="1" dirty="0" smtClean="0">
                <a:sym typeface="Wingdings" panose="05000000000000000000" pitchFamily="2" charset="2"/>
              </a:rPr>
              <a:t>, </a:t>
            </a:r>
            <a:r>
              <a:rPr lang="it-IT" sz="1200" i="1" dirty="0" err="1" smtClean="0">
                <a:sym typeface="Wingdings" panose="05000000000000000000" pitchFamily="2" charset="2"/>
              </a:rPr>
              <a:t>climatologies</a:t>
            </a:r>
            <a:r>
              <a:rPr lang="it-IT" sz="1200" i="1" dirty="0" smtClean="0">
                <a:sym typeface="Wingdings" panose="05000000000000000000" pitchFamily="2" charset="2"/>
              </a:rPr>
              <a:t>]</a:t>
            </a:r>
            <a:endParaRPr lang="it-IT" sz="1200" dirty="0" smtClean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it-IT" sz="1200" dirty="0" smtClean="0">
                <a:solidFill>
                  <a:srgbClr val="0070C0"/>
                </a:solidFill>
                <a:hlinkClick r:id="rId9"/>
              </a:rPr>
              <a:t>thredds.emodnet-physics.eu/</a:t>
            </a:r>
            <a:r>
              <a:rPr lang="it-IT" sz="1200" dirty="0" err="1" smtClean="0">
                <a:solidFill>
                  <a:srgbClr val="0070C0"/>
                </a:solidFill>
                <a:hlinkClick r:id="rId9"/>
              </a:rPr>
              <a:t>thredds</a:t>
            </a:r>
            <a:r>
              <a:rPr lang="it-IT" sz="1200" dirty="0" smtClean="0">
                <a:solidFill>
                  <a:srgbClr val="0070C0"/>
                </a:solidFill>
                <a:hlinkClick r:id="rId9"/>
              </a:rPr>
              <a:t>/catalog.html</a:t>
            </a:r>
            <a:endParaRPr lang="it-IT" sz="1200" i="1" dirty="0" smtClean="0">
              <a:sym typeface="Wingdings" panose="05000000000000000000" pitchFamily="2" charset="2"/>
            </a:endParaRPr>
          </a:p>
          <a:p>
            <a:r>
              <a:rPr lang="it-IT" sz="1200" i="1" dirty="0">
                <a:sym typeface="Wingdings" panose="05000000000000000000" pitchFamily="2" charset="2"/>
              </a:rPr>
              <a:t>ERDDAP [</a:t>
            </a:r>
            <a:r>
              <a:rPr lang="it-IT" sz="1200" i="1" dirty="0" err="1">
                <a:solidFill>
                  <a:srgbClr val="00B050"/>
                </a:solidFill>
                <a:sym typeface="Wingdings" panose="05000000000000000000" pitchFamily="2" charset="2"/>
              </a:rPr>
              <a:t>latest</a:t>
            </a:r>
            <a:r>
              <a:rPr lang="it-IT" sz="1200" i="1" dirty="0">
                <a:solidFill>
                  <a:srgbClr val="00B050"/>
                </a:solidFill>
                <a:sym typeface="Wingdings" panose="05000000000000000000" pitchFamily="2" charset="2"/>
              </a:rPr>
              <a:t> 60 </a:t>
            </a:r>
            <a:r>
              <a:rPr lang="it-IT" sz="1200" i="1" dirty="0" err="1">
                <a:solidFill>
                  <a:srgbClr val="00B050"/>
                </a:solidFill>
                <a:sym typeface="Wingdings" panose="05000000000000000000" pitchFamily="2" charset="2"/>
              </a:rPr>
              <a:t>days</a:t>
            </a:r>
            <a:r>
              <a:rPr lang="it-IT" sz="1200" i="1" dirty="0">
                <a:solidFill>
                  <a:srgbClr val="00B050"/>
                </a:solidFill>
                <a:sym typeface="Wingdings" panose="05000000000000000000" pitchFamily="2" charset="2"/>
              </a:rPr>
              <a:t> of data</a:t>
            </a:r>
            <a:r>
              <a:rPr lang="it-IT" sz="1200" i="1" dirty="0" smtClean="0">
                <a:sym typeface="Wingdings" panose="05000000000000000000" pitchFamily="2" charset="2"/>
              </a:rPr>
              <a:t>]</a:t>
            </a:r>
            <a:endParaRPr lang="it-IT" sz="1200" i="1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it-IT" sz="1200" dirty="0" smtClean="0">
                <a:sym typeface="Wingdings" panose="05000000000000000000" pitchFamily="2" charset="2"/>
              </a:rPr>
              <a:t>	</a:t>
            </a:r>
            <a:r>
              <a:rPr lang="it-IT" sz="1200" dirty="0" smtClean="0">
                <a:solidFill>
                  <a:srgbClr val="0070C0"/>
                </a:solidFill>
                <a:sym typeface="Wingdings" panose="05000000000000000000" pitchFamily="2" charset="2"/>
                <a:hlinkClick r:id="rId10"/>
              </a:rPr>
              <a:t>erddap.emodnet-physics.eu</a:t>
            </a:r>
            <a:endParaRPr lang="it-IT" sz="1200" dirty="0" smtClean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r>
              <a:rPr lang="it-IT" sz="1200" dirty="0" err="1" smtClean="0">
                <a:sym typeface="Wingdings" panose="05000000000000000000" pitchFamily="2" charset="2"/>
              </a:rPr>
              <a:t>Widgets</a:t>
            </a:r>
            <a:endParaRPr lang="it-IT" sz="1200" dirty="0" smtClean="0">
              <a:sym typeface="Wingdings" panose="05000000000000000000" pitchFamily="2" charset="2"/>
            </a:endParaRPr>
          </a:p>
          <a:p>
            <a:pPr marL="400050" marR="122555" lvl="1" indent="0" algn="just">
              <a:spcAft>
                <a:spcPts val="1000"/>
              </a:spcAft>
              <a:buNone/>
            </a:pPr>
            <a:r>
              <a:rPr lang="en-US" sz="1200" u="sng" dirty="0" smtClean="0">
                <a:solidFill>
                  <a:srgbClr val="0000FF"/>
                </a:solidFill>
                <a:ea typeface="Calibri" panose="020F0502020204030204" pitchFamily="34" charset="0"/>
                <a:cs typeface="Calibri" panose="020F0502020204030204" pitchFamily="34" charset="0"/>
                <a:hlinkClick r:id="rId11"/>
              </a:rPr>
              <a:t>www.emodnet-physics.eu/Map/Charts/PlotDataTimeSeries.aspx?paramcode=</a:t>
            </a:r>
            <a:r>
              <a:rPr lang="en-US" sz="1200" u="sng" dirty="0" smtClean="0">
                <a:solidFill>
                  <a:srgbClr val="0000FF"/>
                </a:solidFill>
                <a:highlight>
                  <a:srgbClr val="FF0000"/>
                </a:highlight>
                <a:ea typeface="Calibri" panose="020F0502020204030204" pitchFamily="34" charset="0"/>
                <a:cs typeface="Calibri" panose="020F0502020204030204" pitchFamily="34" charset="0"/>
                <a:hlinkClick r:id="rId11"/>
              </a:rPr>
              <a:t>TEMP</a:t>
            </a:r>
            <a:r>
              <a:rPr lang="en-US" sz="1200" u="sng" dirty="0" smtClean="0">
                <a:solidFill>
                  <a:srgbClr val="0000FF"/>
                </a:solidFill>
                <a:ea typeface="Calibri" panose="020F0502020204030204" pitchFamily="34" charset="0"/>
                <a:cs typeface="Calibri" panose="020F0502020204030204" pitchFamily="34" charset="0"/>
                <a:hlinkClick r:id="rId11"/>
              </a:rPr>
              <a:t>&amp;platid=</a:t>
            </a:r>
            <a:r>
              <a:rPr lang="en-US" sz="1200" u="sng" dirty="0" smtClean="0">
                <a:solidFill>
                  <a:srgbClr val="0000FF"/>
                </a:solidFill>
                <a:highlight>
                  <a:srgbClr val="FF0000"/>
                </a:highlight>
                <a:ea typeface="Calibri" panose="020F0502020204030204" pitchFamily="34" charset="0"/>
                <a:cs typeface="Calibri" panose="020F0502020204030204" pitchFamily="34" charset="0"/>
                <a:hlinkClick r:id="rId11"/>
              </a:rPr>
              <a:t>8427</a:t>
            </a:r>
            <a:r>
              <a:rPr lang="en-US" sz="1200" u="sng" dirty="0" smtClean="0">
                <a:solidFill>
                  <a:srgbClr val="0000FF"/>
                </a:solidFill>
                <a:ea typeface="Calibri" panose="020F0502020204030204" pitchFamily="34" charset="0"/>
                <a:cs typeface="Calibri" panose="020F0502020204030204" pitchFamily="34" charset="0"/>
                <a:hlinkClick r:id="rId11"/>
              </a:rPr>
              <a:t>&amp;timerange=</a:t>
            </a:r>
            <a:r>
              <a:rPr lang="en-US" sz="1200" u="sng" dirty="0" smtClean="0">
                <a:solidFill>
                  <a:srgbClr val="0000FF"/>
                </a:solidFill>
                <a:highlight>
                  <a:srgbClr val="FF0000"/>
                </a:highlight>
                <a:ea typeface="Calibri" panose="020F0502020204030204" pitchFamily="34" charset="0"/>
                <a:cs typeface="Calibri" panose="020F0502020204030204" pitchFamily="34" charset="0"/>
                <a:hlinkClick r:id="rId11"/>
              </a:rPr>
              <a:t>7</a:t>
            </a:r>
            <a:endParaRPr lang="it-IT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sz="1150" dirty="0" smtClean="0">
                <a:solidFill>
                  <a:srgbClr val="0070C0"/>
                </a:solidFill>
                <a:sym typeface="Wingdings" panose="05000000000000000000" pitchFamily="2" charset="2"/>
              </a:rPr>
              <a:t>   </a:t>
            </a:r>
            <a:endParaRPr lang="it-IT" sz="1150" dirty="0">
              <a:solidFill>
                <a:srgbClr val="0070C0"/>
              </a:solidFill>
              <a:sym typeface="Wingdings" panose="05000000000000000000" pitchFamily="2" charset="2"/>
            </a:endParaRPr>
          </a:p>
          <a:p>
            <a:pPr>
              <a:buFontTx/>
              <a:buChar char="-"/>
            </a:pPr>
            <a:endParaRPr lang="it-IT" sz="1150" i="1" dirty="0" smtClean="0">
              <a:sym typeface="Wingdings" panose="05000000000000000000" pitchFamily="2" charset="2"/>
            </a:endParaRPr>
          </a:p>
        </p:txBody>
      </p:sp>
      <p:pic>
        <p:nvPicPr>
          <p:cNvPr id="6" name="Immagine 16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01" y="1181837"/>
            <a:ext cx="4864564" cy="5676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46"/>
            <a:ext cx="3045125" cy="56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ruta 1"/>
          <p:cNvSpPr txBox="1"/>
          <p:nvPr/>
        </p:nvSpPr>
        <p:spPr>
          <a:xfrm>
            <a:off x="4856672" y="247241"/>
            <a:ext cx="4028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200" dirty="0" smtClean="0"/>
              <a:t>M2M </a:t>
            </a:r>
            <a:r>
              <a:rPr lang="en-US" sz="3200" dirty="0" smtClean="0"/>
              <a:t>interoperability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7292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6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301275"/>
            <a:ext cx="7674429" cy="4620039"/>
          </a:xfrm>
          <a:prstGeom prst="rect">
            <a:avLst/>
          </a:prstGeom>
        </p:spPr>
      </p:pic>
      <p:pic>
        <p:nvPicPr>
          <p:cNvPr id="7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371" y="1693161"/>
            <a:ext cx="7674429" cy="4604658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727" y="727331"/>
            <a:ext cx="4819073" cy="5797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329" y="1619670"/>
            <a:ext cx="6383546" cy="4461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741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000022_dolphin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7931" y="-72000"/>
            <a:ext cx="9180000" cy="7992000"/>
          </a:xfrm>
          <a:prstGeom prst="rect">
            <a:avLst/>
          </a:prstGeom>
        </p:spPr>
      </p:pic>
      <p:sp>
        <p:nvSpPr>
          <p:cNvPr id="3" name="Freeform 2"/>
          <p:cNvSpPr/>
          <p:nvPr/>
        </p:nvSpPr>
        <p:spPr>
          <a:xfrm>
            <a:off x="-46653" y="-93306"/>
            <a:ext cx="9246637" cy="6158204"/>
          </a:xfrm>
          <a:custGeom>
            <a:avLst/>
            <a:gdLst>
              <a:gd name="connsiteX0" fmla="*/ 0 w 9246637"/>
              <a:gd name="connsiteY0" fmla="*/ 0 h 6158204"/>
              <a:gd name="connsiteX1" fmla="*/ 9331 w 9246637"/>
              <a:gd name="connsiteY1" fmla="*/ 6158204 h 6158204"/>
              <a:gd name="connsiteX2" fmla="*/ 9246637 w 9246637"/>
              <a:gd name="connsiteY2" fmla="*/ 2118049 h 6158204"/>
              <a:gd name="connsiteX3" fmla="*/ 9246637 w 9246637"/>
              <a:gd name="connsiteY3" fmla="*/ 9330 h 6158204"/>
              <a:gd name="connsiteX4" fmla="*/ 0 w 9246637"/>
              <a:gd name="connsiteY4" fmla="*/ 0 h 6158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46637" h="6158204">
                <a:moveTo>
                  <a:pt x="0" y="0"/>
                </a:moveTo>
                <a:cubicBezTo>
                  <a:pt x="3110" y="2052735"/>
                  <a:pt x="6221" y="4105469"/>
                  <a:pt x="9331" y="6158204"/>
                </a:cubicBezTo>
                <a:lnTo>
                  <a:pt x="9246637" y="2118049"/>
                </a:lnTo>
                <a:lnTo>
                  <a:pt x="9246637" y="933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688032" y="332656"/>
            <a:ext cx="777240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ahoma" panose="020B0604030504040204" pitchFamily="34" charset="0"/>
              </a:defRPr>
            </a:lvl9pPr>
          </a:lstStyle>
          <a:p>
            <a:r>
              <a:rPr lang="en-GB" altLang="en-US" sz="2800" b="1" dirty="0">
                <a:solidFill>
                  <a:srgbClr val="0A71B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</a:t>
            </a:r>
            <a:r>
              <a:rPr lang="en-GB" altLang="en-US" sz="2800" b="1" dirty="0" smtClean="0">
                <a:solidFill>
                  <a:srgbClr val="0A71B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bout </a:t>
            </a:r>
            <a:r>
              <a:rPr lang="en-GB" altLang="en-US" sz="2800" b="1" dirty="0" err="1" smtClean="0">
                <a:solidFill>
                  <a:srgbClr val="0A71B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EMODnet</a:t>
            </a:r>
            <a:r>
              <a:rPr lang="en-GB" altLang="en-US" sz="2800" b="1" dirty="0" smtClean="0">
                <a:solidFill>
                  <a:srgbClr val="0A71B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Data Ingestion</a:t>
            </a:r>
          </a:p>
        </p:txBody>
      </p:sp>
      <p:pic>
        <p:nvPicPr>
          <p:cNvPr id="15" name="Picture 7" descr="D:\Francis\BMDC\BMDC\BMDC Emodnet DIP - Promotion and Dissemination\EMODnet Secretariat - Styleguide &amp; Logos\EMODnet_logo_delivery\EMODnet_logo_delivery\web\EMODnet_coll_al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3747" y="260648"/>
            <a:ext cx="682181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 bwMode="auto">
          <a:xfrm>
            <a:off x="683568" y="2276872"/>
            <a:ext cx="6581441" cy="1913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The</a:t>
            </a:r>
            <a:r>
              <a:rPr lang="en-US" sz="2000" dirty="0">
                <a:solidFill>
                  <a:schemeClr val="tx1"/>
                </a:solidFill>
                <a:latin typeface="Lato Heavy"/>
                <a:ea typeface="Lato Heavy" panose="020F0502020204030203" pitchFamily="34" charset="0"/>
                <a:cs typeface="Lato Heavy"/>
              </a:rPr>
              <a:t> Data Ingestion </a:t>
            </a:r>
            <a:r>
              <a:rPr lang="en-US" sz="2000" dirty="0" smtClean="0">
                <a:solidFill>
                  <a:schemeClr val="tx1"/>
                </a:solidFill>
                <a:latin typeface="Lato Heavy"/>
                <a:ea typeface="Lato Heavy" panose="020F0502020204030203" pitchFamily="34" charset="0"/>
                <a:cs typeface="Lato Heavy"/>
              </a:rPr>
              <a:t>Portal </a:t>
            </a:r>
            <a:r>
              <a:rPr lang="en-US" sz="2000" dirty="0" smtClean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facilitates </a:t>
            </a:r>
            <a:r>
              <a:rPr lang="en-US" sz="2000" dirty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submitting marine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datasets for further processing</a:t>
            </a:r>
            <a:r>
              <a:rPr lang="en-US" sz="2000" dirty="0" smtClean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, Open </a:t>
            </a:r>
            <a:r>
              <a:rPr lang="en-US" sz="2000" dirty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Data </a:t>
            </a:r>
            <a:endParaRPr lang="en-US" sz="2000" dirty="0" smtClean="0">
              <a:solidFill>
                <a:schemeClr val="tx1"/>
              </a:solidFill>
              <a:latin typeface="Lato Light"/>
              <a:ea typeface="Lato Heavy" panose="020F0502020204030203" pitchFamily="34" charset="0"/>
              <a:cs typeface="Lato Light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publishing and contributing </a:t>
            </a:r>
            <a:r>
              <a:rPr lang="en-US" sz="2000" dirty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to </a:t>
            </a:r>
            <a:endParaRPr lang="en-US" sz="2000" dirty="0" smtClean="0">
              <a:solidFill>
                <a:schemeClr val="tx1"/>
              </a:solidFill>
              <a:latin typeface="Lato Light"/>
              <a:ea typeface="Lato Heavy" panose="020F0502020204030203" pitchFamily="34" charset="0"/>
              <a:cs typeface="Lato Light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applications for </a:t>
            </a:r>
            <a:r>
              <a:rPr lang="en-US" sz="2000" dirty="0">
                <a:solidFill>
                  <a:schemeClr val="tx1"/>
                </a:solidFill>
                <a:latin typeface="Lato Light"/>
                <a:ea typeface="Lato Heavy" panose="020F0502020204030203" pitchFamily="34" charset="0"/>
                <a:cs typeface="Lato Light"/>
              </a:rPr>
              <a:t>society.</a:t>
            </a:r>
            <a:endParaRPr lang="en-US" sz="2000" dirty="0" smtClean="0">
              <a:solidFill>
                <a:schemeClr val="tx1"/>
              </a:solidFill>
              <a:latin typeface="Lato Light"/>
              <a:ea typeface="Lato Heavy" panose="020F0502020204030203" pitchFamily="34" charset="0"/>
              <a:cs typeface="Lato Light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683568" y="1113225"/>
            <a:ext cx="496855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EB9B0B"/>
                </a:solidFill>
                <a:latin typeface="Lato Black"/>
                <a:cs typeface="Lato Black"/>
              </a:rPr>
              <a:t>WAKE </a:t>
            </a:r>
            <a:r>
              <a:rPr lang="en-US" sz="3200" dirty="0" smtClean="0">
                <a:solidFill>
                  <a:srgbClr val="EB9B0B"/>
                </a:solidFill>
                <a:latin typeface="Lato Black"/>
                <a:cs typeface="Lato Black"/>
              </a:rPr>
              <a:t>UP YOUR </a:t>
            </a:r>
            <a:r>
              <a:rPr lang="en-US" sz="3200" dirty="0">
                <a:solidFill>
                  <a:srgbClr val="EB9B0B"/>
                </a:solidFill>
                <a:latin typeface="Lato Black"/>
                <a:cs typeface="Lato Black"/>
              </a:rPr>
              <a:t>DATA</a:t>
            </a:r>
            <a:endParaRPr lang="en-US" dirty="0">
              <a:solidFill>
                <a:srgbClr val="EB9B0B"/>
              </a:solidFill>
              <a:latin typeface="Lato Black"/>
              <a:cs typeface="Lato Black"/>
            </a:endParaRPr>
          </a:p>
          <a:p>
            <a:r>
              <a:rPr lang="en-US" dirty="0">
                <a:solidFill>
                  <a:srgbClr val="0A71B3"/>
                </a:solidFill>
                <a:latin typeface="Lato Light"/>
                <a:cs typeface="Lato Light"/>
              </a:rPr>
              <a:t>Set them </a:t>
            </a:r>
            <a:r>
              <a:rPr lang="en-US" dirty="0" smtClean="0">
                <a:solidFill>
                  <a:srgbClr val="0A71B3"/>
                </a:solidFill>
                <a:latin typeface="Lato Light"/>
                <a:cs typeface="Lato Light"/>
              </a:rPr>
              <a:t>free for Blue Society</a:t>
            </a:r>
            <a:endParaRPr lang="en-US" dirty="0" smtClean="0">
              <a:solidFill>
                <a:srgbClr val="0A71B3"/>
              </a:solidFill>
              <a:latin typeface="Lato Light"/>
              <a:ea typeface="Lato Heavy" panose="020F0502020204030203" pitchFamily="34" charset="0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58454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411" y="4448780"/>
            <a:ext cx="2436408" cy="526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140" y="3265728"/>
            <a:ext cx="1336358" cy="736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Höger 8"/>
          <p:cNvSpPr/>
          <p:nvPr/>
        </p:nvSpPr>
        <p:spPr>
          <a:xfrm>
            <a:off x="5773837" y="2828710"/>
            <a:ext cx="1168704" cy="161085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0165" tIns="40083" rIns="80165" bIns="40083" rtlCol="0" anchor="ctr"/>
          <a:lstStyle/>
          <a:p>
            <a:pPr algn="ctr"/>
            <a:endParaRPr lang="sv-SE"/>
          </a:p>
        </p:txBody>
      </p:sp>
      <p:sp>
        <p:nvSpPr>
          <p:cNvPr id="2" name="textruta 1"/>
          <p:cNvSpPr txBox="1"/>
          <p:nvPr/>
        </p:nvSpPr>
        <p:spPr>
          <a:xfrm>
            <a:off x="5773838" y="3469699"/>
            <a:ext cx="1476645" cy="265615"/>
          </a:xfrm>
          <a:prstGeom prst="rect">
            <a:avLst/>
          </a:prstGeom>
          <a:noFill/>
        </p:spPr>
        <p:txBody>
          <a:bodyPr wrap="square" lIns="80165" tIns="40083" rIns="80165" bIns="40083" rtlCol="0">
            <a:spAutoFit/>
          </a:bodyPr>
          <a:lstStyle/>
          <a:p>
            <a:r>
              <a:rPr lang="en-US" sz="1200" b="1" dirty="0"/>
              <a:t>Interoperability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0" y="1417275"/>
            <a:ext cx="5702126" cy="4383936"/>
          </a:xfrm>
          <a:prstGeom prst="rect">
            <a:avLst/>
          </a:prstGeom>
          <a:noFill/>
          <a:ln w="2540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245" y="5306178"/>
            <a:ext cx="1992739" cy="7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latshållare för text 2"/>
          <p:cNvSpPr txBox="1">
            <a:spLocks/>
          </p:cNvSpPr>
          <p:nvPr/>
        </p:nvSpPr>
        <p:spPr bwMode="auto">
          <a:xfrm>
            <a:off x="0" y="820296"/>
            <a:ext cx="7442896" cy="40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0" indent="0" algn="l" defTabSz="496888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kern="1200" cap="none">
                <a:solidFill>
                  <a:srgbClr val="D29E82"/>
                </a:solidFill>
                <a:latin typeface="Frutiger Linotype"/>
                <a:ea typeface="MS PGothic" pitchFamily="34" charset="-128"/>
                <a:cs typeface="ＭＳ Ｐゴシック" charset="0"/>
              </a:defRPr>
            </a:lvl1pPr>
            <a:lvl2pPr marL="808038" indent="-309563" algn="l" defTabSz="496888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2pPr>
            <a:lvl3pPr marL="1243013" indent="-247650" algn="l" defTabSz="496888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3pPr>
            <a:lvl4pPr marL="1741488" indent="-247650" algn="l" defTabSz="496888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4pPr>
            <a:lvl5pPr marL="2238375" indent="-247650" algn="l" defTabSz="496888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2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5pPr>
            <a:lvl6pPr marL="2737645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35399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33152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30906" indent="-248877" algn="l" defTabSz="497754" rtl="0" eaLnBrk="1" latinLnBrk="0" hangingPunct="1">
              <a:spcBef>
                <a:spcPct val="20000"/>
              </a:spcBef>
              <a:buFont typeface="Arial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>
                <a:solidFill>
                  <a:schemeClr val="accent1"/>
                </a:solidFill>
                <a:latin typeface="+mn-lt"/>
              </a:rPr>
              <a:t>Providing a </a:t>
            </a:r>
            <a:r>
              <a:rPr lang="en-US" sz="2000" b="1" dirty="0" smtClean="0">
                <a:solidFill>
                  <a:schemeClr val="accent1"/>
                </a:solidFill>
                <a:latin typeface="+mn-lt"/>
              </a:rPr>
              <a:t>European/Global </a:t>
            </a:r>
            <a:r>
              <a:rPr lang="en-US" sz="2000" b="1" dirty="0" smtClean="0">
                <a:solidFill>
                  <a:schemeClr val="accent1"/>
                </a:solidFill>
                <a:latin typeface="+mn-lt"/>
              </a:rPr>
              <a:t>data package to global initiatives</a:t>
            </a:r>
            <a:endParaRPr lang="en-US" sz="2000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7"/>
          <a:stretch/>
        </p:blipFill>
        <p:spPr bwMode="auto">
          <a:xfrm>
            <a:off x="7067029" y="928048"/>
            <a:ext cx="1228579" cy="140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296" y="2423509"/>
            <a:ext cx="2220043" cy="472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308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TT-eWIS2017 pp</a:t>
            </a:r>
            <a:fld id="{9259AF2F-52C6-9B46-B8B2-0579234AE62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3" name="Titre 1"/>
          <p:cNvSpPr txBox="1">
            <a:spLocks/>
          </p:cNvSpPr>
          <p:nvPr/>
        </p:nvSpPr>
        <p:spPr bwMode="auto">
          <a:xfrm>
            <a:off x="457200" y="1119188"/>
            <a:ext cx="8229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rgbClr val="00AEEF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0" i="0" u="none" strike="noStrike" kern="0" cap="none" spc="0" normalizeH="0" baseline="0" noProof="0" smtClean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Emerging needs: </a:t>
            </a:r>
            <a:br>
              <a:rPr kumimoji="0" lang="fr-FR" sz="3200" b="0" i="0" u="none" strike="noStrike" kern="0" cap="none" spc="0" normalizeH="0" baseline="0" noProof="0" smtClean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fr-FR" sz="3200" b="0" i="0" u="none" strike="noStrike" kern="0" cap="none" spc="0" normalizeH="0" baseline="0" noProof="0" smtClean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sea-level tide gauges</a:t>
            </a:r>
            <a:endParaRPr kumimoji="0" lang="fr-FR" sz="3200" b="0" i="0" u="none" strike="noStrike" kern="0" cap="none" spc="0" normalizeH="0" baseline="0" noProof="0" dirty="0">
              <a:ln>
                <a:noFill/>
              </a:ln>
              <a:solidFill>
                <a:srgbClr val="00AEE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14" name="Espace réservé du contenu 2"/>
          <p:cNvSpPr txBox="1">
            <a:spLocks/>
          </p:cNvSpPr>
          <p:nvPr/>
        </p:nvSpPr>
        <p:spPr bwMode="auto">
          <a:xfrm>
            <a:off x="457200" y="2204864"/>
            <a:ext cx="8658396" cy="399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2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2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European ocean community (EuroGOOS)</a:t>
            </a:r>
            <a:br>
              <a:rPr kumimoji="0" lang="fr-FR" sz="2000" b="0" i="0" u="none" strike="noStrike" kern="0" cap="none" spc="0" normalizeH="0" baseline="0" noProof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fr-FR" sz="2000" b="0" i="0" u="none" strike="noStrike" kern="0" cap="none" spc="0" normalizeH="0" baseline="0" noProof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concentrate the data into the EMODnet Physics portal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fr-FR" sz="2000" b="0" i="0" u="none" strike="noStrike" kern="0" cap="none" spc="0" normalizeH="0" baseline="0" noProof="0" smtClean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 link to the GTS/WIS is missing, so few get exchanged there</a:t>
            </a:r>
            <a:endParaRPr kumimoji="0" lang="fr-FR" sz="2000" b="0" i="0" u="none" strike="noStrike" kern="0" cap="none" spc="0" normalizeH="0" baseline="0" noProof="0" dirty="0" smtClean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5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0"/>
            <a:ext cx="3746083" cy="2098477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6" name="Imag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437243"/>
            <a:ext cx="3746083" cy="20449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</a:ln>
        </p:spPr>
      </p:pic>
      <p:sp>
        <p:nvSpPr>
          <p:cNvPr id="17" name="Flèche vers le bas 5"/>
          <p:cNvSpPr/>
          <p:nvPr/>
        </p:nvSpPr>
        <p:spPr>
          <a:xfrm>
            <a:off x="8172400" y="3476213"/>
            <a:ext cx="288032" cy="864096"/>
          </a:xfrm>
          <a:prstGeom prst="downArrow">
            <a:avLst/>
          </a:prstGeom>
          <a:solidFill>
            <a:srgbClr val="BBE0E3"/>
          </a:solidFill>
          <a:ln w="25400" cap="flat" cmpd="sng" algn="ctr">
            <a:solidFill>
              <a:srgbClr val="BBE0E3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Flèche vers le bas 6"/>
          <p:cNvSpPr/>
          <p:nvPr/>
        </p:nvSpPr>
        <p:spPr>
          <a:xfrm flipV="1">
            <a:off x="8172400" y="2132856"/>
            <a:ext cx="288032" cy="648072"/>
          </a:xfrm>
          <a:prstGeom prst="downArrow">
            <a:avLst/>
          </a:prstGeom>
          <a:solidFill>
            <a:srgbClr val="BBE0E3"/>
          </a:solidFill>
          <a:ln w="25400" cap="flat" cmpd="sng" algn="ctr">
            <a:solidFill>
              <a:srgbClr val="BBE0E3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9" name="Rectangle 7"/>
          <p:cNvSpPr/>
          <p:nvPr/>
        </p:nvSpPr>
        <p:spPr>
          <a:xfrm>
            <a:off x="107504" y="3933056"/>
            <a:ext cx="4968552" cy="2862322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2D2D8A"/>
            </a:solidFill>
            <a:prstDash val="solid"/>
          </a:ln>
          <a:effectLst/>
        </p:spPr>
        <p:txBody>
          <a:bodyPr wrap="square">
            <a:spAutoFit/>
          </a:bodyPr>
          <a:lstStyle/>
          <a:p>
            <a:pPr marL="800100" marR="0" lvl="1" indent="-3429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Their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absence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from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the GTS/WIS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is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pointed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out by WMO</a:t>
            </a:r>
          </a:p>
          <a:p>
            <a:pPr marL="800100" marR="0" lvl="1" indent="-3429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These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are marine surface data</a:t>
            </a:r>
          </a:p>
          <a:p>
            <a:pPr marL="800100" marR="0" lvl="1" indent="-3429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Several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NHMS have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responsibility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/>
            </a:r>
            <a:b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to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predict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surges</a:t>
            </a:r>
            <a:endParaRPr kumimoji="0" lang="fr-FR" sz="2000" b="0" i="0" u="none" strike="noStrike" kern="0" cap="none" spc="0" normalizeH="0" baseline="0" noProof="0" dirty="0" smtClean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800100" marR="0" lvl="1" indent="-3429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Pushing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these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data to the GTS /WIS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could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be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done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easily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b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by </a:t>
            </a:r>
            <a:r>
              <a:rPr kumimoji="0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E-SURFMAR</a:t>
            </a:r>
          </a:p>
          <a:p>
            <a:pPr marR="0" lvl="1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fr-FR" sz="2000" b="0" i="0" u="none" strike="noStrike" kern="0" cap="none" spc="0" normalizeH="0" baseline="0" noProof="0" dirty="0" smtClean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264" y="129628"/>
            <a:ext cx="3846736" cy="1839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5" descr="logodeff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0161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335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eWI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TT-eWIS2017-presentationXX-DataSharingMarineLinkages</Template>
  <TotalTime>987</TotalTime>
  <Words>812</Words>
  <Application>Microsoft Office PowerPoint</Application>
  <PresentationFormat>Bildspel på skärmen (4:3)</PresentationFormat>
  <Paragraphs>389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23</vt:i4>
      </vt:variant>
    </vt:vector>
  </HeadingPairs>
  <TitlesOfParts>
    <vt:vector size="24" baseType="lpstr">
      <vt:lpstr>TT-eWIS2017-presentationXX-template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Thematic data coverage</vt:lpstr>
      <vt:lpstr>PowerPoint-presentation</vt:lpstr>
      <vt:lpstr>PowerPoint-presentation</vt:lpstr>
      <vt:lpstr>Physics</vt:lpstr>
      <vt:lpstr>What’s available?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Tobias Spears</dc:creator>
  <cp:lastModifiedBy>Gorringe Patrick</cp:lastModifiedBy>
  <cp:revision>168</cp:revision>
  <dcterms:created xsi:type="dcterms:W3CDTF">2017-11-02T14:31:58Z</dcterms:created>
  <dcterms:modified xsi:type="dcterms:W3CDTF">2017-11-22T07:34:19Z</dcterms:modified>
</cp:coreProperties>
</file>