
<file path=[Content_Types].xml><?xml version="1.0" encoding="utf-8"?>
<Types xmlns="http://schemas.openxmlformats.org/package/2006/content-types">
  <Default Extension="xml" ContentType="application/xml"/>
  <Default Extension="wmf" ContentType="image/x-wmf"/>
  <Default Extension="vsdx" ContentType="application/vnd.ms-visio.drawing"/>
  <Default Extension="jpeg" ContentType="image/jpeg"/>
  <Default Extension="rels" ContentType="application/vnd.openxmlformats-package.relationships+xml"/>
  <Default Extension="emf" ContentType="image/x-emf"/>
  <Default Extension="ppt" ContentType="application/vnd.ms-powerpoint"/>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embeddings/oleObject1.bin" ContentType="application/vnd.openxmlformats-officedocument.oleObject"/>
  <Override PartName="/ppt/embeddings/oleObject2.bin" ContentType="application/vnd.openxmlformats-officedocument.oleObject"/>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2" r:id="rId1"/>
  </p:sldMasterIdLst>
  <p:notesMasterIdLst>
    <p:notesMasterId r:id="rId43"/>
  </p:notesMasterIdLst>
  <p:handoutMasterIdLst>
    <p:handoutMasterId r:id="rId44"/>
  </p:handoutMasterIdLst>
  <p:sldIdLst>
    <p:sldId id="589" r:id="rId2"/>
    <p:sldId id="634" r:id="rId3"/>
    <p:sldId id="635" r:id="rId4"/>
    <p:sldId id="636" r:id="rId5"/>
    <p:sldId id="637" r:id="rId6"/>
    <p:sldId id="618" r:id="rId7"/>
    <p:sldId id="609" r:id="rId8"/>
    <p:sldId id="626" r:id="rId9"/>
    <p:sldId id="617" r:id="rId10"/>
    <p:sldId id="645" r:id="rId11"/>
    <p:sldId id="646" r:id="rId12"/>
    <p:sldId id="638" r:id="rId13"/>
    <p:sldId id="623" r:id="rId14"/>
    <p:sldId id="628" r:id="rId15"/>
    <p:sldId id="629" r:id="rId16"/>
    <p:sldId id="599" r:id="rId17"/>
    <p:sldId id="600" r:id="rId18"/>
    <p:sldId id="644" r:id="rId19"/>
    <p:sldId id="602" r:id="rId20"/>
    <p:sldId id="603" r:id="rId21"/>
    <p:sldId id="624" r:id="rId22"/>
    <p:sldId id="620" r:id="rId23"/>
    <p:sldId id="621" r:id="rId24"/>
    <p:sldId id="587" r:id="rId25"/>
    <p:sldId id="591" r:id="rId26"/>
    <p:sldId id="593" r:id="rId27"/>
    <p:sldId id="594" r:id="rId28"/>
    <p:sldId id="596" r:id="rId29"/>
    <p:sldId id="597" r:id="rId30"/>
    <p:sldId id="647" r:id="rId31"/>
    <p:sldId id="648" r:id="rId32"/>
    <p:sldId id="611" r:id="rId33"/>
    <p:sldId id="650" r:id="rId34"/>
    <p:sldId id="651" r:id="rId35"/>
    <p:sldId id="653" r:id="rId36"/>
    <p:sldId id="652" r:id="rId37"/>
    <p:sldId id="639" r:id="rId38"/>
    <p:sldId id="640" r:id="rId39"/>
    <p:sldId id="641" r:id="rId40"/>
    <p:sldId id="643" r:id="rId41"/>
    <p:sldId id="649" r:id="rId42"/>
  </p:sldIdLst>
  <p:sldSz cx="9906000" cy="6858000" type="A4"/>
  <p:notesSz cx="9931400" cy="14363700"/>
  <p:defaultTextStyle>
    <a:defPPr>
      <a:defRPr lang="en-GB"/>
    </a:defPPr>
    <a:lvl1pPr algn="l" rtl="0" fontAlgn="base">
      <a:spcBef>
        <a:spcPct val="0"/>
      </a:spcBef>
      <a:spcAft>
        <a:spcPct val="0"/>
      </a:spcAft>
      <a:defRPr sz="900" b="1" kern="1200">
        <a:solidFill>
          <a:schemeClr val="bg1"/>
        </a:solidFill>
        <a:latin typeface="Tahoma" pitchFamily="34" charset="0"/>
        <a:ea typeface="+mn-ea"/>
        <a:cs typeface="+mn-cs"/>
      </a:defRPr>
    </a:lvl1pPr>
    <a:lvl2pPr marL="457200" algn="l" rtl="0" fontAlgn="base">
      <a:spcBef>
        <a:spcPct val="0"/>
      </a:spcBef>
      <a:spcAft>
        <a:spcPct val="0"/>
      </a:spcAft>
      <a:defRPr sz="900" b="1" kern="1200">
        <a:solidFill>
          <a:schemeClr val="bg1"/>
        </a:solidFill>
        <a:latin typeface="Tahoma" pitchFamily="34" charset="0"/>
        <a:ea typeface="+mn-ea"/>
        <a:cs typeface="+mn-cs"/>
      </a:defRPr>
    </a:lvl2pPr>
    <a:lvl3pPr marL="914400" algn="l" rtl="0" fontAlgn="base">
      <a:spcBef>
        <a:spcPct val="0"/>
      </a:spcBef>
      <a:spcAft>
        <a:spcPct val="0"/>
      </a:spcAft>
      <a:defRPr sz="900" b="1" kern="1200">
        <a:solidFill>
          <a:schemeClr val="bg1"/>
        </a:solidFill>
        <a:latin typeface="Tahoma" pitchFamily="34" charset="0"/>
        <a:ea typeface="+mn-ea"/>
        <a:cs typeface="+mn-cs"/>
      </a:defRPr>
    </a:lvl3pPr>
    <a:lvl4pPr marL="1371600" algn="l" rtl="0" fontAlgn="base">
      <a:spcBef>
        <a:spcPct val="0"/>
      </a:spcBef>
      <a:spcAft>
        <a:spcPct val="0"/>
      </a:spcAft>
      <a:defRPr sz="900" b="1" kern="1200">
        <a:solidFill>
          <a:schemeClr val="bg1"/>
        </a:solidFill>
        <a:latin typeface="Tahoma" pitchFamily="34" charset="0"/>
        <a:ea typeface="+mn-ea"/>
        <a:cs typeface="+mn-cs"/>
      </a:defRPr>
    </a:lvl4pPr>
    <a:lvl5pPr marL="1828800" algn="l" rtl="0" fontAlgn="base">
      <a:spcBef>
        <a:spcPct val="0"/>
      </a:spcBef>
      <a:spcAft>
        <a:spcPct val="0"/>
      </a:spcAft>
      <a:defRPr sz="900" b="1" kern="1200">
        <a:solidFill>
          <a:schemeClr val="bg1"/>
        </a:solidFill>
        <a:latin typeface="Tahoma" pitchFamily="34" charset="0"/>
        <a:ea typeface="+mn-ea"/>
        <a:cs typeface="+mn-cs"/>
      </a:defRPr>
    </a:lvl5pPr>
    <a:lvl6pPr marL="2286000" algn="l" defTabSz="914400" rtl="0" eaLnBrk="1" latinLnBrk="0" hangingPunct="1">
      <a:defRPr sz="900" b="1" kern="1200">
        <a:solidFill>
          <a:schemeClr val="bg1"/>
        </a:solidFill>
        <a:latin typeface="Tahoma" pitchFamily="34" charset="0"/>
        <a:ea typeface="+mn-ea"/>
        <a:cs typeface="+mn-cs"/>
      </a:defRPr>
    </a:lvl6pPr>
    <a:lvl7pPr marL="2743200" algn="l" defTabSz="914400" rtl="0" eaLnBrk="1" latinLnBrk="0" hangingPunct="1">
      <a:defRPr sz="900" b="1" kern="1200">
        <a:solidFill>
          <a:schemeClr val="bg1"/>
        </a:solidFill>
        <a:latin typeface="Tahoma" pitchFamily="34" charset="0"/>
        <a:ea typeface="+mn-ea"/>
        <a:cs typeface="+mn-cs"/>
      </a:defRPr>
    </a:lvl7pPr>
    <a:lvl8pPr marL="3200400" algn="l" defTabSz="914400" rtl="0" eaLnBrk="1" latinLnBrk="0" hangingPunct="1">
      <a:defRPr sz="900" b="1" kern="1200">
        <a:solidFill>
          <a:schemeClr val="bg1"/>
        </a:solidFill>
        <a:latin typeface="Tahoma" pitchFamily="34" charset="0"/>
        <a:ea typeface="+mn-ea"/>
        <a:cs typeface="+mn-cs"/>
      </a:defRPr>
    </a:lvl8pPr>
    <a:lvl9pPr marL="3657600" algn="l" defTabSz="914400" rtl="0" eaLnBrk="1" latinLnBrk="0" hangingPunct="1">
      <a:defRPr sz="900" b="1" kern="1200">
        <a:solidFill>
          <a:schemeClr val="bg1"/>
        </a:solidFill>
        <a:latin typeface="Tahoma" pitchFamily="34" charset="0"/>
        <a:ea typeface="+mn-ea"/>
        <a:cs typeface="+mn-cs"/>
      </a:defRPr>
    </a:lvl9pPr>
  </p:defaultTextStyle>
  <p:extLst>
    <p:ext uri="{EFAFB233-063F-42B5-8137-9DF3F51BA10A}">
      <p15:sldGuideLst xmlns="" xmlns:p15="http://schemas.microsoft.com/office/powerpoint/2012/main">
        <p15:guide id="1" orient="horz" pos="1164">
          <p15:clr>
            <a:srgbClr val="A4A3A4"/>
          </p15:clr>
        </p15:guide>
        <p15:guide id="2" orient="horz" pos="1410">
          <p15:clr>
            <a:srgbClr val="A4A3A4"/>
          </p15:clr>
        </p15:guide>
        <p15:guide id="3" orient="horz" pos="2715">
          <p15:clr>
            <a:srgbClr val="A4A3A4"/>
          </p15:clr>
        </p15:guide>
        <p15:guide id="4" orient="horz" pos="2389">
          <p15:clr>
            <a:srgbClr val="A4A3A4"/>
          </p15:clr>
        </p15:guide>
        <p15:guide id="5" orient="horz" pos="2064">
          <p15:clr>
            <a:srgbClr val="A4A3A4"/>
          </p15:clr>
        </p15:guide>
        <p15:guide id="6" orient="horz" pos="1735">
          <p15:clr>
            <a:srgbClr val="A4A3A4"/>
          </p15:clr>
        </p15:guide>
        <p15:guide id="7" orient="horz" pos="3369">
          <p15:clr>
            <a:srgbClr val="A4A3A4"/>
          </p15:clr>
        </p15:guide>
        <p15:guide id="8" orient="horz" pos="3698">
          <p15:clr>
            <a:srgbClr val="A4A3A4"/>
          </p15:clr>
        </p15:guide>
        <p15:guide id="9" pos="4214">
          <p15:clr>
            <a:srgbClr val="A4A3A4"/>
          </p15:clr>
        </p15:guide>
        <p15:guide id="10" pos="196">
          <p15:clr>
            <a:srgbClr val="A4A3A4"/>
          </p15:clr>
        </p15:guide>
        <p15:guide id="11" pos="1552">
          <p15:clr>
            <a:srgbClr val="A4A3A4"/>
          </p15:clr>
        </p15:guide>
        <p15:guide id="12" pos="4879">
          <p15:clr>
            <a:srgbClr val="A4A3A4"/>
          </p15:clr>
        </p15:guide>
        <p15:guide id="13" pos="5556">
          <p15:clr>
            <a:srgbClr val="A4A3A4"/>
          </p15:clr>
        </p15:guide>
        <p15:guide id="14" pos="2235">
          <p15:clr>
            <a:srgbClr val="A4A3A4"/>
          </p15:clr>
        </p15:guide>
        <p15:guide id="15" pos="874">
          <p15:clr>
            <a:srgbClr val="A4A3A4"/>
          </p15:clr>
        </p15:guide>
      </p15:sldGuideLst>
    </p:ext>
    <p:ext uri="{2D200454-40CA-4A62-9FC3-DE9A4176ACB9}">
      <p15:notesGuideLst xmlns="" xmlns:p15="http://schemas.microsoft.com/office/powerpoint/2012/main">
        <p15:guide id="1" orient="horz" pos="4525">
          <p15:clr>
            <a:srgbClr val="A4A3A4"/>
          </p15:clr>
        </p15:guide>
        <p15:guide id="2" pos="3127">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ves Buhler" initials="D/TSS" lastIdx="12" clrIdx="0">
    <p:extLst/>
  </p:cmAuthor>
  <p:cmAuthor id="2" name="Lothar Wolf" initials="GSI/LW"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5E2"/>
    <a:srgbClr val="00205B"/>
    <a:srgbClr val="FE5000"/>
    <a:srgbClr val="C5B9AC"/>
    <a:srgbClr val="CB333B"/>
    <a:srgbClr val="FEDB00"/>
    <a:srgbClr val="968C83"/>
    <a:srgbClr val="99C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457" autoAdjust="0"/>
    <p:restoredTop sz="90299" autoAdjust="0"/>
  </p:normalViewPr>
  <p:slideViewPr>
    <p:cSldViewPr snapToGrid="0">
      <p:cViewPr varScale="1">
        <p:scale>
          <a:sx n="98" d="100"/>
          <a:sy n="98" d="100"/>
        </p:scale>
        <p:origin x="-1808" y="-104"/>
      </p:cViewPr>
      <p:guideLst>
        <p:guide orient="horz" pos="1164"/>
        <p:guide orient="horz" pos="1410"/>
        <p:guide orient="horz" pos="2715"/>
        <p:guide orient="horz" pos="2389"/>
        <p:guide orient="horz" pos="2064"/>
        <p:guide orient="horz" pos="1735"/>
        <p:guide orient="horz" pos="3369"/>
        <p:guide orient="horz" pos="3698"/>
        <p:guide pos="4214"/>
        <p:guide pos="196"/>
        <p:guide pos="1552"/>
        <p:guide pos="4879"/>
        <p:guide pos="5556"/>
        <p:guide pos="2235"/>
        <p:guide pos="87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5430"/>
    </p:cViewPr>
  </p:sorterViewPr>
  <p:notesViewPr>
    <p:cSldViewPr snapToGrid="0">
      <p:cViewPr varScale="1">
        <p:scale>
          <a:sx n="82" d="100"/>
          <a:sy n="82" d="100"/>
        </p:scale>
        <p:origin x="-3954" y="-78"/>
      </p:cViewPr>
      <p:guideLst>
        <p:guide orient="horz" pos="4525"/>
        <p:guide pos="3127"/>
      </p:guideLst>
    </p:cSldViewPr>
  </p:notes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commentAuthors" Target="commentAuthors.xml"/><Relationship Id="rId47" Type="http://schemas.openxmlformats.org/officeDocument/2006/relationships/presProps" Target="presProps.xml"/><Relationship Id="rId48" Type="http://schemas.openxmlformats.org/officeDocument/2006/relationships/viewProps" Target="viewProps.xml"/><Relationship Id="rId49" Type="http://schemas.openxmlformats.org/officeDocument/2006/relationships/theme" Target="theme/theme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5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notesMaster" Target="notesMasters/notesMaster1.xml"/><Relationship Id="rId44" Type="http://schemas.openxmlformats.org/officeDocument/2006/relationships/handoutMaster" Target="handoutMasters/handoutMaster1.xml"/><Relationship Id="rId45" Type="http://schemas.openxmlformats.org/officeDocument/2006/relationships/printerSettings" Target="printerSettings/printerSettings1.bin"/></Relationships>
</file>

<file path=ppt/diagrams/colors1.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78236C1-FD89-4187-A8BD-9D801E51CFB4}" type="doc">
      <dgm:prSet loTypeId="urn:microsoft.com/office/officeart/2009/3/layout/IncreasingArrowsProcess" loCatId="process" qsTypeId="urn:microsoft.com/office/officeart/2005/8/quickstyle/3d1" qsCatId="3D" csTypeId="urn:microsoft.com/office/officeart/2005/8/colors/accent4_4" csCatId="accent4" phldr="1"/>
      <dgm:spPr/>
      <dgm:t>
        <a:bodyPr/>
        <a:lstStyle/>
        <a:p>
          <a:endParaRPr lang="en-GB"/>
        </a:p>
      </dgm:t>
    </dgm:pt>
    <dgm:pt modelId="{A09859A9-5160-4B87-BC06-ECF5AFC28931}">
      <dgm:prSet phldrT="[Text]"/>
      <dgm:spPr/>
      <dgm:t>
        <a:bodyPr/>
        <a:lstStyle/>
        <a:p>
          <a:r>
            <a:rPr lang="de-DE" dirty="0"/>
            <a:t>EUMETSAT - Data Services Roadmap</a:t>
          </a:r>
          <a:endParaRPr lang="en-GB" dirty="0"/>
        </a:p>
      </dgm:t>
    </dgm:pt>
    <dgm:pt modelId="{33399892-F19A-4EBD-BB3F-81CA4603D833}" type="parTrans" cxnId="{815138C0-4263-47AF-A67C-86EF28DA0BAE}">
      <dgm:prSet/>
      <dgm:spPr/>
      <dgm:t>
        <a:bodyPr/>
        <a:lstStyle/>
        <a:p>
          <a:endParaRPr lang="en-GB"/>
        </a:p>
      </dgm:t>
    </dgm:pt>
    <dgm:pt modelId="{55C20CB7-6E6E-43D8-9285-458BE70F89D6}" type="sibTrans" cxnId="{815138C0-4263-47AF-A67C-86EF28DA0BAE}">
      <dgm:prSet/>
      <dgm:spPr/>
      <dgm:t>
        <a:bodyPr/>
        <a:lstStyle/>
        <a:p>
          <a:endParaRPr lang="en-GB"/>
        </a:p>
      </dgm:t>
    </dgm:pt>
    <dgm:pt modelId="{39B07B29-BAFA-448C-A940-1C69B8ED3449}">
      <dgm:prSet phldrT="[Text]" custT="1"/>
      <dgm:spPr/>
      <dgm:t>
        <a:bodyPr/>
        <a:lstStyle/>
        <a:p>
          <a:r>
            <a:rPr lang="de-DE" sz="1400" dirty="0" err="1"/>
            <a:t>Establish</a:t>
          </a:r>
          <a:r>
            <a:rPr lang="de-DE" sz="1400" dirty="0"/>
            <a:t> Information </a:t>
          </a:r>
          <a:r>
            <a:rPr lang="de-DE" sz="1400" dirty="0" err="1"/>
            <a:t>Centric</a:t>
          </a:r>
          <a:r>
            <a:rPr lang="de-DE" sz="1400" dirty="0"/>
            <a:t> Service Infrastructure (ICSI)</a:t>
          </a:r>
        </a:p>
        <a:p>
          <a:endParaRPr lang="de-DE" sz="1400" dirty="0"/>
        </a:p>
        <a:p>
          <a:r>
            <a:rPr lang="de-DE" sz="1400" dirty="0"/>
            <a:t>New </a:t>
          </a:r>
          <a:r>
            <a:rPr lang="de-DE" sz="1400" dirty="0" err="1"/>
            <a:t>data</a:t>
          </a:r>
          <a:r>
            <a:rPr lang="de-DE" sz="1400" dirty="0"/>
            <a:t> </a:t>
          </a:r>
          <a:r>
            <a:rPr lang="de-DE" sz="1400" dirty="0" err="1"/>
            <a:t>services</a:t>
          </a:r>
          <a:r>
            <a:rPr lang="de-DE" sz="1400" dirty="0"/>
            <a:t> &amp; </a:t>
          </a:r>
          <a:r>
            <a:rPr lang="de-DE" sz="1400" dirty="0" err="1"/>
            <a:t>tools</a:t>
          </a:r>
          <a:r>
            <a:rPr lang="de-DE" sz="1400" dirty="0"/>
            <a:t> </a:t>
          </a:r>
          <a:r>
            <a:rPr lang="de-DE" sz="1400" dirty="0" err="1"/>
            <a:t>for</a:t>
          </a:r>
          <a:r>
            <a:rPr lang="de-DE" sz="1400" dirty="0"/>
            <a:t> EUMETSAT </a:t>
          </a:r>
          <a:r>
            <a:rPr lang="de-DE" sz="1400" dirty="0" err="1"/>
            <a:t>missions</a:t>
          </a:r>
          <a:r>
            <a:rPr lang="de-DE" sz="1400" dirty="0"/>
            <a:t>/ </a:t>
          </a:r>
          <a:r>
            <a:rPr lang="de-DE" sz="1400" dirty="0" err="1"/>
            <a:t>users</a:t>
          </a:r>
          <a:endParaRPr lang="en-GB" sz="1400" dirty="0"/>
        </a:p>
      </dgm:t>
    </dgm:pt>
    <dgm:pt modelId="{A2812D80-A2FE-42CE-8F2D-51897DCFEB70}" type="parTrans" cxnId="{A9DA0BBE-D043-4302-9CD7-B7103A8A3FE2}">
      <dgm:prSet/>
      <dgm:spPr/>
      <dgm:t>
        <a:bodyPr/>
        <a:lstStyle/>
        <a:p>
          <a:endParaRPr lang="en-GB"/>
        </a:p>
      </dgm:t>
    </dgm:pt>
    <dgm:pt modelId="{21F990C0-BD45-4947-A6DB-31B8F1E31D89}" type="sibTrans" cxnId="{A9DA0BBE-D043-4302-9CD7-B7103A8A3FE2}">
      <dgm:prSet/>
      <dgm:spPr/>
      <dgm:t>
        <a:bodyPr/>
        <a:lstStyle/>
        <a:p>
          <a:endParaRPr lang="en-GB"/>
        </a:p>
      </dgm:t>
    </dgm:pt>
    <dgm:pt modelId="{DCC26843-4978-4569-BA07-0A4E5C6B8C85}">
      <dgm:prSet phldrT="[Text]"/>
      <dgm:spPr/>
      <dgm:t>
        <a:bodyPr/>
        <a:lstStyle/>
        <a:p>
          <a:r>
            <a:rPr lang="en-US" dirty="0" smtClean="0"/>
            <a:t>DIAS Demonstrator (V0)</a:t>
          </a:r>
          <a:endParaRPr lang="en-GB" dirty="0"/>
        </a:p>
      </dgm:t>
    </dgm:pt>
    <dgm:pt modelId="{5DBDAD2B-190B-4911-BE72-66CD6B976E8C}" type="parTrans" cxnId="{A786F5FF-BA24-4877-BE6C-C08DD7D84A55}">
      <dgm:prSet/>
      <dgm:spPr/>
      <dgm:t>
        <a:bodyPr/>
        <a:lstStyle/>
        <a:p>
          <a:endParaRPr lang="en-GB"/>
        </a:p>
      </dgm:t>
    </dgm:pt>
    <dgm:pt modelId="{2C74BEA8-516F-46C4-BA3A-352DDDC54736}" type="sibTrans" cxnId="{A786F5FF-BA24-4877-BE6C-C08DD7D84A55}">
      <dgm:prSet/>
      <dgm:spPr/>
      <dgm:t>
        <a:bodyPr/>
        <a:lstStyle/>
        <a:p>
          <a:endParaRPr lang="en-GB"/>
        </a:p>
      </dgm:t>
    </dgm:pt>
    <dgm:pt modelId="{FEDF5A4E-3873-4406-A4AD-3BD0BE47D255}">
      <dgm:prSet phldrT="[Text]" custT="1"/>
      <dgm:spPr/>
      <dgm:t>
        <a:bodyPr/>
        <a:lstStyle/>
        <a:p>
          <a:r>
            <a:rPr lang="de-DE" sz="1600" dirty="0" smtClean="0"/>
            <a:t>Implementing a Distributed </a:t>
          </a:r>
          <a:r>
            <a:rPr lang="de-DE" sz="1600" dirty="0"/>
            <a:t>Cloud Service </a:t>
          </a:r>
          <a:r>
            <a:rPr lang="de-DE" sz="1600" dirty="0" smtClean="0"/>
            <a:t>Infrastructure for demonstration purpose</a:t>
          </a:r>
          <a:endParaRPr lang="de-DE" sz="1600" dirty="0"/>
        </a:p>
      </dgm:t>
    </dgm:pt>
    <dgm:pt modelId="{F764EE85-976A-4325-8A3B-96F91BCCF27A}" type="parTrans" cxnId="{05BCB641-B5B8-4E27-9B2C-A2F954EB8D6A}">
      <dgm:prSet/>
      <dgm:spPr/>
      <dgm:t>
        <a:bodyPr/>
        <a:lstStyle/>
        <a:p>
          <a:endParaRPr lang="en-GB"/>
        </a:p>
      </dgm:t>
    </dgm:pt>
    <dgm:pt modelId="{46400289-29F1-46D3-A850-6120E19C8362}" type="sibTrans" cxnId="{05BCB641-B5B8-4E27-9B2C-A2F954EB8D6A}">
      <dgm:prSet/>
      <dgm:spPr/>
      <dgm:t>
        <a:bodyPr/>
        <a:lstStyle/>
        <a:p>
          <a:endParaRPr lang="en-GB"/>
        </a:p>
      </dgm:t>
    </dgm:pt>
    <dgm:pt modelId="{9D48CB9A-4E38-4464-A7DB-4AF02FC50C10}">
      <dgm:prSet phldrT="[Text]"/>
      <dgm:spPr>
        <a:solidFill>
          <a:srgbClr val="FF0000"/>
        </a:solidFill>
      </dgm:spPr>
      <dgm:t>
        <a:bodyPr/>
        <a:lstStyle/>
        <a:p>
          <a:r>
            <a:rPr lang="de-DE" dirty="0" smtClean="0"/>
            <a:t>Operational DIAS</a:t>
          </a:r>
          <a:endParaRPr lang="en-GB" dirty="0"/>
        </a:p>
      </dgm:t>
    </dgm:pt>
    <dgm:pt modelId="{5DD24FBE-B656-475B-8898-3D6508B12849}" type="parTrans" cxnId="{34D9ADBA-5836-4249-B22A-790F694221E1}">
      <dgm:prSet/>
      <dgm:spPr/>
      <dgm:t>
        <a:bodyPr/>
        <a:lstStyle/>
        <a:p>
          <a:endParaRPr lang="en-GB"/>
        </a:p>
      </dgm:t>
    </dgm:pt>
    <dgm:pt modelId="{009C3CBE-8F9E-4B46-B7B3-AEED3E5DDA76}" type="sibTrans" cxnId="{34D9ADBA-5836-4249-B22A-790F694221E1}">
      <dgm:prSet/>
      <dgm:spPr/>
      <dgm:t>
        <a:bodyPr/>
        <a:lstStyle/>
        <a:p>
          <a:endParaRPr lang="en-GB"/>
        </a:p>
      </dgm:t>
    </dgm:pt>
    <dgm:pt modelId="{70EE81CB-3630-442E-82F4-70425DB88DC2}">
      <dgm:prSet phldrT="[Text]" custT="1"/>
      <dgm:spPr/>
      <dgm:t>
        <a:bodyPr/>
        <a:lstStyle/>
        <a:p>
          <a:r>
            <a:rPr lang="de-DE" sz="1600" dirty="0" smtClean="0"/>
            <a:t>Provide full services </a:t>
          </a:r>
        </a:p>
        <a:p>
          <a:endParaRPr lang="de-DE" sz="1600" dirty="0" smtClean="0"/>
        </a:p>
        <a:p>
          <a:r>
            <a:rPr lang="de-DE" sz="1600" dirty="0" smtClean="0"/>
            <a:t>API </a:t>
          </a:r>
          <a:r>
            <a:rPr lang="de-DE" sz="1600" dirty="0"/>
            <a:t>for industry services &amp; market place.</a:t>
          </a:r>
        </a:p>
        <a:p>
          <a:r>
            <a:rPr lang="de-DE" sz="1600" dirty="0"/>
            <a:t> </a:t>
          </a:r>
          <a:endParaRPr lang="en-GB" sz="1600" dirty="0"/>
        </a:p>
      </dgm:t>
    </dgm:pt>
    <dgm:pt modelId="{45EF85C8-AA81-41FA-8879-131A5D75716F}" type="parTrans" cxnId="{2A8EF847-531A-413D-ABE7-826BC7C6C992}">
      <dgm:prSet/>
      <dgm:spPr/>
      <dgm:t>
        <a:bodyPr/>
        <a:lstStyle/>
        <a:p>
          <a:endParaRPr lang="en-GB"/>
        </a:p>
      </dgm:t>
    </dgm:pt>
    <dgm:pt modelId="{14659075-33C0-405D-B8A4-46D649CD4085}" type="sibTrans" cxnId="{2A8EF847-531A-413D-ABE7-826BC7C6C992}">
      <dgm:prSet/>
      <dgm:spPr/>
      <dgm:t>
        <a:bodyPr/>
        <a:lstStyle/>
        <a:p>
          <a:endParaRPr lang="en-GB"/>
        </a:p>
      </dgm:t>
    </dgm:pt>
    <dgm:pt modelId="{549E975F-93DE-4203-9951-333A554574E5}" type="pres">
      <dgm:prSet presAssocID="{978236C1-FD89-4187-A8BD-9D801E51CFB4}" presName="Name0" presStyleCnt="0">
        <dgm:presLayoutVars>
          <dgm:chMax val="5"/>
          <dgm:chPref val="5"/>
          <dgm:dir/>
          <dgm:animLvl val="lvl"/>
        </dgm:presLayoutVars>
      </dgm:prSet>
      <dgm:spPr/>
      <dgm:t>
        <a:bodyPr/>
        <a:lstStyle/>
        <a:p>
          <a:endParaRPr lang="en-GB"/>
        </a:p>
      </dgm:t>
    </dgm:pt>
    <dgm:pt modelId="{2A9150C9-442E-4829-BC71-AB2F0EE4FD6D}" type="pres">
      <dgm:prSet presAssocID="{A09859A9-5160-4B87-BC06-ECF5AFC28931}" presName="parentText1" presStyleLbl="node1" presStyleIdx="0" presStyleCnt="3">
        <dgm:presLayoutVars>
          <dgm:chMax/>
          <dgm:chPref val="3"/>
          <dgm:bulletEnabled val="1"/>
        </dgm:presLayoutVars>
      </dgm:prSet>
      <dgm:spPr/>
      <dgm:t>
        <a:bodyPr/>
        <a:lstStyle/>
        <a:p>
          <a:endParaRPr lang="en-GB"/>
        </a:p>
      </dgm:t>
    </dgm:pt>
    <dgm:pt modelId="{7DD95596-9A22-47CE-BFAB-A95C1556A0A8}" type="pres">
      <dgm:prSet presAssocID="{A09859A9-5160-4B87-BC06-ECF5AFC28931}" presName="childText1" presStyleLbl="solidAlignAcc1" presStyleIdx="0" presStyleCnt="3">
        <dgm:presLayoutVars>
          <dgm:chMax val="0"/>
          <dgm:chPref val="0"/>
          <dgm:bulletEnabled val="1"/>
        </dgm:presLayoutVars>
      </dgm:prSet>
      <dgm:spPr/>
      <dgm:t>
        <a:bodyPr/>
        <a:lstStyle/>
        <a:p>
          <a:endParaRPr lang="en-GB"/>
        </a:p>
      </dgm:t>
    </dgm:pt>
    <dgm:pt modelId="{C7039A33-CDD7-4457-89FC-C407F4D6B3E0}" type="pres">
      <dgm:prSet presAssocID="{DCC26843-4978-4569-BA07-0A4E5C6B8C85}" presName="parentText2" presStyleLbl="node1" presStyleIdx="1" presStyleCnt="3">
        <dgm:presLayoutVars>
          <dgm:chMax/>
          <dgm:chPref val="3"/>
          <dgm:bulletEnabled val="1"/>
        </dgm:presLayoutVars>
      </dgm:prSet>
      <dgm:spPr/>
      <dgm:t>
        <a:bodyPr/>
        <a:lstStyle/>
        <a:p>
          <a:endParaRPr lang="en-GB"/>
        </a:p>
      </dgm:t>
    </dgm:pt>
    <dgm:pt modelId="{DE8BB2BB-EF30-4249-97D5-4B4D5BCCF1EA}" type="pres">
      <dgm:prSet presAssocID="{DCC26843-4978-4569-BA07-0A4E5C6B8C85}" presName="childText2" presStyleLbl="solidAlignAcc1" presStyleIdx="1" presStyleCnt="3">
        <dgm:presLayoutVars>
          <dgm:chMax val="0"/>
          <dgm:chPref val="0"/>
          <dgm:bulletEnabled val="1"/>
        </dgm:presLayoutVars>
      </dgm:prSet>
      <dgm:spPr/>
      <dgm:t>
        <a:bodyPr/>
        <a:lstStyle/>
        <a:p>
          <a:endParaRPr lang="en-GB"/>
        </a:p>
      </dgm:t>
    </dgm:pt>
    <dgm:pt modelId="{B0CCA91B-689B-4B1A-9630-1DFB42B4BF56}" type="pres">
      <dgm:prSet presAssocID="{9D48CB9A-4E38-4464-A7DB-4AF02FC50C10}" presName="parentText3" presStyleLbl="node1" presStyleIdx="2" presStyleCnt="3">
        <dgm:presLayoutVars>
          <dgm:chMax/>
          <dgm:chPref val="3"/>
          <dgm:bulletEnabled val="1"/>
        </dgm:presLayoutVars>
      </dgm:prSet>
      <dgm:spPr/>
      <dgm:t>
        <a:bodyPr/>
        <a:lstStyle/>
        <a:p>
          <a:endParaRPr lang="en-GB"/>
        </a:p>
      </dgm:t>
    </dgm:pt>
    <dgm:pt modelId="{4AB79C0A-C98B-4601-AFDF-9FCFFC42ACBE}" type="pres">
      <dgm:prSet presAssocID="{9D48CB9A-4E38-4464-A7DB-4AF02FC50C10}" presName="childText3" presStyleLbl="solidAlignAcc1" presStyleIdx="2" presStyleCnt="3">
        <dgm:presLayoutVars>
          <dgm:chMax val="0"/>
          <dgm:chPref val="0"/>
          <dgm:bulletEnabled val="1"/>
        </dgm:presLayoutVars>
      </dgm:prSet>
      <dgm:spPr/>
      <dgm:t>
        <a:bodyPr/>
        <a:lstStyle/>
        <a:p>
          <a:endParaRPr lang="en-GB"/>
        </a:p>
      </dgm:t>
    </dgm:pt>
  </dgm:ptLst>
  <dgm:cxnLst>
    <dgm:cxn modelId="{DB285D98-EE92-B042-88D9-B37D185A91BB}" type="presOf" srcId="{9D48CB9A-4E38-4464-A7DB-4AF02FC50C10}" destId="{B0CCA91B-689B-4B1A-9630-1DFB42B4BF56}" srcOrd="0" destOrd="0" presId="urn:microsoft.com/office/officeart/2009/3/layout/IncreasingArrowsProcess"/>
    <dgm:cxn modelId="{571BF841-8654-3349-B49D-E9FB9E5E03FE}" type="presOf" srcId="{DCC26843-4978-4569-BA07-0A4E5C6B8C85}" destId="{C7039A33-CDD7-4457-89FC-C407F4D6B3E0}" srcOrd="0" destOrd="0" presId="urn:microsoft.com/office/officeart/2009/3/layout/IncreasingArrowsProcess"/>
    <dgm:cxn modelId="{815138C0-4263-47AF-A67C-86EF28DA0BAE}" srcId="{978236C1-FD89-4187-A8BD-9D801E51CFB4}" destId="{A09859A9-5160-4B87-BC06-ECF5AFC28931}" srcOrd="0" destOrd="0" parTransId="{33399892-F19A-4EBD-BB3F-81CA4603D833}" sibTransId="{55C20CB7-6E6E-43D8-9285-458BE70F89D6}"/>
    <dgm:cxn modelId="{4C010575-70F6-1542-A70A-8ED78940AD5B}" type="presOf" srcId="{A09859A9-5160-4B87-BC06-ECF5AFC28931}" destId="{2A9150C9-442E-4829-BC71-AB2F0EE4FD6D}" srcOrd="0" destOrd="0" presId="urn:microsoft.com/office/officeart/2009/3/layout/IncreasingArrowsProcess"/>
    <dgm:cxn modelId="{2A8EF847-531A-413D-ABE7-826BC7C6C992}" srcId="{9D48CB9A-4E38-4464-A7DB-4AF02FC50C10}" destId="{70EE81CB-3630-442E-82F4-70425DB88DC2}" srcOrd="0" destOrd="0" parTransId="{45EF85C8-AA81-41FA-8879-131A5D75716F}" sibTransId="{14659075-33C0-405D-B8A4-46D649CD4085}"/>
    <dgm:cxn modelId="{4EB53B7F-5363-254D-A2C7-CA807DE6569E}" type="presOf" srcId="{70EE81CB-3630-442E-82F4-70425DB88DC2}" destId="{4AB79C0A-C98B-4601-AFDF-9FCFFC42ACBE}" srcOrd="0" destOrd="0" presId="urn:microsoft.com/office/officeart/2009/3/layout/IncreasingArrowsProcess"/>
    <dgm:cxn modelId="{5FCAD133-EB15-5E40-B508-DE9A3D3F65ED}" type="presOf" srcId="{FEDF5A4E-3873-4406-A4AD-3BD0BE47D255}" destId="{DE8BB2BB-EF30-4249-97D5-4B4D5BCCF1EA}" srcOrd="0" destOrd="0" presId="urn:microsoft.com/office/officeart/2009/3/layout/IncreasingArrowsProcess"/>
    <dgm:cxn modelId="{05BCB641-B5B8-4E27-9B2C-A2F954EB8D6A}" srcId="{DCC26843-4978-4569-BA07-0A4E5C6B8C85}" destId="{FEDF5A4E-3873-4406-A4AD-3BD0BE47D255}" srcOrd="0" destOrd="0" parTransId="{F764EE85-976A-4325-8A3B-96F91BCCF27A}" sibTransId="{46400289-29F1-46D3-A850-6120E19C8362}"/>
    <dgm:cxn modelId="{0352AE1F-A938-8148-A0DF-2B7AA78FBA2C}" type="presOf" srcId="{39B07B29-BAFA-448C-A940-1C69B8ED3449}" destId="{7DD95596-9A22-47CE-BFAB-A95C1556A0A8}" srcOrd="0" destOrd="0" presId="urn:microsoft.com/office/officeart/2009/3/layout/IncreasingArrowsProcess"/>
    <dgm:cxn modelId="{A9DA0BBE-D043-4302-9CD7-B7103A8A3FE2}" srcId="{A09859A9-5160-4B87-BC06-ECF5AFC28931}" destId="{39B07B29-BAFA-448C-A940-1C69B8ED3449}" srcOrd="0" destOrd="0" parTransId="{A2812D80-A2FE-42CE-8F2D-51897DCFEB70}" sibTransId="{21F990C0-BD45-4947-A6DB-31B8F1E31D89}"/>
    <dgm:cxn modelId="{34D9ADBA-5836-4249-B22A-790F694221E1}" srcId="{978236C1-FD89-4187-A8BD-9D801E51CFB4}" destId="{9D48CB9A-4E38-4464-A7DB-4AF02FC50C10}" srcOrd="2" destOrd="0" parTransId="{5DD24FBE-B656-475B-8898-3D6508B12849}" sibTransId="{009C3CBE-8F9E-4B46-B7B3-AEED3E5DDA76}"/>
    <dgm:cxn modelId="{A786F5FF-BA24-4877-BE6C-C08DD7D84A55}" srcId="{978236C1-FD89-4187-A8BD-9D801E51CFB4}" destId="{DCC26843-4978-4569-BA07-0A4E5C6B8C85}" srcOrd="1" destOrd="0" parTransId="{5DBDAD2B-190B-4911-BE72-66CD6B976E8C}" sibTransId="{2C74BEA8-516F-46C4-BA3A-352DDDC54736}"/>
    <dgm:cxn modelId="{78C1FAAB-A7C1-B849-A945-099563F8E85A}" type="presOf" srcId="{978236C1-FD89-4187-A8BD-9D801E51CFB4}" destId="{549E975F-93DE-4203-9951-333A554574E5}" srcOrd="0" destOrd="0" presId="urn:microsoft.com/office/officeart/2009/3/layout/IncreasingArrowsProcess"/>
    <dgm:cxn modelId="{BA2A0E7D-84CF-3141-9727-6F2D080CC5B0}" type="presParOf" srcId="{549E975F-93DE-4203-9951-333A554574E5}" destId="{2A9150C9-442E-4829-BC71-AB2F0EE4FD6D}" srcOrd="0" destOrd="0" presId="urn:microsoft.com/office/officeart/2009/3/layout/IncreasingArrowsProcess"/>
    <dgm:cxn modelId="{AF11490D-2E63-0941-8ACC-FC589F7EE871}" type="presParOf" srcId="{549E975F-93DE-4203-9951-333A554574E5}" destId="{7DD95596-9A22-47CE-BFAB-A95C1556A0A8}" srcOrd="1" destOrd="0" presId="urn:microsoft.com/office/officeart/2009/3/layout/IncreasingArrowsProcess"/>
    <dgm:cxn modelId="{1881502F-304C-724F-B0C9-568D9B194726}" type="presParOf" srcId="{549E975F-93DE-4203-9951-333A554574E5}" destId="{C7039A33-CDD7-4457-89FC-C407F4D6B3E0}" srcOrd="2" destOrd="0" presId="urn:microsoft.com/office/officeart/2009/3/layout/IncreasingArrowsProcess"/>
    <dgm:cxn modelId="{24D341A7-4C89-6446-A5E2-741F550876E1}" type="presParOf" srcId="{549E975F-93DE-4203-9951-333A554574E5}" destId="{DE8BB2BB-EF30-4249-97D5-4B4D5BCCF1EA}" srcOrd="3" destOrd="0" presId="urn:microsoft.com/office/officeart/2009/3/layout/IncreasingArrowsProcess"/>
    <dgm:cxn modelId="{C91270CC-9000-6A46-8E59-59506679071E}" type="presParOf" srcId="{549E975F-93DE-4203-9951-333A554574E5}" destId="{B0CCA91B-689B-4B1A-9630-1DFB42B4BF56}" srcOrd="4" destOrd="0" presId="urn:microsoft.com/office/officeart/2009/3/layout/IncreasingArrowsProcess"/>
    <dgm:cxn modelId="{F1749DF9-DCAE-7E4E-AD18-E407F6C0836E}" type="presParOf" srcId="{549E975F-93DE-4203-9951-333A554574E5}" destId="{4AB79C0A-C98B-4601-AFDF-9FCFFC42ACBE}" srcOrd="5" destOrd="0" presId="urn:microsoft.com/office/officeart/2009/3/layout/IncreasingArrows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9150C9-442E-4829-BC71-AB2F0EE4FD6D}">
      <dsp:nvSpPr>
        <dsp:cNvPr id="0" name=""/>
        <dsp:cNvSpPr/>
      </dsp:nvSpPr>
      <dsp:spPr>
        <a:xfrm>
          <a:off x="0" y="400626"/>
          <a:ext cx="9447212" cy="1375874"/>
        </a:xfrm>
        <a:prstGeom prst="rightArrow">
          <a:avLst>
            <a:gd name="adj1" fmla="val 50000"/>
            <a:gd name="adj2" fmla="val 50000"/>
          </a:avLst>
        </a:prstGeom>
        <a:gradFill rotWithShape="0">
          <a:gsLst>
            <a:gs pos="0">
              <a:schemeClr val="accent4">
                <a:shade val="50000"/>
                <a:hueOff val="0"/>
                <a:satOff val="0"/>
                <a:lumOff val="0"/>
                <a:alphaOff val="0"/>
                <a:shade val="51000"/>
                <a:satMod val="130000"/>
              </a:schemeClr>
            </a:gs>
            <a:gs pos="80000">
              <a:schemeClr val="accent4">
                <a:shade val="50000"/>
                <a:hueOff val="0"/>
                <a:satOff val="0"/>
                <a:lumOff val="0"/>
                <a:alphaOff val="0"/>
                <a:shade val="93000"/>
                <a:satMod val="130000"/>
              </a:schemeClr>
            </a:gs>
            <a:gs pos="100000">
              <a:schemeClr val="accent4">
                <a:shade val="5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254000" bIns="218420" numCol="1" spcCol="1270" anchor="ctr" anchorCtr="0">
          <a:noAutofit/>
        </a:bodyPr>
        <a:lstStyle/>
        <a:p>
          <a:pPr lvl="0" algn="l" defTabSz="1155700">
            <a:lnSpc>
              <a:spcPct val="90000"/>
            </a:lnSpc>
            <a:spcBef>
              <a:spcPct val="0"/>
            </a:spcBef>
            <a:spcAft>
              <a:spcPct val="35000"/>
            </a:spcAft>
          </a:pPr>
          <a:r>
            <a:rPr lang="de-DE" sz="2600" kern="1200" dirty="0"/>
            <a:t>EUMETSAT - Data Services Roadmap</a:t>
          </a:r>
          <a:endParaRPr lang="en-GB" sz="2600" kern="1200" dirty="0"/>
        </a:p>
      </dsp:txBody>
      <dsp:txXfrm>
        <a:off x="0" y="744595"/>
        <a:ext cx="9103244" cy="687937"/>
      </dsp:txXfrm>
    </dsp:sp>
    <dsp:sp modelId="{7DD95596-9A22-47CE-BFAB-A95C1556A0A8}">
      <dsp:nvSpPr>
        <dsp:cNvPr id="0" name=""/>
        <dsp:cNvSpPr/>
      </dsp:nvSpPr>
      <dsp:spPr>
        <a:xfrm>
          <a:off x="0" y="1461623"/>
          <a:ext cx="2909741" cy="2650440"/>
        </a:xfrm>
        <a:prstGeom prst="rect">
          <a:avLst/>
        </a:prstGeom>
        <a:solidFill>
          <a:schemeClr val="lt1">
            <a:hueOff val="0"/>
            <a:satOff val="0"/>
            <a:lumOff val="0"/>
            <a:alphaOff val="0"/>
          </a:schemeClr>
        </a:soli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de-DE" sz="1400" kern="1200" dirty="0" err="1"/>
            <a:t>Establish</a:t>
          </a:r>
          <a:r>
            <a:rPr lang="de-DE" sz="1400" kern="1200" dirty="0"/>
            <a:t> Information </a:t>
          </a:r>
          <a:r>
            <a:rPr lang="de-DE" sz="1400" kern="1200" dirty="0" err="1"/>
            <a:t>Centric</a:t>
          </a:r>
          <a:r>
            <a:rPr lang="de-DE" sz="1400" kern="1200" dirty="0"/>
            <a:t> Service Infrastructure (ICSI)</a:t>
          </a:r>
        </a:p>
        <a:p>
          <a:pPr lvl="0" algn="l" defTabSz="622300">
            <a:lnSpc>
              <a:spcPct val="90000"/>
            </a:lnSpc>
            <a:spcBef>
              <a:spcPct val="0"/>
            </a:spcBef>
            <a:spcAft>
              <a:spcPct val="35000"/>
            </a:spcAft>
          </a:pPr>
          <a:endParaRPr lang="de-DE" sz="1400" kern="1200" dirty="0"/>
        </a:p>
        <a:p>
          <a:pPr lvl="0" algn="l" defTabSz="622300">
            <a:lnSpc>
              <a:spcPct val="90000"/>
            </a:lnSpc>
            <a:spcBef>
              <a:spcPct val="0"/>
            </a:spcBef>
            <a:spcAft>
              <a:spcPct val="35000"/>
            </a:spcAft>
          </a:pPr>
          <a:r>
            <a:rPr lang="de-DE" sz="1400" kern="1200" dirty="0"/>
            <a:t>New </a:t>
          </a:r>
          <a:r>
            <a:rPr lang="de-DE" sz="1400" kern="1200" dirty="0" err="1"/>
            <a:t>data</a:t>
          </a:r>
          <a:r>
            <a:rPr lang="de-DE" sz="1400" kern="1200" dirty="0"/>
            <a:t> </a:t>
          </a:r>
          <a:r>
            <a:rPr lang="de-DE" sz="1400" kern="1200" dirty="0" err="1"/>
            <a:t>services</a:t>
          </a:r>
          <a:r>
            <a:rPr lang="de-DE" sz="1400" kern="1200" dirty="0"/>
            <a:t> &amp; </a:t>
          </a:r>
          <a:r>
            <a:rPr lang="de-DE" sz="1400" kern="1200" dirty="0" err="1"/>
            <a:t>tools</a:t>
          </a:r>
          <a:r>
            <a:rPr lang="de-DE" sz="1400" kern="1200" dirty="0"/>
            <a:t> </a:t>
          </a:r>
          <a:r>
            <a:rPr lang="de-DE" sz="1400" kern="1200" dirty="0" err="1"/>
            <a:t>for</a:t>
          </a:r>
          <a:r>
            <a:rPr lang="de-DE" sz="1400" kern="1200" dirty="0"/>
            <a:t> EUMETSAT </a:t>
          </a:r>
          <a:r>
            <a:rPr lang="de-DE" sz="1400" kern="1200" dirty="0" err="1"/>
            <a:t>missions</a:t>
          </a:r>
          <a:r>
            <a:rPr lang="de-DE" sz="1400" kern="1200" dirty="0"/>
            <a:t>/ </a:t>
          </a:r>
          <a:r>
            <a:rPr lang="de-DE" sz="1400" kern="1200" dirty="0" err="1"/>
            <a:t>users</a:t>
          </a:r>
          <a:endParaRPr lang="en-GB" sz="1400" kern="1200" dirty="0"/>
        </a:p>
      </dsp:txBody>
      <dsp:txXfrm>
        <a:off x="0" y="1461623"/>
        <a:ext cx="2909741" cy="2650440"/>
      </dsp:txXfrm>
    </dsp:sp>
    <dsp:sp modelId="{C7039A33-CDD7-4457-89FC-C407F4D6B3E0}">
      <dsp:nvSpPr>
        <dsp:cNvPr id="0" name=""/>
        <dsp:cNvSpPr/>
      </dsp:nvSpPr>
      <dsp:spPr>
        <a:xfrm>
          <a:off x="2909741" y="859250"/>
          <a:ext cx="6537471" cy="1375874"/>
        </a:xfrm>
        <a:prstGeom prst="rightArrow">
          <a:avLst>
            <a:gd name="adj1" fmla="val 50000"/>
            <a:gd name="adj2" fmla="val 50000"/>
          </a:avLst>
        </a:prstGeom>
        <a:gradFill rotWithShape="0">
          <a:gsLst>
            <a:gs pos="0">
              <a:schemeClr val="accent4">
                <a:shade val="50000"/>
                <a:hueOff val="399003"/>
                <a:satOff val="-62239"/>
                <a:lumOff val="39745"/>
                <a:alphaOff val="0"/>
                <a:shade val="51000"/>
                <a:satMod val="130000"/>
              </a:schemeClr>
            </a:gs>
            <a:gs pos="80000">
              <a:schemeClr val="accent4">
                <a:shade val="50000"/>
                <a:hueOff val="399003"/>
                <a:satOff val="-62239"/>
                <a:lumOff val="39745"/>
                <a:alphaOff val="0"/>
                <a:shade val="93000"/>
                <a:satMod val="130000"/>
              </a:schemeClr>
            </a:gs>
            <a:gs pos="100000">
              <a:schemeClr val="accent4">
                <a:shade val="50000"/>
                <a:hueOff val="399003"/>
                <a:satOff val="-62239"/>
                <a:lumOff val="39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254000" bIns="218420" numCol="1" spcCol="1270" anchor="ctr" anchorCtr="0">
          <a:noAutofit/>
        </a:bodyPr>
        <a:lstStyle/>
        <a:p>
          <a:pPr lvl="0" algn="l" defTabSz="1155700">
            <a:lnSpc>
              <a:spcPct val="90000"/>
            </a:lnSpc>
            <a:spcBef>
              <a:spcPct val="0"/>
            </a:spcBef>
            <a:spcAft>
              <a:spcPct val="35000"/>
            </a:spcAft>
          </a:pPr>
          <a:r>
            <a:rPr lang="en-US" sz="2600" kern="1200" dirty="0" smtClean="0"/>
            <a:t>DIAS Demonstrator (V0)</a:t>
          </a:r>
          <a:endParaRPr lang="en-GB" sz="2600" kern="1200" dirty="0"/>
        </a:p>
      </dsp:txBody>
      <dsp:txXfrm>
        <a:off x="2909741" y="1203219"/>
        <a:ext cx="6193503" cy="687937"/>
      </dsp:txXfrm>
    </dsp:sp>
    <dsp:sp modelId="{DE8BB2BB-EF30-4249-97D5-4B4D5BCCF1EA}">
      <dsp:nvSpPr>
        <dsp:cNvPr id="0" name=""/>
        <dsp:cNvSpPr/>
      </dsp:nvSpPr>
      <dsp:spPr>
        <a:xfrm>
          <a:off x="2909741" y="1920248"/>
          <a:ext cx="2909741" cy="2650440"/>
        </a:xfrm>
        <a:prstGeom prst="rect">
          <a:avLst/>
        </a:prstGeom>
        <a:solidFill>
          <a:schemeClr val="lt1">
            <a:hueOff val="0"/>
            <a:satOff val="0"/>
            <a:lumOff val="0"/>
            <a:alphaOff val="0"/>
          </a:schemeClr>
        </a:soli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de-DE" sz="1600" kern="1200" dirty="0" smtClean="0"/>
            <a:t>Implementing a Distributed </a:t>
          </a:r>
          <a:r>
            <a:rPr lang="de-DE" sz="1600" kern="1200" dirty="0"/>
            <a:t>Cloud Service </a:t>
          </a:r>
          <a:r>
            <a:rPr lang="de-DE" sz="1600" kern="1200" dirty="0" smtClean="0"/>
            <a:t>Infrastructure for demonstration purpose</a:t>
          </a:r>
          <a:endParaRPr lang="de-DE" sz="1600" kern="1200" dirty="0"/>
        </a:p>
      </dsp:txBody>
      <dsp:txXfrm>
        <a:off x="2909741" y="1920248"/>
        <a:ext cx="2909741" cy="2650440"/>
      </dsp:txXfrm>
    </dsp:sp>
    <dsp:sp modelId="{B0CCA91B-689B-4B1A-9630-1DFB42B4BF56}">
      <dsp:nvSpPr>
        <dsp:cNvPr id="0" name=""/>
        <dsp:cNvSpPr/>
      </dsp:nvSpPr>
      <dsp:spPr>
        <a:xfrm>
          <a:off x="5819483" y="1317875"/>
          <a:ext cx="3627729" cy="1375874"/>
        </a:xfrm>
        <a:prstGeom prst="rightArrow">
          <a:avLst>
            <a:gd name="adj1" fmla="val 50000"/>
            <a:gd name="adj2" fmla="val 50000"/>
          </a:avLst>
        </a:prstGeom>
        <a:solidFill>
          <a:srgbClr val="FF0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254000" bIns="218420" numCol="1" spcCol="1270" anchor="ctr" anchorCtr="0">
          <a:noAutofit/>
        </a:bodyPr>
        <a:lstStyle/>
        <a:p>
          <a:pPr lvl="0" algn="l" defTabSz="1155700">
            <a:lnSpc>
              <a:spcPct val="90000"/>
            </a:lnSpc>
            <a:spcBef>
              <a:spcPct val="0"/>
            </a:spcBef>
            <a:spcAft>
              <a:spcPct val="35000"/>
            </a:spcAft>
          </a:pPr>
          <a:r>
            <a:rPr lang="de-DE" sz="2600" kern="1200" dirty="0" smtClean="0"/>
            <a:t>Operational DIAS</a:t>
          </a:r>
          <a:endParaRPr lang="en-GB" sz="2600" kern="1200" dirty="0"/>
        </a:p>
      </dsp:txBody>
      <dsp:txXfrm>
        <a:off x="5819483" y="1661844"/>
        <a:ext cx="3283761" cy="687937"/>
      </dsp:txXfrm>
    </dsp:sp>
    <dsp:sp modelId="{4AB79C0A-C98B-4601-AFDF-9FCFFC42ACBE}">
      <dsp:nvSpPr>
        <dsp:cNvPr id="0" name=""/>
        <dsp:cNvSpPr/>
      </dsp:nvSpPr>
      <dsp:spPr>
        <a:xfrm>
          <a:off x="5819483" y="2378872"/>
          <a:ext cx="2909741" cy="2611651"/>
        </a:xfrm>
        <a:prstGeom prst="rect">
          <a:avLst/>
        </a:prstGeom>
        <a:solidFill>
          <a:schemeClr val="lt1">
            <a:hueOff val="0"/>
            <a:satOff val="0"/>
            <a:lumOff val="0"/>
            <a:alphaOff val="0"/>
          </a:schemeClr>
        </a:soli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de-DE" sz="1600" kern="1200" dirty="0" smtClean="0"/>
            <a:t>Provide full services </a:t>
          </a:r>
        </a:p>
        <a:p>
          <a:pPr lvl="0" algn="l" defTabSz="711200">
            <a:lnSpc>
              <a:spcPct val="90000"/>
            </a:lnSpc>
            <a:spcBef>
              <a:spcPct val="0"/>
            </a:spcBef>
            <a:spcAft>
              <a:spcPct val="35000"/>
            </a:spcAft>
          </a:pPr>
          <a:endParaRPr lang="de-DE" sz="1600" kern="1200" dirty="0" smtClean="0"/>
        </a:p>
        <a:p>
          <a:pPr lvl="0" algn="l" defTabSz="711200">
            <a:lnSpc>
              <a:spcPct val="90000"/>
            </a:lnSpc>
            <a:spcBef>
              <a:spcPct val="0"/>
            </a:spcBef>
            <a:spcAft>
              <a:spcPct val="35000"/>
            </a:spcAft>
          </a:pPr>
          <a:r>
            <a:rPr lang="de-DE" sz="1600" kern="1200" dirty="0" smtClean="0"/>
            <a:t>API </a:t>
          </a:r>
          <a:r>
            <a:rPr lang="de-DE" sz="1600" kern="1200" dirty="0"/>
            <a:t>for industry services &amp; market place.</a:t>
          </a:r>
        </a:p>
        <a:p>
          <a:pPr lvl="0" algn="l" defTabSz="711200">
            <a:lnSpc>
              <a:spcPct val="90000"/>
            </a:lnSpc>
            <a:spcBef>
              <a:spcPct val="0"/>
            </a:spcBef>
            <a:spcAft>
              <a:spcPct val="35000"/>
            </a:spcAft>
          </a:pPr>
          <a:r>
            <a:rPr lang="de-DE" sz="1600" kern="1200" dirty="0"/>
            <a:t> </a:t>
          </a:r>
          <a:endParaRPr lang="en-GB" sz="1600" kern="1200" dirty="0"/>
        </a:p>
      </dsp:txBody>
      <dsp:txXfrm>
        <a:off x="5819483" y="2378872"/>
        <a:ext cx="2909741" cy="2611651"/>
      </dsp:txXfrm>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6978" name="Rectangle 2"/>
          <p:cNvSpPr>
            <a:spLocks noGrp="1" noChangeArrowheads="1"/>
          </p:cNvSpPr>
          <p:nvPr>
            <p:ph type="hdr" sz="quarter"/>
          </p:nvPr>
        </p:nvSpPr>
        <p:spPr bwMode="auto">
          <a:xfrm>
            <a:off x="0" y="0"/>
            <a:ext cx="0" cy="261938"/>
          </a:xfrm>
          <a:prstGeom prst="rect">
            <a:avLst/>
          </a:prstGeom>
          <a:noFill/>
          <a:ln w="9525">
            <a:noFill/>
            <a:miter lim="800000"/>
            <a:headEnd/>
            <a:tailEnd/>
          </a:ln>
          <a:effectLst/>
        </p:spPr>
        <p:txBody>
          <a:bodyPr vert="horz" wrap="none" lIns="0" tIns="0" rIns="0" bIns="0" numCol="1" anchor="t" anchorCtr="0" compatLnSpc="1">
            <a:prstTxWarp prst="textNoShape">
              <a:avLst/>
            </a:prstTxWarp>
            <a:spAutoFit/>
          </a:bodyPr>
          <a:lstStyle>
            <a:lvl1pPr defTabSz="1336954" eaLnBrk="0" hangingPunct="0">
              <a:spcBef>
                <a:spcPct val="0"/>
              </a:spcBef>
              <a:defRPr sz="1700" b="0">
                <a:solidFill>
                  <a:srgbClr val="000000"/>
                </a:solidFill>
                <a:latin typeface="Helvetica" pitchFamily="34" charset="0"/>
              </a:defRPr>
            </a:lvl1pPr>
          </a:lstStyle>
          <a:p>
            <a:pPr>
              <a:defRPr/>
            </a:pPr>
            <a:endParaRPr lang="de-DE"/>
          </a:p>
        </p:txBody>
      </p:sp>
      <p:sp>
        <p:nvSpPr>
          <p:cNvPr id="126979" name="Rectangle 3"/>
          <p:cNvSpPr>
            <a:spLocks noGrp="1" noChangeArrowheads="1"/>
          </p:cNvSpPr>
          <p:nvPr>
            <p:ph type="dt" sz="quarter" idx="1"/>
          </p:nvPr>
        </p:nvSpPr>
        <p:spPr bwMode="auto">
          <a:xfrm>
            <a:off x="9982200" y="0"/>
            <a:ext cx="0" cy="261938"/>
          </a:xfrm>
          <a:prstGeom prst="rect">
            <a:avLst/>
          </a:prstGeom>
          <a:noFill/>
          <a:ln w="9525">
            <a:noFill/>
            <a:miter lim="800000"/>
            <a:headEnd/>
            <a:tailEnd/>
          </a:ln>
          <a:effectLst/>
        </p:spPr>
        <p:txBody>
          <a:bodyPr vert="horz" wrap="none" lIns="0" tIns="0" rIns="0" bIns="0" numCol="1" anchor="t" anchorCtr="0" compatLnSpc="1">
            <a:prstTxWarp prst="textNoShape">
              <a:avLst/>
            </a:prstTxWarp>
            <a:spAutoFit/>
          </a:bodyPr>
          <a:lstStyle>
            <a:lvl1pPr algn="r" defTabSz="1336954" eaLnBrk="0" hangingPunct="0">
              <a:spcBef>
                <a:spcPct val="0"/>
              </a:spcBef>
              <a:defRPr sz="1700" b="0">
                <a:solidFill>
                  <a:srgbClr val="000000"/>
                </a:solidFill>
                <a:latin typeface="Helvetica" pitchFamily="34" charset="0"/>
              </a:defRPr>
            </a:lvl1pPr>
          </a:lstStyle>
          <a:p>
            <a:pPr>
              <a:defRPr/>
            </a:pPr>
            <a:endParaRPr lang="de-DE"/>
          </a:p>
        </p:txBody>
      </p:sp>
      <p:sp>
        <p:nvSpPr>
          <p:cNvPr id="126980" name="Rectangle 4"/>
          <p:cNvSpPr>
            <a:spLocks noGrp="1" noChangeArrowheads="1"/>
          </p:cNvSpPr>
          <p:nvPr>
            <p:ph type="ftr" sz="quarter" idx="2"/>
          </p:nvPr>
        </p:nvSpPr>
        <p:spPr bwMode="auto">
          <a:xfrm>
            <a:off x="0" y="14090650"/>
            <a:ext cx="0" cy="261938"/>
          </a:xfrm>
          <a:prstGeom prst="rect">
            <a:avLst/>
          </a:prstGeom>
          <a:noFill/>
          <a:ln w="9525">
            <a:noFill/>
            <a:miter lim="800000"/>
            <a:headEnd/>
            <a:tailEnd/>
          </a:ln>
          <a:effectLst/>
        </p:spPr>
        <p:txBody>
          <a:bodyPr vert="horz" wrap="none" lIns="0" tIns="0" rIns="0" bIns="0" numCol="1" anchor="b" anchorCtr="0" compatLnSpc="1">
            <a:prstTxWarp prst="textNoShape">
              <a:avLst/>
            </a:prstTxWarp>
            <a:spAutoFit/>
          </a:bodyPr>
          <a:lstStyle>
            <a:lvl1pPr defTabSz="1336954" eaLnBrk="0" hangingPunct="0">
              <a:spcBef>
                <a:spcPct val="0"/>
              </a:spcBef>
              <a:defRPr sz="1700" b="0">
                <a:solidFill>
                  <a:srgbClr val="000000"/>
                </a:solidFill>
                <a:latin typeface="Helvetica" pitchFamily="34" charset="0"/>
              </a:defRPr>
            </a:lvl1pPr>
          </a:lstStyle>
          <a:p>
            <a:pPr>
              <a:defRPr/>
            </a:pPr>
            <a:endParaRPr lang="de-DE"/>
          </a:p>
        </p:txBody>
      </p:sp>
      <p:sp>
        <p:nvSpPr>
          <p:cNvPr id="126981" name="Rectangle 5"/>
          <p:cNvSpPr>
            <a:spLocks noGrp="1" noChangeArrowheads="1"/>
          </p:cNvSpPr>
          <p:nvPr>
            <p:ph type="sldNum" sz="quarter" idx="3"/>
          </p:nvPr>
        </p:nvSpPr>
        <p:spPr bwMode="auto">
          <a:xfrm>
            <a:off x="9707563" y="14085888"/>
            <a:ext cx="274637" cy="266700"/>
          </a:xfrm>
          <a:prstGeom prst="rect">
            <a:avLst/>
          </a:prstGeom>
          <a:noFill/>
          <a:ln w="9525">
            <a:noFill/>
            <a:miter lim="800000"/>
            <a:headEnd/>
            <a:tailEnd/>
          </a:ln>
          <a:effectLst/>
        </p:spPr>
        <p:txBody>
          <a:bodyPr vert="horz" wrap="none" lIns="0" tIns="0" rIns="0" bIns="0" numCol="1" anchor="b" anchorCtr="0" compatLnSpc="1">
            <a:prstTxWarp prst="textNoShape">
              <a:avLst/>
            </a:prstTxWarp>
            <a:spAutoFit/>
          </a:bodyPr>
          <a:lstStyle>
            <a:lvl1pPr algn="r" defTabSz="1336954" eaLnBrk="0" hangingPunct="0">
              <a:spcBef>
                <a:spcPct val="0"/>
              </a:spcBef>
              <a:defRPr sz="1700" b="0">
                <a:solidFill>
                  <a:srgbClr val="000000"/>
                </a:solidFill>
                <a:latin typeface="Helvetica" pitchFamily="34" charset="0"/>
              </a:defRPr>
            </a:lvl1pPr>
          </a:lstStyle>
          <a:p>
            <a:pPr>
              <a:defRPr/>
            </a:pPr>
            <a:fld id="{E842FA72-B9ED-494F-A64D-EC1E1901C355}" type="slidenum">
              <a:rPr lang="de-DE"/>
              <a:pPr>
                <a:defRPr/>
              </a:pPr>
              <a:t>‹Nr.›</a:t>
            </a:fld>
            <a:endParaRPr lang="de-DE"/>
          </a:p>
        </p:txBody>
      </p:sp>
    </p:spTree>
    <p:extLst>
      <p:ext uri="{BB962C8B-B14F-4D97-AF65-F5344CB8AC3E}">
        <p14:creationId xmlns:p14="http://schemas.microsoft.com/office/powerpoint/2010/main" val="6093611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302125" cy="719138"/>
          </a:xfrm>
          <a:prstGeom prst="rect">
            <a:avLst/>
          </a:prstGeom>
          <a:noFill/>
          <a:ln w="9525">
            <a:noFill/>
            <a:miter lim="800000"/>
            <a:headEnd/>
            <a:tailEnd/>
          </a:ln>
          <a:effectLst/>
        </p:spPr>
        <p:txBody>
          <a:bodyPr vert="horz" wrap="square" lIns="133601" tIns="66800" rIns="133601" bIns="66800" numCol="1" anchor="t" anchorCtr="0" compatLnSpc="1">
            <a:prstTxWarp prst="textNoShape">
              <a:avLst/>
            </a:prstTxWarp>
          </a:bodyPr>
          <a:lstStyle>
            <a:lvl1pPr defTabSz="1336954" eaLnBrk="0" hangingPunct="0">
              <a:spcBef>
                <a:spcPct val="0"/>
              </a:spcBef>
              <a:defRPr sz="1700" b="0">
                <a:solidFill>
                  <a:schemeClr val="tx1"/>
                </a:solidFill>
                <a:latin typeface="Times New Roman" pitchFamily="18" charset="0"/>
              </a:defRPr>
            </a:lvl1pPr>
          </a:lstStyle>
          <a:p>
            <a:pPr>
              <a:defRPr/>
            </a:pPr>
            <a:endParaRPr lang="de-DE"/>
          </a:p>
        </p:txBody>
      </p:sp>
      <p:sp>
        <p:nvSpPr>
          <p:cNvPr id="3075" name="Rectangle 3"/>
          <p:cNvSpPr>
            <a:spLocks noGrp="1" noChangeArrowheads="1"/>
          </p:cNvSpPr>
          <p:nvPr>
            <p:ph type="dt" idx="1"/>
          </p:nvPr>
        </p:nvSpPr>
        <p:spPr bwMode="auto">
          <a:xfrm>
            <a:off x="5629275" y="0"/>
            <a:ext cx="4302125" cy="719138"/>
          </a:xfrm>
          <a:prstGeom prst="rect">
            <a:avLst/>
          </a:prstGeom>
          <a:noFill/>
          <a:ln w="9525">
            <a:noFill/>
            <a:miter lim="800000"/>
            <a:headEnd/>
            <a:tailEnd/>
          </a:ln>
          <a:effectLst/>
        </p:spPr>
        <p:txBody>
          <a:bodyPr vert="horz" wrap="square" lIns="133601" tIns="66800" rIns="133601" bIns="66800" numCol="1" anchor="t" anchorCtr="0" compatLnSpc="1">
            <a:prstTxWarp prst="textNoShape">
              <a:avLst/>
            </a:prstTxWarp>
          </a:bodyPr>
          <a:lstStyle>
            <a:lvl1pPr algn="r" defTabSz="1336954" eaLnBrk="0" hangingPunct="0">
              <a:spcBef>
                <a:spcPct val="0"/>
              </a:spcBef>
              <a:defRPr sz="1700" b="0">
                <a:solidFill>
                  <a:schemeClr val="tx1"/>
                </a:solidFill>
                <a:latin typeface="Times New Roman" pitchFamily="18" charset="0"/>
              </a:defRPr>
            </a:lvl1pPr>
          </a:lstStyle>
          <a:p>
            <a:pPr>
              <a:defRPr/>
            </a:pPr>
            <a:endParaRPr lang="de-DE"/>
          </a:p>
        </p:txBody>
      </p:sp>
      <p:sp>
        <p:nvSpPr>
          <p:cNvPr id="205828" name="Rectangle 4"/>
          <p:cNvSpPr>
            <a:spLocks noGrp="1" noRot="1" noChangeAspect="1" noChangeArrowheads="1" noTextEdit="1"/>
          </p:cNvSpPr>
          <p:nvPr>
            <p:ph type="sldImg" idx="2"/>
          </p:nvPr>
        </p:nvSpPr>
        <p:spPr bwMode="auto">
          <a:xfrm>
            <a:off x="1074738" y="1074738"/>
            <a:ext cx="7781925" cy="5386387"/>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1322388" y="6819900"/>
            <a:ext cx="7286625" cy="6469063"/>
          </a:xfrm>
          <a:prstGeom prst="rect">
            <a:avLst/>
          </a:prstGeom>
          <a:noFill/>
          <a:ln w="9525">
            <a:noFill/>
            <a:miter lim="800000"/>
            <a:headEnd/>
            <a:tailEnd/>
          </a:ln>
          <a:effectLst/>
        </p:spPr>
        <p:txBody>
          <a:bodyPr vert="horz" wrap="square" lIns="133601" tIns="66800" rIns="133601" bIns="66800" numCol="1" anchor="t" anchorCtr="0" compatLnSpc="1">
            <a:prstTxWarp prst="textNoShape">
              <a:avLst/>
            </a:prstTxWarp>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p>
        </p:txBody>
      </p:sp>
      <p:sp>
        <p:nvSpPr>
          <p:cNvPr id="3078" name="Rectangle 6"/>
          <p:cNvSpPr>
            <a:spLocks noGrp="1" noChangeArrowheads="1"/>
          </p:cNvSpPr>
          <p:nvPr>
            <p:ph type="ftr" sz="quarter" idx="4"/>
          </p:nvPr>
        </p:nvSpPr>
        <p:spPr bwMode="auto">
          <a:xfrm>
            <a:off x="0" y="13644563"/>
            <a:ext cx="4302125" cy="719137"/>
          </a:xfrm>
          <a:prstGeom prst="rect">
            <a:avLst/>
          </a:prstGeom>
          <a:noFill/>
          <a:ln w="9525">
            <a:noFill/>
            <a:miter lim="800000"/>
            <a:headEnd/>
            <a:tailEnd/>
          </a:ln>
          <a:effectLst/>
        </p:spPr>
        <p:txBody>
          <a:bodyPr vert="horz" wrap="square" lIns="133601" tIns="66800" rIns="133601" bIns="66800" numCol="1" anchor="b" anchorCtr="0" compatLnSpc="1">
            <a:prstTxWarp prst="textNoShape">
              <a:avLst/>
            </a:prstTxWarp>
          </a:bodyPr>
          <a:lstStyle>
            <a:lvl1pPr defTabSz="1336954" eaLnBrk="0" hangingPunct="0">
              <a:spcBef>
                <a:spcPct val="0"/>
              </a:spcBef>
              <a:defRPr sz="1700" b="0">
                <a:solidFill>
                  <a:schemeClr val="tx1"/>
                </a:solidFill>
                <a:latin typeface="Times New Roman" pitchFamily="18" charset="0"/>
              </a:defRPr>
            </a:lvl1pPr>
          </a:lstStyle>
          <a:p>
            <a:pPr>
              <a:defRPr/>
            </a:pPr>
            <a:endParaRPr lang="de-DE"/>
          </a:p>
        </p:txBody>
      </p:sp>
      <p:sp>
        <p:nvSpPr>
          <p:cNvPr id="3079" name="Rectangle 7"/>
          <p:cNvSpPr>
            <a:spLocks noGrp="1" noChangeArrowheads="1"/>
          </p:cNvSpPr>
          <p:nvPr>
            <p:ph type="sldNum" sz="quarter" idx="5"/>
          </p:nvPr>
        </p:nvSpPr>
        <p:spPr bwMode="auto">
          <a:xfrm>
            <a:off x="5629275" y="13644563"/>
            <a:ext cx="4302125" cy="719137"/>
          </a:xfrm>
          <a:prstGeom prst="rect">
            <a:avLst/>
          </a:prstGeom>
          <a:noFill/>
          <a:ln w="9525">
            <a:noFill/>
            <a:miter lim="800000"/>
            <a:headEnd/>
            <a:tailEnd/>
          </a:ln>
          <a:effectLst/>
        </p:spPr>
        <p:txBody>
          <a:bodyPr vert="horz" wrap="square" lIns="133601" tIns="66800" rIns="133601" bIns="66800" numCol="1" anchor="b" anchorCtr="0" compatLnSpc="1">
            <a:prstTxWarp prst="textNoShape">
              <a:avLst/>
            </a:prstTxWarp>
          </a:bodyPr>
          <a:lstStyle>
            <a:lvl1pPr algn="r" defTabSz="1336954" eaLnBrk="0" hangingPunct="0">
              <a:spcBef>
                <a:spcPct val="0"/>
              </a:spcBef>
              <a:defRPr sz="1700" b="0">
                <a:solidFill>
                  <a:schemeClr val="tx1"/>
                </a:solidFill>
                <a:latin typeface="Times New Roman" pitchFamily="18" charset="0"/>
              </a:defRPr>
            </a:lvl1pPr>
          </a:lstStyle>
          <a:p>
            <a:pPr>
              <a:defRPr/>
            </a:pPr>
            <a:fld id="{7FE02029-9BE2-4139-82E8-7E205433FD51}" type="slidenum">
              <a:rPr lang="de-DE"/>
              <a:pPr>
                <a:defRPr/>
              </a:pPr>
              <a:t>‹Nr.›</a:t>
            </a:fld>
            <a:endParaRPr lang="de-DE"/>
          </a:p>
        </p:txBody>
      </p:sp>
    </p:spTree>
    <p:extLst>
      <p:ext uri="{BB962C8B-B14F-4D97-AF65-F5344CB8AC3E}">
        <p14:creationId xmlns:p14="http://schemas.microsoft.com/office/powerpoint/2010/main" val="39804190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7"/>
          <p:cNvSpPr>
            <a:spLocks noGrp="1" noChangeArrowheads="1"/>
          </p:cNvSpPr>
          <p:nvPr>
            <p:ph type="sldNum" sz="quarter" idx="5"/>
          </p:nvPr>
        </p:nvSpPr>
        <p:spPr>
          <a:noFill/>
        </p:spPr>
        <p:txBody>
          <a:bodyPr/>
          <a:lstStyle/>
          <a:p>
            <a:pPr defTabSz="1333500"/>
            <a:fld id="{B3123BCD-06C1-4979-A4B6-929E88FE602B}" type="slidenum">
              <a:rPr lang="de-DE" smtClean="0"/>
              <a:pPr defTabSz="1333500"/>
              <a:t>1</a:t>
            </a:fld>
            <a:endParaRPr lang="de-DE" smtClean="0"/>
          </a:p>
        </p:txBody>
      </p:sp>
      <p:sp>
        <p:nvSpPr>
          <p:cNvPr id="206851" name="Rectangle 2"/>
          <p:cNvSpPr>
            <a:spLocks noGrp="1" noRot="1" noChangeAspect="1" noChangeArrowheads="1" noTextEdit="1"/>
          </p:cNvSpPr>
          <p:nvPr>
            <p:ph type="sldImg"/>
          </p:nvPr>
        </p:nvSpPr>
        <p:spPr>
          <a:ln/>
        </p:spPr>
      </p:sp>
      <p:sp>
        <p:nvSpPr>
          <p:cNvPr id="206852" name="Rectangle 3"/>
          <p:cNvSpPr>
            <a:spLocks noGrp="1" noChangeArrowheads="1"/>
          </p:cNvSpPr>
          <p:nvPr>
            <p:ph type="body" idx="1"/>
          </p:nvPr>
        </p:nvSpPr>
        <p:spPr>
          <a:noFill/>
          <a:ln/>
        </p:spPr>
        <p:txBody>
          <a:bodyPr/>
          <a:lstStyle/>
          <a:p>
            <a:endParaRPr lang="de-DE" dirty="0" smtClean="0"/>
          </a:p>
        </p:txBody>
      </p:sp>
    </p:spTree>
    <p:extLst>
      <p:ext uri="{BB962C8B-B14F-4D97-AF65-F5344CB8AC3E}">
        <p14:creationId xmlns:p14="http://schemas.microsoft.com/office/powerpoint/2010/main" val="3902205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Slide Image Placeholder 1"/>
          <p:cNvSpPr>
            <a:spLocks noGrp="1" noRot="1" noChangeAspect="1" noTextEdit="1"/>
          </p:cNvSpPr>
          <p:nvPr>
            <p:ph type="sldImg"/>
          </p:nvPr>
        </p:nvSpPr>
        <p:spPr>
          <a:ln/>
        </p:spPr>
      </p:sp>
      <p:sp>
        <p:nvSpPr>
          <p:cNvPr id="214019" name="Notes Placeholder 2"/>
          <p:cNvSpPr>
            <a:spLocks noGrp="1"/>
          </p:cNvSpPr>
          <p:nvPr>
            <p:ph type="body" idx="1"/>
          </p:nvPr>
        </p:nvSpPr>
        <p:spPr>
          <a:noFill/>
          <a:ln/>
        </p:spPr>
        <p:txBody>
          <a:bodyPr/>
          <a:lstStyle/>
          <a:p>
            <a:endParaRPr lang="en-US" dirty="0" smtClean="0"/>
          </a:p>
        </p:txBody>
      </p:sp>
      <p:sp>
        <p:nvSpPr>
          <p:cNvPr id="214020" name="Slide Number Placeholder 3"/>
          <p:cNvSpPr>
            <a:spLocks noGrp="1"/>
          </p:cNvSpPr>
          <p:nvPr>
            <p:ph type="sldNum" sz="quarter" idx="5"/>
          </p:nvPr>
        </p:nvSpPr>
        <p:spPr>
          <a:noFill/>
        </p:spPr>
        <p:txBody>
          <a:bodyPr/>
          <a:lstStyle/>
          <a:p>
            <a:pPr defTabSz="917848"/>
            <a:fld id="{A1F0CEA1-E696-42A4-B3CF-E6074414E57E}" type="slidenum">
              <a:rPr lang="de-DE" smtClean="0"/>
              <a:pPr defTabSz="917848"/>
              <a:t>4</a:t>
            </a:fld>
            <a:endParaRPr lang="de-DE" dirty="0" smtClean="0"/>
          </a:p>
        </p:txBody>
      </p:sp>
    </p:spTree>
    <p:extLst>
      <p:ext uri="{BB962C8B-B14F-4D97-AF65-F5344CB8AC3E}">
        <p14:creationId xmlns:p14="http://schemas.microsoft.com/office/powerpoint/2010/main" val="40848035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7FE02029-9BE2-4139-82E8-7E205433FD51}" type="slidenum">
              <a:rPr lang="de-DE" smtClean="0"/>
              <a:pPr>
                <a:defRPr/>
              </a:pPr>
              <a:t>5</a:t>
            </a:fld>
            <a:endParaRPr lang="de-DE"/>
          </a:p>
        </p:txBody>
      </p:sp>
    </p:spTree>
    <p:extLst>
      <p:ext uri="{BB962C8B-B14F-4D97-AF65-F5344CB8AC3E}">
        <p14:creationId xmlns:p14="http://schemas.microsoft.com/office/powerpoint/2010/main" val="32319700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Slide Image Placeholder 1"/>
          <p:cNvSpPr>
            <a:spLocks noGrp="1" noRot="1" noChangeAspect="1" noTextEdit="1"/>
          </p:cNvSpPr>
          <p:nvPr>
            <p:ph type="sldImg"/>
          </p:nvPr>
        </p:nvSpPr>
        <p:spPr>
          <a:ln/>
        </p:spPr>
      </p:sp>
      <p:sp>
        <p:nvSpPr>
          <p:cNvPr id="214019" name="Notes Placeholder 2"/>
          <p:cNvSpPr>
            <a:spLocks noGrp="1"/>
          </p:cNvSpPr>
          <p:nvPr>
            <p:ph type="body" idx="1"/>
          </p:nvPr>
        </p:nvSpPr>
        <p:spPr>
          <a:noFill/>
          <a:ln/>
        </p:spPr>
        <p:txBody>
          <a:bodyPr/>
          <a:lstStyle/>
          <a:p>
            <a:endParaRPr lang="en-US" smtClean="0"/>
          </a:p>
        </p:txBody>
      </p:sp>
      <p:sp>
        <p:nvSpPr>
          <p:cNvPr id="214020" name="Slide Number Placeholder 3"/>
          <p:cNvSpPr>
            <a:spLocks noGrp="1"/>
          </p:cNvSpPr>
          <p:nvPr>
            <p:ph type="sldNum" sz="quarter" idx="5"/>
          </p:nvPr>
        </p:nvSpPr>
        <p:spPr>
          <a:noFill/>
        </p:spPr>
        <p:txBody>
          <a:bodyPr/>
          <a:lstStyle/>
          <a:p>
            <a:pPr defTabSz="1333500"/>
            <a:fld id="{A1F0CEA1-E696-42A4-B3CF-E6074414E57E}" type="slidenum">
              <a:rPr lang="de-DE" smtClean="0"/>
              <a:pPr defTabSz="1333500"/>
              <a:t>6</a:t>
            </a:fld>
            <a:endParaRPr lang="de-DE" smtClean="0"/>
          </a:p>
        </p:txBody>
      </p:sp>
    </p:spTree>
    <p:extLst>
      <p:ext uri="{BB962C8B-B14F-4D97-AF65-F5344CB8AC3E}">
        <p14:creationId xmlns:p14="http://schemas.microsoft.com/office/powerpoint/2010/main" val="35343846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Slide Image Placeholder 1"/>
          <p:cNvSpPr>
            <a:spLocks noGrp="1" noRot="1" noChangeAspect="1" noTextEdit="1"/>
          </p:cNvSpPr>
          <p:nvPr>
            <p:ph type="sldImg"/>
          </p:nvPr>
        </p:nvSpPr>
        <p:spPr>
          <a:ln/>
        </p:spPr>
      </p:sp>
      <p:sp>
        <p:nvSpPr>
          <p:cNvPr id="214019" name="Notes Placeholder 2"/>
          <p:cNvSpPr>
            <a:spLocks noGrp="1"/>
          </p:cNvSpPr>
          <p:nvPr>
            <p:ph type="body" idx="1"/>
          </p:nvPr>
        </p:nvSpPr>
        <p:spPr>
          <a:noFill/>
          <a:ln/>
        </p:spPr>
        <p:txBody>
          <a:bodyPr/>
          <a:lstStyle/>
          <a:p>
            <a:endParaRPr lang="en-US" dirty="0"/>
          </a:p>
        </p:txBody>
      </p:sp>
      <p:sp>
        <p:nvSpPr>
          <p:cNvPr id="214020" name="Slide Number Placeholder 3"/>
          <p:cNvSpPr>
            <a:spLocks noGrp="1"/>
          </p:cNvSpPr>
          <p:nvPr>
            <p:ph type="sldNum" sz="quarter" idx="5"/>
          </p:nvPr>
        </p:nvSpPr>
        <p:spPr>
          <a:noFill/>
        </p:spPr>
        <p:txBody>
          <a:bodyPr/>
          <a:lstStyle/>
          <a:p>
            <a:pPr defTabSz="1333266"/>
            <a:fld id="{A1F0CEA1-E696-42A4-B3CF-E6074414E57E}" type="slidenum">
              <a:rPr lang="de-DE" smtClean="0"/>
              <a:pPr defTabSz="1333266"/>
              <a:t>9</a:t>
            </a:fld>
            <a:endParaRPr lang="de-DE" dirty="0"/>
          </a:p>
        </p:txBody>
      </p:sp>
    </p:spTree>
    <p:extLst>
      <p:ext uri="{BB962C8B-B14F-4D97-AF65-F5344CB8AC3E}">
        <p14:creationId xmlns:p14="http://schemas.microsoft.com/office/powerpoint/2010/main" val="29150786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Slide Image Placeholder 1"/>
          <p:cNvSpPr>
            <a:spLocks noGrp="1" noRot="1" noChangeAspect="1" noTextEdit="1"/>
          </p:cNvSpPr>
          <p:nvPr>
            <p:ph type="sldImg"/>
          </p:nvPr>
        </p:nvSpPr>
        <p:spPr>
          <a:ln/>
        </p:spPr>
      </p:sp>
      <p:sp>
        <p:nvSpPr>
          <p:cNvPr id="214019" name="Notes Placeholder 2"/>
          <p:cNvSpPr>
            <a:spLocks noGrp="1"/>
          </p:cNvSpPr>
          <p:nvPr>
            <p:ph type="body" idx="1"/>
          </p:nvPr>
        </p:nvSpPr>
        <p:spPr>
          <a:noFill/>
          <a:ln/>
        </p:spPr>
        <p:txBody>
          <a:bodyPr/>
          <a:lstStyle/>
          <a:p>
            <a:endParaRPr lang="en-US" smtClean="0"/>
          </a:p>
        </p:txBody>
      </p:sp>
      <p:sp>
        <p:nvSpPr>
          <p:cNvPr id="214020" name="Slide Number Placeholder 3"/>
          <p:cNvSpPr>
            <a:spLocks noGrp="1"/>
          </p:cNvSpPr>
          <p:nvPr>
            <p:ph type="sldNum" sz="quarter" idx="5"/>
          </p:nvPr>
        </p:nvSpPr>
        <p:spPr>
          <a:noFill/>
        </p:spPr>
        <p:txBody>
          <a:bodyPr/>
          <a:lstStyle/>
          <a:p>
            <a:pPr defTabSz="1333500"/>
            <a:fld id="{A1F0CEA1-E696-42A4-B3CF-E6074414E57E}" type="slidenum">
              <a:rPr lang="de-DE" smtClean="0"/>
              <a:pPr defTabSz="1333500"/>
              <a:t>14</a:t>
            </a:fld>
            <a:endParaRPr lang="de-DE" smtClean="0"/>
          </a:p>
        </p:txBody>
      </p:sp>
    </p:spTree>
    <p:extLst>
      <p:ext uri="{BB962C8B-B14F-4D97-AF65-F5344CB8AC3E}">
        <p14:creationId xmlns:p14="http://schemas.microsoft.com/office/powerpoint/2010/main" val="37037366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Slide Image Placeholder 1"/>
          <p:cNvSpPr>
            <a:spLocks noGrp="1" noRot="1" noChangeAspect="1" noTextEdit="1"/>
          </p:cNvSpPr>
          <p:nvPr>
            <p:ph type="sldImg"/>
          </p:nvPr>
        </p:nvSpPr>
        <p:spPr>
          <a:ln/>
        </p:spPr>
      </p:sp>
      <p:sp>
        <p:nvSpPr>
          <p:cNvPr id="214019" name="Notes Placeholder 2"/>
          <p:cNvSpPr>
            <a:spLocks noGrp="1"/>
          </p:cNvSpPr>
          <p:nvPr>
            <p:ph type="body" idx="1"/>
          </p:nvPr>
        </p:nvSpPr>
        <p:spPr>
          <a:noFill/>
          <a:ln/>
        </p:spPr>
        <p:txBody>
          <a:bodyPr/>
          <a:lstStyle/>
          <a:p>
            <a:endParaRPr lang="en-US" smtClean="0"/>
          </a:p>
        </p:txBody>
      </p:sp>
      <p:sp>
        <p:nvSpPr>
          <p:cNvPr id="214020" name="Slide Number Placeholder 3"/>
          <p:cNvSpPr>
            <a:spLocks noGrp="1"/>
          </p:cNvSpPr>
          <p:nvPr>
            <p:ph type="sldNum" sz="quarter" idx="5"/>
          </p:nvPr>
        </p:nvSpPr>
        <p:spPr>
          <a:noFill/>
        </p:spPr>
        <p:txBody>
          <a:bodyPr/>
          <a:lstStyle/>
          <a:p>
            <a:pPr defTabSz="1333500"/>
            <a:fld id="{A1F0CEA1-E696-42A4-B3CF-E6074414E57E}" type="slidenum">
              <a:rPr lang="de-DE" smtClean="0"/>
              <a:pPr defTabSz="1333500"/>
              <a:t>15</a:t>
            </a:fld>
            <a:endParaRPr lang="de-DE" smtClean="0"/>
          </a:p>
        </p:txBody>
      </p:sp>
    </p:spTree>
    <p:extLst>
      <p:ext uri="{BB962C8B-B14F-4D97-AF65-F5344CB8AC3E}">
        <p14:creationId xmlns:p14="http://schemas.microsoft.com/office/powerpoint/2010/main" val="37037366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Slide Image Placeholder 1"/>
          <p:cNvSpPr>
            <a:spLocks noGrp="1" noRot="1" noChangeAspect="1" noTextEdit="1"/>
          </p:cNvSpPr>
          <p:nvPr>
            <p:ph type="sldImg"/>
          </p:nvPr>
        </p:nvSpPr>
        <p:spPr>
          <a:ln/>
        </p:spPr>
      </p:sp>
      <p:sp>
        <p:nvSpPr>
          <p:cNvPr id="214019" name="Notes Placeholder 2"/>
          <p:cNvSpPr>
            <a:spLocks noGrp="1"/>
          </p:cNvSpPr>
          <p:nvPr>
            <p:ph type="body" idx="1"/>
          </p:nvPr>
        </p:nvSpPr>
        <p:spPr>
          <a:noFill/>
          <a:ln/>
        </p:spPr>
        <p:txBody>
          <a:bodyPr/>
          <a:lstStyle/>
          <a:p>
            <a:endParaRPr lang="en-US" smtClean="0"/>
          </a:p>
        </p:txBody>
      </p:sp>
      <p:sp>
        <p:nvSpPr>
          <p:cNvPr id="214020" name="Slide Number Placeholder 3"/>
          <p:cNvSpPr>
            <a:spLocks noGrp="1"/>
          </p:cNvSpPr>
          <p:nvPr>
            <p:ph type="sldNum" sz="quarter" idx="5"/>
          </p:nvPr>
        </p:nvSpPr>
        <p:spPr>
          <a:noFill/>
        </p:spPr>
        <p:txBody>
          <a:bodyPr/>
          <a:lstStyle/>
          <a:p>
            <a:pPr defTabSz="917848"/>
            <a:fld id="{A1F0CEA1-E696-42A4-B3CF-E6074414E57E}" type="slidenum">
              <a:rPr lang="de-DE" smtClean="0"/>
              <a:pPr defTabSz="917848"/>
              <a:t>18</a:t>
            </a:fld>
            <a:endParaRPr lang="de-DE" dirty="0" smtClean="0"/>
          </a:p>
        </p:txBody>
      </p:sp>
    </p:spTree>
    <p:extLst>
      <p:ext uri="{BB962C8B-B14F-4D97-AF65-F5344CB8AC3E}">
        <p14:creationId xmlns:p14="http://schemas.microsoft.com/office/powerpoint/2010/main" val="5949047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Slide Image Placeholder 1"/>
          <p:cNvSpPr>
            <a:spLocks noGrp="1" noRot="1" noChangeAspect="1" noTextEdit="1"/>
          </p:cNvSpPr>
          <p:nvPr>
            <p:ph type="sldImg"/>
          </p:nvPr>
        </p:nvSpPr>
        <p:spPr>
          <a:ln/>
        </p:spPr>
      </p:sp>
      <p:sp>
        <p:nvSpPr>
          <p:cNvPr id="214019" name="Notes Placeholder 2"/>
          <p:cNvSpPr>
            <a:spLocks noGrp="1"/>
          </p:cNvSpPr>
          <p:nvPr>
            <p:ph type="body" idx="1"/>
          </p:nvPr>
        </p:nvSpPr>
        <p:spPr>
          <a:noFill/>
          <a:ln/>
        </p:spPr>
        <p:txBody>
          <a:bodyPr/>
          <a:lstStyle/>
          <a:p>
            <a:endParaRPr lang="en-US" smtClean="0"/>
          </a:p>
        </p:txBody>
      </p:sp>
      <p:sp>
        <p:nvSpPr>
          <p:cNvPr id="214020" name="Slide Number Placeholder 3"/>
          <p:cNvSpPr>
            <a:spLocks noGrp="1"/>
          </p:cNvSpPr>
          <p:nvPr>
            <p:ph type="sldNum" sz="quarter" idx="5"/>
          </p:nvPr>
        </p:nvSpPr>
        <p:spPr>
          <a:noFill/>
        </p:spPr>
        <p:txBody>
          <a:bodyPr/>
          <a:lstStyle/>
          <a:p>
            <a:pPr defTabSz="1333500"/>
            <a:fld id="{A1F0CEA1-E696-42A4-B3CF-E6074414E57E}" type="slidenum">
              <a:rPr lang="de-DE" smtClean="0"/>
              <a:pPr defTabSz="1333500"/>
              <a:t>24</a:t>
            </a:fld>
            <a:endParaRPr lang="de-DE" smtClean="0"/>
          </a:p>
        </p:txBody>
      </p:sp>
    </p:spTree>
    <p:extLst>
      <p:ext uri="{BB962C8B-B14F-4D97-AF65-F5344CB8AC3E}">
        <p14:creationId xmlns:p14="http://schemas.microsoft.com/office/powerpoint/2010/main" val="4129634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Other</a:t>
            </a:r>
            <a:r>
              <a:rPr lang="de-DE" baseline="0" dirty="0" smtClean="0"/>
              <a:t> Systems (DIAS)</a:t>
            </a:r>
            <a:endParaRPr lang="en-GB" dirty="0"/>
          </a:p>
        </p:txBody>
      </p:sp>
      <p:sp>
        <p:nvSpPr>
          <p:cNvPr id="4" name="Slide Number Placeholder 3"/>
          <p:cNvSpPr>
            <a:spLocks noGrp="1"/>
          </p:cNvSpPr>
          <p:nvPr>
            <p:ph type="sldNum" sz="quarter" idx="10"/>
          </p:nvPr>
        </p:nvSpPr>
        <p:spPr/>
        <p:txBody>
          <a:bodyPr/>
          <a:lstStyle/>
          <a:p>
            <a:pPr>
              <a:defRPr/>
            </a:pPr>
            <a:fld id="{7FE02029-9BE2-4139-82E8-7E205433FD51}" type="slidenum">
              <a:rPr lang="de-DE" smtClean="0"/>
              <a:pPr>
                <a:defRPr/>
              </a:pPr>
              <a:t>33</a:t>
            </a:fld>
            <a:endParaRPr lang="de-DE"/>
          </a:p>
        </p:txBody>
      </p:sp>
    </p:spTree>
    <p:extLst>
      <p:ext uri="{BB962C8B-B14F-4D97-AF65-F5344CB8AC3E}">
        <p14:creationId xmlns:p14="http://schemas.microsoft.com/office/powerpoint/2010/main" val="5701726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7FE02029-9BE2-4139-82E8-7E205433FD51}" type="slidenum">
              <a:rPr lang="de-DE" smtClean="0"/>
              <a:pPr>
                <a:defRPr/>
              </a:pPr>
              <a:t>34</a:t>
            </a:fld>
            <a:endParaRPr lang="de-DE"/>
          </a:p>
        </p:txBody>
      </p:sp>
    </p:spTree>
    <p:extLst>
      <p:ext uri="{BB962C8B-B14F-4D97-AF65-F5344CB8AC3E}">
        <p14:creationId xmlns:p14="http://schemas.microsoft.com/office/powerpoint/2010/main" val="18575350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7FE02029-9BE2-4139-82E8-7E205433FD51}" type="slidenum">
              <a:rPr lang="de-DE" smtClean="0"/>
              <a:pPr>
                <a:defRPr/>
              </a:pPr>
              <a:t>38</a:t>
            </a:fld>
            <a:endParaRPr lang="de-DE"/>
          </a:p>
        </p:txBody>
      </p:sp>
    </p:spTree>
    <p:extLst>
      <p:ext uri="{BB962C8B-B14F-4D97-AF65-F5344CB8AC3E}">
        <p14:creationId xmlns:p14="http://schemas.microsoft.com/office/powerpoint/2010/main" val="38581214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7FE02029-9BE2-4139-82E8-7E205433FD51}" type="slidenum">
              <a:rPr lang="de-DE" smtClean="0"/>
              <a:pPr>
                <a:defRPr/>
              </a:pPr>
              <a:t>40</a:t>
            </a:fld>
            <a:endParaRPr lang="de-DE"/>
          </a:p>
        </p:txBody>
      </p:sp>
    </p:spTree>
    <p:extLst>
      <p:ext uri="{BB962C8B-B14F-4D97-AF65-F5344CB8AC3E}">
        <p14:creationId xmlns:p14="http://schemas.microsoft.com/office/powerpoint/2010/main" val="414572514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6.png"/><Relationship Id="rId5" Type="http://schemas.openxmlformats.org/officeDocument/2006/relationships/oleObject" Target="../embeddings/oleObject1.bin"/><Relationship Id="rId6" Type="http://schemas.openxmlformats.org/officeDocument/2006/relationships/image" Target="../media/image3.png"/><Relationship Id="rId7" Type="http://schemas.openxmlformats.org/officeDocument/2006/relationships/oleObject" Target="../embeddings/oleObject2.bin"/><Relationship Id="rId8" Type="http://schemas.openxmlformats.org/officeDocument/2006/relationships/image" Target="../media/image4.wmf"/><Relationship Id="rId9" Type="http://schemas.openxmlformats.org/officeDocument/2006/relationships/image" Target="../media/image7.emf"/><Relationship Id="rId10" Type="http://schemas.openxmlformats.org/officeDocument/2006/relationships/image" Target="../media/image8.png"/><Relationship Id="rId1" Type="http://schemas.openxmlformats.org/officeDocument/2006/relationships/vmlDrawing" Target="../drawings/vmlDrawing1.vml"/><Relationship Id="rId2"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3" cstate="print">
            <a:lum/>
          </a:blip>
          <a:srcRect/>
          <a:stretch>
            <a:fillRect t="-4000" b="4000"/>
          </a:stretch>
        </a:blipFill>
        <a:effectLst/>
      </p:bgPr>
    </p:bg>
    <p:spTree>
      <p:nvGrpSpPr>
        <p:cNvPr id="1" name=""/>
        <p:cNvGrpSpPr/>
        <p:nvPr/>
      </p:nvGrpSpPr>
      <p:grpSpPr>
        <a:xfrm>
          <a:off x="0" y="0"/>
          <a:ext cx="0" cy="0"/>
          <a:chOff x="0" y="0"/>
          <a:chExt cx="0" cy="0"/>
        </a:xfrm>
      </p:grpSpPr>
      <p:sp>
        <p:nvSpPr>
          <p:cNvPr id="244" name="Rectangle 243"/>
          <p:cNvSpPr/>
          <p:nvPr userDrawn="1"/>
        </p:nvSpPr>
        <p:spPr bwMode="auto">
          <a:xfrm>
            <a:off x="6575729" y="230586"/>
            <a:ext cx="3330271" cy="1129085"/>
          </a:xfrm>
          <a:prstGeom prst="rect">
            <a:avLst/>
          </a:prstGeom>
          <a:solidFill>
            <a:schemeClr val="bg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endParaRPr kumimoji="0" lang="en-GB" sz="900" b="1" i="0" u="none" strike="noStrike" cap="none" normalizeH="0" baseline="0" smtClean="0">
              <a:ln>
                <a:noFill/>
              </a:ln>
              <a:solidFill>
                <a:schemeClr val="bg1"/>
              </a:solidFill>
              <a:effectLst/>
              <a:latin typeface="Tahoma" pitchFamily="34" charset="0"/>
            </a:endParaRPr>
          </a:p>
        </p:txBody>
      </p:sp>
      <p:pic>
        <p:nvPicPr>
          <p:cNvPr id="4" name="Picture 11" descr="EUMETSATLogo_hor_noTagline_solid_CMYK UPDATED version.png"/>
          <p:cNvPicPr>
            <a:picLocks noChangeAspect="1"/>
          </p:cNvPicPr>
          <p:nvPr userDrawn="1"/>
        </p:nvPicPr>
        <p:blipFill>
          <a:blip r:embed="rId4" cstate="print"/>
          <a:srcRect/>
          <a:stretch>
            <a:fillRect/>
          </a:stretch>
        </p:blipFill>
        <p:spPr bwMode="auto">
          <a:xfrm>
            <a:off x="6933558" y="532564"/>
            <a:ext cx="2614613" cy="482600"/>
          </a:xfrm>
          <a:prstGeom prst="rect">
            <a:avLst/>
          </a:prstGeom>
          <a:noFill/>
          <a:ln w="9525">
            <a:noFill/>
            <a:miter lim="800000"/>
            <a:headEnd/>
            <a:tailEnd/>
          </a:ln>
        </p:spPr>
      </p:pic>
      <p:grpSp>
        <p:nvGrpSpPr>
          <p:cNvPr id="5" name="Group 4"/>
          <p:cNvGrpSpPr/>
          <p:nvPr userDrawn="1"/>
        </p:nvGrpSpPr>
        <p:grpSpPr>
          <a:xfrm>
            <a:off x="6579303" y="5858397"/>
            <a:ext cx="3135008" cy="314922"/>
            <a:chOff x="369889" y="5092835"/>
            <a:chExt cx="3135008" cy="314922"/>
          </a:xfrm>
        </p:grpSpPr>
        <p:grpSp>
          <p:nvGrpSpPr>
            <p:cNvPr id="6" name="Group 5"/>
            <p:cNvGrpSpPr>
              <a:grpSpLocks/>
            </p:cNvGrpSpPr>
            <p:nvPr userDrawn="1"/>
          </p:nvGrpSpPr>
          <p:grpSpPr bwMode="auto">
            <a:xfrm>
              <a:off x="2061240" y="5298398"/>
              <a:ext cx="164978" cy="109011"/>
              <a:chOff x="4182" y="1087"/>
              <a:chExt cx="238" cy="162"/>
            </a:xfrm>
          </p:grpSpPr>
          <p:sp>
            <p:nvSpPr>
              <p:cNvPr id="233" name="Freeform 5"/>
              <p:cNvSpPr>
                <a:spLocks/>
              </p:cNvSpPr>
              <p:nvPr/>
            </p:nvSpPr>
            <p:spPr bwMode="auto">
              <a:xfrm>
                <a:off x="4182" y="1087"/>
                <a:ext cx="238" cy="162"/>
              </a:xfrm>
              <a:custGeom>
                <a:avLst/>
                <a:gdLst>
                  <a:gd name="T0" fmla="*/ 10 w 250"/>
                  <a:gd name="T1" fmla="*/ 86 h 162"/>
                  <a:gd name="T2" fmla="*/ 10 w 250"/>
                  <a:gd name="T3" fmla="*/ 0 h 162"/>
                  <a:gd name="T4" fmla="*/ 0 w 250"/>
                  <a:gd name="T5" fmla="*/ 0 h 162"/>
                  <a:gd name="T6" fmla="*/ 0 w 250"/>
                  <a:gd name="T7" fmla="*/ 86 h 162"/>
                  <a:gd name="T8" fmla="*/ 10 w 250"/>
                  <a:gd name="T9" fmla="*/ 86 h 162"/>
                  <a:gd name="T10" fmla="*/ 10 w 250"/>
                  <a:gd name="T11" fmla="*/ 86 h 162"/>
                  <a:gd name="T12" fmla="*/ 0 60000 65536"/>
                  <a:gd name="T13" fmla="*/ 0 60000 65536"/>
                  <a:gd name="T14" fmla="*/ 0 60000 65536"/>
                  <a:gd name="T15" fmla="*/ 0 60000 65536"/>
                  <a:gd name="T16" fmla="*/ 0 60000 65536"/>
                  <a:gd name="T17" fmla="*/ 0 60000 65536"/>
                  <a:gd name="T18" fmla="*/ 0 w 250"/>
                  <a:gd name="T19" fmla="*/ 0 h 162"/>
                  <a:gd name="T20" fmla="*/ 250 w 250"/>
                  <a:gd name="T21" fmla="*/ 162 h 162"/>
                </a:gdLst>
                <a:ahLst/>
                <a:cxnLst>
                  <a:cxn ang="T12">
                    <a:pos x="T0" y="T1"/>
                  </a:cxn>
                  <a:cxn ang="T13">
                    <a:pos x="T2" y="T3"/>
                  </a:cxn>
                  <a:cxn ang="T14">
                    <a:pos x="T4" y="T5"/>
                  </a:cxn>
                  <a:cxn ang="T15">
                    <a:pos x="T6" y="T7"/>
                  </a:cxn>
                  <a:cxn ang="T16">
                    <a:pos x="T8" y="T9"/>
                  </a:cxn>
                  <a:cxn ang="T17">
                    <a:pos x="T10" y="T11"/>
                  </a:cxn>
                </a:cxnLst>
                <a:rect l="T18" t="T19" r="T20" b="T21"/>
                <a:pathLst>
                  <a:path w="250" h="162">
                    <a:moveTo>
                      <a:pt x="250" y="162"/>
                    </a:moveTo>
                    <a:lnTo>
                      <a:pt x="250" y="0"/>
                    </a:lnTo>
                    <a:lnTo>
                      <a:pt x="0" y="0"/>
                    </a:lnTo>
                    <a:lnTo>
                      <a:pt x="0" y="162"/>
                    </a:lnTo>
                    <a:lnTo>
                      <a:pt x="250" y="162"/>
                    </a:lnTo>
                    <a:close/>
                  </a:path>
                </a:pathLst>
              </a:custGeom>
              <a:solidFill>
                <a:srgbClr val="0C419A"/>
              </a:solidFill>
              <a:ln w="9525">
                <a:noFill/>
                <a:round/>
                <a:headEnd/>
                <a:tailEnd/>
              </a:ln>
            </p:spPr>
            <p:txBody>
              <a:bodyPr/>
              <a:lstStyle/>
              <a:p>
                <a:pPr>
                  <a:defRPr/>
                </a:pPr>
                <a:endParaRPr lang="en-GB"/>
              </a:p>
            </p:txBody>
          </p:sp>
          <p:sp>
            <p:nvSpPr>
              <p:cNvPr id="234" name="Freeform 6"/>
              <p:cNvSpPr>
                <a:spLocks/>
              </p:cNvSpPr>
              <p:nvPr/>
            </p:nvSpPr>
            <p:spPr bwMode="auto">
              <a:xfrm>
                <a:off x="4182" y="1087"/>
                <a:ext cx="238" cy="53"/>
              </a:xfrm>
              <a:custGeom>
                <a:avLst/>
                <a:gdLst>
                  <a:gd name="T0" fmla="*/ 10 w 250"/>
                  <a:gd name="T1" fmla="*/ 51 h 51"/>
                  <a:gd name="T2" fmla="*/ 10 w 250"/>
                  <a:gd name="T3" fmla="*/ 0 h 51"/>
                  <a:gd name="T4" fmla="*/ 0 w 250"/>
                  <a:gd name="T5" fmla="*/ 0 h 51"/>
                  <a:gd name="T6" fmla="*/ 0 w 250"/>
                  <a:gd name="T7" fmla="*/ 51 h 51"/>
                  <a:gd name="T8" fmla="*/ 10 w 250"/>
                  <a:gd name="T9" fmla="*/ 51 h 51"/>
                  <a:gd name="T10" fmla="*/ 10 w 250"/>
                  <a:gd name="T11" fmla="*/ 51 h 51"/>
                  <a:gd name="T12" fmla="*/ 0 60000 65536"/>
                  <a:gd name="T13" fmla="*/ 0 60000 65536"/>
                  <a:gd name="T14" fmla="*/ 0 60000 65536"/>
                  <a:gd name="T15" fmla="*/ 0 60000 65536"/>
                  <a:gd name="T16" fmla="*/ 0 60000 65536"/>
                  <a:gd name="T17" fmla="*/ 0 60000 65536"/>
                  <a:gd name="T18" fmla="*/ 0 w 250"/>
                  <a:gd name="T19" fmla="*/ 0 h 51"/>
                  <a:gd name="T20" fmla="*/ 250 w 250"/>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250" h="51">
                    <a:moveTo>
                      <a:pt x="250" y="51"/>
                    </a:moveTo>
                    <a:lnTo>
                      <a:pt x="250" y="0"/>
                    </a:lnTo>
                    <a:lnTo>
                      <a:pt x="0" y="0"/>
                    </a:lnTo>
                    <a:lnTo>
                      <a:pt x="0" y="51"/>
                    </a:lnTo>
                    <a:lnTo>
                      <a:pt x="250" y="51"/>
                    </a:lnTo>
                    <a:close/>
                  </a:path>
                </a:pathLst>
              </a:custGeom>
              <a:solidFill>
                <a:srgbClr val="FFFFFF"/>
              </a:solidFill>
              <a:ln w="9525">
                <a:noFill/>
                <a:round/>
                <a:headEnd/>
                <a:tailEnd/>
              </a:ln>
            </p:spPr>
            <p:txBody>
              <a:bodyPr/>
              <a:lstStyle/>
              <a:p>
                <a:pPr>
                  <a:defRPr/>
                </a:pPr>
                <a:endParaRPr lang="en-GB"/>
              </a:p>
            </p:txBody>
          </p:sp>
          <p:sp>
            <p:nvSpPr>
              <p:cNvPr id="235" name="Freeform 7"/>
              <p:cNvSpPr>
                <a:spLocks/>
              </p:cNvSpPr>
              <p:nvPr/>
            </p:nvSpPr>
            <p:spPr bwMode="auto">
              <a:xfrm>
                <a:off x="4182" y="1198"/>
                <a:ext cx="238" cy="51"/>
              </a:xfrm>
              <a:custGeom>
                <a:avLst/>
                <a:gdLst>
                  <a:gd name="T0" fmla="*/ 10 w 250"/>
                  <a:gd name="T1" fmla="*/ 50 h 50"/>
                  <a:gd name="T2" fmla="*/ 10 w 250"/>
                  <a:gd name="T3" fmla="*/ 0 h 50"/>
                  <a:gd name="T4" fmla="*/ 0 w 250"/>
                  <a:gd name="T5" fmla="*/ 0 h 50"/>
                  <a:gd name="T6" fmla="*/ 0 w 250"/>
                  <a:gd name="T7" fmla="*/ 50 h 50"/>
                  <a:gd name="T8" fmla="*/ 10 w 250"/>
                  <a:gd name="T9" fmla="*/ 50 h 50"/>
                  <a:gd name="T10" fmla="*/ 10 w 250"/>
                  <a:gd name="T11" fmla="*/ 50 h 50"/>
                  <a:gd name="T12" fmla="*/ 0 60000 65536"/>
                  <a:gd name="T13" fmla="*/ 0 60000 65536"/>
                  <a:gd name="T14" fmla="*/ 0 60000 65536"/>
                  <a:gd name="T15" fmla="*/ 0 60000 65536"/>
                  <a:gd name="T16" fmla="*/ 0 60000 65536"/>
                  <a:gd name="T17" fmla="*/ 0 60000 65536"/>
                  <a:gd name="T18" fmla="*/ 0 w 250"/>
                  <a:gd name="T19" fmla="*/ 0 h 50"/>
                  <a:gd name="T20" fmla="*/ 250 w 250"/>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50" h="50">
                    <a:moveTo>
                      <a:pt x="250" y="50"/>
                    </a:moveTo>
                    <a:lnTo>
                      <a:pt x="250" y="0"/>
                    </a:lnTo>
                    <a:lnTo>
                      <a:pt x="0" y="0"/>
                    </a:lnTo>
                    <a:lnTo>
                      <a:pt x="0" y="50"/>
                    </a:lnTo>
                    <a:lnTo>
                      <a:pt x="250" y="50"/>
                    </a:lnTo>
                    <a:close/>
                  </a:path>
                </a:pathLst>
              </a:custGeom>
              <a:solidFill>
                <a:srgbClr val="FF1900"/>
              </a:solidFill>
              <a:ln w="9525">
                <a:noFill/>
                <a:round/>
                <a:headEnd/>
                <a:tailEnd/>
              </a:ln>
            </p:spPr>
            <p:txBody>
              <a:bodyPr/>
              <a:lstStyle/>
              <a:p>
                <a:pPr>
                  <a:defRPr/>
                </a:pPr>
                <a:endParaRPr lang="en-GB"/>
              </a:p>
            </p:txBody>
          </p:sp>
          <p:sp>
            <p:nvSpPr>
              <p:cNvPr id="236" name="Freeform 8"/>
              <p:cNvSpPr>
                <a:spLocks/>
              </p:cNvSpPr>
              <p:nvPr/>
            </p:nvSpPr>
            <p:spPr bwMode="auto">
              <a:xfrm>
                <a:off x="4182" y="1087"/>
                <a:ext cx="238" cy="162"/>
              </a:xfrm>
              <a:custGeom>
                <a:avLst/>
                <a:gdLst>
                  <a:gd name="T0" fmla="*/ 10 w 250"/>
                  <a:gd name="T1" fmla="*/ 86 h 162"/>
                  <a:gd name="T2" fmla="*/ 0 w 250"/>
                  <a:gd name="T3" fmla="*/ 86 h 162"/>
                  <a:gd name="T4" fmla="*/ 0 w 250"/>
                  <a:gd name="T5" fmla="*/ 0 h 162"/>
                  <a:gd name="T6" fmla="*/ 10 w 250"/>
                  <a:gd name="T7" fmla="*/ 0 h 162"/>
                  <a:gd name="T8" fmla="*/ 10 w 250"/>
                  <a:gd name="T9" fmla="*/ 86 h 162"/>
                  <a:gd name="T10" fmla="*/ 10 w 250"/>
                  <a:gd name="T11" fmla="*/ 86 h 162"/>
                  <a:gd name="T12" fmla="*/ 0 60000 65536"/>
                  <a:gd name="T13" fmla="*/ 0 60000 65536"/>
                  <a:gd name="T14" fmla="*/ 0 60000 65536"/>
                  <a:gd name="T15" fmla="*/ 0 60000 65536"/>
                  <a:gd name="T16" fmla="*/ 0 60000 65536"/>
                  <a:gd name="T17" fmla="*/ 0 60000 65536"/>
                  <a:gd name="T18" fmla="*/ 0 w 250"/>
                  <a:gd name="T19" fmla="*/ 0 h 162"/>
                  <a:gd name="T20" fmla="*/ 250 w 250"/>
                  <a:gd name="T21" fmla="*/ 162 h 162"/>
                </a:gdLst>
                <a:ahLst/>
                <a:cxnLst>
                  <a:cxn ang="T12">
                    <a:pos x="T0" y="T1"/>
                  </a:cxn>
                  <a:cxn ang="T13">
                    <a:pos x="T2" y="T3"/>
                  </a:cxn>
                  <a:cxn ang="T14">
                    <a:pos x="T4" y="T5"/>
                  </a:cxn>
                  <a:cxn ang="T15">
                    <a:pos x="T6" y="T7"/>
                  </a:cxn>
                  <a:cxn ang="T16">
                    <a:pos x="T8" y="T9"/>
                  </a:cxn>
                  <a:cxn ang="T17">
                    <a:pos x="T10" y="T11"/>
                  </a:cxn>
                </a:cxnLst>
                <a:rect l="T18" t="T19" r="T20" b="T21"/>
                <a:pathLst>
                  <a:path w="250" h="162">
                    <a:moveTo>
                      <a:pt x="250" y="162"/>
                    </a:moveTo>
                    <a:lnTo>
                      <a:pt x="0" y="162"/>
                    </a:lnTo>
                    <a:lnTo>
                      <a:pt x="0" y="0"/>
                    </a:lnTo>
                    <a:lnTo>
                      <a:pt x="250" y="0"/>
                    </a:lnTo>
                    <a:lnTo>
                      <a:pt x="250" y="162"/>
                    </a:lnTo>
                  </a:path>
                </a:pathLst>
              </a:custGeom>
              <a:noFill/>
              <a:ln w="0">
                <a:solidFill>
                  <a:srgbClr val="000000"/>
                </a:solidFill>
                <a:prstDash val="solid"/>
                <a:round/>
                <a:headEnd/>
                <a:tailEnd/>
              </a:ln>
            </p:spPr>
            <p:txBody>
              <a:bodyPr/>
              <a:lstStyle/>
              <a:p>
                <a:pPr>
                  <a:defRPr/>
                </a:pPr>
                <a:endParaRPr lang="en-GB"/>
              </a:p>
            </p:txBody>
          </p:sp>
          <p:sp>
            <p:nvSpPr>
              <p:cNvPr id="237" name="Freeform 9"/>
              <p:cNvSpPr>
                <a:spLocks/>
              </p:cNvSpPr>
              <p:nvPr/>
            </p:nvSpPr>
            <p:spPr bwMode="auto">
              <a:xfrm>
                <a:off x="4237" y="1132"/>
                <a:ext cx="71" cy="83"/>
              </a:xfrm>
              <a:custGeom>
                <a:avLst/>
                <a:gdLst>
                  <a:gd name="T0" fmla="*/ 11 w 72"/>
                  <a:gd name="T1" fmla="*/ 42 h 84"/>
                  <a:gd name="T2" fmla="*/ 11 w 72"/>
                  <a:gd name="T3" fmla="*/ 42 h 84"/>
                  <a:gd name="T4" fmla="*/ 11 w 72"/>
                  <a:gd name="T5" fmla="*/ 42 h 84"/>
                  <a:gd name="T6" fmla="*/ 11 w 72"/>
                  <a:gd name="T7" fmla="*/ 42 h 84"/>
                  <a:gd name="T8" fmla="*/ 11 w 72"/>
                  <a:gd name="T9" fmla="*/ 42 h 84"/>
                  <a:gd name="T10" fmla="*/ 11 w 72"/>
                  <a:gd name="T11" fmla="*/ 42 h 84"/>
                  <a:gd name="T12" fmla="*/ 11 w 72"/>
                  <a:gd name="T13" fmla="*/ 42 h 84"/>
                  <a:gd name="T14" fmla="*/ 6 w 72"/>
                  <a:gd name="T15" fmla="*/ 42 h 84"/>
                  <a:gd name="T16" fmla="*/ 0 w 72"/>
                  <a:gd name="T17" fmla="*/ 42 h 84"/>
                  <a:gd name="T18" fmla="*/ 0 w 72"/>
                  <a:gd name="T19" fmla="*/ 42 h 84"/>
                  <a:gd name="T20" fmla="*/ 0 w 72"/>
                  <a:gd name="T21" fmla="*/ 39 h 84"/>
                  <a:gd name="T22" fmla="*/ 0 w 72"/>
                  <a:gd name="T23" fmla="*/ 22 h 84"/>
                  <a:gd name="T24" fmla="*/ 0 w 72"/>
                  <a:gd name="T25" fmla="*/ 0 h 84"/>
                  <a:gd name="T26" fmla="*/ 11 w 72"/>
                  <a:gd name="T27" fmla="*/ 0 h 84"/>
                  <a:gd name="T28" fmla="*/ 11 w 72"/>
                  <a:gd name="T29" fmla="*/ 6 h 84"/>
                  <a:gd name="T30" fmla="*/ 11 w 72"/>
                  <a:gd name="T31" fmla="*/ 22 h 84"/>
                  <a:gd name="T32" fmla="*/ 11 w 72"/>
                  <a:gd name="T33" fmla="*/ 39 h 84"/>
                  <a:gd name="T34" fmla="*/ 11 w 72"/>
                  <a:gd name="T35" fmla="*/ 42 h 84"/>
                  <a:gd name="T36" fmla="*/ 11 w 72"/>
                  <a:gd name="T37" fmla="*/ 42 h 8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
                  <a:gd name="T58" fmla="*/ 0 h 84"/>
                  <a:gd name="T59" fmla="*/ 72 w 72"/>
                  <a:gd name="T60" fmla="*/ 84 h 8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 h="84">
                    <a:moveTo>
                      <a:pt x="72" y="45"/>
                    </a:moveTo>
                    <a:lnTo>
                      <a:pt x="66" y="61"/>
                    </a:lnTo>
                    <a:lnTo>
                      <a:pt x="54" y="73"/>
                    </a:lnTo>
                    <a:lnTo>
                      <a:pt x="42" y="84"/>
                    </a:lnTo>
                    <a:lnTo>
                      <a:pt x="36" y="84"/>
                    </a:lnTo>
                    <a:lnTo>
                      <a:pt x="30" y="84"/>
                    </a:lnTo>
                    <a:lnTo>
                      <a:pt x="18" y="78"/>
                    </a:lnTo>
                    <a:lnTo>
                      <a:pt x="6" y="67"/>
                    </a:lnTo>
                    <a:lnTo>
                      <a:pt x="0" y="50"/>
                    </a:lnTo>
                    <a:lnTo>
                      <a:pt x="0" y="39"/>
                    </a:lnTo>
                    <a:lnTo>
                      <a:pt x="0" y="22"/>
                    </a:lnTo>
                    <a:lnTo>
                      <a:pt x="0" y="0"/>
                    </a:lnTo>
                    <a:lnTo>
                      <a:pt x="72" y="0"/>
                    </a:lnTo>
                    <a:lnTo>
                      <a:pt x="72" y="6"/>
                    </a:lnTo>
                    <a:lnTo>
                      <a:pt x="72" y="22"/>
                    </a:lnTo>
                    <a:lnTo>
                      <a:pt x="72" y="39"/>
                    </a:lnTo>
                    <a:lnTo>
                      <a:pt x="72" y="45"/>
                    </a:lnTo>
                    <a:close/>
                  </a:path>
                </a:pathLst>
              </a:custGeom>
              <a:solidFill>
                <a:srgbClr val="FF1900"/>
              </a:solidFill>
              <a:ln w="9525">
                <a:noFill/>
                <a:round/>
                <a:headEnd/>
                <a:tailEnd/>
              </a:ln>
            </p:spPr>
            <p:txBody>
              <a:bodyPr/>
              <a:lstStyle/>
              <a:p>
                <a:pPr>
                  <a:defRPr/>
                </a:pPr>
                <a:endParaRPr lang="en-GB"/>
              </a:p>
            </p:txBody>
          </p:sp>
          <p:sp>
            <p:nvSpPr>
              <p:cNvPr id="238" name="Freeform 10"/>
              <p:cNvSpPr>
                <a:spLocks/>
              </p:cNvSpPr>
              <p:nvPr/>
            </p:nvSpPr>
            <p:spPr bwMode="auto">
              <a:xfrm>
                <a:off x="4267" y="1140"/>
                <a:ext cx="4" cy="49"/>
              </a:xfrm>
              <a:custGeom>
                <a:avLst/>
                <a:gdLst>
                  <a:gd name="T0" fmla="*/ 3 w 6"/>
                  <a:gd name="T1" fmla="*/ 25 h 50"/>
                  <a:gd name="T2" fmla="*/ 0 w 6"/>
                  <a:gd name="T3" fmla="*/ 25 h 50"/>
                  <a:gd name="T4" fmla="*/ 0 w 6"/>
                  <a:gd name="T5" fmla="*/ 0 h 50"/>
                  <a:gd name="T6" fmla="*/ 3 w 6"/>
                  <a:gd name="T7" fmla="*/ 0 h 50"/>
                  <a:gd name="T8" fmla="*/ 3 w 6"/>
                  <a:gd name="T9" fmla="*/ 25 h 50"/>
                  <a:gd name="T10" fmla="*/ 3 w 6"/>
                  <a:gd name="T11" fmla="*/ 25 h 50"/>
                  <a:gd name="T12" fmla="*/ 0 60000 65536"/>
                  <a:gd name="T13" fmla="*/ 0 60000 65536"/>
                  <a:gd name="T14" fmla="*/ 0 60000 65536"/>
                  <a:gd name="T15" fmla="*/ 0 60000 65536"/>
                  <a:gd name="T16" fmla="*/ 0 60000 65536"/>
                  <a:gd name="T17" fmla="*/ 0 60000 65536"/>
                  <a:gd name="T18" fmla="*/ 0 w 6"/>
                  <a:gd name="T19" fmla="*/ 0 h 50"/>
                  <a:gd name="T20" fmla="*/ 6 w 6"/>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6" h="50">
                    <a:moveTo>
                      <a:pt x="6" y="50"/>
                    </a:moveTo>
                    <a:lnTo>
                      <a:pt x="0" y="50"/>
                    </a:lnTo>
                    <a:lnTo>
                      <a:pt x="0" y="0"/>
                    </a:lnTo>
                    <a:lnTo>
                      <a:pt x="6" y="0"/>
                    </a:lnTo>
                    <a:lnTo>
                      <a:pt x="6" y="50"/>
                    </a:lnTo>
                    <a:close/>
                  </a:path>
                </a:pathLst>
              </a:custGeom>
              <a:solidFill>
                <a:srgbClr val="FFFFFF"/>
              </a:solidFill>
              <a:ln w="9525">
                <a:noFill/>
                <a:round/>
                <a:headEnd/>
                <a:tailEnd/>
              </a:ln>
            </p:spPr>
            <p:txBody>
              <a:bodyPr/>
              <a:lstStyle/>
              <a:p>
                <a:pPr>
                  <a:defRPr/>
                </a:pPr>
                <a:endParaRPr lang="en-GB"/>
              </a:p>
            </p:txBody>
          </p:sp>
          <p:sp>
            <p:nvSpPr>
              <p:cNvPr id="239" name="Freeform 11"/>
              <p:cNvSpPr>
                <a:spLocks/>
              </p:cNvSpPr>
              <p:nvPr/>
            </p:nvSpPr>
            <p:spPr bwMode="auto">
              <a:xfrm>
                <a:off x="4257" y="1150"/>
                <a:ext cx="33" cy="4"/>
              </a:xfrm>
              <a:custGeom>
                <a:avLst/>
                <a:gdLst>
                  <a:gd name="T0" fmla="*/ 18 w 36"/>
                  <a:gd name="T1" fmla="*/ 5 h 5"/>
                  <a:gd name="T2" fmla="*/ 0 w 36"/>
                  <a:gd name="T3" fmla="*/ 5 h 5"/>
                  <a:gd name="T4" fmla="*/ 0 w 36"/>
                  <a:gd name="T5" fmla="*/ 0 h 5"/>
                  <a:gd name="T6" fmla="*/ 18 w 36"/>
                  <a:gd name="T7" fmla="*/ 0 h 5"/>
                  <a:gd name="T8" fmla="*/ 18 w 36"/>
                  <a:gd name="T9" fmla="*/ 5 h 5"/>
                  <a:gd name="T10" fmla="*/ 18 w 36"/>
                  <a:gd name="T11" fmla="*/ 5 h 5"/>
                  <a:gd name="T12" fmla="*/ 0 60000 65536"/>
                  <a:gd name="T13" fmla="*/ 0 60000 65536"/>
                  <a:gd name="T14" fmla="*/ 0 60000 65536"/>
                  <a:gd name="T15" fmla="*/ 0 60000 65536"/>
                  <a:gd name="T16" fmla="*/ 0 60000 65536"/>
                  <a:gd name="T17" fmla="*/ 0 60000 65536"/>
                  <a:gd name="T18" fmla="*/ 0 w 36"/>
                  <a:gd name="T19" fmla="*/ 0 h 5"/>
                  <a:gd name="T20" fmla="*/ 36 w 36"/>
                  <a:gd name="T21" fmla="*/ 5 h 5"/>
                </a:gdLst>
                <a:ahLst/>
                <a:cxnLst>
                  <a:cxn ang="T12">
                    <a:pos x="T0" y="T1"/>
                  </a:cxn>
                  <a:cxn ang="T13">
                    <a:pos x="T2" y="T3"/>
                  </a:cxn>
                  <a:cxn ang="T14">
                    <a:pos x="T4" y="T5"/>
                  </a:cxn>
                  <a:cxn ang="T15">
                    <a:pos x="T6" y="T7"/>
                  </a:cxn>
                  <a:cxn ang="T16">
                    <a:pos x="T8" y="T9"/>
                  </a:cxn>
                  <a:cxn ang="T17">
                    <a:pos x="T10" y="T11"/>
                  </a:cxn>
                </a:cxnLst>
                <a:rect l="T18" t="T19" r="T20" b="T21"/>
                <a:pathLst>
                  <a:path w="36" h="5">
                    <a:moveTo>
                      <a:pt x="36" y="5"/>
                    </a:moveTo>
                    <a:lnTo>
                      <a:pt x="0" y="5"/>
                    </a:lnTo>
                    <a:lnTo>
                      <a:pt x="0" y="0"/>
                    </a:lnTo>
                    <a:lnTo>
                      <a:pt x="36" y="0"/>
                    </a:lnTo>
                    <a:lnTo>
                      <a:pt x="36" y="5"/>
                    </a:lnTo>
                    <a:close/>
                  </a:path>
                </a:pathLst>
              </a:custGeom>
              <a:solidFill>
                <a:srgbClr val="FFFFFF"/>
              </a:solidFill>
              <a:ln w="9525">
                <a:noFill/>
                <a:round/>
                <a:headEnd/>
                <a:tailEnd/>
              </a:ln>
            </p:spPr>
            <p:txBody>
              <a:bodyPr/>
              <a:lstStyle/>
              <a:p>
                <a:pPr>
                  <a:defRPr/>
                </a:pPr>
                <a:endParaRPr lang="en-GB"/>
              </a:p>
            </p:txBody>
          </p:sp>
          <p:sp>
            <p:nvSpPr>
              <p:cNvPr id="240" name="Freeform 12"/>
              <p:cNvSpPr>
                <a:spLocks/>
              </p:cNvSpPr>
              <p:nvPr/>
            </p:nvSpPr>
            <p:spPr bwMode="auto">
              <a:xfrm>
                <a:off x="4251" y="1164"/>
                <a:ext cx="39" cy="6"/>
              </a:xfrm>
              <a:custGeom>
                <a:avLst/>
                <a:gdLst>
                  <a:gd name="T0" fmla="*/ 10 w 42"/>
                  <a:gd name="T1" fmla="*/ 3 h 6"/>
                  <a:gd name="T2" fmla="*/ 0 w 42"/>
                  <a:gd name="T3" fmla="*/ 3 h 6"/>
                  <a:gd name="T4" fmla="*/ 0 w 42"/>
                  <a:gd name="T5" fmla="*/ 0 h 6"/>
                  <a:gd name="T6" fmla="*/ 10 w 42"/>
                  <a:gd name="T7" fmla="*/ 0 h 6"/>
                  <a:gd name="T8" fmla="*/ 10 w 42"/>
                  <a:gd name="T9" fmla="*/ 3 h 6"/>
                  <a:gd name="T10" fmla="*/ 10 w 42"/>
                  <a:gd name="T11" fmla="*/ 3 h 6"/>
                  <a:gd name="T12" fmla="*/ 0 60000 65536"/>
                  <a:gd name="T13" fmla="*/ 0 60000 65536"/>
                  <a:gd name="T14" fmla="*/ 0 60000 65536"/>
                  <a:gd name="T15" fmla="*/ 0 60000 65536"/>
                  <a:gd name="T16" fmla="*/ 0 60000 65536"/>
                  <a:gd name="T17" fmla="*/ 0 60000 65536"/>
                  <a:gd name="T18" fmla="*/ 0 w 42"/>
                  <a:gd name="T19" fmla="*/ 0 h 6"/>
                  <a:gd name="T20" fmla="*/ 42 w 42"/>
                  <a:gd name="T21" fmla="*/ 6 h 6"/>
                </a:gdLst>
                <a:ahLst/>
                <a:cxnLst>
                  <a:cxn ang="T12">
                    <a:pos x="T0" y="T1"/>
                  </a:cxn>
                  <a:cxn ang="T13">
                    <a:pos x="T2" y="T3"/>
                  </a:cxn>
                  <a:cxn ang="T14">
                    <a:pos x="T4" y="T5"/>
                  </a:cxn>
                  <a:cxn ang="T15">
                    <a:pos x="T6" y="T7"/>
                  </a:cxn>
                  <a:cxn ang="T16">
                    <a:pos x="T8" y="T9"/>
                  </a:cxn>
                  <a:cxn ang="T17">
                    <a:pos x="T10" y="T11"/>
                  </a:cxn>
                </a:cxnLst>
                <a:rect l="T18" t="T19" r="T20" b="T21"/>
                <a:pathLst>
                  <a:path w="42" h="6">
                    <a:moveTo>
                      <a:pt x="42" y="6"/>
                    </a:moveTo>
                    <a:lnTo>
                      <a:pt x="0" y="6"/>
                    </a:lnTo>
                    <a:lnTo>
                      <a:pt x="0" y="0"/>
                    </a:lnTo>
                    <a:lnTo>
                      <a:pt x="42" y="0"/>
                    </a:lnTo>
                    <a:lnTo>
                      <a:pt x="42" y="6"/>
                    </a:lnTo>
                    <a:close/>
                  </a:path>
                </a:pathLst>
              </a:custGeom>
              <a:solidFill>
                <a:srgbClr val="FFFFFF"/>
              </a:solidFill>
              <a:ln w="9525">
                <a:noFill/>
                <a:round/>
                <a:headEnd/>
                <a:tailEnd/>
              </a:ln>
            </p:spPr>
            <p:txBody>
              <a:bodyPr/>
              <a:lstStyle/>
              <a:p>
                <a:pPr>
                  <a:defRPr/>
                </a:pPr>
                <a:endParaRPr lang="en-GB"/>
              </a:p>
            </p:txBody>
          </p:sp>
          <p:sp>
            <p:nvSpPr>
              <p:cNvPr id="241" name="Freeform 13"/>
              <p:cNvSpPr>
                <a:spLocks/>
              </p:cNvSpPr>
              <p:nvPr/>
            </p:nvSpPr>
            <p:spPr bwMode="auto">
              <a:xfrm>
                <a:off x="4245" y="1182"/>
                <a:ext cx="57" cy="32"/>
              </a:xfrm>
              <a:custGeom>
                <a:avLst/>
                <a:gdLst>
                  <a:gd name="T0" fmla="*/ 0 w 60"/>
                  <a:gd name="T1" fmla="*/ 11 h 34"/>
                  <a:gd name="T2" fmla="*/ 6 w 60"/>
                  <a:gd name="T3" fmla="*/ 6 h 34"/>
                  <a:gd name="T4" fmla="*/ 10 w 60"/>
                  <a:gd name="T5" fmla="*/ 6 h 34"/>
                  <a:gd name="T6" fmla="*/ 10 w 60"/>
                  <a:gd name="T7" fmla="*/ 6 h 34"/>
                  <a:gd name="T8" fmla="*/ 10 w 60"/>
                  <a:gd name="T9" fmla="*/ 11 h 34"/>
                  <a:gd name="T10" fmla="*/ 10 w 60"/>
                  <a:gd name="T11" fmla="*/ 6 h 34"/>
                  <a:gd name="T12" fmla="*/ 10 w 60"/>
                  <a:gd name="T13" fmla="*/ 0 h 34"/>
                  <a:gd name="T14" fmla="*/ 10 w 60"/>
                  <a:gd name="T15" fmla="*/ 6 h 34"/>
                  <a:gd name="T16" fmla="*/ 10 w 60"/>
                  <a:gd name="T17" fmla="*/ 11 h 34"/>
                  <a:gd name="T18" fmla="*/ 10 w 60"/>
                  <a:gd name="T19" fmla="*/ 11 h 34"/>
                  <a:gd name="T20" fmla="*/ 10 w 60"/>
                  <a:gd name="T21" fmla="*/ 6 h 34"/>
                  <a:gd name="T22" fmla="*/ 10 w 60"/>
                  <a:gd name="T23" fmla="*/ 6 h 34"/>
                  <a:gd name="T24" fmla="*/ 10 w 60"/>
                  <a:gd name="T25" fmla="*/ 11 h 34"/>
                  <a:gd name="T26" fmla="*/ 10 w 60"/>
                  <a:gd name="T27" fmla="*/ 11 h 34"/>
                  <a:gd name="T28" fmla="*/ 10 w 60"/>
                  <a:gd name="T29" fmla="*/ 23 h 34"/>
                  <a:gd name="T30" fmla="*/ 10 w 60"/>
                  <a:gd name="T31" fmla="*/ 34 h 34"/>
                  <a:gd name="T32" fmla="*/ 10 w 60"/>
                  <a:gd name="T33" fmla="*/ 34 h 34"/>
                  <a:gd name="T34" fmla="*/ 10 w 60"/>
                  <a:gd name="T35" fmla="*/ 34 h 34"/>
                  <a:gd name="T36" fmla="*/ 10 w 60"/>
                  <a:gd name="T37" fmla="*/ 28 h 34"/>
                  <a:gd name="T38" fmla="*/ 10 w 60"/>
                  <a:gd name="T39" fmla="*/ 23 h 34"/>
                  <a:gd name="T40" fmla="*/ 6 w 60"/>
                  <a:gd name="T41" fmla="*/ 17 h 34"/>
                  <a:gd name="T42" fmla="*/ 6 w 60"/>
                  <a:gd name="T43" fmla="*/ 11 h 34"/>
                  <a:gd name="T44" fmla="*/ 0 w 60"/>
                  <a:gd name="T45" fmla="*/ 11 h 34"/>
                  <a:gd name="T46" fmla="*/ 0 w 60"/>
                  <a:gd name="T47" fmla="*/ 11 h 3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0"/>
                  <a:gd name="T73" fmla="*/ 0 h 34"/>
                  <a:gd name="T74" fmla="*/ 60 w 60"/>
                  <a:gd name="T75" fmla="*/ 34 h 3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0" h="34">
                    <a:moveTo>
                      <a:pt x="0" y="11"/>
                    </a:moveTo>
                    <a:lnTo>
                      <a:pt x="6" y="6"/>
                    </a:lnTo>
                    <a:lnTo>
                      <a:pt x="12" y="6"/>
                    </a:lnTo>
                    <a:lnTo>
                      <a:pt x="18" y="6"/>
                    </a:lnTo>
                    <a:lnTo>
                      <a:pt x="18" y="11"/>
                    </a:lnTo>
                    <a:lnTo>
                      <a:pt x="18" y="6"/>
                    </a:lnTo>
                    <a:lnTo>
                      <a:pt x="30" y="0"/>
                    </a:lnTo>
                    <a:lnTo>
                      <a:pt x="42" y="6"/>
                    </a:lnTo>
                    <a:lnTo>
                      <a:pt x="42" y="11"/>
                    </a:lnTo>
                    <a:lnTo>
                      <a:pt x="42" y="6"/>
                    </a:lnTo>
                    <a:lnTo>
                      <a:pt x="48" y="6"/>
                    </a:lnTo>
                    <a:lnTo>
                      <a:pt x="54" y="11"/>
                    </a:lnTo>
                    <a:lnTo>
                      <a:pt x="60" y="11"/>
                    </a:lnTo>
                    <a:lnTo>
                      <a:pt x="48" y="23"/>
                    </a:lnTo>
                    <a:lnTo>
                      <a:pt x="42" y="34"/>
                    </a:lnTo>
                    <a:lnTo>
                      <a:pt x="30" y="34"/>
                    </a:lnTo>
                    <a:lnTo>
                      <a:pt x="24" y="34"/>
                    </a:lnTo>
                    <a:lnTo>
                      <a:pt x="18" y="28"/>
                    </a:lnTo>
                    <a:lnTo>
                      <a:pt x="12" y="23"/>
                    </a:lnTo>
                    <a:lnTo>
                      <a:pt x="6" y="17"/>
                    </a:lnTo>
                    <a:lnTo>
                      <a:pt x="6" y="11"/>
                    </a:lnTo>
                    <a:lnTo>
                      <a:pt x="0" y="11"/>
                    </a:lnTo>
                    <a:close/>
                  </a:path>
                </a:pathLst>
              </a:custGeom>
              <a:solidFill>
                <a:srgbClr val="0C419A"/>
              </a:solidFill>
              <a:ln w="9525">
                <a:noFill/>
                <a:round/>
                <a:headEnd/>
                <a:tailEnd/>
              </a:ln>
            </p:spPr>
            <p:txBody>
              <a:bodyPr/>
              <a:lstStyle/>
              <a:p>
                <a:pPr>
                  <a:defRPr/>
                </a:pPr>
                <a:endParaRPr lang="en-GB"/>
              </a:p>
            </p:txBody>
          </p:sp>
          <p:sp>
            <p:nvSpPr>
              <p:cNvPr id="242" name="Freeform 14"/>
              <p:cNvSpPr>
                <a:spLocks/>
              </p:cNvSpPr>
              <p:nvPr/>
            </p:nvSpPr>
            <p:spPr bwMode="auto">
              <a:xfrm>
                <a:off x="4237" y="1132"/>
                <a:ext cx="71" cy="83"/>
              </a:xfrm>
              <a:custGeom>
                <a:avLst/>
                <a:gdLst>
                  <a:gd name="T0" fmla="*/ 11 w 72"/>
                  <a:gd name="T1" fmla="*/ 42 h 84"/>
                  <a:gd name="T2" fmla="*/ 11 w 72"/>
                  <a:gd name="T3" fmla="*/ 42 h 84"/>
                  <a:gd name="T4" fmla="*/ 11 w 72"/>
                  <a:gd name="T5" fmla="*/ 42 h 84"/>
                  <a:gd name="T6" fmla="*/ 11 w 72"/>
                  <a:gd name="T7" fmla="*/ 42 h 84"/>
                  <a:gd name="T8" fmla="*/ 11 w 72"/>
                  <a:gd name="T9" fmla="*/ 42 h 84"/>
                  <a:gd name="T10" fmla="*/ 11 w 72"/>
                  <a:gd name="T11" fmla="*/ 42 h 84"/>
                  <a:gd name="T12" fmla="*/ 11 w 72"/>
                  <a:gd name="T13" fmla="*/ 42 h 84"/>
                  <a:gd name="T14" fmla="*/ 6 w 72"/>
                  <a:gd name="T15" fmla="*/ 42 h 84"/>
                  <a:gd name="T16" fmla="*/ 0 w 72"/>
                  <a:gd name="T17" fmla="*/ 42 h 84"/>
                  <a:gd name="T18" fmla="*/ 0 w 72"/>
                  <a:gd name="T19" fmla="*/ 42 h 84"/>
                  <a:gd name="T20" fmla="*/ 0 w 72"/>
                  <a:gd name="T21" fmla="*/ 39 h 84"/>
                  <a:gd name="T22" fmla="*/ 0 w 72"/>
                  <a:gd name="T23" fmla="*/ 22 h 84"/>
                  <a:gd name="T24" fmla="*/ 0 w 72"/>
                  <a:gd name="T25" fmla="*/ 0 h 84"/>
                  <a:gd name="T26" fmla="*/ 11 w 72"/>
                  <a:gd name="T27" fmla="*/ 0 h 84"/>
                  <a:gd name="T28" fmla="*/ 11 w 72"/>
                  <a:gd name="T29" fmla="*/ 6 h 84"/>
                  <a:gd name="T30" fmla="*/ 11 w 72"/>
                  <a:gd name="T31" fmla="*/ 22 h 84"/>
                  <a:gd name="T32" fmla="*/ 11 w 72"/>
                  <a:gd name="T33" fmla="*/ 39 h 84"/>
                  <a:gd name="T34" fmla="*/ 11 w 72"/>
                  <a:gd name="T35" fmla="*/ 42 h 84"/>
                  <a:gd name="T36" fmla="*/ 11 w 72"/>
                  <a:gd name="T37" fmla="*/ 42 h 8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
                  <a:gd name="T58" fmla="*/ 0 h 84"/>
                  <a:gd name="T59" fmla="*/ 72 w 72"/>
                  <a:gd name="T60" fmla="*/ 84 h 8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 h="84">
                    <a:moveTo>
                      <a:pt x="72" y="45"/>
                    </a:moveTo>
                    <a:lnTo>
                      <a:pt x="66" y="61"/>
                    </a:lnTo>
                    <a:lnTo>
                      <a:pt x="54" y="73"/>
                    </a:lnTo>
                    <a:lnTo>
                      <a:pt x="42" y="84"/>
                    </a:lnTo>
                    <a:lnTo>
                      <a:pt x="36" y="84"/>
                    </a:lnTo>
                    <a:lnTo>
                      <a:pt x="30" y="84"/>
                    </a:lnTo>
                    <a:lnTo>
                      <a:pt x="18" y="78"/>
                    </a:lnTo>
                    <a:lnTo>
                      <a:pt x="6" y="67"/>
                    </a:lnTo>
                    <a:lnTo>
                      <a:pt x="0" y="50"/>
                    </a:lnTo>
                    <a:lnTo>
                      <a:pt x="0" y="39"/>
                    </a:lnTo>
                    <a:lnTo>
                      <a:pt x="0" y="22"/>
                    </a:lnTo>
                    <a:lnTo>
                      <a:pt x="0" y="0"/>
                    </a:lnTo>
                    <a:lnTo>
                      <a:pt x="72" y="0"/>
                    </a:lnTo>
                    <a:lnTo>
                      <a:pt x="72" y="6"/>
                    </a:lnTo>
                    <a:lnTo>
                      <a:pt x="72" y="22"/>
                    </a:lnTo>
                    <a:lnTo>
                      <a:pt x="72" y="39"/>
                    </a:lnTo>
                    <a:lnTo>
                      <a:pt x="72" y="45"/>
                    </a:lnTo>
                  </a:path>
                </a:pathLst>
              </a:custGeom>
              <a:noFill/>
              <a:ln w="0">
                <a:solidFill>
                  <a:srgbClr val="FFFFFF"/>
                </a:solidFill>
                <a:prstDash val="solid"/>
                <a:round/>
                <a:headEnd/>
                <a:tailEnd/>
              </a:ln>
            </p:spPr>
            <p:txBody>
              <a:bodyPr/>
              <a:lstStyle/>
              <a:p>
                <a:pPr>
                  <a:defRPr/>
                </a:pPr>
                <a:endParaRPr lang="en-GB"/>
              </a:p>
            </p:txBody>
          </p:sp>
        </p:grpSp>
        <p:grpSp>
          <p:nvGrpSpPr>
            <p:cNvPr id="7" name="Group 66"/>
            <p:cNvGrpSpPr>
              <a:grpSpLocks/>
            </p:cNvGrpSpPr>
            <p:nvPr userDrawn="1"/>
          </p:nvGrpSpPr>
          <p:grpSpPr bwMode="auto">
            <a:xfrm>
              <a:off x="3338572" y="5298398"/>
              <a:ext cx="166325" cy="105273"/>
              <a:chOff x="1592" y="2897"/>
              <a:chExt cx="247" cy="156"/>
            </a:xfrm>
          </p:grpSpPr>
          <p:sp>
            <p:nvSpPr>
              <p:cNvPr id="218" name="Freeform 67"/>
              <p:cNvSpPr>
                <a:spLocks/>
              </p:cNvSpPr>
              <p:nvPr/>
            </p:nvSpPr>
            <p:spPr bwMode="auto">
              <a:xfrm>
                <a:off x="1592" y="2897"/>
                <a:ext cx="247" cy="155"/>
              </a:xfrm>
              <a:custGeom>
                <a:avLst/>
                <a:gdLst>
                  <a:gd name="T0" fmla="*/ 0 w 245"/>
                  <a:gd name="T1" fmla="*/ 156 h 156"/>
                  <a:gd name="T2" fmla="*/ 0 w 245"/>
                  <a:gd name="T3" fmla="*/ 0 h 156"/>
                  <a:gd name="T4" fmla="*/ 245 w 245"/>
                  <a:gd name="T5" fmla="*/ 0 h 156"/>
                  <a:gd name="T6" fmla="*/ 245 w 245"/>
                  <a:gd name="T7" fmla="*/ 156 h 156"/>
                  <a:gd name="T8" fmla="*/ 0 w 245"/>
                  <a:gd name="T9" fmla="*/ 156 h 156"/>
                  <a:gd name="T10" fmla="*/ 0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0" y="156"/>
                    </a:moveTo>
                    <a:lnTo>
                      <a:pt x="0" y="0"/>
                    </a:lnTo>
                    <a:lnTo>
                      <a:pt x="245" y="0"/>
                    </a:lnTo>
                    <a:lnTo>
                      <a:pt x="245" y="156"/>
                    </a:lnTo>
                    <a:lnTo>
                      <a:pt x="0" y="156"/>
                    </a:lnTo>
                    <a:close/>
                  </a:path>
                </a:pathLst>
              </a:custGeom>
              <a:solidFill>
                <a:srgbClr val="FFFFFF"/>
              </a:solidFill>
              <a:ln w="9525">
                <a:noFill/>
                <a:round/>
                <a:headEnd/>
                <a:tailEnd/>
              </a:ln>
            </p:spPr>
            <p:txBody>
              <a:bodyPr/>
              <a:lstStyle/>
              <a:p>
                <a:pPr>
                  <a:defRPr/>
                </a:pPr>
                <a:endParaRPr lang="en-GB"/>
              </a:p>
            </p:txBody>
          </p:sp>
          <p:sp>
            <p:nvSpPr>
              <p:cNvPr id="219" name="Freeform 68"/>
              <p:cNvSpPr>
                <a:spLocks/>
              </p:cNvSpPr>
              <p:nvPr/>
            </p:nvSpPr>
            <p:spPr bwMode="auto">
              <a:xfrm>
                <a:off x="1592" y="2897"/>
                <a:ext cx="247" cy="155"/>
              </a:xfrm>
              <a:custGeom>
                <a:avLst/>
                <a:gdLst>
                  <a:gd name="T0" fmla="*/ 0 w 245"/>
                  <a:gd name="T1" fmla="*/ 67 h 156"/>
                  <a:gd name="T2" fmla="*/ 114 w 245"/>
                  <a:gd name="T3" fmla="*/ 67 h 156"/>
                  <a:gd name="T4" fmla="*/ 114 w 245"/>
                  <a:gd name="T5" fmla="*/ 0 h 156"/>
                  <a:gd name="T6" fmla="*/ 137 w 245"/>
                  <a:gd name="T7" fmla="*/ 0 h 156"/>
                  <a:gd name="T8" fmla="*/ 137 w 245"/>
                  <a:gd name="T9" fmla="*/ 67 h 156"/>
                  <a:gd name="T10" fmla="*/ 245 w 245"/>
                  <a:gd name="T11" fmla="*/ 67 h 156"/>
                  <a:gd name="T12" fmla="*/ 245 w 245"/>
                  <a:gd name="T13" fmla="*/ 89 h 156"/>
                  <a:gd name="T14" fmla="*/ 137 w 245"/>
                  <a:gd name="T15" fmla="*/ 89 h 156"/>
                  <a:gd name="T16" fmla="*/ 137 w 245"/>
                  <a:gd name="T17" fmla="*/ 156 h 156"/>
                  <a:gd name="T18" fmla="*/ 114 w 245"/>
                  <a:gd name="T19" fmla="*/ 156 h 156"/>
                  <a:gd name="T20" fmla="*/ 114 w 245"/>
                  <a:gd name="T21" fmla="*/ 89 h 156"/>
                  <a:gd name="T22" fmla="*/ 0 w 245"/>
                  <a:gd name="T23" fmla="*/ 89 h 156"/>
                  <a:gd name="T24" fmla="*/ 0 w 245"/>
                  <a:gd name="T25" fmla="*/ 67 h 156"/>
                  <a:gd name="T26" fmla="*/ 0 w 245"/>
                  <a:gd name="T27" fmla="*/ 67 h 1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5"/>
                  <a:gd name="T43" fmla="*/ 0 h 156"/>
                  <a:gd name="T44" fmla="*/ 245 w 245"/>
                  <a:gd name="T45" fmla="*/ 156 h 1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5" h="156">
                    <a:moveTo>
                      <a:pt x="0" y="67"/>
                    </a:moveTo>
                    <a:lnTo>
                      <a:pt x="114" y="67"/>
                    </a:lnTo>
                    <a:lnTo>
                      <a:pt x="114" y="0"/>
                    </a:lnTo>
                    <a:lnTo>
                      <a:pt x="137" y="0"/>
                    </a:lnTo>
                    <a:lnTo>
                      <a:pt x="137" y="67"/>
                    </a:lnTo>
                    <a:lnTo>
                      <a:pt x="245" y="67"/>
                    </a:lnTo>
                    <a:lnTo>
                      <a:pt x="245" y="89"/>
                    </a:lnTo>
                    <a:lnTo>
                      <a:pt x="137" y="89"/>
                    </a:lnTo>
                    <a:lnTo>
                      <a:pt x="137" y="156"/>
                    </a:lnTo>
                    <a:lnTo>
                      <a:pt x="114" y="156"/>
                    </a:lnTo>
                    <a:lnTo>
                      <a:pt x="114" y="89"/>
                    </a:lnTo>
                    <a:lnTo>
                      <a:pt x="0" y="89"/>
                    </a:lnTo>
                    <a:lnTo>
                      <a:pt x="0" y="67"/>
                    </a:lnTo>
                    <a:close/>
                  </a:path>
                </a:pathLst>
              </a:custGeom>
              <a:solidFill>
                <a:srgbClr val="FF0000"/>
              </a:solidFill>
              <a:ln w="9525">
                <a:noFill/>
                <a:round/>
                <a:headEnd/>
                <a:tailEnd/>
              </a:ln>
            </p:spPr>
            <p:txBody>
              <a:bodyPr/>
              <a:lstStyle/>
              <a:p>
                <a:pPr>
                  <a:defRPr/>
                </a:pPr>
                <a:endParaRPr lang="en-GB"/>
              </a:p>
            </p:txBody>
          </p:sp>
          <p:sp>
            <p:nvSpPr>
              <p:cNvPr id="220" name="Freeform 69"/>
              <p:cNvSpPr>
                <a:spLocks/>
              </p:cNvSpPr>
              <p:nvPr/>
            </p:nvSpPr>
            <p:spPr bwMode="auto">
              <a:xfrm>
                <a:off x="1742" y="2897"/>
                <a:ext cx="67" cy="50"/>
              </a:xfrm>
              <a:custGeom>
                <a:avLst/>
                <a:gdLst>
                  <a:gd name="T0" fmla="*/ 0 w 66"/>
                  <a:gd name="T1" fmla="*/ 0 h 50"/>
                  <a:gd name="T2" fmla="*/ 0 w 66"/>
                  <a:gd name="T3" fmla="*/ 50 h 50"/>
                  <a:gd name="T4" fmla="*/ 66 w 66"/>
                  <a:gd name="T5" fmla="*/ 0 h 50"/>
                  <a:gd name="T6" fmla="*/ 0 w 66"/>
                  <a:gd name="T7" fmla="*/ 0 h 50"/>
                  <a:gd name="T8" fmla="*/ 0 w 66"/>
                  <a:gd name="T9" fmla="*/ 0 h 50"/>
                  <a:gd name="T10" fmla="*/ 0 60000 65536"/>
                  <a:gd name="T11" fmla="*/ 0 60000 65536"/>
                  <a:gd name="T12" fmla="*/ 0 60000 65536"/>
                  <a:gd name="T13" fmla="*/ 0 60000 65536"/>
                  <a:gd name="T14" fmla="*/ 0 60000 65536"/>
                  <a:gd name="T15" fmla="*/ 0 w 66"/>
                  <a:gd name="T16" fmla="*/ 0 h 50"/>
                  <a:gd name="T17" fmla="*/ 66 w 66"/>
                  <a:gd name="T18" fmla="*/ 50 h 50"/>
                </a:gdLst>
                <a:ahLst/>
                <a:cxnLst>
                  <a:cxn ang="T10">
                    <a:pos x="T0" y="T1"/>
                  </a:cxn>
                  <a:cxn ang="T11">
                    <a:pos x="T2" y="T3"/>
                  </a:cxn>
                  <a:cxn ang="T12">
                    <a:pos x="T4" y="T5"/>
                  </a:cxn>
                  <a:cxn ang="T13">
                    <a:pos x="T6" y="T7"/>
                  </a:cxn>
                  <a:cxn ang="T14">
                    <a:pos x="T8" y="T9"/>
                  </a:cxn>
                </a:cxnLst>
                <a:rect l="T15" t="T16" r="T17" b="T18"/>
                <a:pathLst>
                  <a:path w="66" h="50">
                    <a:moveTo>
                      <a:pt x="0" y="0"/>
                    </a:moveTo>
                    <a:lnTo>
                      <a:pt x="0" y="50"/>
                    </a:lnTo>
                    <a:lnTo>
                      <a:pt x="66" y="0"/>
                    </a:lnTo>
                    <a:lnTo>
                      <a:pt x="0" y="0"/>
                    </a:lnTo>
                    <a:close/>
                  </a:path>
                </a:pathLst>
              </a:custGeom>
              <a:solidFill>
                <a:srgbClr val="0C419A"/>
              </a:solidFill>
              <a:ln w="9525">
                <a:noFill/>
                <a:round/>
                <a:headEnd/>
                <a:tailEnd/>
              </a:ln>
            </p:spPr>
            <p:txBody>
              <a:bodyPr/>
              <a:lstStyle/>
              <a:p>
                <a:pPr>
                  <a:defRPr/>
                </a:pPr>
                <a:endParaRPr lang="en-GB"/>
              </a:p>
            </p:txBody>
          </p:sp>
          <p:sp>
            <p:nvSpPr>
              <p:cNvPr id="221" name="Freeform 70"/>
              <p:cNvSpPr>
                <a:spLocks/>
              </p:cNvSpPr>
              <p:nvPr/>
            </p:nvSpPr>
            <p:spPr bwMode="auto">
              <a:xfrm>
                <a:off x="1778" y="2913"/>
                <a:ext cx="61" cy="40"/>
              </a:xfrm>
              <a:custGeom>
                <a:avLst/>
                <a:gdLst>
                  <a:gd name="T0" fmla="*/ 0 w 60"/>
                  <a:gd name="T1" fmla="*/ 39 h 39"/>
                  <a:gd name="T2" fmla="*/ 60 w 60"/>
                  <a:gd name="T3" fmla="*/ 39 h 39"/>
                  <a:gd name="T4" fmla="*/ 60 w 60"/>
                  <a:gd name="T5" fmla="*/ 0 h 39"/>
                  <a:gd name="T6" fmla="*/ 0 w 60"/>
                  <a:gd name="T7" fmla="*/ 39 h 39"/>
                  <a:gd name="T8" fmla="*/ 0 w 60"/>
                  <a:gd name="T9" fmla="*/ 39 h 39"/>
                  <a:gd name="T10" fmla="*/ 0 60000 65536"/>
                  <a:gd name="T11" fmla="*/ 0 60000 65536"/>
                  <a:gd name="T12" fmla="*/ 0 60000 65536"/>
                  <a:gd name="T13" fmla="*/ 0 60000 65536"/>
                  <a:gd name="T14" fmla="*/ 0 60000 65536"/>
                  <a:gd name="T15" fmla="*/ 0 w 60"/>
                  <a:gd name="T16" fmla="*/ 0 h 39"/>
                  <a:gd name="T17" fmla="*/ 60 w 60"/>
                  <a:gd name="T18" fmla="*/ 39 h 39"/>
                </a:gdLst>
                <a:ahLst/>
                <a:cxnLst>
                  <a:cxn ang="T10">
                    <a:pos x="T0" y="T1"/>
                  </a:cxn>
                  <a:cxn ang="T11">
                    <a:pos x="T2" y="T3"/>
                  </a:cxn>
                  <a:cxn ang="T12">
                    <a:pos x="T4" y="T5"/>
                  </a:cxn>
                  <a:cxn ang="T13">
                    <a:pos x="T6" y="T7"/>
                  </a:cxn>
                  <a:cxn ang="T14">
                    <a:pos x="T8" y="T9"/>
                  </a:cxn>
                </a:cxnLst>
                <a:rect l="T15" t="T16" r="T17" b="T18"/>
                <a:pathLst>
                  <a:path w="60" h="39">
                    <a:moveTo>
                      <a:pt x="0" y="39"/>
                    </a:moveTo>
                    <a:lnTo>
                      <a:pt x="60" y="39"/>
                    </a:lnTo>
                    <a:lnTo>
                      <a:pt x="60" y="0"/>
                    </a:lnTo>
                    <a:lnTo>
                      <a:pt x="0" y="39"/>
                    </a:lnTo>
                    <a:close/>
                  </a:path>
                </a:pathLst>
              </a:custGeom>
              <a:solidFill>
                <a:srgbClr val="0C419A"/>
              </a:solidFill>
              <a:ln w="9525">
                <a:noFill/>
                <a:round/>
                <a:headEnd/>
                <a:tailEnd/>
              </a:ln>
            </p:spPr>
            <p:txBody>
              <a:bodyPr/>
              <a:lstStyle/>
              <a:p>
                <a:pPr>
                  <a:defRPr/>
                </a:pPr>
                <a:endParaRPr lang="en-GB"/>
              </a:p>
            </p:txBody>
          </p:sp>
          <p:sp>
            <p:nvSpPr>
              <p:cNvPr id="222" name="Freeform 71"/>
              <p:cNvSpPr>
                <a:spLocks/>
              </p:cNvSpPr>
              <p:nvPr/>
            </p:nvSpPr>
            <p:spPr bwMode="auto">
              <a:xfrm>
                <a:off x="1742" y="2897"/>
                <a:ext cx="97" cy="57"/>
              </a:xfrm>
              <a:custGeom>
                <a:avLst/>
                <a:gdLst>
                  <a:gd name="T0" fmla="*/ 0 w 96"/>
                  <a:gd name="T1" fmla="*/ 56 h 56"/>
                  <a:gd name="T2" fmla="*/ 78 w 96"/>
                  <a:gd name="T3" fmla="*/ 0 h 56"/>
                  <a:gd name="T4" fmla="*/ 96 w 96"/>
                  <a:gd name="T5" fmla="*/ 0 h 56"/>
                  <a:gd name="T6" fmla="*/ 18 w 96"/>
                  <a:gd name="T7" fmla="*/ 56 h 56"/>
                  <a:gd name="T8" fmla="*/ 0 w 96"/>
                  <a:gd name="T9" fmla="*/ 56 h 56"/>
                  <a:gd name="T10" fmla="*/ 0 w 96"/>
                  <a:gd name="T11" fmla="*/ 56 h 56"/>
                  <a:gd name="T12" fmla="*/ 0 60000 65536"/>
                  <a:gd name="T13" fmla="*/ 0 60000 65536"/>
                  <a:gd name="T14" fmla="*/ 0 60000 65536"/>
                  <a:gd name="T15" fmla="*/ 0 60000 65536"/>
                  <a:gd name="T16" fmla="*/ 0 60000 65536"/>
                  <a:gd name="T17" fmla="*/ 0 60000 65536"/>
                  <a:gd name="T18" fmla="*/ 0 w 96"/>
                  <a:gd name="T19" fmla="*/ 0 h 56"/>
                  <a:gd name="T20" fmla="*/ 96 w 96"/>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96" h="56">
                    <a:moveTo>
                      <a:pt x="0" y="56"/>
                    </a:moveTo>
                    <a:lnTo>
                      <a:pt x="78" y="0"/>
                    </a:lnTo>
                    <a:lnTo>
                      <a:pt x="96" y="0"/>
                    </a:lnTo>
                    <a:lnTo>
                      <a:pt x="18" y="56"/>
                    </a:lnTo>
                    <a:lnTo>
                      <a:pt x="0" y="56"/>
                    </a:lnTo>
                    <a:close/>
                  </a:path>
                </a:pathLst>
              </a:custGeom>
              <a:solidFill>
                <a:srgbClr val="FF0000"/>
              </a:solidFill>
              <a:ln w="9525">
                <a:noFill/>
                <a:round/>
                <a:headEnd/>
                <a:tailEnd/>
              </a:ln>
            </p:spPr>
            <p:txBody>
              <a:bodyPr/>
              <a:lstStyle/>
              <a:p>
                <a:pPr>
                  <a:defRPr/>
                </a:pPr>
                <a:endParaRPr lang="en-GB"/>
              </a:p>
            </p:txBody>
          </p:sp>
          <p:sp>
            <p:nvSpPr>
              <p:cNvPr id="223" name="Freeform 72"/>
              <p:cNvSpPr>
                <a:spLocks/>
              </p:cNvSpPr>
              <p:nvPr/>
            </p:nvSpPr>
            <p:spPr bwMode="auto">
              <a:xfrm>
                <a:off x="1616" y="2897"/>
                <a:ext cx="77" cy="44"/>
              </a:xfrm>
              <a:custGeom>
                <a:avLst/>
                <a:gdLst>
                  <a:gd name="T0" fmla="*/ 78 w 78"/>
                  <a:gd name="T1" fmla="*/ 0 h 45"/>
                  <a:gd name="T2" fmla="*/ 78 w 78"/>
                  <a:gd name="T3" fmla="*/ 45 h 45"/>
                  <a:gd name="T4" fmla="*/ 0 w 78"/>
                  <a:gd name="T5" fmla="*/ 0 h 45"/>
                  <a:gd name="T6" fmla="*/ 78 w 78"/>
                  <a:gd name="T7" fmla="*/ 0 h 45"/>
                  <a:gd name="T8" fmla="*/ 78 w 78"/>
                  <a:gd name="T9" fmla="*/ 0 h 45"/>
                  <a:gd name="T10" fmla="*/ 0 60000 65536"/>
                  <a:gd name="T11" fmla="*/ 0 60000 65536"/>
                  <a:gd name="T12" fmla="*/ 0 60000 65536"/>
                  <a:gd name="T13" fmla="*/ 0 60000 65536"/>
                  <a:gd name="T14" fmla="*/ 0 60000 65536"/>
                  <a:gd name="T15" fmla="*/ 0 w 78"/>
                  <a:gd name="T16" fmla="*/ 0 h 45"/>
                  <a:gd name="T17" fmla="*/ 78 w 78"/>
                  <a:gd name="T18" fmla="*/ 45 h 45"/>
                </a:gdLst>
                <a:ahLst/>
                <a:cxnLst>
                  <a:cxn ang="T10">
                    <a:pos x="T0" y="T1"/>
                  </a:cxn>
                  <a:cxn ang="T11">
                    <a:pos x="T2" y="T3"/>
                  </a:cxn>
                  <a:cxn ang="T12">
                    <a:pos x="T4" y="T5"/>
                  </a:cxn>
                  <a:cxn ang="T13">
                    <a:pos x="T6" y="T7"/>
                  </a:cxn>
                  <a:cxn ang="T14">
                    <a:pos x="T8" y="T9"/>
                  </a:cxn>
                </a:cxnLst>
                <a:rect l="T15" t="T16" r="T17" b="T18"/>
                <a:pathLst>
                  <a:path w="78" h="45">
                    <a:moveTo>
                      <a:pt x="78" y="0"/>
                    </a:moveTo>
                    <a:lnTo>
                      <a:pt x="78" y="45"/>
                    </a:lnTo>
                    <a:lnTo>
                      <a:pt x="0" y="0"/>
                    </a:lnTo>
                    <a:lnTo>
                      <a:pt x="78" y="0"/>
                    </a:lnTo>
                    <a:close/>
                  </a:path>
                </a:pathLst>
              </a:custGeom>
              <a:solidFill>
                <a:srgbClr val="0C419A"/>
              </a:solidFill>
              <a:ln w="9525">
                <a:noFill/>
                <a:round/>
                <a:headEnd/>
                <a:tailEnd/>
              </a:ln>
            </p:spPr>
            <p:txBody>
              <a:bodyPr/>
              <a:lstStyle/>
              <a:p>
                <a:pPr>
                  <a:defRPr/>
                </a:pPr>
                <a:endParaRPr lang="en-GB"/>
              </a:p>
            </p:txBody>
          </p:sp>
          <p:sp>
            <p:nvSpPr>
              <p:cNvPr id="224" name="Freeform 73"/>
              <p:cNvSpPr>
                <a:spLocks/>
              </p:cNvSpPr>
              <p:nvPr/>
            </p:nvSpPr>
            <p:spPr bwMode="auto">
              <a:xfrm>
                <a:off x="1592" y="2913"/>
                <a:ext cx="61" cy="40"/>
              </a:xfrm>
              <a:custGeom>
                <a:avLst/>
                <a:gdLst>
                  <a:gd name="T0" fmla="*/ 60 w 60"/>
                  <a:gd name="T1" fmla="*/ 39 h 39"/>
                  <a:gd name="T2" fmla="*/ 0 w 60"/>
                  <a:gd name="T3" fmla="*/ 39 h 39"/>
                  <a:gd name="T4" fmla="*/ 0 w 60"/>
                  <a:gd name="T5" fmla="*/ 0 h 39"/>
                  <a:gd name="T6" fmla="*/ 60 w 60"/>
                  <a:gd name="T7" fmla="*/ 39 h 39"/>
                  <a:gd name="T8" fmla="*/ 60 w 60"/>
                  <a:gd name="T9" fmla="*/ 39 h 39"/>
                  <a:gd name="T10" fmla="*/ 0 60000 65536"/>
                  <a:gd name="T11" fmla="*/ 0 60000 65536"/>
                  <a:gd name="T12" fmla="*/ 0 60000 65536"/>
                  <a:gd name="T13" fmla="*/ 0 60000 65536"/>
                  <a:gd name="T14" fmla="*/ 0 60000 65536"/>
                  <a:gd name="T15" fmla="*/ 0 w 60"/>
                  <a:gd name="T16" fmla="*/ 0 h 39"/>
                  <a:gd name="T17" fmla="*/ 60 w 60"/>
                  <a:gd name="T18" fmla="*/ 39 h 39"/>
                </a:gdLst>
                <a:ahLst/>
                <a:cxnLst>
                  <a:cxn ang="T10">
                    <a:pos x="T0" y="T1"/>
                  </a:cxn>
                  <a:cxn ang="T11">
                    <a:pos x="T2" y="T3"/>
                  </a:cxn>
                  <a:cxn ang="T12">
                    <a:pos x="T4" y="T5"/>
                  </a:cxn>
                  <a:cxn ang="T13">
                    <a:pos x="T6" y="T7"/>
                  </a:cxn>
                  <a:cxn ang="T14">
                    <a:pos x="T8" y="T9"/>
                  </a:cxn>
                </a:cxnLst>
                <a:rect l="T15" t="T16" r="T17" b="T18"/>
                <a:pathLst>
                  <a:path w="60" h="39">
                    <a:moveTo>
                      <a:pt x="60" y="39"/>
                    </a:moveTo>
                    <a:lnTo>
                      <a:pt x="0" y="39"/>
                    </a:lnTo>
                    <a:lnTo>
                      <a:pt x="0" y="0"/>
                    </a:lnTo>
                    <a:lnTo>
                      <a:pt x="60" y="39"/>
                    </a:lnTo>
                    <a:close/>
                  </a:path>
                </a:pathLst>
              </a:custGeom>
              <a:solidFill>
                <a:srgbClr val="0C419A"/>
              </a:solidFill>
              <a:ln w="9525">
                <a:noFill/>
                <a:round/>
                <a:headEnd/>
                <a:tailEnd/>
              </a:ln>
            </p:spPr>
            <p:txBody>
              <a:bodyPr/>
              <a:lstStyle/>
              <a:p>
                <a:pPr>
                  <a:defRPr/>
                </a:pPr>
                <a:endParaRPr lang="en-GB"/>
              </a:p>
            </p:txBody>
          </p:sp>
          <p:sp>
            <p:nvSpPr>
              <p:cNvPr id="225" name="Freeform 74"/>
              <p:cNvSpPr>
                <a:spLocks/>
              </p:cNvSpPr>
              <p:nvPr/>
            </p:nvSpPr>
            <p:spPr bwMode="auto">
              <a:xfrm>
                <a:off x="1592" y="2897"/>
                <a:ext cx="95" cy="57"/>
              </a:xfrm>
              <a:custGeom>
                <a:avLst/>
                <a:gdLst>
                  <a:gd name="T0" fmla="*/ 96 w 96"/>
                  <a:gd name="T1" fmla="*/ 56 h 56"/>
                  <a:gd name="T2" fmla="*/ 0 w 96"/>
                  <a:gd name="T3" fmla="*/ 0 h 56"/>
                  <a:gd name="T4" fmla="*/ 6 w 96"/>
                  <a:gd name="T5" fmla="*/ 11 h 56"/>
                  <a:gd name="T6" fmla="*/ 78 w 96"/>
                  <a:gd name="T7" fmla="*/ 56 h 56"/>
                  <a:gd name="T8" fmla="*/ 96 w 96"/>
                  <a:gd name="T9" fmla="*/ 56 h 56"/>
                  <a:gd name="T10" fmla="*/ 96 w 96"/>
                  <a:gd name="T11" fmla="*/ 56 h 56"/>
                  <a:gd name="T12" fmla="*/ 0 60000 65536"/>
                  <a:gd name="T13" fmla="*/ 0 60000 65536"/>
                  <a:gd name="T14" fmla="*/ 0 60000 65536"/>
                  <a:gd name="T15" fmla="*/ 0 60000 65536"/>
                  <a:gd name="T16" fmla="*/ 0 60000 65536"/>
                  <a:gd name="T17" fmla="*/ 0 60000 65536"/>
                  <a:gd name="T18" fmla="*/ 0 w 96"/>
                  <a:gd name="T19" fmla="*/ 0 h 56"/>
                  <a:gd name="T20" fmla="*/ 96 w 96"/>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96" h="56">
                    <a:moveTo>
                      <a:pt x="96" y="56"/>
                    </a:moveTo>
                    <a:lnTo>
                      <a:pt x="0" y="0"/>
                    </a:lnTo>
                    <a:lnTo>
                      <a:pt x="6" y="11"/>
                    </a:lnTo>
                    <a:lnTo>
                      <a:pt x="78" y="56"/>
                    </a:lnTo>
                    <a:lnTo>
                      <a:pt x="96" y="56"/>
                    </a:lnTo>
                    <a:close/>
                  </a:path>
                </a:pathLst>
              </a:custGeom>
              <a:solidFill>
                <a:srgbClr val="FF0000"/>
              </a:solidFill>
              <a:ln w="9525">
                <a:noFill/>
                <a:round/>
                <a:headEnd/>
                <a:tailEnd/>
              </a:ln>
            </p:spPr>
            <p:txBody>
              <a:bodyPr/>
              <a:lstStyle/>
              <a:p>
                <a:pPr>
                  <a:defRPr/>
                </a:pPr>
                <a:endParaRPr lang="en-GB"/>
              </a:p>
            </p:txBody>
          </p:sp>
          <p:sp>
            <p:nvSpPr>
              <p:cNvPr id="226" name="Freeform 75"/>
              <p:cNvSpPr>
                <a:spLocks/>
              </p:cNvSpPr>
              <p:nvPr/>
            </p:nvSpPr>
            <p:spPr bwMode="auto">
              <a:xfrm>
                <a:off x="1742" y="3008"/>
                <a:ext cx="73" cy="44"/>
              </a:xfrm>
              <a:custGeom>
                <a:avLst/>
                <a:gdLst>
                  <a:gd name="T0" fmla="*/ 0 w 72"/>
                  <a:gd name="T1" fmla="*/ 44 h 44"/>
                  <a:gd name="T2" fmla="*/ 0 w 72"/>
                  <a:gd name="T3" fmla="*/ 0 h 44"/>
                  <a:gd name="T4" fmla="*/ 72 w 72"/>
                  <a:gd name="T5" fmla="*/ 44 h 44"/>
                  <a:gd name="T6" fmla="*/ 0 w 72"/>
                  <a:gd name="T7" fmla="*/ 44 h 44"/>
                  <a:gd name="T8" fmla="*/ 0 w 72"/>
                  <a:gd name="T9" fmla="*/ 44 h 44"/>
                  <a:gd name="T10" fmla="*/ 0 60000 65536"/>
                  <a:gd name="T11" fmla="*/ 0 60000 65536"/>
                  <a:gd name="T12" fmla="*/ 0 60000 65536"/>
                  <a:gd name="T13" fmla="*/ 0 60000 65536"/>
                  <a:gd name="T14" fmla="*/ 0 60000 65536"/>
                  <a:gd name="T15" fmla="*/ 0 w 72"/>
                  <a:gd name="T16" fmla="*/ 0 h 44"/>
                  <a:gd name="T17" fmla="*/ 72 w 72"/>
                  <a:gd name="T18" fmla="*/ 44 h 44"/>
                </a:gdLst>
                <a:ahLst/>
                <a:cxnLst>
                  <a:cxn ang="T10">
                    <a:pos x="T0" y="T1"/>
                  </a:cxn>
                  <a:cxn ang="T11">
                    <a:pos x="T2" y="T3"/>
                  </a:cxn>
                  <a:cxn ang="T12">
                    <a:pos x="T4" y="T5"/>
                  </a:cxn>
                  <a:cxn ang="T13">
                    <a:pos x="T6" y="T7"/>
                  </a:cxn>
                  <a:cxn ang="T14">
                    <a:pos x="T8" y="T9"/>
                  </a:cxn>
                </a:cxnLst>
                <a:rect l="T15" t="T16" r="T17" b="T18"/>
                <a:pathLst>
                  <a:path w="72" h="44">
                    <a:moveTo>
                      <a:pt x="0" y="44"/>
                    </a:moveTo>
                    <a:lnTo>
                      <a:pt x="0" y="0"/>
                    </a:lnTo>
                    <a:lnTo>
                      <a:pt x="72" y="44"/>
                    </a:lnTo>
                    <a:lnTo>
                      <a:pt x="0" y="44"/>
                    </a:lnTo>
                    <a:close/>
                  </a:path>
                </a:pathLst>
              </a:custGeom>
              <a:solidFill>
                <a:srgbClr val="0C419A"/>
              </a:solidFill>
              <a:ln w="9525">
                <a:noFill/>
                <a:round/>
                <a:headEnd/>
                <a:tailEnd/>
              </a:ln>
            </p:spPr>
            <p:txBody>
              <a:bodyPr/>
              <a:lstStyle/>
              <a:p>
                <a:pPr>
                  <a:defRPr/>
                </a:pPr>
                <a:endParaRPr lang="en-GB"/>
              </a:p>
            </p:txBody>
          </p:sp>
          <p:sp>
            <p:nvSpPr>
              <p:cNvPr id="227" name="Freeform 76"/>
              <p:cNvSpPr>
                <a:spLocks/>
              </p:cNvSpPr>
              <p:nvPr/>
            </p:nvSpPr>
            <p:spPr bwMode="auto">
              <a:xfrm>
                <a:off x="1778" y="2998"/>
                <a:ext cx="61" cy="38"/>
              </a:xfrm>
              <a:custGeom>
                <a:avLst/>
                <a:gdLst>
                  <a:gd name="T0" fmla="*/ 0 w 60"/>
                  <a:gd name="T1" fmla="*/ 0 h 39"/>
                  <a:gd name="T2" fmla="*/ 60 w 60"/>
                  <a:gd name="T3" fmla="*/ 0 h 39"/>
                  <a:gd name="T4" fmla="*/ 60 w 60"/>
                  <a:gd name="T5" fmla="*/ 39 h 39"/>
                  <a:gd name="T6" fmla="*/ 0 w 60"/>
                  <a:gd name="T7" fmla="*/ 0 h 39"/>
                  <a:gd name="T8" fmla="*/ 0 w 60"/>
                  <a:gd name="T9" fmla="*/ 0 h 39"/>
                  <a:gd name="T10" fmla="*/ 0 60000 65536"/>
                  <a:gd name="T11" fmla="*/ 0 60000 65536"/>
                  <a:gd name="T12" fmla="*/ 0 60000 65536"/>
                  <a:gd name="T13" fmla="*/ 0 60000 65536"/>
                  <a:gd name="T14" fmla="*/ 0 60000 65536"/>
                  <a:gd name="T15" fmla="*/ 0 w 60"/>
                  <a:gd name="T16" fmla="*/ 0 h 39"/>
                  <a:gd name="T17" fmla="*/ 60 w 60"/>
                  <a:gd name="T18" fmla="*/ 39 h 39"/>
                </a:gdLst>
                <a:ahLst/>
                <a:cxnLst>
                  <a:cxn ang="T10">
                    <a:pos x="T0" y="T1"/>
                  </a:cxn>
                  <a:cxn ang="T11">
                    <a:pos x="T2" y="T3"/>
                  </a:cxn>
                  <a:cxn ang="T12">
                    <a:pos x="T4" y="T5"/>
                  </a:cxn>
                  <a:cxn ang="T13">
                    <a:pos x="T6" y="T7"/>
                  </a:cxn>
                  <a:cxn ang="T14">
                    <a:pos x="T8" y="T9"/>
                  </a:cxn>
                </a:cxnLst>
                <a:rect l="T15" t="T16" r="T17" b="T18"/>
                <a:pathLst>
                  <a:path w="60" h="39">
                    <a:moveTo>
                      <a:pt x="0" y="0"/>
                    </a:moveTo>
                    <a:lnTo>
                      <a:pt x="60" y="0"/>
                    </a:lnTo>
                    <a:lnTo>
                      <a:pt x="60" y="39"/>
                    </a:lnTo>
                    <a:lnTo>
                      <a:pt x="0" y="0"/>
                    </a:lnTo>
                    <a:close/>
                  </a:path>
                </a:pathLst>
              </a:custGeom>
              <a:solidFill>
                <a:srgbClr val="0C419A"/>
              </a:solidFill>
              <a:ln w="9525">
                <a:noFill/>
                <a:round/>
                <a:headEnd/>
                <a:tailEnd/>
              </a:ln>
            </p:spPr>
            <p:txBody>
              <a:bodyPr/>
              <a:lstStyle/>
              <a:p>
                <a:pPr>
                  <a:defRPr/>
                </a:pPr>
                <a:endParaRPr lang="en-GB"/>
              </a:p>
            </p:txBody>
          </p:sp>
          <p:sp>
            <p:nvSpPr>
              <p:cNvPr id="228" name="Freeform 77"/>
              <p:cNvSpPr>
                <a:spLocks/>
              </p:cNvSpPr>
              <p:nvPr/>
            </p:nvSpPr>
            <p:spPr bwMode="auto">
              <a:xfrm>
                <a:off x="1754" y="2998"/>
                <a:ext cx="85" cy="55"/>
              </a:xfrm>
              <a:custGeom>
                <a:avLst/>
                <a:gdLst>
                  <a:gd name="T0" fmla="*/ 0 w 84"/>
                  <a:gd name="T1" fmla="*/ 0 h 55"/>
                  <a:gd name="T2" fmla="*/ 84 w 84"/>
                  <a:gd name="T3" fmla="*/ 55 h 55"/>
                  <a:gd name="T4" fmla="*/ 84 w 84"/>
                  <a:gd name="T5" fmla="*/ 44 h 55"/>
                  <a:gd name="T6" fmla="*/ 18 w 84"/>
                  <a:gd name="T7" fmla="*/ 0 h 55"/>
                  <a:gd name="T8" fmla="*/ 0 w 84"/>
                  <a:gd name="T9" fmla="*/ 0 h 55"/>
                  <a:gd name="T10" fmla="*/ 0 w 84"/>
                  <a:gd name="T11" fmla="*/ 0 h 55"/>
                  <a:gd name="T12" fmla="*/ 0 60000 65536"/>
                  <a:gd name="T13" fmla="*/ 0 60000 65536"/>
                  <a:gd name="T14" fmla="*/ 0 60000 65536"/>
                  <a:gd name="T15" fmla="*/ 0 60000 65536"/>
                  <a:gd name="T16" fmla="*/ 0 60000 65536"/>
                  <a:gd name="T17" fmla="*/ 0 60000 65536"/>
                  <a:gd name="T18" fmla="*/ 0 w 84"/>
                  <a:gd name="T19" fmla="*/ 0 h 55"/>
                  <a:gd name="T20" fmla="*/ 84 w 84"/>
                  <a:gd name="T21" fmla="*/ 55 h 55"/>
                </a:gdLst>
                <a:ahLst/>
                <a:cxnLst>
                  <a:cxn ang="T12">
                    <a:pos x="T0" y="T1"/>
                  </a:cxn>
                  <a:cxn ang="T13">
                    <a:pos x="T2" y="T3"/>
                  </a:cxn>
                  <a:cxn ang="T14">
                    <a:pos x="T4" y="T5"/>
                  </a:cxn>
                  <a:cxn ang="T15">
                    <a:pos x="T6" y="T7"/>
                  </a:cxn>
                  <a:cxn ang="T16">
                    <a:pos x="T8" y="T9"/>
                  </a:cxn>
                  <a:cxn ang="T17">
                    <a:pos x="T10" y="T11"/>
                  </a:cxn>
                </a:cxnLst>
                <a:rect l="T18" t="T19" r="T20" b="T21"/>
                <a:pathLst>
                  <a:path w="84" h="55">
                    <a:moveTo>
                      <a:pt x="0" y="0"/>
                    </a:moveTo>
                    <a:lnTo>
                      <a:pt x="84" y="55"/>
                    </a:lnTo>
                    <a:lnTo>
                      <a:pt x="84" y="44"/>
                    </a:lnTo>
                    <a:lnTo>
                      <a:pt x="18" y="0"/>
                    </a:lnTo>
                    <a:lnTo>
                      <a:pt x="0" y="0"/>
                    </a:lnTo>
                    <a:close/>
                  </a:path>
                </a:pathLst>
              </a:custGeom>
              <a:solidFill>
                <a:srgbClr val="FF0000"/>
              </a:solidFill>
              <a:ln w="9525">
                <a:noFill/>
                <a:round/>
                <a:headEnd/>
                <a:tailEnd/>
              </a:ln>
            </p:spPr>
            <p:txBody>
              <a:bodyPr/>
              <a:lstStyle/>
              <a:p>
                <a:pPr>
                  <a:defRPr/>
                </a:pPr>
                <a:endParaRPr lang="en-GB"/>
              </a:p>
            </p:txBody>
          </p:sp>
          <p:sp>
            <p:nvSpPr>
              <p:cNvPr id="229" name="Freeform 78"/>
              <p:cNvSpPr>
                <a:spLocks/>
              </p:cNvSpPr>
              <p:nvPr/>
            </p:nvSpPr>
            <p:spPr bwMode="auto">
              <a:xfrm>
                <a:off x="1622" y="3002"/>
                <a:ext cx="71" cy="50"/>
              </a:xfrm>
              <a:custGeom>
                <a:avLst/>
                <a:gdLst>
                  <a:gd name="T0" fmla="*/ 72 w 72"/>
                  <a:gd name="T1" fmla="*/ 50 h 50"/>
                  <a:gd name="T2" fmla="*/ 72 w 72"/>
                  <a:gd name="T3" fmla="*/ 0 h 50"/>
                  <a:gd name="T4" fmla="*/ 0 w 72"/>
                  <a:gd name="T5" fmla="*/ 50 h 50"/>
                  <a:gd name="T6" fmla="*/ 72 w 72"/>
                  <a:gd name="T7" fmla="*/ 50 h 50"/>
                  <a:gd name="T8" fmla="*/ 72 w 72"/>
                  <a:gd name="T9" fmla="*/ 50 h 50"/>
                  <a:gd name="T10" fmla="*/ 0 60000 65536"/>
                  <a:gd name="T11" fmla="*/ 0 60000 65536"/>
                  <a:gd name="T12" fmla="*/ 0 60000 65536"/>
                  <a:gd name="T13" fmla="*/ 0 60000 65536"/>
                  <a:gd name="T14" fmla="*/ 0 60000 65536"/>
                  <a:gd name="T15" fmla="*/ 0 w 72"/>
                  <a:gd name="T16" fmla="*/ 0 h 50"/>
                  <a:gd name="T17" fmla="*/ 72 w 72"/>
                  <a:gd name="T18" fmla="*/ 50 h 50"/>
                </a:gdLst>
                <a:ahLst/>
                <a:cxnLst>
                  <a:cxn ang="T10">
                    <a:pos x="T0" y="T1"/>
                  </a:cxn>
                  <a:cxn ang="T11">
                    <a:pos x="T2" y="T3"/>
                  </a:cxn>
                  <a:cxn ang="T12">
                    <a:pos x="T4" y="T5"/>
                  </a:cxn>
                  <a:cxn ang="T13">
                    <a:pos x="T6" y="T7"/>
                  </a:cxn>
                  <a:cxn ang="T14">
                    <a:pos x="T8" y="T9"/>
                  </a:cxn>
                </a:cxnLst>
                <a:rect l="T15" t="T16" r="T17" b="T18"/>
                <a:pathLst>
                  <a:path w="72" h="50">
                    <a:moveTo>
                      <a:pt x="72" y="50"/>
                    </a:moveTo>
                    <a:lnTo>
                      <a:pt x="72" y="0"/>
                    </a:lnTo>
                    <a:lnTo>
                      <a:pt x="0" y="50"/>
                    </a:lnTo>
                    <a:lnTo>
                      <a:pt x="72" y="50"/>
                    </a:lnTo>
                    <a:close/>
                  </a:path>
                </a:pathLst>
              </a:custGeom>
              <a:solidFill>
                <a:srgbClr val="0C419A"/>
              </a:solidFill>
              <a:ln w="9525">
                <a:noFill/>
                <a:round/>
                <a:headEnd/>
                <a:tailEnd/>
              </a:ln>
            </p:spPr>
            <p:txBody>
              <a:bodyPr/>
              <a:lstStyle/>
              <a:p>
                <a:pPr>
                  <a:defRPr/>
                </a:pPr>
                <a:endParaRPr lang="en-GB"/>
              </a:p>
            </p:txBody>
          </p:sp>
          <p:sp>
            <p:nvSpPr>
              <p:cNvPr id="230" name="Freeform 79"/>
              <p:cNvSpPr>
                <a:spLocks/>
              </p:cNvSpPr>
              <p:nvPr/>
            </p:nvSpPr>
            <p:spPr bwMode="auto">
              <a:xfrm>
                <a:off x="1592" y="2998"/>
                <a:ext cx="55" cy="38"/>
              </a:xfrm>
              <a:custGeom>
                <a:avLst/>
                <a:gdLst>
                  <a:gd name="T0" fmla="*/ 54 w 54"/>
                  <a:gd name="T1" fmla="*/ 0 h 39"/>
                  <a:gd name="T2" fmla="*/ 0 w 54"/>
                  <a:gd name="T3" fmla="*/ 0 h 39"/>
                  <a:gd name="T4" fmla="*/ 0 w 54"/>
                  <a:gd name="T5" fmla="*/ 39 h 39"/>
                  <a:gd name="T6" fmla="*/ 54 w 54"/>
                  <a:gd name="T7" fmla="*/ 0 h 39"/>
                  <a:gd name="T8" fmla="*/ 54 w 54"/>
                  <a:gd name="T9" fmla="*/ 0 h 39"/>
                  <a:gd name="T10" fmla="*/ 0 60000 65536"/>
                  <a:gd name="T11" fmla="*/ 0 60000 65536"/>
                  <a:gd name="T12" fmla="*/ 0 60000 65536"/>
                  <a:gd name="T13" fmla="*/ 0 60000 65536"/>
                  <a:gd name="T14" fmla="*/ 0 60000 65536"/>
                  <a:gd name="T15" fmla="*/ 0 w 54"/>
                  <a:gd name="T16" fmla="*/ 0 h 39"/>
                  <a:gd name="T17" fmla="*/ 54 w 54"/>
                  <a:gd name="T18" fmla="*/ 39 h 39"/>
                </a:gdLst>
                <a:ahLst/>
                <a:cxnLst>
                  <a:cxn ang="T10">
                    <a:pos x="T0" y="T1"/>
                  </a:cxn>
                  <a:cxn ang="T11">
                    <a:pos x="T2" y="T3"/>
                  </a:cxn>
                  <a:cxn ang="T12">
                    <a:pos x="T4" y="T5"/>
                  </a:cxn>
                  <a:cxn ang="T13">
                    <a:pos x="T6" y="T7"/>
                  </a:cxn>
                  <a:cxn ang="T14">
                    <a:pos x="T8" y="T9"/>
                  </a:cxn>
                </a:cxnLst>
                <a:rect l="T15" t="T16" r="T17" b="T18"/>
                <a:pathLst>
                  <a:path w="54" h="39">
                    <a:moveTo>
                      <a:pt x="54" y="0"/>
                    </a:moveTo>
                    <a:lnTo>
                      <a:pt x="0" y="0"/>
                    </a:lnTo>
                    <a:lnTo>
                      <a:pt x="0" y="39"/>
                    </a:lnTo>
                    <a:lnTo>
                      <a:pt x="54" y="0"/>
                    </a:lnTo>
                    <a:close/>
                  </a:path>
                </a:pathLst>
              </a:custGeom>
              <a:solidFill>
                <a:srgbClr val="0C419A"/>
              </a:solidFill>
              <a:ln w="9525">
                <a:noFill/>
                <a:round/>
                <a:headEnd/>
                <a:tailEnd/>
              </a:ln>
            </p:spPr>
            <p:txBody>
              <a:bodyPr/>
              <a:lstStyle/>
              <a:p>
                <a:pPr>
                  <a:defRPr/>
                </a:pPr>
                <a:endParaRPr lang="en-GB"/>
              </a:p>
            </p:txBody>
          </p:sp>
          <p:sp>
            <p:nvSpPr>
              <p:cNvPr id="231" name="Freeform 80"/>
              <p:cNvSpPr>
                <a:spLocks/>
              </p:cNvSpPr>
              <p:nvPr/>
            </p:nvSpPr>
            <p:spPr bwMode="auto">
              <a:xfrm>
                <a:off x="1598" y="2998"/>
                <a:ext cx="95" cy="55"/>
              </a:xfrm>
              <a:custGeom>
                <a:avLst/>
                <a:gdLst>
                  <a:gd name="T0" fmla="*/ 96 w 96"/>
                  <a:gd name="T1" fmla="*/ 0 h 55"/>
                  <a:gd name="T2" fmla="*/ 18 w 96"/>
                  <a:gd name="T3" fmla="*/ 55 h 55"/>
                  <a:gd name="T4" fmla="*/ 0 w 96"/>
                  <a:gd name="T5" fmla="*/ 55 h 55"/>
                  <a:gd name="T6" fmla="*/ 78 w 96"/>
                  <a:gd name="T7" fmla="*/ 0 h 55"/>
                  <a:gd name="T8" fmla="*/ 96 w 96"/>
                  <a:gd name="T9" fmla="*/ 0 h 55"/>
                  <a:gd name="T10" fmla="*/ 96 w 96"/>
                  <a:gd name="T11" fmla="*/ 0 h 55"/>
                  <a:gd name="T12" fmla="*/ 0 60000 65536"/>
                  <a:gd name="T13" fmla="*/ 0 60000 65536"/>
                  <a:gd name="T14" fmla="*/ 0 60000 65536"/>
                  <a:gd name="T15" fmla="*/ 0 60000 65536"/>
                  <a:gd name="T16" fmla="*/ 0 60000 65536"/>
                  <a:gd name="T17" fmla="*/ 0 60000 65536"/>
                  <a:gd name="T18" fmla="*/ 0 w 96"/>
                  <a:gd name="T19" fmla="*/ 0 h 55"/>
                  <a:gd name="T20" fmla="*/ 96 w 96"/>
                  <a:gd name="T21" fmla="*/ 55 h 55"/>
                </a:gdLst>
                <a:ahLst/>
                <a:cxnLst>
                  <a:cxn ang="T12">
                    <a:pos x="T0" y="T1"/>
                  </a:cxn>
                  <a:cxn ang="T13">
                    <a:pos x="T2" y="T3"/>
                  </a:cxn>
                  <a:cxn ang="T14">
                    <a:pos x="T4" y="T5"/>
                  </a:cxn>
                  <a:cxn ang="T15">
                    <a:pos x="T6" y="T7"/>
                  </a:cxn>
                  <a:cxn ang="T16">
                    <a:pos x="T8" y="T9"/>
                  </a:cxn>
                  <a:cxn ang="T17">
                    <a:pos x="T10" y="T11"/>
                  </a:cxn>
                </a:cxnLst>
                <a:rect l="T18" t="T19" r="T20" b="T21"/>
                <a:pathLst>
                  <a:path w="96" h="55">
                    <a:moveTo>
                      <a:pt x="96" y="0"/>
                    </a:moveTo>
                    <a:lnTo>
                      <a:pt x="18" y="55"/>
                    </a:lnTo>
                    <a:lnTo>
                      <a:pt x="0" y="55"/>
                    </a:lnTo>
                    <a:lnTo>
                      <a:pt x="78" y="0"/>
                    </a:lnTo>
                    <a:lnTo>
                      <a:pt x="96" y="0"/>
                    </a:lnTo>
                    <a:close/>
                  </a:path>
                </a:pathLst>
              </a:custGeom>
              <a:solidFill>
                <a:srgbClr val="FF0000"/>
              </a:solidFill>
              <a:ln w="9525">
                <a:noFill/>
                <a:round/>
                <a:headEnd/>
                <a:tailEnd/>
              </a:ln>
            </p:spPr>
            <p:txBody>
              <a:bodyPr/>
              <a:lstStyle/>
              <a:p>
                <a:pPr>
                  <a:defRPr/>
                </a:pPr>
                <a:endParaRPr lang="en-GB"/>
              </a:p>
            </p:txBody>
          </p:sp>
          <p:sp>
            <p:nvSpPr>
              <p:cNvPr id="232" name="Freeform 81"/>
              <p:cNvSpPr>
                <a:spLocks/>
              </p:cNvSpPr>
              <p:nvPr/>
            </p:nvSpPr>
            <p:spPr bwMode="auto">
              <a:xfrm>
                <a:off x="1592" y="2897"/>
                <a:ext cx="247" cy="155"/>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path>
                </a:pathLst>
              </a:custGeom>
              <a:noFill/>
              <a:ln w="0">
                <a:solidFill>
                  <a:srgbClr val="000000"/>
                </a:solidFill>
                <a:prstDash val="solid"/>
                <a:round/>
                <a:headEnd/>
                <a:tailEnd/>
              </a:ln>
            </p:spPr>
            <p:txBody>
              <a:bodyPr/>
              <a:lstStyle/>
              <a:p>
                <a:pPr>
                  <a:defRPr/>
                </a:pPr>
                <a:endParaRPr lang="en-GB"/>
              </a:p>
            </p:txBody>
          </p:sp>
        </p:grpSp>
        <p:grpSp>
          <p:nvGrpSpPr>
            <p:cNvPr id="8" name="Group 82"/>
            <p:cNvGrpSpPr>
              <a:grpSpLocks/>
            </p:cNvGrpSpPr>
            <p:nvPr userDrawn="1"/>
          </p:nvGrpSpPr>
          <p:grpSpPr bwMode="auto">
            <a:xfrm>
              <a:off x="2910190" y="5298398"/>
              <a:ext cx="164629" cy="104602"/>
              <a:chOff x="1778" y="2004"/>
              <a:chExt cx="246" cy="156"/>
            </a:xfrm>
          </p:grpSpPr>
          <p:sp>
            <p:nvSpPr>
              <p:cNvPr id="215" name="Freeform 83"/>
              <p:cNvSpPr>
                <a:spLocks/>
              </p:cNvSpPr>
              <p:nvPr/>
            </p:nvSpPr>
            <p:spPr bwMode="auto">
              <a:xfrm>
                <a:off x="1778" y="2004"/>
                <a:ext cx="246" cy="156"/>
              </a:xfrm>
              <a:custGeom>
                <a:avLst/>
                <a:gdLst>
                  <a:gd name="T0" fmla="*/ 1573 w 239"/>
                  <a:gd name="T1" fmla="*/ 2942 h 151"/>
                  <a:gd name="T2" fmla="*/ 1573 w 239"/>
                  <a:gd name="T3" fmla="*/ 0 h 151"/>
                  <a:gd name="T4" fmla="*/ 0 w 239"/>
                  <a:gd name="T5" fmla="*/ 0 h 151"/>
                  <a:gd name="T6" fmla="*/ 0 w 239"/>
                  <a:gd name="T7" fmla="*/ 2942 h 151"/>
                  <a:gd name="T8" fmla="*/ 1573 w 239"/>
                  <a:gd name="T9" fmla="*/ 2942 h 151"/>
                  <a:gd name="T10" fmla="*/ 1573 w 239"/>
                  <a:gd name="T11" fmla="*/ 2942 h 151"/>
                  <a:gd name="T12" fmla="*/ 0 60000 65536"/>
                  <a:gd name="T13" fmla="*/ 0 60000 65536"/>
                  <a:gd name="T14" fmla="*/ 0 60000 65536"/>
                  <a:gd name="T15" fmla="*/ 0 60000 65536"/>
                  <a:gd name="T16" fmla="*/ 0 60000 65536"/>
                  <a:gd name="T17" fmla="*/ 0 60000 65536"/>
                  <a:gd name="T18" fmla="*/ 0 w 239"/>
                  <a:gd name="T19" fmla="*/ 0 h 151"/>
                  <a:gd name="T20" fmla="*/ 239 w 239"/>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39" h="151">
                    <a:moveTo>
                      <a:pt x="239" y="151"/>
                    </a:moveTo>
                    <a:lnTo>
                      <a:pt x="239" y="0"/>
                    </a:lnTo>
                    <a:lnTo>
                      <a:pt x="0" y="0"/>
                    </a:lnTo>
                    <a:lnTo>
                      <a:pt x="0" y="151"/>
                    </a:lnTo>
                    <a:lnTo>
                      <a:pt x="239" y="151"/>
                    </a:lnTo>
                    <a:close/>
                  </a:path>
                </a:pathLst>
              </a:custGeom>
              <a:solidFill>
                <a:srgbClr val="FF0000"/>
              </a:solidFill>
              <a:ln w="9525">
                <a:noFill/>
                <a:round/>
                <a:headEnd/>
                <a:tailEnd/>
              </a:ln>
            </p:spPr>
            <p:txBody>
              <a:bodyPr/>
              <a:lstStyle/>
              <a:p>
                <a:pPr>
                  <a:defRPr/>
                </a:pPr>
                <a:endParaRPr lang="en-GB"/>
              </a:p>
            </p:txBody>
          </p:sp>
          <p:sp>
            <p:nvSpPr>
              <p:cNvPr id="216" name="Freeform 84"/>
              <p:cNvSpPr>
                <a:spLocks/>
              </p:cNvSpPr>
              <p:nvPr/>
            </p:nvSpPr>
            <p:spPr bwMode="auto">
              <a:xfrm>
                <a:off x="1845" y="2026"/>
                <a:ext cx="120" cy="118"/>
              </a:xfrm>
              <a:custGeom>
                <a:avLst/>
                <a:gdLst>
                  <a:gd name="T0" fmla="*/ 77 w 119"/>
                  <a:gd name="T1" fmla="*/ 78 h 117"/>
                  <a:gd name="T2" fmla="*/ 119 w 119"/>
                  <a:gd name="T3" fmla="*/ 78 h 117"/>
                  <a:gd name="T4" fmla="*/ 119 w 119"/>
                  <a:gd name="T5" fmla="*/ 44 h 117"/>
                  <a:gd name="T6" fmla="*/ 77 w 119"/>
                  <a:gd name="T7" fmla="*/ 44 h 117"/>
                  <a:gd name="T8" fmla="*/ 77 w 119"/>
                  <a:gd name="T9" fmla="*/ 0 h 117"/>
                  <a:gd name="T10" fmla="*/ 42 w 119"/>
                  <a:gd name="T11" fmla="*/ 0 h 117"/>
                  <a:gd name="T12" fmla="*/ 42 w 119"/>
                  <a:gd name="T13" fmla="*/ 44 h 117"/>
                  <a:gd name="T14" fmla="*/ 0 w 119"/>
                  <a:gd name="T15" fmla="*/ 44 h 117"/>
                  <a:gd name="T16" fmla="*/ 0 w 119"/>
                  <a:gd name="T17" fmla="*/ 78 h 117"/>
                  <a:gd name="T18" fmla="*/ 42 w 119"/>
                  <a:gd name="T19" fmla="*/ 78 h 117"/>
                  <a:gd name="T20" fmla="*/ 42 w 119"/>
                  <a:gd name="T21" fmla="*/ 117 h 117"/>
                  <a:gd name="T22" fmla="*/ 77 w 119"/>
                  <a:gd name="T23" fmla="*/ 117 h 117"/>
                  <a:gd name="T24" fmla="*/ 77 w 119"/>
                  <a:gd name="T25" fmla="*/ 78 h 117"/>
                  <a:gd name="T26" fmla="*/ 77 w 119"/>
                  <a:gd name="T27" fmla="*/ 78 h 1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9"/>
                  <a:gd name="T43" fmla="*/ 0 h 117"/>
                  <a:gd name="T44" fmla="*/ 119 w 119"/>
                  <a:gd name="T45" fmla="*/ 117 h 1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9" h="117">
                    <a:moveTo>
                      <a:pt x="77" y="78"/>
                    </a:moveTo>
                    <a:lnTo>
                      <a:pt x="119" y="78"/>
                    </a:lnTo>
                    <a:lnTo>
                      <a:pt x="119" y="44"/>
                    </a:lnTo>
                    <a:lnTo>
                      <a:pt x="77" y="44"/>
                    </a:lnTo>
                    <a:lnTo>
                      <a:pt x="77" y="0"/>
                    </a:lnTo>
                    <a:lnTo>
                      <a:pt x="42" y="0"/>
                    </a:lnTo>
                    <a:lnTo>
                      <a:pt x="42" y="44"/>
                    </a:lnTo>
                    <a:lnTo>
                      <a:pt x="0" y="44"/>
                    </a:lnTo>
                    <a:lnTo>
                      <a:pt x="0" y="78"/>
                    </a:lnTo>
                    <a:lnTo>
                      <a:pt x="42" y="78"/>
                    </a:lnTo>
                    <a:lnTo>
                      <a:pt x="42" y="117"/>
                    </a:lnTo>
                    <a:lnTo>
                      <a:pt x="77" y="117"/>
                    </a:lnTo>
                    <a:lnTo>
                      <a:pt x="77" y="78"/>
                    </a:lnTo>
                    <a:close/>
                  </a:path>
                </a:pathLst>
              </a:custGeom>
              <a:solidFill>
                <a:srgbClr val="FFFFFF"/>
              </a:solidFill>
              <a:ln w="9525">
                <a:noFill/>
                <a:round/>
                <a:headEnd/>
                <a:tailEnd/>
              </a:ln>
            </p:spPr>
            <p:txBody>
              <a:bodyPr/>
              <a:lstStyle/>
              <a:p>
                <a:pPr>
                  <a:defRPr/>
                </a:pPr>
                <a:endParaRPr lang="en-GB"/>
              </a:p>
            </p:txBody>
          </p:sp>
          <p:sp>
            <p:nvSpPr>
              <p:cNvPr id="217" name="Freeform 85"/>
              <p:cNvSpPr>
                <a:spLocks/>
              </p:cNvSpPr>
              <p:nvPr/>
            </p:nvSpPr>
            <p:spPr bwMode="auto">
              <a:xfrm>
                <a:off x="1778" y="2004"/>
                <a:ext cx="246"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path>
                </a:pathLst>
              </a:custGeom>
              <a:noFill/>
              <a:ln w="0">
                <a:solidFill>
                  <a:srgbClr val="000000"/>
                </a:solidFill>
                <a:prstDash val="solid"/>
                <a:round/>
                <a:headEnd/>
                <a:tailEnd/>
              </a:ln>
            </p:spPr>
            <p:txBody>
              <a:bodyPr/>
              <a:lstStyle/>
              <a:p>
                <a:pPr>
                  <a:defRPr/>
                </a:pPr>
                <a:endParaRPr lang="en-GB"/>
              </a:p>
            </p:txBody>
          </p:sp>
        </p:grpSp>
        <p:grpSp>
          <p:nvGrpSpPr>
            <p:cNvPr id="9" name="Group 86"/>
            <p:cNvGrpSpPr>
              <a:grpSpLocks/>
            </p:cNvGrpSpPr>
            <p:nvPr userDrawn="1"/>
          </p:nvGrpSpPr>
          <p:grpSpPr bwMode="auto">
            <a:xfrm>
              <a:off x="2698061" y="5298398"/>
              <a:ext cx="164271" cy="105273"/>
              <a:chOff x="1592" y="2143"/>
              <a:chExt cx="247" cy="156"/>
            </a:xfrm>
          </p:grpSpPr>
          <p:sp>
            <p:nvSpPr>
              <p:cNvPr id="209" name="Freeform 87"/>
              <p:cNvSpPr>
                <a:spLocks/>
              </p:cNvSpPr>
              <p:nvPr/>
            </p:nvSpPr>
            <p:spPr bwMode="auto">
              <a:xfrm>
                <a:off x="1592" y="2143"/>
                <a:ext cx="246" cy="155"/>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close/>
                  </a:path>
                </a:pathLst>
              </a:custGeom>
              <a:solidFill>
                <a:srgbClr val="FFE600"/>
              </a:solidFill>
              <a:ln w="9525">
                <a:noFill/>
                <a:round/>
                <a:headEnd/>
                <a:tailEnd/>
              </a:ln>
            </p:spPr>
            <p:txBody>
              <a:bodyPr/>
              <a:lstStyle/>
              <a:p>
                <a:pPr>
                  <a:defRPr/>
                </a:pPr>
                <a:endParaRPr lang="en-GB"/>
              </a:p>
            </p:txBody>
          </p:sp>
          <p:sp>
            <p:nvSpPr>
              <p:cNvPr id="210" name="Freeform 88"/>
              <p:cNvSpPr>
                <a:spLocks/>
              </p:cNvSpPr>
              <p:nvPr/>
            </p:nvSpPr>
            <p:spPr bwMode="auto">
              <a:xfrm>
                <a:off x="1592" y="2143"/>
                <a:ext cx="66" cy="67"/>
              </a:xfrm>
              <a:custGeom>
                <a:avLst/>
                <a:gdLst>
                  <a:gd name="T0" fmla="*/ 66 w 66"/>
                  <a:gd name="T1" fmla="*/ 0 h 67"/>
                  <a:gd name="T2" fmla="*/ 0 w 66"/>
                  <a:gd name="T3" fmla="*/ 0 h 67"/>
                  <a:gd name="T4" fmla="*/ 0 w 66"/>
                  <a:gd name="T5" fmla="*/ 67 h 67"/>
                  <a:gd name="T6" fmla="*/ 66 w 66"/>
                  <a:gd name="T7" fmla="*/ 67 h 67"/>
                  <a:gd name="T8" fmla="*/ 66 w 66"/>
                  <a:gd name="T9" fmla="*/ 0 h 67"/>
                  <a:gd name="T10" fmla="*/ 66 w 66"/>
                  <a:gd name="T11" fmla="*/ 0 h 67"/>
                  <a:gd name="T12" fmla="*/ 0 60000 65536"/>
                  <a:gd name="T13" fmla="*/ 0 60000 65536"/>
                  <a:gd name="T14" fmla="*/ 0 60000 65536"/>
                  <a:gd name="T15" fmla="*/ 0 60000 65536"/>
                  <a:gd name="T16" fmla="*/ 0 60000 65536"/>
                  <a:gd name="T17" fmla="*/ 0 60000 65536"/>
                  <a:gd name="T18" fmla="*/ 0 w 66"/>
                  <a:gd name="T19" fmla="*/ 0 h 67"/>
                  <a:gd name="T20" fmla="*/ 66 w 66"/>
                  <a:gd name="T21" fmla="*/ 67 h 67"/>
                </a:gdLst>
                <a:ahLst/>
                <a:cxnLst>
                  <a:cxn ang="T12">
                    <a:pos x="T0" y="T1"/>
                  </a:cxn>
                  <a:cxn ang="T13">
                    <a:pos x="T2" y="T3"/>
                  </a:cxn>
                  <a:cxn ang="T14">
                    <a:pos x="T4" y="T5"/>
                  </a:cxn>
                  <a:cxn ang="T15">
                    <a:pos x="T6" y="T7"/>
                  </a:cxn>
                  <a:cxn ang="T16">
                    <a:pos x="T8" y="T9"/>
                  </a:cxn>
                  <a:cxn ang="T17">
                    <a:pos x="T10" y="T11"/>
                  </a:cxn>
                </a:cxnLst>
                <a:rect l="T18" t="T19" r="T20" b="T21"/>
                <a:pathLst>
                  <a:path w="66" h="67">
                    <a:moveTo>
                      <a:pt x="66" y="0"/>
                    </a:moveTo>
                    <a:lnTo>
                      <a:pt x="0" y="0"/>
                    </a:lnTo>
                    <a:lnTo>
                      <a:pt x="0" y="67"/>
                    </a:lnTo>
                    <a:lnTo>
                      <a:pt x="66" y="67"/>
                    </a:lnTo>
                    <a:lnTo>
                      <a:pt x="66" y="0"/>
                    </a:lnTo>
                    <a:close/>
                  </a:path>
                </a:pathLst>
              </a:custGeom>
              <a:solidFill>
                <a:srgbClr val="0C419A"/>
              </a:solidFill>
              <a:ln w="9525">
                <a:noFill/>
                <a:round/>
                <a:headEnd/>
                <a:tailEnd/>
              </a:ln>
            </p:spPr>
            <p:txBody>
              <a:bodyPr/>
              <a:lstStyle/>
              <a:p>
                <a:pPr>
                  <a:defRPr/>
                </a:pPr>
                <a:endParaRPr lang="en-GB"/>
              </a:p>
            </p:txBody>
          </p:sp>
          <p:sp>
            <p:nvSpPr>
              <p:cNvPr id="211" name="Freeform 89"/>
              <p:cNvSpPr>
                <a:spLocks/>
              </p:cNvSpPr>
              <p:nvPr/>
            </p:nvSpPr>
            <p:spPr bwMode="auto">
              <a:xfrm>
                <a:off x="1592" y="2238"/>
                <a:ext cx="66" cy="61"/>
              </a:xfrm>
              <a:custGeom>
                <a:avLst/>
                <a:gdLst>
                  <a:gd name="T0" fmla="*/ 0 w 66"/>
                  <a:gd name="T1" fmla="*/ 0 h 61"/>
                  <a:gd name="T2" fmla="*/ 0 w 66"/>
                  <a:gd name="T3" fmla="*/ 61 h 61"/>
                  <a:gd name="T4" fmla="*/ 66 w 66"/>
                  <a:gd name="T5" fmla="*/ 61 h 61"/>
                  <a:gd name="T6" fmla="*/ 66 w 66"/>
                  <a:gd name="T7" fmla="*/ 0 h 61"/>
                  <a:gd name="T8" fmla="*/ 0 w 66"/>
                  <a:gd name="T9" fmla="*/ 0 h 61"/>
                  <a:gd name="T10" fmla="*/ 0 w 66"/>
                  <a:gd name="T11" fmla="*/ 0 h 61"/>
                  <a:gd name="T12" fmla="*/ 0 60000 65536"/>
                  <a:gd name="T13" fmla="*/ 0 60000 65536"/>
                  <a:gd name="T14" fmla="*/ 0 60000 65536"/>
                  <a:gd name="T15" fmla="*/ 0 60000 65536"/>
                  <a:gd name="T16" fmla="*/ 0 60000 65536"/>
                  <a:gd name="T17" fmla="*/ 0 60000 65536"/>
                  <a:gd name="T18" fmla="*/ 0 w 66"/>
                  <a:gd name="T19" fmla="*/ 0 h 61"/>
                  <a:gd name="T20" fmla="*/ 66 w 66"/>
                  <a:gd name="T21" fmla="*/ 61 h 61"/>
                </a:gdLst>
                <a:ahLst/>
                <a:cxnLst>
                  <a:cxn ang="T12">
                    <a:pos x="T0" y="T1"/>
                  </a:cxn>
                  <a:cxn ang="T13">
                    <a:pos x="T2" y="T3"/>
                  </a:cxn>
                  <a:cxn ang="T14">
                    <a:pos x="T4" y="T5"/>
                  </a:cxn>
                  <a:cxn ang="T15">
                    <a:pos x="T6" y="T7"/>
                  </a:cxn>
                  <a:cxn ang="T16">
                    <a:pos x="T8" y="T9"/>
                  </a:cxn>
                  <a:cxn ang="T17">
                    <a:pos x="T10" y="T11"/>
                  </a:cxn>
                </a:cxnLst>
                <a:rect l="T18" t="T19" r="T20" b="T21"/>
                <a:pathLst>
                  <a:path w="66" h="61">
                    <a:moveTo>
                      <a:pt x="0" y="0"/>
                    </a:moveTo>
                    <a:lnTo>
                      <a:pt x="0" y="61"/>
                    </a:lnTo>
                    <a:lnTo>
                      <a:pt x="66" y="61"/>
                    </a:lnTo>
                    <a:lnTo>
                      <a:pt x="66" y="0"/>
                    </a:lnTo>
                    <a:lnTo>
                      <a:pt x="0" y="0"/>
                    </a:lnTo>
                    <a:close/>
                  </a:path>
                </a:pathLst>
              </a:custGeom>
              <a:solidFill>
                <a:srgbClr val="0C419A"/>
              </a:solidFill>
              <a:ln w="9525">
                <a:noFill/>
                <a:round/>
                <a:headEnd/>
                <a:tailEnd/>
              </a:ln>
            </p:spPr>
            <p:txBody>
              <a:bodyPr/>
              <a:lstStyle/>
              <a:p>
                <a:pPr>
                  <a:defRPr/>
                </a:pPr>
                <a:endParaRPr lang="en-GB"/>
              </a:p>
            </p:txBody>
          </p:sp>
          <p:sp>
            <p:nvSpPr>
              <p:cNvPr id="212" name="Freeform 90"/>
              <p:cNvSpPr>
                <a:spLocks/>
              </p:cNvSpPr>
              <p:nvPr/>
            </p:nvSpPr>
            <p:spPr bwMode="auto">
              <a:xfrm>
                <a:off x="1689" y="2238"/>
                <a:ext cx="150" cy="61"/>
              </a:xfrm>
              <a:custGeom>
                <a:avLst/>
                <a:gdLst>
                  <a:gd name="T0" fmla="*/ 0 w 149"/>
                  <a:gd name="T1" fmla="*/ 61 h 61"/>
                  <a:gd name="T2" fmla="*/ 149 w 149"/>
                  <a:gd name="T3" fmla="*/ 61 h 61"/>
                  <a:gd name="T4" fmla="*/ 149 w 149"/>
                  <a:gd name="T5" fmla="*/ 0 h 61"/>
                  <a:gd name="T6" fmla="*/ 0 w 149"/>
                  <a:gd name="T7" fmla="*/ 0 h 61"/>
                  <a:gd name="T8" fmla="*/ 0 w 149"/>
                  <a:gd name="T9" fmla="*/ 61 h 61"/>
                  <a:gd name="T10" fmla="*/ 0 w 149"/>
                  <a:gd name="T11" fmla="*/ 61 h 61"/>
                  <a:gd name="T12" fmla="*/ 0 60000 65536"/>
                  <a:gd name="T13" fmla="*/ 0 60000 65536"/>
                  <a:gd name="T14" fmla="*/ 0 60000 65536"/>
                  <a:gd name="T15" fmla="*/ 0 60000 65536"/>
                  <a:gd name="T16" fmla="*/ 0 60000 65536"/>
                  <a:gd name="T17" fmla="*/ 0 60000 65536"/>
                  <a:gd name="T18" fmla="*/ 0 w 149"/>
                  <a:gd name="T19" fmla="*/ 0 h 61"/>
                  <a:gd name="T20" fmla="*/ 149 w 149"/>
                  <a:gd name="T21" fmla="*/ 61 h 61"/>
                </a:gdLst>
                <a:ahLst/>
                <a:cxnLst>
                  <a:cxn ang="T12">
                    <a:pos x="T0" y="T1"/>
                  </a:cxn>
                  <a:cxn ang="T13">
                    <a:pos x="T2" y="T3"/>
                  </a:cxn>
                  <a:cxn ang="T14">
                    <a:pos x="T4" y="T5"/>
                  </a:cxn>
                  <a:cxn ang="T15">
                    <a:pos x="T6" y="T7"/>
                  </a:cxn>
                  <a:cxn ang="T16">
                    <a:pos x="T8" y="T9"/>
                  </a:cxn>
                  <a:cxn ang="T17">
                    <a:pos x="T10" y="T11"/>
                  </a:cxn>
                </a:cxnLst>
                <a:rect l="T18" t="T19" r="T20" b="T21"/>
                <a:pathLst>
                  <a:path w="149" h="61">
                    <a:moveTo>
                      <a:pt x="0" y="61"/>
                    </a:moveTo>
                    <a:lnTo>
                      <a:pt x="149" y="61"/>
                    </a:lnTo>
                    <a:lnTo>
                      <a:pt x="149" y="0"/>
                    </a:lnTo>
                    <a:lnTo>
                      <a:pt x="0" y="0"/>
                    </a:lnTo>
                    <a:lnTo>
                      <a:pt x="0" y="61"/>
                    </a:lnTo>
                    <a:close/>
                  </a:path>
                </a:pathLst>
              </a:custGeom>
              <a:solidFill>
                <a:srgbClr val="0C419A"/>
              </a:solidFill>
              <a:ln w="9525">
                <a:noFill/>
                <a:round/>
                <a:headEnd/>
                <a:tailEnd/>
              </a:ln>
            </p:spPr>
            <p:txBody>
              <a:bodyPr/>
              <a:lstStyle/>
              <a:p>
                <a:pPr>
                  <a:defRPr/>
                </a:pPr>
                <a:endParaRPr lang="en-GB"/>
              </a:p>
            </p:txBody>
          </p:sp>
          <p:sp>
            <p:nvSpPr>
              <p:cNvPr id="213" name="Freeform 91"/>
              <p:cNvSpPr>
                <a:spLocks/>
              </p:cNvSpPr>
              <p:nvPr/>
            </p:nvSpPr>
            <p:spPr bwMode="auto">
              <a:xfrm>
                <a:off x="1689" y="2143"/>
                <a:ext cx="150" cy="67"/>
              </a:xfrm>
              <a:custGeom>
                <a:avLst/>
                <a:gdLst>
                  <a:gd name="T0" fmla="*/ 0 w 149"/>
                  <a:gd name="T1" fmla="*/ 0 h 67"/>
                  <a:gd name="T2" fmla="*/ 0 w 149"/>
                  <a:gd name="T3" fmla="*/ 67 h 67"/>
                  <a:gd name="T4" fmla="*/ 149 w 149"/>
                  <a:gd name="T5" fmla="*/ 67 h 67"/>
                  <a:gd name="T6" fmla="*/ 149 w 149"/>
                  <a:gd name="T7" fmla="*/ 0 h 67"/>
                  <a:gd name="T8" fmla="*/ 0 w 149"/>
                  <a:gd name="T9" fmla="*/ 0 h 67"/>
                  <a:gd name="T10" fmla="*/ 0 w 149"/>
                  <a:gd name="T11" fmla="*/ 0 h 67"/>
                  <a:gd name="T12" fmla="*/ 0 60000 65536"/>
                  <a:gd name="T13" fmla="*/ 0 60000 65536"/>
                  <a:gd name="T14" fmla="*/ 0 60000 65536"/>
                  <a:gd name="T15" fmla="*/ 0 60000 65536"/>
                  <a:gd name="T16" fmla="*/ 0 60000 65536"/>
                  <a:gd name="T17" fmla="*/ 0 60000 65536"/>
                  <a:gd name="T18" fmla="*/ 0 w 149"/>
                  <a:gd name="T19" fmla="*/ 0 h 67"/>
                  <a:gd name="T20" fmla="*/ 149 w 149"/>
                  <a:gd name="T21" fmla="*/ 67 h 67"/>
                </a:gdLst>
                <a:ahLst/>
                <a:cxnLst>
                  <a:cxn ang="T12">
                    <a:pos x="T0" y="T1"/>
                  </a:cxn>
                  <a:cxn ang="T13">
                    <a:pos x="T2" y="T3"/>
                  </a:cxn>
                  <a:cxn ang="T14">
                    <a:pos x="T4" y="T5"/>
                  </a:cxn>
                  <a:cxn ang="T15">
                    <a:pos x="T6" y="T7"/>
                  </a:cxn>
                  <a:cxn ang="T16">
                    <a:pos x="T8" y="T9"/>
                  </a:cxn>
                  <a:cxn ang="T17">
                    <a:pos x="T10" y="T11"/>
                  </a:cxn>
                </a:cxnLst>
                <a:rect l="T18" t="T19" r="T20" b="T21"/>
                <a:pathLst>
                  <a:path w="149" h="67">
                    <a:moveTo>
                      <a:pt x="0" y="0"/>
                    </a:moveTo>
                    <a:lnTo>
                      <a:pt x="0" y="67"/>
                    </a:lnTo>
                    <a:lnTo>
                      <a:pt x="149" y="67"/>
                    </a:lnTo>
                    <a:lnTo>
                      <a:pt x="149" y="0"/>
                    </a:lnTo>
                    <a:lnTo>
                      <a:pt x="0" y="0"/>
                    </a:lnTo>
                    <a:close/>
                  </a:path>
                </a:pathLst>
              </a:custGeom>
              <a:solidFill>
                <a:srgbClr val="0C419A"/>
              </a:solidFill>
              <a:ln w="9525">
                <a:noFill/>
                <a:round/>
                <a:headEnd/>
                <a:tailEnd/>
              </a:ln>
            </p:spPr>
            <p:txBody>
              <a:bodyPr/>
              <a:lstStyle/>
              <a:p>
                <a:pPr>
                  <a:defRPr/>
                </a:pPr>
                <a:endParaRPr lang="en-GB"/>
              </a:p>
            </p:txBody>
          </p:sp>
          <p:sp>
            <p:nvSpPr>
              <p:cNvPr id="214" name="Freeform 92"/>
              <p:cNvSpPr>
                <a:spLocks/>
              </p:cNvSpPr>
              <p:nvPr/>
            </p:nvSpPr>
            <p:spPr bwMode="auto">
              <a:xfrm>
                <a:off x="1592" y="2143"/>
                <a:ext cx="246" cy="155"/>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path>
                </a:pathLst>
              </a:custGeom>
              <a:noFill/>
              <a:ln w="0">
                <a:solidFill>
                  <a:srgbClr val="000000"/>
                </a:solidFill>
                <a:prstDash val="solid"/>
                <a:round/>
                <a:headEnd/>
                <a:tailEnd/>
              </a:ln>
            </p:spPr>
            <p:txBody>
              <a:bodyPr/>
              <a:lstStyle/>
              <a:p>
                <a:pPr>
                  <a:defRPr/>
                </a:pPr>
                <a:endParaRPr lang="en-GB"/>
              </a:p>
            </p:txBody>
          </p:sp>
        </p:grpSp>
        <p:grpSp>
          <p:nvGrpSpPr>
            <p:cNvPr id="10" name="Group 93"/>
            <p:cNvGrpSpPr>
              <a:grpSpLocks/>
            </p:cNvGrpSpPr>
            <p:nvPr userDrawn="1"/>
          </p:nvGrpSpPr>
          <p:grpSpPr bwMode="auto">
            <a:xfrm>
              <a:off x="2486912" y="5298398"/>
              <a:ext cx="163291" cy="105273"/>
              <a:chOff x="1593" y="1897"/>
              <a:chExt cx="244" cy="157"/>
            </a:xfrm>
          </p:grpSpPr>
          <p:sp>
            <p:nvSpPr>
              <p:cNvPr id="205" name="Freeform 94"/>
              <p:cNvSpPr>
                <a:spLocks/>
              </p:cNvSpPr>
              <p:nvPr/>
            </p:nvSpPr>
            <p:spPr bwMode="auto">
              <a:xfrm>
                <a:off x="1593" y="1897"/>
                <a:ext cx="244"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close/>
                  </a:path>
                </a:pathLst>
              </a:custGeom>
              <a:solidFill>
                <a:srgbClr val="FFE600"/>
              </a:solidFill>
              <a:ln w="9525">
                <a:noFill/>
                <a:round/>
                <a:headEnd/>
                <a:tailEnd/>
              </a:ln>
            </p:spPr>
            <p:txBody>
              <a:bodyPr/>
              <a:lstStyle/>
              <a:p>
                <a:pPr>
                  <a:defRPr/>
                </a:pPr>
                <a:endParaRPr lang="en-GB"/>
              </a:p>
            </p:txBody>
          </p:sp>
          <p:sp>
            <p:nvSpPr>
              <p:cNvPr id="206" name="Freeform 95"/>
              <p:cNvSpPr>
                <a:spLocks/>
              </p:cNvSpPr>
              <p:nvPr/>
            </p:nvSpPr>
            <p:spPr bwMode="auto">
              <a:xfrm>
                <a:off x="1593" y="1897"/>
                <a:ext cx="244" cy="47"/>
              </a:xfrm>
              <a:custGeom>
                <a:avLst/>
                <a:gdLst>
                  <a:gd name="T0" fmla="*/ 245 w 245"/>
                  <a:gd name="T1" fmla="*/ 45 h 45"/>
                  <a:gd name="T2" fmla="*/ 245 w 245"/>
                  <a:gd name="T3" fmla="*/ 0 h 45"/>
                  <a:gd name="T4" fmla="*/ 0 w 245"/>
                  <a:gd name="T5" fmla="*/ 0 h 45"/>
                  <a:gd name="T6" fmla="*/ 0 w 245"/>
                  <a:gd name="T7" fmla="*/ 45 h 45"/>
                  <a:gd name="T8" fmla="*/ 245 w 245"/>
                  <a:gd name="T9" fmla="*/ 45 h 45"/>
                  <a:gd name="T10" fmla="*/ 245 w 245"/>
                  <a:gd name="T11" fmla="*/ 45 h 45"/>
                  <a:gd name="T12" fmla="*/ 0 60000 65536"/>
                  <a:gd name="T13" fmla="*/ 0 60000 65536"/>
                  <a:gd name="T14" fmla="*/ 0 60000 65536"/>
                  <a:gd name="T15" fmla="*/ 0 60000 65536"/>
                  <a:gd name="T16" fmla="*/ 0 60000 65536"/>
                  <a:gd name="T17" fmla="*/ 0 60000 65536"/>
                  <a:gd name="T18" fmla="*/ 0 w 245"/>
                  <a:gd name="T19" fmla="*/ 0 h 45"/>
                  <a:gd name="T20" fmla="*/ 245 w 245"/>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245" h="45">
                    <a:moveTo>
                      <a:pt x="245" y="45"/>
                    </a:moveTo>
                    <a:lnTo>
                      <a:pt x="245" y="0"/>
                    </a:lnTo>
                    <a:lnTo>
                      <a:pt x="0" y="0"/>
                    </a:lnTo>
                    <a:lnTo>
                      <a:pt x="0" y="45"/>
                    </a:lnTo>
                    <a:lnTo>
                      <a:pt x="245" y="45"/>
                    </a:lnTo>
                    <a:close/>
                  </a:path>
                </a:pathLst>
              </a:custGeom>
              <a:solidFill>
                <a:srgbClr val="FF0000"/>
              </a:solidFill>
              <a:ln w="9525">
                <a:noFill/>
                <a:round/>
                <a:headEnd/>
                <a:tailEnd/>
              </a:ln>
            </p:spPr>
            <p:txBody>
              <a:bodyPr/>
              <a:lstStyle/>
              <a:p>
                <a:pPr>
                  <a:defRPr/>
                </a:pPr>
                <a:endParaRPr lang="en-GB"/>
              </a:p>
            </p:txBody>
          </p:sp>
          <p:sp>
            <p:nvSpPr>
              <p:cNvPr id="207" name="Freeform 96"/>
              <p:cNvSpPr>
                <a:spLocks/>
              </p:cNvSpPr>
              <p:nvPr/>
            </p:nvSpPr>
            <p:spPr bwMode="auto">
              <a:xfrm>
                <a:off x="1593" y="2003"/>
                <a:ext cx="244" cy="51"/>
              </a:xfrm>
              <a:custGeom>
                <a:avLst/>
                <a:gdLst>
                  <a:gd name="T0" fmla="*/ 245 w 245"/>
                  <a:gd name="T1" fmla="*/ 51 h 51"/>
                  <a:gd name="T2" fmla="*/ 245 w 245"/>
                  <a:gd name="T3" fmla="*/ 0 h 51"/>
                  <a:gd name="T4" fmla="*/ 0 w 245"/>
                  <a:gd name="T5" fmla="*/ 0 h 51"/>
                  <a:gd name="T6" fmla="*/ 0 w 245"/>
                  <a:gd name="T7" fmla="*/ 51 h 51"/>
                  <a:gd name="T8" fmla="*/ 245 w 245"/>
                  <a:gd name="T9" fmla="*/ 51 h 51"/>
                  <a:gd name="T10" fmla="*/ 245 w 245"/>
                  <a:gd name="T11" fmla="*/ 51 h 51"/>
                  <a:gd name="T12" fmla="*/ 0 60000 65536"/>
                  <a:gd name="T13" fmla="*/ 0 60000 65536"/>
                  <a:gd name="T14" fmla="*/ 0 60000 65536"/>
                  <a:gd name="T15" fmla="*/ 0 60000 65536"/>
                  <a:gd name="T16" fmla="*/ 0 60000 65536"/>
                  <a:gd name="T17" fmla="*/ 0 60000 65536"/>
                  <a:gd name="T18" fmla="*/ 0 w 245"/>
                  <a:gd name="T19" fmla="*/ 0 h 51"/>
                  <a:gd name="T20" fmla="*/ 245 w 245"/>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245" h="51">
                    <a:moveTo>
                      <a:pt x="245" y="51"/>
                    </a:moveTo>
                    <a:lnTo>
                      <a:pt x="245" y="0"/>
                    </a:lnTo>
                    <a:lnTo>
                      <a:pt x="0" y="0"/>
                    </a:lnTo>
                    <a:lnTo>
                      <a:pt x="0" y="51"/>
                    </a:lnTo>
                    <a:lnTo>
                      <a:pt x="245" y="51"/>
                    </a:lnTo>
                    <a:close/>
                  </a:path>
                </a:pathLst>
              </a:custGeom>
              <a:solidFill>
                <a:srgbClr val="FF0000"/>
              </a:solidFill>
              <a:ln w="9525">
                <a:noFill/>
                <a:round/>
                <a:headEnd/>
                <a:tailEnd/>
              </a:ln>
            </p:spPr>
            <p:txBody>
              <a:bodyPr/>
              <a:lstStyle/>
              <a:p>
                <a:pPr>
                  <a:defRPr/>
                </a:pPr>
                <a:endParaRPr lang="en-GB"/>
              </a:p>
            </p:txBody>
          </p:sp>
          <p:sp>
            <p:nvSpPr>
              <p:cNvPr id="208" name="Freeform 97"/>
              <p:cNvSpPr>
                <a:spLocks/>
              </p:cNvSpPr>
              <p:nvPr/>
            </p:nvSpPr>
            <p:spPr bwMode="auto">
              <a:xfrm>
                <a:off x="1593" y="1897"/>
                <a:ext cx="244"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path>
                </a:pathLst>
              </a:custGeom>
              <a:noFill/>
              <a:ln w="0">
                <a:solidFill>
                  <a:srgbClr val="000000"/>
                </a:solidFill>
                <a:prstDash val="solid"/>
                <a:round/>
                <a:headEnd/>
                <a:tailEnd/>
              </a:ln>
            </p:spPr>
            <p:txBody>
              <a:bodyPr/>
              <a:lstStyle/>
              <a:p>
                <a:pPr>
                  <a:defRPr/>
                </a:pPr>
                <a:endParaRPr lang="en-GB"/>
              </a:p>
            </p:txBody>
          </p:sp>
        </p:grpSp>
        <p:grpSp>
          <p:nvGrpSpPr>
            <p:cNvPr id="11" name="Group 98"/>
            <p:cNvGrpSpPr>
              <a:grpSpLocks/>
            </p:cNvGrpSpPr>
            <p:nvPr userDrawn="1"/>
          </p:nvGrpSpPr>
          <p:grpSpPr bwMode="auto">
            <a:xfrm>
              <a:off x="1633860" y="5298398"/>
              <a:ext cx="165299" cy="104917"/>
              <a:chOff x="1778" y="1164"/>
              <a:chExt cx="247" cy="157"/>
            </a:xfrm>
          </p:grpSpPr>
          <p:sp>
            <p:nvSpPr>
              <p:cNvPr id="156" name="Freeform 99"/>
              <p:cNvSpPr>
                <a:spLocks/>
              </p:cNvSpPr>
              <p:nvPr/>
            </p:nvSpPr>
            <p:spPr bwMode="auto">
              <a:xfrm>
                <a:off x="1778" y="1164"/>
                <a:ext cx="102" cy="157"/>
              </a:xfrm>
              <a:custGeom>
                <a:avLst/>
                <a:gdLst>
                  <a:gd name="T0" fmla="*/ 9612 w 96"/>
                  <a:gd name="T1" fmla="*/ 156 h 156"/>
                  <a:gd name="T2" fmla="*/ 0 w 96"/>
                  <a:gd name="T3" fmla="*/ 156 h 156"/>
                  <a:gd name="T4" fmla="*/ 0 w 96"/>
                  <a:gd name="T5" fmla="*/ 0 h 156"/>
                  <a:gd name="T6" fmla="*/ 9612 w 96"/>
                  <a:gd name="T7" fmla="*/ 0 h 156"/>
                  <a:gd name="T8" fmla="*/ 9612 w 96"/>
                  <a:gd name="T9" fmla="*/ 156 h 156"/>
                  <a:gd name="T10" fmla="*/ 9612 w 96"/>
                  <a:gd name="T11" fmla="*/ 156 h 156"/>
                  <a:gd name="T12" fmla="*/ 0 60000 65536"/>
                  <a:gd name="T13" fmla="*/ 0 60000 65536"/>
                  <a:gd name="T14" fmla="*/ 0 60000 65536"/>
                  <a:gd name="T15" fmla="*/ 0 60000 65536"/>
                  <a:gd name="T16" fmla="*/ 0 60000 65536"/>
                  <a:gd name="T17" fmla="*/ 0 60000 65536"/>
                  <a:gd name="T18" fmla="*/ 0 w 96"/>
                  <a:gd name="T19" fmla="*/ 0 h 156"/>
                  <a:gd name="T20" fmla="*/ 96 w 96"/>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96" h="156">
                    <a:moveTo>
                      <a:pt x="96" y="156"/>
                    </a:moveTo>
                    <a:lnTo>
                      <a:pt x="0" y="156"/>
                    </a:lnTo>
                    <a:lnTo>
                      <a:pt x="0" y="0"/>
                    </a:lnTo>
                    <a:lnTo>
                      <a:pt x="96" y="0"/>
                    </a:lnTo>
                    <a:lnTo>
                      <a:pt x="96" y="156"/>
                    </a:lnTo>
                    <a:close/>
                  </a:path>
                </a:pathLst>
              </a:custGeom>
              <a:solidFill>
                <a:srgbClr val="138630"/>
              </a:solidFill>
              <a:ln w="9525">
                <a:noFill/>
                <a:round/>
                <a:headEnd/>
                <a:tailEnd/>
              </a:ln>
            </p:spPr>
            <p:txBody>
              <a:bodyPr/>
              <a:lstStyle/>
              <a:p>
                <a:pPr>
                  <a:defRPr/>
                </a:pPr>
                <a:endParaRPr lang="en-GB"/>
              </a:p>
            </p:txBody>
          </p:sp>
          <p:sp>
            <p:nvSpPr>
              <p:cNvPr id="157" name="Freeform 100"/>
              <p:cNvSpPr>
                <a:spLocks/>
              </p:cNvSpPr>
              <p:nvPr/>
            </p:nvSpPr>
            <p:spPr bwMode="auto">
              <a:xfrm>
                <a:off x="1880" y="1164"/>
                <a:ext cx="145" cy="157"/>
              </a:xfrm>
              <a:custGeom>
                <a:avLst/>
                <a:gdLst>
                  <a:gd name="T0" fmla="*/ 143 w 143"/>
                  <a:gd name="T1" fmla="*/ 156 h 156"/>
                  <a:gd name="T2" fmla="*/ 0 w 143"/>
                  <a:gd name="T3" fmla="*/ 156 h 156"/>
                  <a:gd name="T4" fmla="*/ 0 w 143"/>
                  <a:gd name="T5" fmla="*/ 0 h 156"/>
                  <a:gd name="T6" fmla="*/ 143 w 143"/>
                  <a:gd name="T7" fmla="*/ 0 h 156"/>
                  <a:gd name="T8" fmla="*/ 143 w 143"/>
                  <a:gd name="T9" fmla="*/ 156 h 156"/>
                  <a:gd name="T10" fmla="*/ 143 w 143"/>
                  <a:gd name="T11" fmla="*/ 156 h 156"/>
                  <a:gd name="T12" fmla="*/ 0 60000 65536"/>
                  <a:gd name="T13" fmla="*/ 0 60000 65536"/>
                  <a:gd name="T14" fmla="*/ 0 60000 65536"/>
                  <a:gd name="T15" fmla="*/ 0 60000 65536"/>
                  <a:gd name="T16" fmla="*/ 0 60000 65536"/>
                  <a:gd name="T17" fmla="*/ 0 60000 65536"/>
                  <a:gd name="T18" fmla="*/ 0 w 143"/>
                  <a:gd name="T19" fmla="*/ 0 h 156"/>
                  <a:gd name="T20" fmla="*/ 143 w 143"/>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143" h="156">
                    <a:moveTo>
                      <a:pt x="143" y="156"/>
                    </a:moveTo>
                    <a:lnTo>
                      <a:pt x="0" y="156"/>
                    </a:lnTo>
                    <a:lnTo>
                      <a:pt x="0" y="0"/>
                    </a:lnTo>
                    <a:lnTo>
                      <a:pt x="143" y="0"/>
                    </a:lnTo>
                    <a:lnTo>
                      <a:pt x="143" y="156"/>
                    </a:lnTo>
                    <a:close/>
                  </a:path>
                </a:pathLst>
              </a:custGeom>
              <a:solidFill>
                <a:srgbClr val="FF1702"/>
              </a:solidFill>
              <a:ln w="9525">
                <a:noFill/>
                <a:round/>
                <a:headEnd/>
                <a:tailEnd/>
              </a:ln>
            </p:spPr>
            <p:txBody>
              <a:bodyPr/>
              <a:lstStyle/>
              <a:p>
                <a:pPr>
                  <a:defRPr/>
                </a:pPr>
                <a:endParaRPr lang="en-GB"/>
              </a:p>
            </p:txBody>
          </p:sp>
          <p:sp>
            <p:nvSpPr>
              <p:cNvPr id="158" name="Freeform 101"/>
              <p:cNvSpPr>
                <a:spLocks/>
              </p:cNvSpPr>
              <p:nvPr/>
            </p:nvSpPr>
            <p:spPr bwMode="auto">
              <a:xfrm>
                <a:off x="1874" y="1199"/>
                <a:ext cx="12" cy="90"/>
              </a:xfrm>
              <a:custGeom>
                <a:avLst/>
                <a:gdLst>
                  <a:gd name="T0" fmla="*/ 12 w 12"/>
                  <a:gd name="T1" fmla="*/ 90 h 90"/>
                  <a:gd name="T2" fmla="*/ 0 w 12"/>
                  <a:gd name="T3" fmla="*/ 90 h 90"/>
                  <a:gd name="T4" fmla="*/ 0 w 12"/>
                  <a:gd name="T5" fmla="*/ 0 h 90"/>
                  <a:gd name="T6" fmla="*/ 12 w 12"/>
                  <a:gd name="T7" fmla="*/ 0 h 90"/>
                  <a:gd name="T8" fmla="*/ 12 w 12"/>
                  <a:gd name="T9" fmla="*/ 90 h 90"/>
                  <a:gd name="T10" fmla="*/ 12 w 12"/>
                  <a:gd name="T11" fmla="*/ 90 h 90"/>
                  <a:gd name="T12" fmla="*/ 0 60000 65536"/>
                  <a:gd name="T13" fmla="*/ 0 60000 65536"/>
                  <a:gd name="T14" fmla="*/ 0 60000 65536"/>
                  <a:gd name="T15" fmla="*/ 0 60000 65536"/>
                  <a:gd name="T16" fmla="*/ 0 60000 65536"/>
                  <a:gd name="T17" fmla="*/ 0 60000 65536"/>
                  <a:gd name="T18" fmla="*/ 0 w 12"/>
                  <a:gd name="T19" fmla="*/ 0 h 90"/>
                  <a:gd name="T20" fmla="*/ 12 w 12"/>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12" h="90">
                    <a:moveTo>
                      <a:pt x="12" y="90"/>
                    </a:moveTo>
                    <a:lnTo>
                      <a:pt x="0" y="90"/>
                    </a:lnTo>
                    <a:lnTo>
                      <a:pt x="0" y="0"/>
                    </a:lnTo>
                    <a:lnTo>
                      <a:pt x="12" y="0"/>
                    </a:lnTo>
                    <a:lnTo>
                      <a:pt x="12" y="90"/>
                    </a:lnTo>
                    <a:close/>
                  </a:path>
                </a:pathLst>
              </a:custGeom>
              <a:solidFill>
                <a:srgbClr val="FFE600"/>
              </a:solidFill>
              <a:ln w="9525">
                <a:noFill/>
                <a:round/>
                <a:headEnd/>
                <a:tailEnd/>
              </a:ln>
            </p:spPr>
            <p:txBody>
              <a:bodyPr/>
              <a:lstStyle/>
              <a:p>
                <a:pPr>
                  <a:defRPr/>
                </a:pPr>
                <a:endParaRPr lang="en-GB"/>
              </a:p>
            </p:txBody>
          </p:sp>
          <p:sp>
            <p:nvSpPr>
              <p:cNvPr id="159" name="Freeform 102"/>
              <p:cNvSpPr>
                <a:spLocks/>
              </p:cNvSpPr>
              <p:nvPr/>
            </p:nvSpPr>
            <p:spPr bwMode="auto">
              <a:xfrm>
                <a:off x="1874" y="1199"/>
                <a:ext cx="12" cy="90"/>
              </a:xfrm>
              <a:custGeom>
                <a:avLst/>
                <a:gdLst>
                  <a:gd name="T0" fmla="*/ 12 w 12"/>
                  <a:gd name="T1" fmla="*/ 90 h 90"/>
                  <a:gd name="T2" fmla="*/ 0 w 12"/>
                  <a:gd name="T3" fmla="*/ 90 h 90"/>
                  <a:gd name="T4" fmla="*/ 0 w 12"/>
                  <a:gd name="T5" fmla="*/ 0 h 90"/>
                  <a:gd name="T6" fmla="*/ 12 w 12"/>
                  <a:gd name="T7" fmla="*/ 0 h 90"/>
                  <a:gd name="T8" fmla="*/ 12 w 12"/>
                  <a:gd name="T9" fmla="*/ 90 h 90"/>
                  <a:gd name="T10" fmla="*/ 12 w 12"/>
                  <a:gd name="T11" fmla="*/ 90 h 90"/>
                  <a:gd name="T12" fmla="*/ 0 60000 65536"/>
                  <a:gd name="T13" fmla="*/ 0 60000 65536"/>
                  <a:gd name="T14" fmla="*/ 0 60000 65536"/>
                  <a:gd name="T15" fmla="*/ 0 60000 65536"/>
                  <a:gd name="T16" fmla="*/ 0 60000 65536"/>
                  <a:gd name="T17" fmla="*/ 0 60000 65536"/>
                  <a:gd name="T18" fmla="*/ 0 w 12"/>
                  <a:gd name="T19" fmla="*/ 0 h 90"/>
                  <a:gd name="T20" fmla="*/ 12 w 12"/>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12" h="90">
                    <a:moveTo>
                      <a:pt x="12" y="90"/>
                    </a:moveTo>
                    <a:lnTo>
                      <a:pt x="0" y="90"/>
                    </a:lnTo>
                    <a:lnTo>
                      <a:pt x="0" y="0"/>
                    </a:lnTo>
                    <a:lnTo>
                      <a:pt x="12" y="0"/>
                    </a:lnTo>
                    <a:lnTo>
                      <a:pt x="12" y="90"/>
                    </a:lnTo>
                  </a:path>
                </a:pathLst>
              </a:custGeom>
              <a:noFill/>
              <a:ln w="0">
                <a:solidFill>
                  <a:srgbClr val="000000"/>
                </a:solidFill>
                <a:prstDash val="solid"/>
                <a:round/>
                <a:headEnd/>
                <a:tailEnd/>
              </a:ln>
            </p:spPr>
            <p:txBody>
              <a:bodyPr/>
              <a:lstStyle/>
              <a:p>
                <a:pPr>
                  <a:defRPr/>
                </a:pPr>
                <a:endParaRPr lang="en-GB"/>
              </a:p>
            </p:txBody>
          </p:sp>
          <p:sp>
            <p:nvSpPr>
              <p:cNvPr id="160" name="Freeform 103"/>
              <p:cNvSpPr>
                <a:spLocks/>
              </p:cNvSpPr>
              <p:nvPr/>
            </p:nvSpPr>
            <p:spPr bwMode="auto">
              <a:xfrm>
                <a:off x="1837" y="1221"/>
                <a:ext cx="49" cy="22"/>
              </a:xfrm>
              <a:custGeom>
                <a:avLst/>
                <a:gdLst>
                  <a:gd name="T0" fmla="*/ 42 w 48"/>
                  <a:gd name="T1" fmla="*/ 22 h 22"/>
                  <a:gd name="T2" fmla="*/ 0 w 48"/>
                  <a:gd name="T3" fmla="*/ 5 h 22"/>
                  <a:gd name="T4" fmla="*/ 6 w 48"/>
                  <a:gd name="T5" fmla="*/ 0 h 22"/>
                  <a:gd name="T6" fmla="*/ 48 w 48"/>
                  <a:gd name="T7" fmla="*/ 16 h 22"/>
                  <a:gd name="T8" fmla="*/ 42 w 48"/>
                  <a:gd name="T9" fmla="*/ 22 h 22"/>
                  <a:gd name="T10" fmla="*/ 42 w 48"/>
                  <a:gd name="T11" fmla="*/ 22 h 22"/>
                  <a:gd name="T12" fmla="*/ 0 60000 65536"/>
                  <a:gd name="T13" fmla="*/ 0 60000 65536"/>
                  <a:gd name="T14" fmla="*/ 0 60000 65536"/>
                  <a:gd name="T15" fmla="*/ 0 60000 65536"/>
                  <a:gd name="T16" fmla="*/ 0 60000 65536"/>
                  <a:gd name="T17" fmla="*/ 0 60000 65536"/>
                  <a:gd name="T18" fmla="*/ 0 w 48"/>
                  <a:gd name="T19" fmla="*/ 0 h 22"/>
                  <a:gd name="T20" fmla="*/ 48 w 48"/>
                  <a:gd name="T21" fmla="*/ 22 h 22"/>
                </a:gdLst>
                <a:ahLst/>
                <a:cxnLst>
                  <a:cxn ang="T12">
                    <a:pos x="T0" y="T1"/>
                  </a:cxn>
                  <a:cxn ang="T13">
                    <a:pos x="T2" y="T3"/>
                  </a:cxn>
                  <a:cxn ang="T14">
                    <a:pos x="T4" y="T5"/>
                  </a:cxn>
                  <a:cxn ang="T15">
                    <a:pos x="T6" y="T7"/>
                  </a:cxn>
                  <a:cxn ang="T16">
                    <a:pos x="T8" y="T9"/>
                  </a:cxn>
                  <a:cxn ang="T17">
                    <a:pos x="T10" y="T11"/>
                  </a:cxn>
                </a:cxnLst>
                <a:rect l="T18" t="T19" r="T20" b="T21"/>
                <a:pathLst>
                  <a:path w="48" h="22">
                    <a:moveTo>
                      <a:pt x="42" y="22"/>
                    </a:moveTo>
                    <a:lnTo>
                      <a:pt x="0" y="5"/>
                    </a:lnTo>
                    <a:lnTo>
                      <a:pt x="6" y="0"/>
                    </a:lnTo>
                    <a:lnTo>
                      <a:pt x="48" y="16"/>
                    </a:lnTo>
                    <a:lnTo>
                      <a:pt x="42" y="22"/>
                    </a:lnTo>
                    <a:close/>
                  </a:path>
                </a:pathLst>
              </a:custGeom>
              <a:solidFill>
                <a:srgbClr val="FFE600"/>
              </a:solidFill>
              <a:ln w="9525">
                <a:noFill/>
                <a:round/>
                <a:headEnd/>
                <a:tailEnd/>
              </a:ln>
            </p:spPr>
            <p:txBody>
              <a:bodyPr/>
              <a:lstStyle/>
              <a:p>
                <a:pPr>
                  <a:defRPr/>
                </a:pPr>
                <a:endParaRPr lang="en-GB"/>
              </a:p>
            </p:txBody>
          </p:sp>
          <p:sp>
            <p:nvSpPr>
              <p:cNvPr id="161" name="Freeform 104"/>
              <p:cNvSpPr>
                <a:spLocks/>
              </p:cNvSpPr>
              <p:nvPr/>
            </p:nvSpPr>
            <p:spPr bwMode="auto">
              <a:xfrm>
                <a:off x="1837" y="1221"/>
                <a:ext cx="49" cy="22"/>
              </a:xfrm>
              <a:custGeom>
                <a:avLst/>
                <a:gdLst>
                  <a:gd name="T0" fmla="*/ 42 w 48"/>
                  <a:gd name="T1" fmla="*/ 22 h 22"/>
                  <a:gd name="T2" fmla="*/ 0 w 48"/>
                  <a:gd name="T3" fmla="*/ 5 h 22"/>
                  <a:gd name="T4" fmla="*/ 6 w 48"/>
                  <a:gd name="T5" fmla="*/ 0 h 22"/>
                  <a:gd name="T6" fmla="*/ 48 w 48"/>
                  <a:gd name="T7" fmla="*/ 16 h 22"/>
                  <a:gd name="T8" fmla="*/ 42 w 48"/>
                  <a:gd name="T9" fmla="*/ 22 h 22"/>
                  <a:gd name="T10" fmla="*/ 42 w 48"/>
                  <a:gd name="T11" fmla="*/ 22 h 22"/>
                  <a:gd name="T12" fmla="*/ 0 60000 65536"/>
                  <a:gd name="T13" fmla="*/ 0 60000 65536"/>
                  <a:gd name="T14" fmla="*/ 0 60000 65536"/>
                  <a:gd name="T15" fmla="*/ 0 60000 65536"/>
                  <a:gd name="T16" fmla="*/ 0 60000 65536"/>
                  <a:gd name="T17" fmla="*/ 0 60000 65536"/>
                  <a:gd name="T18" fmla="*/ 0 w 48"/>
                  <a:gd name="T19" fmla="*/ 0 h 22"/>
                  <a:gd name="T20" fmla="*/ 48 w 48"/>
                  <a:gd name="T21" fmla="*/ 22 h 22"/>
                </a:gdLst>
                <a:ahLst/>
                <a:cxnLst>
                  <a:cxn ang="T12">
                    <a:pos x="T0" y="T1"/>
                  </a:cxn>
                  <a:cxn ang="T13">
                    <a:pos x="T2" y="T3"/>
                  </a:cxn>
                  <a:cxn ang="T14">
                    <a:pos x="T4" y="T5"/>
                  </a:cxn>
                  <a:cxn ang="T15">
                    <a:pos x="T6" y="T7"/>
                  </a:cxn>
                  <a:cxn ang="T16">
                    <a:pos x="T8" y="T9"/>
                  </a:cxn>
                  <a:cxn ang="T17">
                    <a:pos x="T10" y="T11"/>
                  </a:cxn>
                </a:cxnLst>
                <a:rect l="T18" t="T19" r="T20" b="T21"/>
                <a:pathLst>
                  <a:path w="48" h="22">
                    <a:moveTo>
                      <a:pt x="42" y="22"/>
                    </a:moveTo>
                    <a:lnTo>
                      <a:pt x="0" y="5"/>
                    </a:lnTo>
                    <a:lnTo>
                      <a:pt x="6" y="0"/>
                    </a:lnTo>
                    <a:lnTo>
                      <a:pt x="48" y="16"/>
                    </a:lnTo>
                    <a:lnTo>
                      <a:pt x="42" y="22"/>
                    </a:lnTo>
                  </a:path>
                </a:pathLst>
              </a:custGeom>
              <a:noFill/>
              <a:ln w="0">
                <a:solidFill>
                  <a:srgbClr val="000000"/>
                </a:solidFill>
                <a:prstDash val="solid"/>
                <a:round/>
                <a:headEnd/>
                <a:tailEnd/>
              </a:ln>
            </p:spPr>
            <p:txBody>
              <a:bodyPr/>
              <a:lstStyle/>
              <a:p>
                <a:pPr>
                  <a:defRPr/>
                </a:pPr>
                <a:endParaRPr lang="en-GB"/>
              </a:p>
            </p:txBody>
          </p:sp>
          <p:sp>
            <p:nvSpPr>
              <p:cNvPr id="162" name="Freeform 105"/>
              <p:cNvSpPr>
                <a:spLocks/>
              </p:cNvSpPr>
              <p:nvPr/>
            </p:nvSpPr>
            <p:spPr bwMode="auto">
              <a:xfrm>
                <a:off x="1880" y="1237"/>
                <a:ext cx="49" cy="27"/>
              </a:xfrm>
              <a:custGeom>
                <a:avLst/>
                <a:gdLst>
                  <a:gd name="T0" fmla="*/ 41 w 47"/>
                  <a:gd name="T1" fmla="*/ 28 h 28"/>
                  <a:gd name="T2" fmla="*/ 0 w 47"/>
                  <a:gd name="T3" fmla="*/ 6 h 28"/>
                  <a:gd name="T4" fmla="*/ 6 w 47"/>
                  <a:gd name="T5" fmla="*/ 0 h 28"/>
                  <a:gd name="T6" fmla="*/ 47 w 47"/>
                  <a:gd name="T7" fmla="*/ 23 h 28"/>
                  <a:gd name="T8" fmla="*/ 41 w 47"/>
                  <a:gd name="T9" fmla="*/ 28 h 28"/>
                  <a:gd name="T10" fmla="*/ 41 w 47"/>
                  <a:gd name="T11" fmla="*/ 28 h 28"/>
                  <a:gd name="T12" fmla="*/ 0 60000 65536"/>
                  <a:gd name="T13" fmla="*/ 0 60000 65536"/>
                  <a:gd name="T14" fmla="*/ 0 60000 65536"/>
                  <a:gd name="T15" fmla="*/ 0 60000 65536"/>
                  <a:gd name="T16" fmla="*/ 0 60000 65536"/>
                  <a:gd name="T17" fmla="*/ 0 60000 65536"/>
                  <a:gd name="T18" fmla="*/ 0 w 47"/>
                  <a:gd name="T19" fmla="*/ 0 h 28"/>
                  <a:gd name="T20" fmla="*/ 47 w 47"/>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47" h="28">
                    <a:moveTo>
                      <a:pt x="41" y="28"/>
                    </a:moveTo>
                    <a:lnTo>
                      <a:pt x="0" y="6"/>
                    </a:lnTo>
                    <a:lnTo>
                      <a:pt x="6" y="0"/>
                    </a:lnTo>
                    <a:lnTo>
                      <a:pt x="47" y="23"/>
                    </a:lnTo>
                    <a:lnTo>
                      <a:pt x="41" y="28"/>
                    </a:lnTo>
                    <a:close/>
                  </a:path>
                </a:pathLst>
              </a:custGeom>
              <a:solidFill>
                <a:srgbClr val="FFE600"/>
              </a:solidFill>
              <a:ln w="9525">
                <a:noFill/>
                <a:round/>
                <a:headEnd/>
                <a:tailEnd/>
              </a:ln>
            </p:spPr>
            <p:txBody>
              <a:bodyPr/>
              <a:lstStyle/>
              <a:p>
                <a:pPr>
                  <a:defRPr/>
                </a:pPr>
                <a:endParaRPr lang="en-GB"/>
              </a:p>
            </p:txBody>
          </p:sp>
          <p:sp>
            <p:nvSpPr>
              <p:cNvPr id="163" name="Freeform 106"/>
              <p:cNvSpPr>
                <a:spLocks/>
              </p:cNvSpPr>
              <p:nvPr/>
            </p:nvSpPr>
            <p:spPr bwMode="auto">
              <a:xfrm>
                <a:off x="1880" y="1237"/>
                <a:ext cx="49" cy="27"/>
              </a:xfrm>
              <a:custGeom>
                <a:avLst/>
                <a:gdLst>
                  <a:gd name="T0" fmla="*/ 41 w 47"/>
                  <a:gd name="T1" fmla="*/ 28 h 28"/>
                  <a:gd name="T2" fmla="*/ 0 w 47"/>
                  <a:gd name="T3" fmla="*/ 6 h 28"/>
                  <a:gd name="T4" fmla="*/ 6 w 47"/>
                  <a:gd name="T5" fmla="*/ 0 h 28"/>
                  <a:gd name="T6" fmla="*/ 47 w 47"/>
                  <a:gd name="T7" fmla="*/ 23 h 28"/>
                  <a:gd name="T8" fmla="*/ 41 w 47"/>
                  <a:gd name="T9" fmla="*/ 28 h 28"/>
                  <a:gd name="T10" fmla="*/ 41 w 47"/>
                  <a:gd name="T11" fmla="*/ 28 h 28"/>
                  <a:gd name="T12" fmla="*/ 0 60000 65536"/>
                  <a:gd name="T13" fmla="*/ 0 60000 65536"/>
                  <a:gd name="T14" fmla="*/ 0 60000 65536"/>
                  <a:gd name="T15" fmla="*/ 0 60000 65536"/>
                  <a:gd name="T16" fmla="*/ 0 60000 65536"/>
                  <a:gd name="T17" fmla="*/ 0 60000 65536"/>
                  <a:gd name="T18" fmla="*/ 0 w 47"/>
                  <a:gd name="T19" fmla="*/ 0 h 28"/>
                  <a:gd name="T20" fmla="*/ 47 w 47"/>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47" h="28">
                    <a:moveTo>
                      <a:pt x="41" y="28"/>
                    </a:moveTo>
                    <a:lnTo>
                      <a:pt x="0" y="6"/>
                    </a:lnTo>
                    <a:lnTo>
                      <a:pt x="6" y="0"/>
                    </a:lnTo>
                    <a:lnTo>
                      <a:pt x="47" y="23"/>
                    </a:lnTo>
                    <a:lnTo>
                      <a:pt x="41" y="28"/>
                    </a:lnTo>
                  </a:path>
                </a:pathLst>
              </a:custGeom>
              <a:noFill/>
              <a:ln w="0">
                <a:solidFill>
                  <a:srgbClr val="000000"/>
                </a:solidFill>
                <a:prstDash val="solid"/>
                <a:round/>
                <a:headEnd/>
                <a:tailEnd/>
              </a:ln>
            </p:spPr>
            <p:txBody>
              <a:bodyPr/>
              <a:lstStyle/>
              <a:p>
                <a:pPr>
                  <a:defRPr/>
                </a:pPr>
                <a:endParaRPr lang="en-GB"/>
              </a:p>
            </p:txBody>
          </p:sp>
          <p:sp>
            <p:nvSpPr>
              <p:cNvPr id="164" name="Freeform 107"/>
              <p:cNvSpPr>
                <a:spLocks/>
              </p:cNvSpPr>
              <p:nvPr/>
            </p:nvSpPr>
            <p:spPr bwMode="auto">
              <a:xfrm>
                <a:off x="1880" y="1221"/>
                <a:ext cx="43" cy="29"/>
              </a:xfrm>
              <a:custGeom>
                <a:avLst/>
                <a:gdLst>
                  <a:gd name="T0" fmla="*/ 0 w 41"/>
                  <a:gd name="T1" fmla="*/ 28 h 28"/>
                  <a:gd name="T2" fmla="*/ 41 w 41"/>
                  <a:gd name="T3" fmla="*/ 5 h 28"/>
                  <a:gd name="T4" fmla="*/ 41 w 41"/>
                  <a:gd name="T5" fmla="*/ 0 h 28"/>
                  <a:gd name="T6" fmla="*/ 0 w 41"/>
                  <a:gd name="T7" fmla="*/ 22 h 28"/>
                  <a:gd name="T8" fmla="*/ 0 w 41"/>
                  <a:gd name="T9" fmla="*/ 28 h 28"/>
                  <a:gd name="T10" fmla="*/ 0 w 41"/>
                  <a:gd name="T11" fmla="*/ 28 h 28"/>
                  <a:gd name="T12" fmla="*/ 0 60000 65536"/>
                  <a:gd name="T13" fmla="*/ 0 60000 65536"/>
                  <a:gd name="T14" fmla="*/ 0 60000 65536"/>
                  <a:gd name="T15" fmla="*/ 0 60000 65536"/>
                  <a:gd name="T16" fmla="*/ 0 60000 65536"/>
                  <a:gd name="T17" fmla="*/ 0 60000 65536"/>
                  <a:gd name="T18" fmla="*/ 0 w 41"/>
                  <a:gd name="T19" fmla="*/ 0 h 28"/>
                  <a:gd name="T20" fmla="*/ 41 w 41"/>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41" h="28">
                    <a:moveTo>
                      <a:pt x="0" y="28"/>
                    </a:moveTo>
                    <a:lnTo>
                      <a:pt x="41" y="5"/>
                    </a:lnTo>
                    <a:lnTo>
                      <a:pt x="41" y="0"/>
                    </a:lnTo>
                    <a:lnTo>
                      <a:pt x="0" y="22"/>
                    </a:lnTo>
                    <a:lnTo>
                      <a:pt x="0" y="28"/>
                    </a:lnTo>
                    <a:close/>
                  </a:path>
                </a:pathLst>
              </a:custGeom>
              <a:solidFill>
                <a:srgbClr val="FFE600"/>
              </a:solidFill>
              <a:ln w="9525">
                <a:noFill/>
                <a:round/>
                <a:headEnd/>
                <a:tailEnd/>
              </a:ln>
            </p:spPr>
            <p:txBody>
              <a:bodyPr/>
              <a:lstStyle/>
              <a:p>
                <a:pPr>
                  <a:defRPr/>
                </a:pPr>
                <a:endParaRPr lang="en-GB"/>
              </a:p>
            </p:txBody>
          </p:sp>
          <p:sp>
            <p:nvSpPr>
              <p:cNvPr id="165" name="Freeform 108"/>
              <p:cNvSpPr>
                <a:spLocks/>
              </p:cNvSpPr>
              <p:nvPr/>
            </p:nvSpPr>
            <p:spPr bwMode="auto">
              <a:xfrm>
                <a:off x="1880" y="1221"/>
                <a:ext cx="43" cy="29"/>
              </a:xfrm>
              <a:custGeom>
                <a:avLst/>
                <a:gdLst>
                  <a:gd name="T0" fmla="*/ 0 w 41"/>
                  <a:gd name="T1" fmla="*/ 28 h 28"/>
                  <a:gd name="T2" fmla="*/ 41 w 41"/>
                  <a:gd name="T3" fmla="*/ 5 h 28"/>
                  <a:gd name="T4" fmla="*/ 41 w 41"/>
                  <a:gd name="T5" fmla="*/ 0 h 28"/>
                  <a:gd name="T6" fmla="*/ 0 w 41"/>
                  <a:gd name="T7" fmla="*/ 22 h 28"/>
                  <a:gd name="T8" fmla="*/ 0 w 41"/>
                  <a:gd name="T9" fmla="*/ 28 h 28"/>
                  <a:gd name="T10" fmla="*/ 0 w 41"/>
                  <a:gd name="T11" fmla="*/ 28 h 28"/>
                  <a:gd name="T12" fmla="*/ 0 60000 65536"/>
                  <a:gd name="T13" fmla="*/ 0 60000 65536"/>
                  <a:gd name="T14" fmla="*/ 0 60000 65536"/>
                  <a:gd name="T15" fmla="*/ 0 60000 65536"/>
                  <a:gd name="T16" fmla="*/ 0 60000 65536"/>
                  <a:gd name="T17" fmla="*/ 0 60000 65536"/>
                  <a:gd name="T18" fmla="*/ 0 w 41"/>
                  <a:gd name="T19" fmla="*/ 0 h 28"/>
                  <a:gd name="T20" fmla="*/ 41 w 41"/>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41" h="28">
                    <a:moveTo>
                      <a:pt x="0" y="28"/>
                    </a:moveTo>
                    <a:lnTo>
                      <a:pt x="41" y="5"/>
                    </a:lnTo>
                    <a:lnTo>
                      <a:pt x="41" y="0"/>
                    </a:lnTo>
                    <a:lnTo>
                      <a:pt x="0" y="22"/>
                    </a:lnTo>
                    <a:lnTo>
                      <a:pt x="0" y="28"/>
                    </a:lnTo>
                  </a:path>
                </a:pathLst>
              </a:custGeom>
              <a:noFill/>
              <a:ln w="0">
                <a:solidFill>
                  <a:srgbClr val="000000"/>
                </a:solidFill>
                <a:prstDash val="solid"/>
                <a:round/>
                <a:headEnd/>
                <a:tailEnd/>
              </a:ln>
            </p:spPr>
            <p:txBody>
              <a:bodyPr/>
              <a:lstStyle/>
              <a:p>
                <a:pPr>
                  <a:defRPr/>
                </a:pPr>
                <a:endParaRPr lang="en-GB"/>
              </a:p>
            </p:txBody>
          </p:sp>
          <p:sp>
            <p:nvSpPr>
              <p:cNvPr id="166" name="Freeform 109"/>
              <p:cNvSpPr>
                <a:spLocks/>
              </p:cNvSpPr>
              <p:nvPr/>
            </p:nvSpPr>
            <p:spPr bwMode="auto">
              <a:xfrm>
                <a:off x="1831" y="1225"/>
                <a:ext cx="55" cy="18"/>
              </a:xfrm>
              <a:custGeom>
                <a:avLst/>
                <a:gdLst>
                  <a:gd name="T0" fmla="*/ 54 w 54"/>
                  <a:gd name="T1" fmla="*/ 6 h 17"/>
                  <a:gd name="T2" fmla="*/ 0 w 54"/>
                  <a:gd name="T3" fmla="*/ 17 h 17"/>
                  <a:gd name="T4" fmla="*/ 0 w 54"/>
                  <a:gd name="T5" fmla="*/ 11 h 17"/>
                  <a:gd name="T6" fmla="*/ 54 w 54"/>
                  <a:gd name="T7" fmla="*/ 0 h 17"/>
                  <a:gd name="T8" fmla="*/ 54 w 54"/>
                  <a:gd name="T9" fmla="*/ 6 h 17"/>
                  <a:gd name="T10" fmla="*/ 54 w 54"/>
                  <a:gd name="T11" fmla="*/ 6 h 17"/>
                  <a:gd name="T12" fmla="*/ 0 60000 65536"/>
                  <a:gd name="T13" fmla="*/ 0 60000 65536"/>
                  <a:gd name="T14" fmla="*/ 0 60000 65536"/>
                  <a:gd name="T15" fmla="*/ 0 60000 65536"/>
                  <a:gd name="T16" fmla="*/ 0 60000 65536"/>
                  <a:gd name="T17" fmla="*/ 0 60000 65536"/>
                  <a:gd name="T18" fmla="*/ 0 w 54"/>
                  <a:gd name="T19" fmla="*/ 0 h 17"/>
                  <a:gd name="T20" fmla="*/ 54 w 5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54" h="17">
                    <a:moveTo>
                      <a:pt x="54" y="6"/>
                    </a:moveTo>
                    <a:lnTo>
                      <a:pt x="0" y="17"/>
                    </a:lnTo>
                    <a:lnTo>
                      <a:pt x="0" y="11"/>
                    </a:lnTo>
                    <a:lnTo>
                      <a:pt x="54" y="0"/>
                    </a:lnTo>
                    <a:lnTo>
                      <a:pt x="54" y="6"/>
                    </a:lnTo>
                    <a:close/>
                  </a:path>
                </a:pathLst>
              </a:custGeom>
              <a:solidFill>
                <a:srgbClr val="FFE600"/>
              </a:solidFill>
              <a:ln w="9525">
                <a:noFill/>
                <a:round/>
                <a:headEnd/>
                <a:tailEnd/>
              </a:ln>
            </p:spPr>
            <p:txBody>
              <a:bodyPr/>
              <a:lstStyle/>
              <a:p>
                <a:pPr>
                  <a:defRPr/>
                </a:pPr>
                <a:endParaRPr lang="en-GB"/>
              </a:p>
            </p:txBody>
          </p:sp>
          <p:sp>
            <p:nvSpPr>
              <p:cNvPr id="167" name="Freeform 110"/>
              <p:cNvSpPr>
                <a:spLocks/>
              </p:cNvSpPr>
              <p:nvPr/>
            </p:nvSpPr>
            <p:spPr bwMode="auto">
              <a:xfrm>
                <a:off x="1831" y="1225"/>
                <a:ext cx="55" cy="18"/>
              </a:xfrm>
              <a:custGeom>
                <a:avLst/>
                <a:gdLst>
                  <a:gd name="T0" fmla="*/ 54 w 54"/>
                  <a:gd name="T1" fmla="*/ 6 h 17"/>
                  <a:gd name="T2" fmla="*/ 0 w 54"/>
                  <a:gd name="T3" fmla="*/ 17 h 17"/>
                  <a:gd name="T4" fmla="*/ 0 w 54"/>
                  <a:gd name="T5" fmla="*/ 11 h 17"/>
                  <a:gd name="T6" fmla="*/ 54 w 54"/>
                  <a:gd name="T7" fmla="*/ 0 h 17"/>
                  <a:gd name="T8" fmla="*/ 54 w 54"/>
                  <a:gd name="T9" fmla="*/ 6 h 17"/>
                  <a:gd name="T10" fmla="*/ 54 w 54"/>
                  <a:gd name="T11" fmla="*/ 6 h 17"/>
                  <a:gd name="T12" fmla="*/ 0 60000 65536"/>
                  <a:gd name="T13" fmla="*/ 0 60000 65536"/>
                  <a:gd name="T14" fmla="*/ 0 60000 65536"/>
                  <a:gd name="T15" fmla="*/ 0 60000 65536"/>
                  <a:gd name="T16" fmla="*/ 0 60000 65536"/>
                  <a:gd name="T17" fmla="*/ 0 60000 65536"/>
                  <a:gd name="T18" fmla="*/ 0 w 54"/>
                  <a:gd name="T19" fmla="*/ 0 h 17"/>
                  <a:gd name="T20" fmla="*/ 54 w 5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54" h="17">
                    <a:moveTo>
                      <a:pt x="54" y="6"/>
                    </a:moveTo>
                    <a:lnTo>
                      <a:pt x="0" y="17"/>
                    </a:lnTo>
                    <a:lnTo>
                      <a:pt x="0" y="11"/>
                    </a:lnTo>
                    <a:lnTo>
                      <a:pt x="54" y="0"/>
                    </a:lnTo>
                    <a:lnTo>
                      <a:pt x="54" y="6"/>
                    </a:lnTo>
                  </a:path>
                </a:pathLst>
              </a:custGeom>
              <a:noFill/>
              <a:ln w="0">
                <a:solidFill>
                  <a:srgbClr val="000000"/>
                </a:solidFill>
                <a:prstDash val="solid"/>
                <a:round/>
                <a:headEnd/>
                <a:tailEnd/>
              </a:ln>
            </p:spPr>
            <p:txBody>
              <a:bodyPr/>
              <a:lstStyle/>
              <a:p>
                <a:pPr>
                  <a:defRPr/>
                </a:pPr>
                <a:endParaRPr lang="en-GB"/>
              </a:p>
            </p:txBody>
          </p:sp>
          <p:sp>
            <p:nvSpPr>
              <p:cNvPr id="168" name="Freeform 111"/>
              <p:cNvSpPr>
                <a:spLocks/>
              </p:cNvSpPr>
              <p:nvPr/>
            </p:nvSpPr>
            <p:spPr bwMode="auto">
              <a:xfrm>
                <a:off x="1837" y="1248"/>
                <a:ext cx="55" cy="16"/>
              </a:xfrm>
              <a:custGeom>
                <a:avLst/>
                <a:gdLst>
                  <a:gd name="T0" fmla="*/ 54 w 54"/>
                  <a:gd name="T1" fmla="*/ 5 h 16"/>
                  <a:gd name="T2" fmla="*/ 0 w 54"/>
                  <a:gd name="T3" fmla="*/ 16 h 16"/>
                  <a:gd name="T4" fmla="*/ 0 w 54"/>
                  <a:gd name="T5" fmla="*/ 11 h 16"/>
                  <a:gd name="T6" fmla="*/ 54 w 54"/>
                  <a:gd name="T7" fmla="*/ 0 h 16"/>
                  <a:gd name="T8" fmla="*/ 54 w 54"/>
                  <a:gd name="T9" fmla="*/ 5 h 16"/>
                  <a:gd name="T10" fmla="*/ 54 w 54"/>
                  <a:gd name="T11" fmla="*/ 5 h 16"/>
                  <a:gd name="T12" fmla="*/ 0 60000 65536"/>
                  <a:gd name="T13" fmla="*/ 0 60000 65536"/>
                  <a:gd name="T14" fmla="*/ 0 60000 65536"/>
                  <a:gd name="T15" fmla="*/ 0 60000 65536"/>
                  <a:gd name="T16" fmla="*/ 0 60000 65536"/>
                  <a:gd name="T17" fmla="*/ 0 60000 65536"/>
                  <a:gd name="T18" fmla="*/ 0 w 54"/>
                  <a:gd name="T19" fmla="*/ 0 h 16"/>
                  <a:gd name="T20" fmla="*/ 54 w 54"/>
                  <a:gd name="T21" fmla="*/ 16 h 16"/>
                </a:gdLst>
                <a:ahLst/>
                <a:cxnLst>
                  <a:cxn ang="T12">
                    <a:pos x="T0" y="T1"/>
                  </a:cxn>
                  <a:cxn ang="T13">
                    <a:pos x="T2" y="T3"/>
                  </a:cxn>
                  <a:cxn ang="T14">
                    <a:pos x="T4" y="T5"/>
                  </a:cxn>
                  <a:cxn ang="T15">
                    <a:pos x="T6" y="T7"/>
                  </a:cxn>
                  <a:cxn ang="T16">
                    <a:pos x="T8" y="T9"/>
                  </a:cxn>
                  <a:cxn ang="T17">
                    <a:pos x="T10" y="T11"/>
                  </a:cxn>
                </a:cxnLst>
                <a:rect l="T18" t="T19" r="T20" b="T21"/>
                <a:pathLst>
                  <a:path w="54" h="16">
                    <a:moveTo>
                      <a:pt x="54" y="5"/>
                    </a:moveTo>
                    <a:lnTo>
                      <a:pt x="0" y="16"/>
                    </a:lnTo>
                    <a:lnTo>
                      <a:pt x="0" y="11"/>
                    </a:lnTo>
                    <a:lnTo>
                      <a:pt x="54" y="0"/>
                    </a:lnTo>
                    <a:lnTo>
                      <a:pt x="54" y="5"/>
                    </a:lnTo>
                    <a:close/>
                  </a:path>
                </a:pathLst>
              </a:custGeom>
              <a:solidFill>
                <a:srgbClr val="FFE600"/>
              </a:solidFill>
              <a:ln w="9525">
                <a:noFill/>
                <a:round/>
                <a:headEnd/>
                <a:tailEnd/>
              </a:ln>
            </p:spPr>
            <p:txBody>
              <a:bodyPr/>
              <a:lstStyle/>
              <a:p>
                <a:pPr>
                  <a:defRPr/>
                </a:pPr>
                <a:endParaRPr lang="en-GB"/>
              </a:p>
            </p:txBody>
          </p:sp>
          <p:sp>
            <p:nvSpPr>
              <p:cNvPr id="169" name="Freeform 112"/>
              <p:cNvSpPr>
                <a:spLocks/>
              </p:cNvSpPr>
              <p:nvPr/>
            </p:nvSpPr>
            <p:spPr bwMode="auto">
              <a:xfrm>
                <a:off x="1837" y="1248"/>
                <a:ext cx="55" cy="16"/>
              </a:xfrm>
              <a:custGeom>
                <a:avLst/>
                <a:gdLst>
                  <a:gd name="T0" fmla="*/ 54 w 54"/>
                  <a:gd name="T1" fmla="*/ 5 h 16"/>
                  <a:gd name="T2" fmla="*/ 0 w 54"/>
                  <a:gd name="T3" fmla="*/ 16 h 16"/>
                  <a:gd name="T4" fmla="*/ 0 w 54"/>
                  <a:gd name="T5" fmla="*/ 11 h 16"/>
                  <a:gd name="T6" fmla="*/ 54 w 54"/>
                  <a:gd name="T7" fmla="*/ 0 h 16"/>
                  <a:gd name="T8" fmla="*/ 54 w 54"/>
                  <a:gd name="T9" fmla="*/ 5 h 16"/>
                  <a:gd name="T10" fmla="*/ 54 w 54"/>
                  <a:gd name="T11" fmla="*/ 5 h 16"/>
                  <a:gd name="T12" fmla="*/ 0 60000 65536"/>
                  <a:gd name="T13" fmla="*/ 0 60000 65536"/>
                  <a:gd name="T14" fmla="*/ 0 60000 65536"/>
                  <a:gd name="T15" fmla="*/ 0 60000 65536"/>
                  <a:gd name="T16" fmla="*/ 0 60000 65536"/>
                  <a:gd name="T17" fmla="*/ 0 60000 65536"/>
                  <a:gd name="T18" fmla="*/ 0 w 54"/>
                  <a:gd name="T19" fmla="*/ 0 h 16"/>
                  <a:gd name="T20" fmla="*/ 54 w 54"/>
                  <a:gd name="T21" fmla="*/ 16 h 16"/>
                </a:gdLst>
                <a:ahLst/>
                <a:cxnLst>
                  <a:cxn ang="T12">
                    <a:pos x="T0" y="T1"/>
                  </a:cxn>
                  <a:cxn ang="T13">
                    <a:pos x="T2" y="T3"/>
                  </a:cxn>
                  <a:cxn ang="T14">
                    <a:pos x="T4" y="T5"/>
                  </a:cxn>
                  <a:cxn ang="T15">
                    <a:pos x="T6" y="T7"/>
                  </a:cxn>
                  <a:cxn ang="T16">
                    <a:pos x="T8" y="T9"/>
                  </a:cxn>
                  <a:cxn ang="T17">
                    <a:pos x="T10" y="T11"/>
                  </a:cxn>
                </a:cxnLst>
                <a:rect l="T18" t="T19" r="T20" b="T21"/>
                <a:pathLst>
                  <a:path w="54" h="16">
                    <a:moveTo>
                      <a:pt x="54" y="5"/>
                    </a:moveTo>
                    <a:lnTo>
                      <a:pt x="0" y="16"/>
                    </a:lnTo>
                    <a:lnTo>
                      <a:pt x="0" y="11"/>
                    </a:lnTo>
                    <a:lnTo>
                      <a:pt x="54" y="0"/>
                    </a:lnTo>
                    <a:lnTo>
                      <a:pt x="54" y="5"/>
                    </a:lnTo>
                  </a:path>
                </a:pathLst>
              </a:custGeom>
              <a:noFill/>
              <a:ln w="0">
                <a:solidFill>
                  <a:srgbClr val="000000"/>
                </a:solidFill>
                <a:prstDash val="solid"/>
                <a:round/>
                <a:headEnd/>
                <a:tailEnd/>
              </a:ln>
            </p:spPr>
            <p:txBody>
              <a:bodyPr/>
              <a:lstStyle/>
              <a:p>
                <a:pPr>
                  <a:defRPr/>
                </a:pPr>
                <a:endParaRPr lang="en-GB"/>
              </a:p>
            </p:txBody>
          </p:sp>
          <p:sp>
            <p:nvSpPr>
              <p:cNvPr id="170" name="Freeform 113"/>
              <p:cNvSpPr>
                <a:spLocks/>
              </p:cNvSpPr>
              <p:nvPr/>
            </p:nvSpPr>
            <p:spPr bwMode="auto">
              <a:xfrm>
                <a:off x="1831" y="1244"/>
                <a:ext cx="55" cy="10"/>
              </a:xfrm>
              <a:custGeom>
                <a:avLst/>
                <a:gdLst>
                  <a:gd name="T0" fmla="*/ 0 w 54"/>
                  <a:gd name="T1" fmla="*/ 0 h 11"/>
                  <a:gd name="T2" fmla="*/ 54 w 54"/>
                  <a:gd name="T3" fmla="*/ 11 h 11"/>
                  <a:gd name="T4" fmla="*/ 54 w 54"/>
                  <a:gd name="T5" fmla="*/ 11 h 11"/>
                  <a:gd name="T6" fmla="*/ 0 w 54"/>
                  <a:gd name="T7" fmla="*/ 0 h 11"/>
                  <a:gd name="T8" fmla="*/ 0 w 54"/>
                  <a:gd name="T9" fmla="*/ 0 h 11"/>
                  <a:gd name="T10" fmla="*/ 0 w 54"/>
                  <a:gd name="T11" fmla="*/ 0 h 11"/>
                  <a:gd name="T12" fmla="*/ 0 60000 65536"/>
                  <a:gd name="T13" fmla="*/ 0 60000 65536"/>
                  <a:gd name="T14" fmla="*/ 0 60000 65536"/>
                  <a:gd name="T15" fmla="*/ 0 60000 65536"/>
                  <a:gd name="T16" fmla="*/ 0 60000 65536"/>
                  <a:gd name="T17" fmla="*/ 0 60000 65536"/>
                  <a:gd name="T18" fmla="*/ 0 w 54"/>
                  <a:gd name="T19" fmla="*/ 0 h 11"/>
                  <a:gd name="T20" fmla="*/ 54 w 54"/>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54" h="11">
                    <a:moveTo>
                      <a:pt x="0" y="0"/>
                    </a:moveTo>
                    <a:lnTo>
                      <a:pt x="54" y="11"/>
                    </a:lnTo>
                    <a:lnTo>
                      <a:pt x="0" y="0"/>
                    </a:lnTo>
                    <a:close/>
                  </a:path>
                </a:pathLst>
              </a:custGeom>
              <a:solidFill>
                <a:srgbClr val="FFE600"/>
              </a:solidFill>
              <a:ln w="9525">
                <a:noFill/>
                <a:round/>
                <a:headEnd/>
                <a:tailEnd/>
              </a:ln>
            </p:spPr>
            <p:txBody>
              <a:bodyPr/>
              <a:lstStyle/>
              <a:p>
                <a:pPr>
                  <a:defRPr/>
                </a:pPr>
                <a:endParaRPr lang="en-GB"/>
              </a:p>
            </p:txBody>
          </p:sp>
          <p:sp>
            <p:nvSpPr>
              <p:cNvPr id="171" name="Freeform 114"/>
              <p:cNvSpPr>
                <a:spLocks/>
              </p:cNvSpPr>
              <p:nvPr/>
            </p:nvSpPr>
            <p:spPr bwMode="auto">
              <a:xfrm>
                <a:off x="1831" y="1244"/>
                <a:ext cx="55" cy="10"/>
              </a:xfrm>
              <a:custGeom>
                <a:avLst/>
                <a:gdLst>
                  <a:gd name="T0" fmla="*/ 0 w 54"/>
                  <a:gd name="T1" fmla="*/ 0 h 11"/>
                  <a:gd name="T2" fmla="*/ 54 w 54"/>
                  <a:gd name="T3" fmla="*/ 11 h 11"/>
                  <a:gd name="T4" fmla="*/ 54 w 54"/>
                  <a:gd name="T5" fmla="*/ 11 h 11"/>
                  <a:gd name="T6" fmla="*/ 0 w 54"/>
                  <a:gd name="T7" fmla="*/ 0 h 11"/>
                  <a:gd name="T8" fmla="*/ 0 w 54"/>
                  <a:gd name="T9" fmla="*/ 0 h 11"/>
                  <a:gd name="T10" fmla="*/ 0 w 54"/>
                  <a:gd name="T11" fmla="*/ 0 h 11"/>
                  <a:gd name="T12" fmla="*/ 0 60000 65536"/>
                  <a:gd name="T13" fmla="*/ 0 60000 65536"/>
                  <a:gd name="T14" fmla="*/ 0 60000 65536"/>
                  <a:gd name="T15" fmla="*/ 0 60000 65536"/>
                  <a:gd name="T16" fmla="*/ 0 60000 65536"/>
                  <a:gd name="T17" fmla="*/ 0 60000 65536"/>
                  <a:gd name="T18" fmla="*/ 0 w 54"/>
                  <a:gd name="T19" fmla="*/ 0 h 11"/>
                  <a:gd name="T20" fmla="*/ 54 w 54"/>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54" h="11">
                    <a:moveTo>
                      <a:pt x="0" y="0"/>
                    </a:moveTo>
                    <a:lnTo>
                      <a:pt x="54" y="11"/>
                    </a:lnTo>
                    <a:lnTo>
                      <a:pt x="0" y="0"/>
                    </a:lnTo>
                  </a:path>
                </a:pathLst>
              </a:custGeom>
              <a:noFill/>
              <a:ln w="0">
                <a:solidFill>
                  <a:srgbClr val="000000"/>
                </a:solidFill>
                <a:prstDash val="solid"/>
                <a:round/>
                <a:headEnd/>
                <a:tailEnd/>
              </a:ln>
            </p:spPr>
            <p:txBody>
              <a:bodyPr/>
              <a:lstStyle/>
              <a:p>
                <a:pPr>
                  <a:defRPr/>
                </a:pPr>
                <a:endParaRPr lang="en-GB"/>
              </a:p>
            </p:txBody>
          </p:sp>
          <p:sp>
            <p:nvSpPr>
              <p:cNvPr id="172" name="Freeform 115"/>
              <p:cNvSpPr>
                <a:spLocks/>
              </p:cNvSpPr>
              <p:nvPr/>
            </p:nvSpPr>
            <p:spPr bwMode="auto">
              <a:xfrm>
                <a:off x="1880" y="1225"/>
                <a:ext cx="49" cy="18"/>
              </a:xfrm>
              <a:custGeom>
                <a:avLst/>
                <a:gdLst>
                  <a:gd name="T0" fmla="*/ 0 w 47"/>
                  <a:gd name="T1" fmla="*/ 6 h 17"/>
                  <a:gd name="T2" fmla="*/ 47 w 47"/>
                  <a:gd name="T3" fmla="*/ 17 h 17"/>
                  <a:gd name="T4" fmla="*/ 47 w 47"/>
                  <a:gd name="T5" fmla="*/ 11 h 17"/>
                  <a:gd name="T6" fmla="*/ 0 w 47"/>
                  <a:gd name="T7" fmla="*/ 0 h 17"/>
                  <a:gd name="T8" fmla="*/ 0 w 47"/>
                  <a:gd name="T9" fmla="*/ 6 h 17"/>
                  <a:gd name="T10" fmla="*/ 0 w 47"/>
                  <a:gd name="T11" fmla="*/ 6 h 17"/>
                  <a:gd name="T12" fmla="*/ 0 60000 65536"/>
                  <a:gd name="T13" fmla="*/ 0 60000 65536"/>
                  <a:gd name="T14" fmla="*/ 0 60000 65536"/>
                  <a:gd name="T15" fmla="*/ 0 60000 65536"/>
                  <a:gd name="T16" fmla="*/ 0 60000 65536"/>
                  <a:gd name="T17" fmla="*/ 0 60000 65536"/>
                  <a:gd name="T18" fmla="*/ 0 w 47"/>
                  <a:gd name="T19" fmla="*/ 0 h 17"/>
                  <a:gd name="T20" fmla="*/ 47 w 4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47" h="17">
                    <a:moveTo>
                      <a:pt x="0" y="6"/>
                    </a:moveTo>
                    <a:lnTo>
                      <a:pt x="47" y="17"/>
                    </a:lnTo>
                    <a:lnTo>
                      <a:pt x="47" y="11"/>
                    </a:lnTo>
                    <a:lnTo>
                      <a:pt x="0" y="0"/>
                    </a:lnTo>
                    <a:lnTo>
                      <a:pt x="0" y="6"/>
                    </a:lnTo>
                    <a:close/>
                  </a:path>
                </a:pathLst>
              </a:custGeom>
              <a:solidFill>
                <a:srgbClr val="FFE600"/>
              </a:solidFill>
              <a:ln w="9525">
                <a:noFill/>
                <a:round/>
                <a:headEnd/>
                <a:tailEnd/>
              </a:ln>
            </p:spPr>
            <p:txBody>
              <a:bodyPr/>
              <a:lstStyle/>
              <a:p>
                <a:pPr>
                  <a:defRPr/>
                </a:pPr>
                <a:endParaRPr lang="en-GB"/>
              </a:p>
            </p:txBody>
          </p:sp>
          <p:sp>
            <p:nvSpPr>
              <p:cNvPr id="173" name="Freeform 116"/>
              <p:cNvSpPr>
                <a:spLocks/>
              </p:cNvSpPr>
              <p:nvPr/>
            </p:nvSpPr>
            <p:spPr bwMode="auto">
              <a:xfrm>
                <a:off x="1880" y="1225"/>
                <a:ext cx="49" cy="18"/>
              </a:xfrm>
              <a:custGeom>
                <a:avLst/>
                <a:gdLst>
                  <a:gd name="T0" fmla="*/ 0 w 47"/>
                  <a:gd name="T1" fmla="*/ 6 h 17"/>
                  <a:gd name="T2" fmla="*/ 47 w 47"/>
                  <a:gd name="T3" fmla="*/ 17 h 17"/>
                  <a:gd name="T4" fmla="*/ 47 w 47"/>
                  <a:gd name="T5" fmla="*/ 11 h 17"/>
                  <a:gd name="T6" fmla="*/ 0 w 47"/>
                  <a:gd name="T7" fmla="*/ 0 h 17"/>
                  <a:gd name="T8" fmla="*/ 0 w 47"/>
                  <a:gd name="T9" fmla="*/ 6 h 17"/>
                  <a:gd name="T10" fmla="*/ 0 w 47"/>
                  <a:gd name="T11" fmla="*/ 6 h 17"/>
                  <a:gd name="T12" fmla="*/ 0 60000 65536"/>
                  <a:gd name="T13" fmla="*/ 0 60000 65536"/>
                  <a:gd name="T14" fmla="*/ 0 60000 65536"/>
                  <a:gd name="T15" fmla="*/ 0 60000 65536"/>
                  <a:gd name="T16" fmla="*/ 0 60000 65536"/>
                  <a:gd name="T17" fmla="*/ 0 60000 65536"/>
                  <a:gd name="T18" fmla="*/ 0 w 47"/>
                  <a:gd name="T19" fmla="*/ 0 h 17"/>
                  <a:gd name="T20" fmla="*/ 47 w 4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47" h="17">
                    <a:moveTo>
                      <a:pt x="0" y="6"/>
                    </a:moveTo>
                    <a:lnTo>
                      <a:pt x="47" y="17"/>
                    </a:lnTo>
                    <a:lnTo>
                      <a:pt x="47" y="11"/>
                    </a:lnTo>
                    <a:lnTo>
                      <a:pt x="0" y="0"/>
                    </a:lnTo>
                    <a:lnTo>
                      <a:pt x="0" y="6"/>
                    </a:lnTo>
                  </a:path>
                </a:pathLst>
              </a:custGeom>
              <a:noFill/>
              <a:ln w="0">
                <a:solidFill>
                  <a:srgbClr val="000000"/>
                </a:solidFill>
                <a:prstDash val="solid"/>
                <a:round/>
                <a:headEnd/>
                <a:tailEnd/>
              </a:ln>
            </p:spPr>
            <p:txBody>
              <a:bodyPr/>
              <a:lstStyle/>
              <a:p>
                <a:pPr>
                  <a:defRPr/>
                </a:pPr>
                <a:endParaRPr lang="en-GB"/>
              </a:p>
            </p:txBody>
          </p:sp>
          <p:sp>
            <p:nvSpPr>
              <p:cNvPr id="174" name="Freeform 117"/>
              <p:cNvSpPr>
                <a:spLocks/>
              </p:cNvSpPr>
              <p:nvPr/>
            </p:nvSpPr>
            <p:spPr bwMode="auto">
              <a:xfrm>
                <a:off x="1880" y="1244"/>
                <a:ext cx="49" cy="10"/>
              </a:xfrm>
              <a:custGeom>
                <a:avLst/>
                <a:gdLst>
                  <a:gd name="T0" fmla="*/ 47 w 47"/>
                  <a:gd name="T1" fmla="*/ 0 h 11"/>
                  <a:gd name="T2" fmla="*/ 0 w 47"/>
                  <a:gd name="T3" fmla="*/ 11 h 11"/>
                  <a:gd name="T4" fmla="*/ 0 w 47"/>
                  <a:gd name="T5" fmla="*/ 11 h 11"/>
                  <a:gd name="T6" fmla="*/ 47 w 47"/>
                  <a:gd name="T7" fmla="*/ 0 h 11"/>
                  <a:gd name="T8" fmla="*/ 47 w 47"/>
                  <a:gd name="T9" fmla="*/ 0 h 11"/>
                  <a:gd name="T10" fmla="*/ 47 w 47"/>
                  <a:gd name="T11" fmla="*/ 0 h 11"/>
                  <a:gd name="T12" fmla="*/ 0 60000 65536"/>
                  <a:gd name="T13" fmla="*/ 0 60000 65536"/>
                  <a:gd name="T14" fmla="*/ 0 60000 65536"/>
                  <a:gd name="T15" fmla="*/ 0 60000 65536"/>
                  <a:gd name="T16" fmla="*/ 0 60000 65536"/>
                  <a:gd name="T17" fmla="*/ 0 60000 65536"/>
                  <a:gd name="T18" fmla="*/ 0 w 47"/>
                  <a:gd name="T19" fmla="*/ 0 h 11"/>
                  <a:gd name="T20" fmla="*/ 47 w 47"/>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47" h="11">
                    <a:moveTo>
                      <a:pt x="47" y="0"/>
                    </a:moveTo>
                    <a:lnTo>
                      <a:pt x="0" y="11"/>
                    </a:lnTo>
                    <a:lnTo>
                      <a:pt x="47" y="0"/>
                    </a:lnTo>
                    <a:close/>
                  </a:path>
                </a:pathLst>
              </a:custGeom>
              <a:solidFill>
                <a:srgbClr val="FFE600"/>
              </a:solidFill>
              <a:ln w="9525">
                <a:noFill/>
                <a:round/>
                <a:headEnd/>
                <a:tailEnd/>
              </a:ln>
            </p:spPr>
            <p:txBody>
              <a:bodyPr/>
              <a:lstStyle/>
              <a:p>
                <a:pPr>
                  <a:defRPr/>
                </a:pPr>
                <a:endParaRPr lang="en-GB"/>
              </a:p>
            </p:txBody>
          </p:sp>
          <p:sp>
            <p:nvSpPr>
              <p:cNvPr id="175" name="Freeform 118"/>
              <p:cNvSpPr>
                <a:spLocks/>
              </p:cNvSpPr>
              <p:nvPr/>
            </p:nvSpPr>
            <p:spPr bwMode="auto">
              <a:xfrm>
                <a:off x="1880" y="1244"/>
                <a:ext cx="49" cy="10"/>
              </a:xfrm>
              <a:custGeom>
                <a:avLst/>
                <a:gdLst>
                  <a:gd name="T0" fmla="*/ 47 w 47"/>
                  <a:gd name="T1" fmla="*/ 0 h 11"/>
                  <a:gd name="T2" fmla="*/ 0 w 47"/>
                  <a:gd name="T3" fmla="*/ 11 h 11"/>
                  <a:gd name="T4" fmla="*/ 0 w 47"/>
                  <a:gd name="T5" fmla="*/ 11 h 11"/>
                  <a:gd name="T6" fmla="*/ 47 w 47"/>
                  <a:gd name="T7" fmla="*/ 0 h 11"/>
                  <a:gd name="T8" fmla="*/ 47 w 47"/>
                  <a:gd name="T9" fmla="*/ 0 h 11"/>
                  <a:gd name="T10" fmla="*/ 47 w 47"/>
                  <a:gd name="T11" fmla="*/ 0 h 11"/>
                  <a:gd name="T12" fmla="*/ 0 60000 65536"/>
                  <a:gd name="T13" fmla="*/ 0 60000 65536"/>
                  <a:gd name="T14" fmla="*/ 0 60000 65536"/>
                  <a:gd name="T15" fmla="*/ 0 60000 65536"/>
                  <a:gd name="T16" fmla="*/ 0 60000 65536"/>
                  <a:gd name="T17" fmla="*/ 0 60000 65536"/>
                  <a:gd name="T18" fmla="*/ 0 w 47"/>
                  <a:gd name="T19" fmla="*/ 0 h 11"/>
                  <a:gd name="T20" fmla="*/ 47 w 47"/>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47" h="11">
                    <a:moveTo>
                      <a:pt x="47" y="0"/>
                    </a:moveTo>
                    <a:lnTo>
                      <a:pt x="0" y="11"/>
                    </a:lnTo>
                    <a:lnTo>
                      <a:pt x="47" y="0"/>
                    </a:lnTo>
                  </a:path>
                </a:pathLst>
              </a:custGeom>
              <a:noFill/>
              <a:ln w="0">
                <a:solidFill>
                  <a:srgbClr val="000000"/>
                </a:solidFill>
                <a:prstDash val="solid"/>
                <a:round/>
                <a:headEnd/>
                <a:tailEnd/>
              </a:ln>
            </p:spPr>
            <p:txBody>
              <a:bodyPr/>
              <a:lstStyle/>
              <a:p>
                <a:pPr>
                  <a:defRPr/>
                </a:pPr>
                <a:endParaRPr lang="en-GB"/>
              </a:p>
            </p:txBody>
          </p:sp>
          <p:sp>
            <p:nvSpPr>
              <p:cNvPr id="176" name="Freeform 119"/>
              <p:cNvSpPr>
                <a:spLocks/>
              </p:cNvSpPr>
              <p:nvPr/>
            </p:nvSpPr>
            <p:spPr bwMode="auto">
              <a:xfrm>
                <a:off x="1837" y="1264"/>
                <a:ext cx="86" cy="2"/>
              </a:xfrm>
              <a:custGeom>
                <a:avLst/>
                <a:gdLst>
                  <a:gd name="T0" fmla="*/ 83 w 83"/>
                  <a:gd name="T1" fmla="*/ 0 h 1"/>
                  <a:gd name="T2" fmla="*/ 0 w 83"/>
                  <a:gd name="T3" fmla="*/ 0 h 1"/>
                  <a:gd name="T4" fmla="*/ 0 w 83"/>
                  <a:gd name="T5" fmla="*/ 0 h 1"/>
                  <a:gd name="T6" fmla="*/ 83 w 83"/>
                  <a:gd name="T7" fmla="*/ 0 h 1"/>
                  <a:gd name="T8" fmla="*/ 83 w 83"/>
                  <a:gd name="T9" fmla="*/ 0 h 1"/>
                  <a:gd name="T10" fmla="*/ 83 w 83"/>
                  <a:gd name="T11" fmla="*/ 0 h 1"/>
                  <a:gd name="T12" fmla="*/ 0 60000 65536"/>
                  <a:gd name="T13" fmla="*/ 0 60000 65536"/>
                  <a:gd name="T14" fmla="*/ 0 60000 65536"/>
                  <a:gd name="T15" fmla="*/ 0 60000 65536"/>
                  <a:gd name="T16" fmla="*/ 0 60000 65536"/>
                  <a:gd name="T17" fmla="*/ 0 60000 65536"/>
                  <a:gd name="T18" fmla="*/ 0 w 83"/>
                  <a:gd name="T19" fmla="*/ 0 h 1"/>
                  <a:gd name="T20" fmla="*/ 83 w 83"/>
                  <a:gd name="T21" fmla="*/ 1 h 1"/>
                </a:gdLst>
                <a:ahLst/>
                <a:cxnLst>
                  <a:cxn ang="T12">
                    <a:pos x="T0" y="T1"/>
                  </a:cxn>
                  <a:cxn ang="T13">
                    <a:pos x="T2" y="T3"/>
                  </a:cxn>
                  <a:cxn ang="T14">
                    <a:pos x="T4" y="T5"/>
                  </a:cxn>
                  <a:cxn ang="T15">
                    <a:pos x="T6" y="T7"/>
                  </a:cxn>
                  <a:cxn ang="T16">
                    <a:pos x="T8" y="T9"/>
                  </a:cxn>
                  <a:cxn ang="T17">
                    <a:pos x="T10" y="T11"/>
                  </a:cxn>
                </a:cxnLst>
                <a:rect l="T18" t="T19" r="T20" b="T21"/>
                <a:pathLst>
                  <a:path w="83" h="1">
                    <a:moveTo>
                      <a:pt x="83" y="0"/>
                    </a:moveTo>
                    <a:lnTo>
                      <a:pt x="0" y="0"/>
                    </a:lnTo>
                    <a:lnTo>
                      <a:pt x="83" y="0"/>
                    </a:lnTo>
                    <a:close/>
                  </a:path>
                </a:pathLst>
              </a:custGeom>
              <a:solidFill>
                <a:srgbClr val="FFE600"/>
              </a:solidFill>
              <a:ln w="9525">
                <a:noFill/>
                <a:round/>
                <a:headEnd/>
                <a:tailEnd/>
              </a:ln>
            </p:spPr>
            <p:txBody>
              <a:bodyPr/>
              <a:lstStyle/>
              <a:p>
                <a:pPr>
                  <a:defRPr/>
                </a:pPr>
                <a:endParaRPr lang="en-GB"/>
              </a:p>
            </p:txBody>
          </p:sp>
          <p:sp>
            <p:nvSpPr>
              <p:cNvPr id="177" name="Freeform 120"/>
              <p:cNvSpPr>
                <a:spLocks/>
              </p:cNvSpPr>
              <p:nvPr/>
            </p:nvSpPr>
            <p:spPr bwMode="auto">
              <a:xfrm>
                <a:off x="1837" y="1264"/>
                <a:ext cx="86" cy="2"/>
              </a:xfrm>
              <a:custGeom>
                <a:avLst/>
                <a:gdLst>
                  <a:gd name="T0" fmla="*/ 83 w 83"/>
                  <a:gd name="T1" fmla="*/ 0 h 1"/>
                  <a:gd name="T2" fmla="*/ 0 w 83"/>
                  <a:gd name="T3" fmla="*/ 0 h 1"/>
                  <a:gd name="T4" fmla="*/ 0 w 83"/>
                  <a:gd name="T5" fmla="*/ 0 h 1"/>
                  <a:gd name="T6" fmla="*/ 83 w 83"/>
                  <a:gd name="T7" fmla="*/ 0 h 1"/>
                  <a:gd name="T8" fmla="*/ 83 w 83"/>
                  <a:gd name="T9" fmla="*/ 0 h 1"/>
                  <a:gd name="T10" fmla="*/ 83 w 83"/>
                  <a:gd name="T11" fmla="*/ 0 h 1"/>
                  <a:gd name="T12" fmla="*/ 0 60000 65536"/>
                  <a:gd name="T13" fmla="*/ 0 60000 65536"/>
                  <a:gd name="T14" fmla="*/ 0 60000 65536"/>
                  <a:gd name="T15" fmla="*/ 0 60000 65536"/>
                  <a:gd name="T16" fmla="*/ 0 60000 65536"/>
                  <a:gd name="T17" fmla="*/ 0 60000 65536"/>
                  <a:gd name="T18" fmla="*/ 0 w 83"/>
                  <a:gd name="T19" fmla="*/ 0 h 1"/>
                  <a:gd name="T20" fmla="*/ 83 w 83"/>
                  <a:gd name="T21" fmla="*/ 1 h 1"/>
                </a:gdLst>
                <a:ahLst/>
                <a:cxnLst>
                  <a:cxn ang="T12">
                    <a:pos x="T0" y="T1"/>
                  </a:cxn>
                  <a:cxn ang="T13">
                    <a:pos x="T2" y="T3"/>
                  </a:cxn>
                  <a:cxn ang="T14">
                    <a:pos x="T4" y="T5"/>
                  </a:cxn>
                  <a:cxn ang="T15">
                    <a:pos x="T6" y="T7"/>
                  </a:cxn>
                  <a:cxn ang="T16">
                    <a:pos x="T8" y="T9"/>
                  </a:cxn>
                  <a:cxn ang="T17">
                    <a:pos x="T10" y="T11"/>
                  </a:cxn>
                </a:cxnLst>
                <a:rect l="T18" t="T19" r="T20" b="T21"/>
                <a:pathLst>
                  <a:path w="83" h="1">
                    <a:moveTo>
                      <a:pt x="83" y="0"/>
                    </a:moveTo>
                    <a:lnTo>
                      <a:pt x="0" y="0"/>
                    </a:lnTo>
                    <a:lnTo>
                      <a:pt x="83" y="0"/>
                    </a:lnTo>
                  </a:path>
                </a:pathLst>
              </a:custGeom>
              <a:noFill/>
              <a:ln w="0">
                <a:solidFill>
                  <a:srgbClr val="000000"/>
                </a:solidFill>
                <a:prstDash val="solid"/>
                <a:round/>
                <a:headEnd/>
                <a:tailEnd/>
              </a:ln>
            </p:spPr>
            <p:txBody>
              <a:bodyPr/>
              <a:lstStyle/>
              <a:p>
                <a:pPr>
                  <a:defRPr/>
                </a:pPr>
                <a:endParaRPr lang="en-GB"/>
              </a:p>
            </p:txBody>
          </p:sp>
          <p:sp>
            <p:nvSpPr>
              <p:cNvPr id="178" name="Freeform 121"/>
              <p:cNvSpPr>
                <a:spLocks/>
              </p:cNvSpPr>
              <p:nvPr/>
            </p:nvSpPr>
            <p:spPr bwMode="auto">
              <a:xfrm>
                <a:off x="1837" y="1215"/>
                <a:ext cx="86" cy="6"/>
              </a:xfrm>
              <a:custGeom>
                <a:avLst/>
                <a:gdLst>
                  <a:gd name="T0" fmla="*/ 83 w 83"/>
                  <a:gd name="T1" fmla="*/ 6 h 6"/>
                  <a:gd name="T2" fmla="*/ 0 w 83"/>
                  <a:gd name="T3" fmla="*/ 6 h 6"/>
                  <a:gd name="T4" fmla="*/ 0 w 83"/>
                  <a:gd name="T5" fmla="*/ 0 h 6"/>
                  <a:gd name="T6" fmla="*/ 83 w 83"/>
                  <a:gd name="T7" fmla="*/ 0 h 6"/>
                  <a:gd name="T8" fmla="*/ 83 w 83"/>
                  <a:gd name="T9" fmla="*/ 6 h 6"/>
                  <a:gd name="T10" fmla="*/ 83 w 83"/>
                  <a:gd name="T11" fmla="*/ 6 h 6"/>
                  <a:gd name="T12" fmla="*/ 0 60000 65536"/>
                  <a:gd name="T13" fmla="*/ 0 60000 65536"/>
                  <a:gd name="T14" fmla="*/ 0 60000 65536"/>
                  <a:gd name="T15" fmla="*/ 0 60000 65536"/>
                  <a:gd name="T16" fmla="*/ 0 60000 65536"/>
                  <a:gd name="T17" fmla="*/ 0 60000 65536"/>
                  <a:gd name="T18" fmla="*/ 0 w 83"/>
                  <a:gd name="T19" fmla="*/ 0 h 6"/>
                  <a:gd name="T20" fmla="*/ 83 w 83"/>
                  <a:gd name="T21" fmla="*/ 6 h 6"/>
                </a:gdLst>
                <a:ahLst/>
                <a:cxnLst>
                  <a:cxn ang="T12">
                    <a:pos x="T0" y="T1"/>
                  </a:cxn>
                  <a:cxn ang="T13">
                    <a:pos x="T2" y="T3"/>
                  </a:cxn>
                  <a:cxn ang="T14">
                    <a:pos x="T4" y="T5"/>
                  </a:cxn>
                  <a:cxn ang="T15">
                    <a:pos x="T6" y="T7"/>
                  </a:cxn>
                  <a:cxn ang="T16">
                    <a:pos x="T8" y="T9"/>
                  </a:cxn>
                  <a:cxn ang="T17">
                    <a:pos x="T10" y="T11"/>
                  </a:cxn>
                </a:cxnLst>
                <a:rect l="T18" t="T19" r="T20" b="T21"/>
                <a:pathLst>
                  <a:path w="83" h="6">
                    <a:moveTo>
                      <a:pt x="83" y="6"/>
                    </a:moveTo>
                    <a:lnTo>
                      <a:pt x="0" y="6"/>
                    </a:lnTo>
                    <a:lnTo>
                      <a:pt x="0" y="0"/>
                    </a:lnTo>
                    <a:lnTo>
                      <a:pt x="83" y="0"/>
                    </a:lnTo>
                    <a:lnTo>
                      <a:pt x="83" y="6"/>
                    </a:lnTo>
                    <a:close/>
                  </a:path>
                </a:pathLst>
              </a:custGeom>
              <a:solidFill>
                <a:srgbClr val="FFE600"/>
              </a:solidFill>
              <a:ln w="9525">
                <a:noFill/>
                <a:round/>
                <a:headEnd/>
                <a:tailEnd/>
              </a:ln>
            </p:spPr>
            <p:txBody>
              <a:bodyPr/>
              <a:lstStyle/>
              <a:p>
                <a:pPr>
                  <a:defRPr/>
                </a:pPr>
                <a:endParaRPr lang="en-GB"/>
              </a:p>
            </p:txBody>
          </p:sp>
          <p:sp>
            <p:nvSpPr>
              <p:cNvPr id="179" name="Freeform 122"/>
              <p:cNvSpPr>
                <a:spLocks/>
              </p:cNvSpPr>
              <p:nvPr/>
            </p:nvSpPr>
            <p:spPr bwMode="auto">
              <a:xfrm>
                <a:off x="1837" y="1215"/>
                <a:ext cx="86" cy="6"/>
              </a:xfrm>
              <a:custGeom>
                <a:avLst/>
                <a:gdLst>
                  <a:gd name="T0" fmla="*/ 83 w 83"/>
                  <a:gd name="T1" fmla="*/ 6 h 6"/>
                  <a:gd name="T2" fmla="*/ 0 w 83"/>
                  <a:gd name="T3" fmla="*/ 6 h 6"/>
                  <a:gd name="T4" fmla="*/ 0 w 83"/>
                  <a:gd name="T5" fmla="*/ 0 h 6"/>
                  <a:gd name="T6" fmla="*/ 83 w 83"/>
                  <a:gd name="T7" fmla="*/ 0 h 6"/>
                  <a:gd name="T8" fmla="*/ 83 w 83"/>
                  <a:gd name="T9" fmla="*/ 6 h 6"/>
                  <a:gd name="T10" fmla="*/ 83 w 83"/>
                  <a:gd name="T11" fmla="*/ 6 h 6"/>
                  <a:gd name="T12" fmla="*/ 0 60000 65536"/>
                  <a:gd name="T13" fmla="*/ 0 60000 65536"/>
                  <a:gd name="T14" fmla="*/ 0 60000 65536"/>
                  <a:gd name="T15" fmla="*/ 0 60000 65536"/>
                  <a:gd name="T16" fmla="*/ 0 60000 65536"/>
                  <a:gd name="T17" fmla="*/ 0 60000 65536"/>
                  <a:gd name="T18" fmla="*/ 0 w 83"/>
                  <a:gd name="T19" fmla="*/ 0 h 6"/>
                  <a:gd name="T20" fmla="*/ 83 w 83"/>
                  <a:gd name="T21" fmla="*/ 6 h 6"/>
                </a:gdLst>
                <a:ahLst/>
                <a:cxnLst>
                  <a:cxn ang="T12">
                    <a:pos x="T0" y="T1"/>
                  </a:cxn>
                  <a:cxn ang="T13">
                    <a:pos x="T2" y="T3"/>
                  </a:cxn>
                  <a:cxn ang="T14">
                    <a:pos x="T4" y="T5"/>
                  </a:cxn>
                  <a:cxn ang="T15">
                    <a:pos x="T6" y="T7"/>
                  </a:cxn>
                  <a:cxn ang="T16">
                    <a:pos x="T8" y="T9"/>
                  </a:cxn>
                  <a:cxn ang="T17">
                    <a:pos x="T10" y="T11"/>
                  </a:cxn>
                </a:cxnLst>
                <a:rect l="T18" t="T19" r="T20" b="T21"/>
                <a:pathLst>
                  <a:path w="83" h="6">
                    <a:moveTo>
                      <a:pt x="83" y="6"/>
                    </a:moveTo>
                    <a:lnTo>
                      <a:pt x="0" y="6"/>
                    </a:lnTo>
                    <a:lnTo>
                      <a:pt x="0" y="0"/>
                    </a:lnTo>
                    <a:lnTo>
                      <a:pt x="83" y="0"/>
                    </a:lnTo>
                    <a:lnTo>
                      <a:pt x="83" y="6"/>
                    </a:lnTo>
                  </a:path>
                </a:pathLst>
              </a:custGeom>
              <a:noFill/>
              <a:ln w="0">
                <a:solidFill>
                  <a:srgbClr val="000000"/>
                </a:solidFill>
                <a:prstDash val="solid"/>
                <a:round/>
                <a:headEnd/>
                <a:tailEnd/>
              </a:ln>
            </p:spPr>
            <p:txBody>
              <a:bodyPr/>
              <a:lstStyle/>
              <a:p>
                <a:pPr>
                  <a:defRPr/>
                </a:pPr>
                <a:endParaRPr lang="en-GB"/>
              </a:p>
            </p:txBody>
          </p:sp>
          <p:sp>
            <p:nvSpPr>
              <p:cNvPr id="180" name="Freeform 123"/>
              <p:cNvSpPr>
                <a:spLocks noEditPoints="1"/>
              </p:cNvSpPr>
              <p:nvPr/>
            </p:nvSpPr>
            <p:spPr bwMode="auto">
              <a:xfrm>
                <a:off x="1831" y="1199"/>
                <a:ext cx="104" cy="90"/>
              </a:xfrm>
              <a:custGeom>
                <a:avLst/>
                <a:gdLst>
                  <a:gd name="T0" fmla="*/ 48 w 101"/>
                  <a:gd name="T1" fmla="*/ 0 h 90"/>
                  <a:gd name="T2" fmla="*/ 30 w 101"/>
                  <a:gd name="T3" fmla="*/ 6 h 90"/>
                  <a:gd name="T4" fmla="*/ 18 w 101"/>
                  <a:gd name="T5" fmla="*/ 12 h 90"/>
                  <a:gd name="T6" fmla="*/ 6 w 101"/>
                  <a:gd name="T7" fmla="*/ 28 h 90"/>
                  <a:gd name="T8" fmla="*/ 0 w 101"/>
                  <a:gd name="T9" fmla="*/ 45 h 90"/>
                  <a:gd name="T10" fmla="*/ 6 w 101"/>
                  <a:gd name="T11" fmla="*/ 62 h 90"/>
                  <a:gd name="T12" fmla="*/ 18 w 101"/>
                  <a:gd name="T13" fmla="*/ 79 h 90"/>
                  <a:gd name="T14" fmla="*/ 30 w 101"/>
                  <a:gd name="T15" fmla="*/ 84 h 90"/>
                  <a:gd name="T16" fmla="*/ 48 w 101"/>
                  <a:gd name="T17" fmla="*/ 90 h 90"/>
                  <a:gd name="T18" fmla="*/ 71 w 101"/>
                  <a:gd name="T19" fmla="*/ 84 h 90"/>
                  <a:gd name="T20" fmla="*/ 83 w 101"/>
                  <a:gd name="T21" fmla="*/ 79 h 90"/>
                  <a:gd name="T22" fmla="*/ 95 w 101"/>
                  <a:gd name="T23" fmla="*/ 62 h 90"/>
                  <a:gd name="T24" fmla="*/ 101 w 101"/>
                  <a:gd name="T25" fmla="*/ 45 h 90"/>
                  <a:gd name="T26" fmla="*/ 95 w 101"/>
                  <a:gd name="T27" fmla="*/ 28 h 90"/>
                  <a:gd name="T28" fmla="*/ 83 w 101"/>
                  <a:gd name="T29" fmla="*/ 12 h 90"/>
                  <a:gd name="T30" fmla="*/ 71 w 101"/>
                  <a:gd name="T31" fmla="*/ 6 h 90"/>
                  <a:gd name="T32" fmla="*/ 48 w 101"/>
                  <a:gd name="T33" fmla="*/ 0 h 90"/>
                  <a:gd name="T34" fmla="*/ 48 w 101"/>
                  <a:gd name="T35" fmla="*/ 0 h 90"/>
                  <a:gd name="T36" fmla="*/ 48 w 101"/>
                  <a:gd name="T37" fmla="*/ 84 h 90"/>
                  <a:gd name="T38" fmla="*/ 30 w 101"/>
                  <a:gd name="T39" fmla="*/ 84 h 90"/>
                  <a:gd name="T40" fmla="*/ 18 w 101"/>
                  <a:gd name="T41" fmla="*/ 73 h 90"/>
                  <a:gd name="T42" fmla="*/ 12 w 101"/>
                  <a:gd name="T43" fmla="*/ 62 h 90"/>
                  <a:gd name="T44" fmla="*/ 6 w 101"/>
                  <a:gd name="T45" fmla="*/ 45 h 90"/>
                  <a:gd name="T46" fmla="*/ 12 w 101"/>
                  <a:gd name="T47" fmla="*/ 28 h 90"/>
                  <a:gd name="T48" fmla="*/ 18 w 101"/>
                  <a:gd name="T49" fmla="*/ 17 h 90"/>
                  <a:gd name="T50" fmla="*/ 30 w 101"/>
                  <a:gd name="T51" fmla="*/ 6 h 90"/>
                  <a:gd name="T52" fmla="*/ 48 w 101"/>
                  <a:gd name="T53" fmla="*/ 0 h 90"/>
                  <a:gd name="T54" fmla="*/ 66 w 101"/>
                  <a:gd name="T55" fmla="*/ 6 h 90"/>
                  <a:gd name="T56" fmla="*/ 83 w 101"/>
                  <a:gd name="T57" fmla="*/ 17 h 90"/>
                  <a:gd name="T58" fmla="*/ 89 w 101"/>
                  <a:gd name="T59" fmla="*/ 28 h 90"/>
                  <a:gd name="T60" fmla="*/ 95 w 101"/>
                  <a:gd name="T61" fmla="*/ 45 h 90"/>
                  <a:gd name="T62" fmla="*/ 89 w 101"/>
                  <a:gd name="T63" fmla="*/ 62 h 90"/>
                  <a:gd name="T64" fmla="*/ 83 w 101"/>
                  <a:gd name="T65" fmla="*/ 73 h 90"/>
                  <a:gd name="T66" fmla="*/ 66 w 101"/>
                  <a:gd name="T67" fmla="*/ 84 h 90"/>
                  <a:gd name="T68" fmla="*/ 48 w 101"/>
                  <a:gd name="T69" fmla="*/ 84 h 90"/>
                  <a:gd name="T70" fmla="*/ 48 w 101"/>
                  <a:gd name="T71" fmla="*/ 84 h 9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1"/>
                  <a:gd name="T109" fmla="*/ 0 h 90"/>
                  <a:gd name="T110" fmla="*/ 101 w 101"/>
                  <a:gd name="T111" fmla="*/ 90 h 9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1" h="90">
                    <a:moveTo>
                      <a:pt x="48" y="0"/>
                    </a:moveTo>
                    <a:lnTo>
                      <a:pt x="30" y="6"/>
                    </a:lnTo>
                    <a:lnTo>
                      <a:pt x="18" y="12"/>
                    </a:lnTo>
                    <a:lnTo>
                      <a:pt x="6" y="28"/>
                    </a:lnTo>
                    <a:lnTo>
                      <a:pt x="0" y="45"/>
                    </a:lnTo>
                    <a:lnTo>
                      <a:pt x="6" y="62"/>
                    </a:lnTo>
                    <a:lnTo>
                      <a:pt x="18" y="79"/>
                    </a:lnTo>
                    <a:lnTo>
                      <a:pt x="30" y="84"/>
                    </a:lnTo>
                    <a:lnTo>
                      <a:pt x="48" y="90"/>
                    </a:lnTo>
                    <a:lnTo>
                      <a:pt x="71" y="84"/>
                    </a:lnTo>
                    <a:lnTo>
                      <a:pt x="83" y="79"/>
                    </a:lnTo>
                    <a:lnTo>
                      <a:pt x="95" y="62"/>
                    </a:lnTo>
                    <a:lnTo>
                      <a:pt x="101" y="45"/>
                    </a:lnTo>
                    <a:lnTo>
                      <a:pt x="95" y="28"/>
                    </a:lnTo>
                    <a:lnTo>
                      <a:pt x="83" y="12"/>
                    </a:lnTo>
                    <a:lnTo>
                      <a:pt x="71" y="6"/>
                    </a:lnTo>
                    <a:lnTo>
                      <a:pt x="48" y="0"/>
                    </a:lnTo>
                    <a:close/>
                    <a:moveTo>
                      <a:pt x="48" y="84"/>
                    </a:moveTo>
                    <a:lnTo>
                      <a:pt x="30" y="84"/>
                    </a:lnTo>
                    <a:lnTo>
                      <a:pt x="18" y="73"/>
                    </a:lnTo>
                    <a:lnTo>
                      <a:pt x="12" y="62"/>
                    </a:lnTo>
                    <a:lnTo>
                      <a:pt x="6" y="45"/>
                    </a:lnTo>
                    <a:lnTo>
                      <a:pt x="12" y="28"/>
                    </a:lnTo>
                    <a:lnTo>
                      <a:pt x="18" y="17"/>
                    </a:lnTo>
                    <a:lnTo>
                      <a:pt x="30" y="6"/>
                    </a:lnTo>
                    <a:lnTo>
                      <a:pt x="48" y="0"/>
                    </a:lnTo>
                    <a:lnTo>
                      <a:pt x="66" y="6"/>
                    </a:lnTo>
                    <a:lnTo>
                      <a:pt x="83" y="17"/>
                    </a:lnTo>
                    <a:lnTo>
                      <a:pt x="89" y="28"/>
                    </a:lnTo>
                    <a:lnTo>
                      <a:pt x="95" y="45"/>
                    </a:lnTo>
                    <a:lnTo>
                      <a:pt x="89" y="62"/>
                    </a:lnTo>
                    <a:lnTo>
                      <a:pt x="83" y="73"/>
                    </a:lnTo>
                    <a:lnTo>
                      <a:pt x="66" y="84"/>
                    </a:lnTo>
                    <a:lnTo>
                      <a:pt x="48" y="84"/>
                    </a:lnTo>
                    <a:close/>
                  </a:path>
                </a:pathLst>
              </a:custGeom>
              <a:solidFill>
                <a:srgbClr val="FFE600"/>
              </a:solidFill>
              <a:ln w="9525">
                <a:noFill/>
                <a:round/>
                <a:headEnd/>
                <a:tailEnd/>
              </a:ln>
            </p:spPr>
            <p:txBody>
              <a:bodyPr/>
              <a:lstStyle/>
              <a:p>
                <a:pPr>
                  <a:defRPr/>
                </a:pPr>
                <a:endParaRPr lang="en-GB"/>
              </a:p>
            </p:txBody>
          </p:sp>
          <p:sp>
            <p:nvSpPr>
              <p:cNvPr id="181" name="Freeform 124"/>
              <p:cNvSpPr>
                <a:spLocks/>
              </p:cNvSpPr>
              <p:nvPr/>
            </p:nvSpPr>
            <p:spPr bwMode="auto">
              <a:xfrm>
                <a:off x="1831" y="1199"/>
                <a:ext cx="104" cy="90"/>
              </a:xfrm>
              <a:custGeom>
                <a:avLst/>
                <a:gdLst>
                  <a:gd name="T0" fmla="*/ 48 w 101"/>
                  <a:gd name="T1" fmla="*/ 0 h 90"/>
                  <a:gd name="T2" fmla="*/ 30 w 101"/>
                  <a:gd name="T3" fmla="*/ 6 h 90"/>
                  <a:gd name="T4" fmla="*/ 18 w 101"/>
                  <a:gd name="T5" fmla="*/ 12 h 90"/>
                  <a:gd name="T6" fmla="*/ 6 w 101"/>
                  <a:gd name="T7" fmla="*/ 28 h 90"/>
                  <a:gd name="T8" fmla="*/ 0 w 101"/>
                  <a:gd name="T9" fmla="*/ 45 h 90"/>
                  <a:gd name="T10" fmla="*/ 6 w 101"/>
                  <a:gd name="T11" fmla="*/ 62 h 90"/>
                  <a:gd name="T12" fmla="*/ 18 w 101"/>
                  <a:gd name="T13" fmla="*/ 79 h 90"/>
                  <a:gd name="T14" fmla="*/ 30 w 101"/>
                  <a:gd name="T15" fmla="*/ 84 h 90"/>
                  <a:gd name="T16" fmla="*/ 48 w 101"/>
                  <a:gd name="T17" fmla="*/ 90 h 90"/>
                  <a:gd name="T18" fmla="*/ 71 w 101"/>
                  <a:gd name="T19" fmla="*/ 84 h 90"/>
                  <a:gd name="T20" fmla="*/ 83 w 101"/>
                  <a:gd name="T21" fmla="*/ 79 h 90"/>
                  <a:gd name="T22" fmla="*/ 95 w 101"/>
                  <a:gd name="T23" fmla="*/ 62 h 90"/>
                  <a:gd name="T24" fmla="*/ 101 w 101"/>
                  <a:gd name="T25" fmla="*/ 45 h 90"/>
                  <a:gd name="T26" fmla="*/ 95 w 101"/>
                  <a:gd name="T27" fmla="*/ 28 h 90"/>
                  <a:gd name="T28" fmla="*/ 83 w 101"/>
                  <a:gd name="T29" fmla="*/ 12 h 90"/>
                  <a:gd name="T30" fmla="*/ 71 w 101"/>
                  <a:gd name="T31" fmla="*/ 6 h 90"/>
                  <a:gd name="T32" fmla="*/ 48 w 101"/>
                  <a:gd name="T33" fmla="*/ 0 h 90"/>
                  <a:gd name="T34" fmla="*/ 48 w 101"/>
                  <a:gd name="T35" fmla="*/ 0 h 9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1"/>
                  <a:gd name="T55" fmla="*/ 0 h 90"/>
                  <a:gd name="T56" fmla="*/ 101 w 101"/>
                  <a:gd name="T57" fmla="*/ 90 h 9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1" h="90">
                    <a:moveTo>
                      <a:pt x="48" y="0"/>
                    </a:moveTo>
                    <a:lnTo>
                      <a:pt x="30" y="6"/>
                    </a:lnTo>
                    <a:lnTo>
                      <a:pt x="18" y="12"/>
                    </a:lnTo>
                    <a:lnTo>
                      <a:pt x="6" y="28"/>
                    </a:lnTo>
                    <a:lnTo>
                      <a:pt x="0" y="45"/>
                    </a:lnTo>
                    <a:lnTo>
                      <a:pt x="6" y="62"/>
                    </a:lnTo>
                    <a:lnTo>
                      <a:pt x="18" y="79"/>
                    </a:lnTo>
                    <a:lnTo>
                      <a:pt x="30" y="84"/>
                    </a:lnTo>
                    <a:lnTo>
                      <a:pt x="48" y="90"/>
                    </a:lnTo>
                    <a:lnTo>
                      <a:pt x="71" y="84"/>
                    </a:lnTo>
                    <a:lnTo>
                      <a:pt x="83" y="79"/>
                    </a:lnTo>
                    <a:lnTo>
                      <a:pt x="95" y="62"/>
                    </a:lnTo>
                    <a:lnTo>
                      <a:pt x="101" y="45"/>
                    </a:lnTo>
                    <a:lnTo>
                      <a:pt x="95" y="28"/>
                    </a:lnTo>
                    <a:lnTo>
                      <a:pt x="83" y="12"/>
                    </a:lnTo>
                    <a:lnTo>
                      <a:pt x="71" y="6"/>
                    </a:lnTo>
                    <a:lnTo>
                      <a:pt x="48" y="0"/>
                    </a:lnTo>
                  </a:path>
                </a:pathLst>
              </a:custGeom>
              <a:noFill/>
              <a:ln w="0">
                <a:solidFill>
                  <a:srgbClr val="000000"/>
                </a:solidFill>
                <a:prstDash val="solid"/>
                <a:round/>
                <a:headEnd/>
                <a:tailEnd/>
              </a:ln>
            </p:spPr>
            <p:txBody>
              <a:bodyPr/>
              <a:lstStyle/>
              <a:p>
                <a:pPr>
                  <a:defRPr/>
                </a:pPr>
                <a:endParaRPr lang="en-GB"/>
              </a:p>
            </p:txBody>
          </p:sp>
          <p:sp>
            <p:nvSpPr>
              <p:cNvPr id="182" name="Freeform 125"/>
              <p:cNvSpPr>
                <a:spLocks/>
              </p:cNvSpPr>
              <p:nvPr/>
            </p:nvSpPr>
            <p:spPr bwMode="auto">
              <a:xfrm>
                <a:off x="1837" y="1199"/>
                <a:ext cx="92" cy="84"/>
              </a:xfrm>
              <a:custGeom>
                <a:avLst/>
                <a:gdLst>
                  <a:gd name="T0" fmla="*/ 42 w 89"/>
                  <a:gd name="T1" fmla="*/ 84 h 84"/>
                  <a:gd name="T2" fmla="*/ 24 w 89"/>
                  <a:gd name="T3" fmla="*/ 84 h 84"/>
                  <a:gd name="T4" fmla="*/ 12 w 89"/>
                  <a:gd name="T5" fmla="*/ 73 h 84"/>
                  <a:gd name="T6" fmla="*/ 6 w 89"/>
                  <a:gd name="T7" fmla="*/ 62 h 84"/>
                  <a:gd name="T8" fmla="*/ 0 w 89"/>
                  <a:gd name="T9" fmla="*/ 45 h 84"/>
                  <a:gd name="T10" fmla="*/ 6 w 89"/>
                  <a:gd name="T11" fmla="*/ 28 h 84"/>
                  <a:gd name="T12" fmla="*/ 12 w 89"/>
                  <a:gd name="T13" fmla="*/ 17 h 84"/>
                  <a:gd name="T14" fmla="*/ 24 w 89"/>
                  <a:gd name="T15" fmla="*/ 6 h 84"/>
                  <a:gd name="T16" fmla="*/ 42 w 89"/>
                  <a:gd name="T17" fmla="*/ 0 h 84"/>
                  <a:gd name="T18" fmla="*/ 60 w 89"/>
                  <a:gd name="T19" fmla="*/ 6 h 84"/>
                  <a:gd name="T20" fmla="*/ 77 w 89"/>
                  <a:gd name="T21" fmla="*/ 17 h 84"/>
                  <a:gd name="T22" fmla="*/ 83 w 89"/>
                  <a:gd name="T23" fmla="*/ 28 h 84"/>
                  <a:gd name="T24" fmla="*/ 89 w 89"/>
                  <a:gd name="T25" fmla="*/ 45 h 84"/>
                  <a:gd name="T26" fmla="*/ 83 w 89"/>
                  <a:gd name="T27" fmla="*/ 62 h 84"/>
                  <a:gd name="T28" fmla="*/ 77 w 89"/>
                  <a:gd name="T29" fmla="*/ 73 h 84"/>
                  <a:gd name="T30" fmla="*/ 60 w 89"/>
                  <a:gd name="T31" fmla="*/ 84 h 84"/>
                  <a:gd name="T32" fmla="*/ 42 w 89"/>
                  <a:gd name="T33" fmla="*/ 84 h 84"/>
                  <a:gd name="T34" fmla="*/ 42 w 89"/>
                  <a:gd name="T35" fmla="*/ 84 h 8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9"/>
                  <a:gd name="T55" fmla="*/ 0 h 84"/>
                  <a:gd name="T56" fmla="*/ 89 w 89"/>
                  <a:gd name="T57" fmla="*/ 84 h 8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9" h="84">
                    <a:moveTo>
                      <a:pt x="42" y="84"/>
                    </a:moveTo>
                    <a:lnTo>
                      <a:pt x="24" y="84"/>
                    </a:lnTo>
                    <a:lnTo>
                      <a:pt x="12" y="73"/>
                    </a:lnTo>
                    <a:lnTo>
                      <a:pt x="6" y="62"/>
                    </a:lnTo>
                    <a:lnTo>
                      <a:pt x="0" y="45"/>
                    </a:lnTo>
                    <a:lnTo>
                      <a:pt x="6" y="28"/>
                    </a:lnTo>
                    <a:lnTo>
                      <a:pt x="12" y="17"/>
                    </a:lnTo>
                    <a:lnTo>
                      <a:pt x="24" y="6"/>
                    </a:lnTo>
                    <a:lnTo>
                      <a:pt x="42" y="0"/>
                    </a:lnTo>
                    <a:lnTo>
                      <a:pt x="60" y="6"/>
                    </a:lnTo>
                    <a:lnTo>
                      <a:pt x="77" y="17"/>
                    </a:lnTo>
                    <a:lnTo>
                      <a:pt x="83" y="28"/>
                    </a:lnTo>
                    <a:lnTo>
                      <a:pt x="89" y="45"/>
                    </a:lnTo>
                    <a:lnTo>
                      <a:pt x="83" y="62"/>
                    </a:lnTo>
                    <a:lnTo>
                      <a:pt x="77" y="73"/>
                    </a:lnTo>
                    <a:lnTo>
                      <a:pt x="60" y="84"/>
                    </a:lnTo>
                    <a:lnTo>
                      <a:pt x="42" y="84"/>
                    </a:lnTo>
                  </a:path>
                </a:pathLst>
              </a:custGeom>
              <a:noFill/>
              <a:ln w="0">
                <a:solidFill>
                  <a:srgbClr val="000000"/>
                </a:solidFill>
                <a:prstDash val="solid"/>
                <a:round/>
                <a:headEnd/>
                <a:tailEnd/>
              </a:ln>
            </p:spPr>
            <p:txBody>
              <a:bodyPr/>
              <a:lstStyle/>
              <a:p>
                <a:pPr>
                  <a:defRPr/>
                </a:pPr>
                <a:endParaRPr lang="en-GB"/>
              </a:p>
            </p:txBody>
          </p:sp>
          <p:sp>
            <p:nvSpPr>
              <p:cNvPr id="183" name="Freeform 126"/>
              <p:cNvSpPr>
                <a:spLocks/>
              </p:cNvSpPr>
              <p:nvPr/>
            </p:nvSpPr>
            <p:spPr bwMode="auto">
              <a:xfrm>
                <a:off x="1858" y="1209"/>
                <a:ext cx="53" cy="67"/>
              </a:xfrm>
              <a:custGeom>
                <a:avLst/>
                <a:gdLst>
                  <a:gd name="T0" fmla="*/ 53 w 53"/>
                  <a:gd name="T1" fmla="*/ 50 h 67"/>
                  <a:gd name="T2" fmla="*/ 53 w 53"/>
                  <a:gd name="T3" fmla="*/ 55 h 67"/>
                  <a:gd name="T4" fmla="*/ 47 w 53"/>
                  <a:gd name="T5" fmla="*/ 61 h 67"/>
                  <a:gd name="T6" fmla="*/ 36 w 53"/>
                  <a:gd name="T7" fmla="*/ 67 h 67"/>
                  <a:gd name="T8" fmla="*/ 24 w 53"/>
                  <a:gd name="T9" fmla="*/ 67 h 67"/>
                  <a:gd name="T10" fmla="*/ 18 w 53"/>
                  <a:gd name="T11" fmla="*/ 67 h 67"/>
                  <a:gd name="T12" fmla="*/ 6 w 53"/>
                  <a:gd name="T13" fmla="*/ 61 h 67"/>
                  <a:gd name="T14" fmla="*/ 0 w 53"/>
                  <a:gd name="T15" fmla="*/ 55 h 67"/>
                  <a:gd name="T16" fmla="*/ 0 w 53"/>
                  <a:gd name="T17" fmla="*/ 50 h 67"/>
                  <a:gd name="T18" fmla="*/ 0 w 53"/>
                  <a:gd name="T19" fmla="*/ 0 h 67"/>
                  <a:gd name="T20" fmla="*/ 53 w 53"/>
                  <a:gd name="T21" fmla="*/ 0 h 67"/>
                  <a:gd name="T22" fmla="*/ 53 w 53"/>
                  <a:gd name="T23" fmla="*/ 50 h 67"/>
                  <a:gd name="T24" fmla="*/ 53 w 53"/>
                  <a:gd name="T25" fmla="*/ 50 h 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3"/>
                  <a:gd name="T40" fmla="*/ 0 h 67"/>
                  <a:gd name="T41" fmla="*/ 53 w 53"/>
                  <a:gd name="T42" fmla="*/ 67 h 6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3" h="67">
                    <a:moveTo>
                      <a:pt x="53" y="50"/>
                    </a:moveTo>
                    <a:lnTo>
                      <a:pt x="53" y="55"/>
                    </a:lnTo>
                    <a:lnTo>
                      <a:pt x="47" y="61"/>
                    </a:lnTo>
                    <a:lnTo>
                      <a:pt x="36" y="67"/>
                    </a:lnTo>
                    <a:lnTo>
                      <a:pt x="24" y="67"/>
                    </a:lnTo>
                    <a:lnTo>
                      <a:pt x="18" y="67"/>
                    </a:lnTo>
                    <a:lnTo>
                      <a:pt x="6" y="61"/>
                    </a:lnTo>
                    <a:lnTo>
                      <a:pt x="0" y="55"/>
                    </a:lnTo>
                    <a:lnTo>
                      <a:pt x="0" y="50"/>
                    </a:lnTo>
                    <a:lnTo>
                      <a:pt x="0" y="0"/>
                    </a:lnTo>
                    <a:lnTo>
                      <a:pt x="53" y="0"/>
                    </a:lnTo>
                    <a:lnTo>
                      <a:pt x="53" y="50"/>
                    </a:lnTo>
                    <a:close/>
                  </a:path>
                </a:pathLst>
              </a:custGeom>
              <a:solidFill>
                <a:srgbClr val="FF1601"/>
              </a:solidFill>
              <a:ln w="9525">
                <a:noFill/>
                <a:round/>
                <a:headEnd/>
                <a:tailEnd/>
              </a:ln>
            </p:spPr>
            <p:txBody>
              <a:bodyPr/>
              <a:lstStyle/>
              <a:p>
                <a:pPr>
                  <a:defRPr/>
                </a:pPr>
                <a:endParaRPr lang="en-GB"/>
              </a:p>
            </p:txBody>
          </p:sp>
          <p:sp>
            <p:nvSpPr>
              <p:cNvPr id="184" name="Freeform 127"/>
              <p:cNvSpPr>
                <a:spLocks/>
              </p:cNvSpPr>
              <p:nvPr/>
            </p:nvSpPr>
            <p:spPr bwMode="auto">
              <a:xfrm>
                <a:off x="1858" y="1209"/>
                <a:ext cx="53" cy="67"/>
              </a:xfrm>
              <a:custGeom>
                <a:avLst/>
                <a:gdLst>
                  <a:gd name="T0" fmla="*/ 53 w 53"/>
                  <a:gd name="T1" fmla="*/ 50 h 67"/>
                  <a:gd name="T2" fmla="*/ 53 w 53"/>
                  <a:gd name="T3" fmla="*/ 55 h 67"/>
                  <a:gd name="T4" fmla="*/ 47 w 53"/>
                  <a:gd name="T5" fmla="*/ 61 h 67"/>
                  <a:gd name="T6" fmla="*/ 36 w 53"/>
                  <a:gd name="T7" fmla="*/ 67 h 67"/>
                  <a:gd name="T8" fmla="*/ 24 w 53"/>
                  <a:gd name="T9" fmla="*/ 67 h 67"/>
                  <a:gd name="T10" fmla="*/ 18 w 53"/>
                  <a:gd name="T11" fmla="*/ 67 h 67"/>
                  <a:gd name="T12" fmla="*/ 6 w 53"/>
                  <a:gd name="T13" fmla="*/ 61 h 67"/>
                  <a:gd name="T14" fmla="*/ 0 w 53"/>
                  <a:gd name="T15" fmla="*/ 55 h 67"/>
                  <a:gd name="T16" fmla="*/ 0 w 53"/>
                  <a:gd name="T17" fmla="*/ 50 h 67"/>
                  <a:gd name="T18" fmla="*/ 0 w 53"/>
                  <a:gd name="T19" fmla="*/ 0 h 67"/>
                  <a:gd name="T20" fmla="*/ 53 w 53"/>
                  <a:gd name="T21" fmla="*/ 0 h 67"/>
                  <a:gd name="T22" fmla="*/ 53 w 53"/>
                  <a:gd name="T23" fmla="*/ 50 h 67"/>
                  <a:gd name="T24" fmla="*/ 53 w 53"/>
                  <a:gd name="T25" fmla="*/ 50 h 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3"/>
                  <a:gd name="T40" fmla="*/ 0 h 67"/>
                  <a:gd name="T41" fmla="*/ 53 w 53"/>
                  <a:gd name="T42" fmla="*/ 67 h 6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3" h="67">
                    <a:moveTo>
                      <a:pt x="53" y="50"/>
                    </a:moveTo>
                    <a:lnTo>
                      <a:pt x="53" y="55"/>
                    </a:lnTo>
                    <a:lnTo>
                      <a:pt x="47" y="61"/>
                    </a:lnTo>
                    <a:lnTo>
                      <a:pt x="36" y="67"/>
                    </a:lnTo>
                    <a:lnTo>
                      <a:pt x="24" y="67"/>
                    </a:lnTo>
                    <a:lnTo>
                      <a:pt x="18" y="67"/>
                    </a:lnTo>
                    <a:lnTo>
                      <a:pt x="6" y="61"/>
                    </a:lnTo>
                    <a:lnTo>
                      <a:pt x="0" y="55"/>
                    </a:lnTo>
                    <a:lnTo>
                      <a:pt x="0" y="50"/>
                    </a:lnTo>
                    <a:lnTo>
                      <a:pt x="0" y="0"/>
                    </a:lnTo>
                    <a:lnTo>
                      <a:pt x="53" y="0"/>
                    </a:lnTo>
                    <a:lnTo>
                      <a:pt x="53" y="50"/>
                    </a:lnTo>
                  </a:path>
                </a:pathLst>
              </a:custGeom>
              <a:noFill/>
              <a:ln w="0">
                <a:solidFill>
                  <a:srgbClr val="FFFFFF"/>
                </a:solidFill>
                <a:prstDash val="solid"/>
                <a:round/>
                <a:headEnd/>
                <a:tailEnd/>
              </a:ln>
            </p:spPr>
            <p:txBody>
              <a:bodyPr/>
              <a:lstStyle/>
              <a:p>
                <a:pPr>
                  <a:defRPr/>
                </a:pPr>
                <a:endParaRPr lang="en-GB"/>
              </a:p>
            </p:txBody>
          </p:sp>
          <p:sp>
            <p:nvSpPr>
              <p:cNvPr id="185" name="Freeform 128"/>
              <p:cNvSpPr>
                <a:spLocks/>
              </p:cNvSpPr>
              <p:nvPr/>
            </p:nvSpPr>
            <p:spPr bwMode="auto">
              <a:xfrm>
                <a:off x="1868" y="1225"/>
                <a:ext cx="31" cy="35"/>
              </a:xfrm>
              <a:custGeom>
                <a:avLst/>
                <a:gdLst>
                  <a:gd name="T0" fmla="*/ 30 w 30"/>
                  <a:gd name="T1" fmla="*/ 28 h 34"/>
                  <a:gd name="T2" fmla="*/ 24 w 30"/>
                  <a:gd name="T3" fmla="*/ 34 h 34"/>
                  <a:gd name="T4" fmla="*/ 12 w 30"/>
                  <a:gd name="T5" fmla="*/ 34 h 34"/>
                  <a:gd name="T6" fmla="*/ 6 w 30"/>
                  <a:gd name="T7" fmla="*/ 34 h 34"/>
                  <a:gd name="T8" fmla="*/ 0 w 30"/>
                  <a:gd name="T9" fmla="*/ 28 h 34"/>
                  <a:gd name="T10" fmla="*/ 0 w 30"/>
                  <a:gd name="T11" fmla="*/ 0 h 34"/>
                  <a:gd name="T12" fmla="*/ 30 w 30"/>
                  <a:gd name="T13" fmla="*/ 0 h 34"/>
                  <a:gd name="T14" fmla="*/ 30 w 30"/>
                  <a:gd name="T15" fmla="*/ 28 h 34"/>
                  <a:gd name="T16" fmla="*/ 30 w 30"/>
                  <a:gd name="T17" fmla="*/ 28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34"/>
                  <a:gd name="T29" fmla="*/ 30 w 30"/>
                  <a:gd name="T30" fmla="*/ 34 h 3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34">
                    <a:moveTo>
                      <a:pt x="30" y="28"/>
                    </a:moveTo>
                    <a:lnTo>
                      <a:pt x="24" y="34"/>
                    </a:lnTo>
                    <a:lnTo>
                      <a:pt x="12" y="34"/>
                    </a:lnTo>
                    <a:lnTo>
                      <a:pt x="6" y="34"/>
                    </a:lnTo>
                    <a:lnTo>
                      <a:pt x="0" y="28"/>
                    </a:lnTo>
                    <a:lnTo>
                      <a:pt x="0" y="0"/>
                    </a:lnTo>
                    <a:lnTo>
                      <a:pt x="30" y="0"/>
                    </a:lnTo>
                    <a:lnTo>
                      <a:pt x="30" y="28"/>
                    </a:lnTo>
                    <a:close/>
                  </a:path>
                </a:pathLst>
              </a:custGeom>
              <a:solidFill>
                <a:srgbClr val="FFFFFF"/>
              </a:solidFill>
              <a:ln w="9525">
                <a:noFill/>
                <a:round/>
                <a:headEnd/>
                <a:tailEnd/>
              </a:ln>
            </p:spPr>
            <p:txBody>
              <a:bodyPr/>
              <a:lstStyle/>
              <a:p>
                <a:pPr>
                  <a:defRPr/>
                </a:pPr>
                <a:endParaRPr lang="en-GB"/>
              </a:p>
            </p:txBody>
          </p:sp>
          <p:sp>
            <p:nvSpPr>
              <p:cNvPr id="186" name="Freeform 129"/>
              <p:cNvSpPr>
                <a:spLocks/>
              </p:cNvSpPr>
              <p:nvPr/>
            </p:nvSpPr>
            <p:spPr bwMode="auto">
              <a:xfrm>
                <a:off x="1880" y="1225"/>
                <a:ext cx="6" cy="12"/>
              </a:xfrm>
              <a:custGeom>
                <a:avLst/>
                <a:gdLst>
                  <a:gd name="T0" fmla="*/ 6 w 6"/>
                  <a:gd name="T1" fmla="*/ 6 h 11"/>
                  <a:gd name="T2" fmla="*/ 6 w 6"/>
                  <a:gd name="T3" fmla="*/ 11 h 11"/>
                  <a:gd name="T4" fmla="*/ 0 w 6"/>
                  <a:gd name="T5" fmla="*/ 11 h 11"/>
                  <a:gd name="T6" fmla="*/ 0 w 6"/>
                  <a:gd name="T7" fmla="*/ 11 h 11"/>
                  <a:gd name="T8" fmla="*/ 0 w 6"/>
                  <a:gd name="T9" fmla="*/ 6 h 11"/>
                  <a:gd name="T10" fmla="*/ 0 w 6"/>
                  <a:gd name="T11" fmla="*/ 0 h 11"/>
                  <a:gd name="T12" fmla="*/ 6 w 6"/>
                  <a:gd name="T13" fmla="*/ 0 h 11"/>
                  <a:gd name="T14" fmla="*/ 6 w 6"/>
                  <a:gd name="T15" fmla="*/ 6 h 11"/>
                  <a:gd name="T16" fmla="*/ 6 w 6"/>
                  <a:gd name="T17" fmla="*/ 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11"/>
                  <a:gd name="T29" fmla="*/ 6 w 6"/>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11">
                    <a:moveTo>
                      <a:pt x="6" y="6"/>
                    </a:moveTo>
                    <a:lnTo>
                      <a:pt x="6" y="11"/>
                    </a:lnTo>
                    <a:lnTo>
                      <a:pt x="0" y="11"/>
                    </a:lnTo>
                    <a:lnTo>
                      <a:pt x="0" y="6"/>
                    </a:lnTo>
                    <a:lnTo>
                      <a:pt x="0" y="0"/>
                    </a:lnTo>
                    <a:lnTo>
                      <a:pt x="6" y="0"/>
                    </a:lnTo>
                    <a:lnTo>
                      <a:pt x="6" y="6"/>
                    </a:lnTo>
                    <a:close/>
                  </a:path>
                </a:pathLst>
              </a:custGeom>
              <a:solidFill>
                <a:srgbClr val="0A50A1"/>
              </a:solidFill>
              <a:ln w="9525">
                <a:noFill/>
                <a:round/>
                <a:headEnd/>
                <a:tailEnd/>
              </a:ln>
            </p:spPr>
            <p:txBody>
              <a:bodyPr/>
              <a:lstStyle/>
              <a:p>
                <a:pPr>
                  <a:defRPr/>
                </a:pPr>
                <a:endParaRPr lang="en-GB"/>
              </a:p>
            </p:txBody>
          </p:sp>
          <p:sp>
            <p:nvSpPr>
              <p:cNvPr id="187" name="Freeform 130"/>
              <p:cNvSpPr>
                <a:spLocks/>
              </p:cNvSpPr>
              <p:nvPr/>
            </p:nvSpPr>
            <p:spPr bwMode="auto">
              <a:xfrm>
                <a:off x="1880" y="1248"/>
                <a:ext cx="6" cy="6"/>
              </a:xfrm>
              <a:custGeom>
                <a:avLst/>
                <a:gdLst>
                  <a:gd name="T0" fmla="*/ 6 w 6"/>
                  <a:gd name="T1" fmla="*/ 5 h 5"/>
                  <a:gd name="T2" fmla="*/ 6 w 6"/>
                  <a:gd name="T3" fmla="*/ 5 h 5"/>
                  <a:gd name="T4" fmla="*/ 0 w 6"/>
                  <a:gd name="T5" fmla="*/ 5 h 5"/>
                  <a:gd name="T6" fmla="*/ 0 w 6"/>
                  <a:gd name="T7" fmla="*/ 5 h 5"/>
                  <a:gd name="T8" fmla="*/ 0 w 6"/>
                  <a:gd name="T9" fmla="*/ 0 h 5"/>
                  <a:gd name="T10" fmla="*/ 6 w 6"/>
                  <a:gd name="T11" fmla="*/ 0 h 5"/>
                  <a:gd name="T12" fmla="*/ 6 w 6"/>
                  <a:gd name="T13" fmla="*/ 5 h 5"/>
                  <a:gd name="T14" fmla="*/ 6 w 6"/>
                  <a:gd name="T15" fmla="*/ 5 h 5"/>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5"/>
                  <a:gd name="T26" fmla="*/ 6 w 6"/>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5">
                    <a:moveTo>
                      <a:pt x="6" y="5"/>
                    </a:moveTo>
                    <a:lnTo>
                      <a:pt x="6" y="5"/>
                    </a:lnTo>
                    <a:lnTo>
                      <a:pt x="0" y="5"/>
                    </a:lnTo>
                    <a:lnTo>
                      <a:pt x="0" y="0"/>
                    </a:lnTo>
                    <a:lnTo>
                      <a:pt x="6" y="0"/>
                    </a:lnTo>
                    <a:lnTo>
                      <a:pt x="6" y="5"/>
                    </a:lnTo>
                    <a:close/>
                  </a:path>
                </a:pathLst>
              </a:custGeom>
              <a:solidFill>
                <a:srgbClr val="0A50A1"/>
              </a:solidFill>
              <a:ln w="9525">
                <a:noFill/>
                <a:round/>
                <a:headEnd/>
                <a:tailEnd/>
              </a:ln>
            </p:spPr>
            <p:txBody>
              <a:bodyPr/>
              <a:lstStyle/>
              <a:p>
                <a:pPr>
                  <a:defRPr/>
                </a:pPr>
                <a:endParaRPr lang="en-GB"/>
              </a:p>
            </p:txBody>
          </p:sp>
          <p:sp>
            <p:nvSpPr>
              <p:cNvPr id="188" name="Freeform 131"/>
              <p:cNvSpPr>
                <a:spLocks/>
              </p:cNvSpPr>
              <p:nvPr/>
            </p:nvSpPr>
            <p:spPr bwMode="auto">
              <a:xfrm>
                <a:off x="1886" y="1237"/>
                <a:ext cx="6" cy="6"/>
              </a:xfrm>
              <a:custGeom>
                <a:avLst/>
                <a:gdLst>
                  <a:gd name="T0" fmla="*/ 6 w 6"/>
                  <a:gd name="T1" fmla="*/ 6 h 6"/>
                  <a:gd name="T2" fmla="*/ 6 w 6"/>
                  <a:gd name="T3" fmla="*/ 6 h 6"/>
                  <a:gd name="T4" fmla="*/ 0 w 6"/>
                  <a:gd name="T5" fmla="*/ 6 h 6"/>
                  <a:gd name="T6" fmla="*/ 0 w 6"/>
                  <a:gd name="T7" fmla="*/ 6 h 6"/>
                  <a:gd name="T8" fmla="*/ 0 w 6"/>
                  <a:gd name="T9" fmla="*/ 0 h 6"/>
                  <a:gd name="T10" fmla="*/ 6 w 6"/>
                  <a:gd name="T11" fmla="*/ 0 h 6"/>
                  <a:gd name="T12" fmla="*/ 6 w 6"/>
                  <a:gd name="T13" fmla="*/ 6 h 6"/>
                  <a:gd name="T14" fmla="*/ 6 w 6"/>
                  <a:gd name="T15" fmla="*/ 6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6" y="6"/>
                    </a:moveTo>
                    <a:lnTo>
                      <a:pt x="6" y="6"/>
                    </a:lnTo>
                    <a:lnTo>
                      <a:pt x="0" y="6"/>
                    </a:lnTo>
                    <a:lnTo>
                      <a:pt x="0" y="0"/>
                    </a:lnTo>
                    <a:lnTo>
                      <a:pt x="6" y="0"/>
                    </a:lnTo>
                    <a:lnTo>
                      <a:pt x="6" y="6"/>
                    </a:lnTo>
                    <a:close/>
                  </a:path>
                </a:pathLst>
              </a:custGeom>
              <a:solidFill>
                <a:srgbClr val="0A50A1"/>
              </a:solidFill>
              <a:ln w="9525">
                <a:noFill/>
                <a:round/>
                <a:headEnd/>
                <a:tailEnd/>
              </a:ln>
            </p:spPr>
            <p:txBody>
              <a:bodyPr/>
              <a:lstStyle/>
              <a:p>
                <a:pPr>
                  <a:defRPr/>
                </a:pPr>
                <a:endParaRPr lang="en-GB"/>
              </a:p>
            </p:txBody>
          </p:sp>
          <p:sp>
            <p:nvSpPr>
              <p:cNvPr id="189" name="Freeform 132"/>
              <p:cNvSpPr>
                <a:spLocks/>
              </p:cNvSpPr>
              <p:nvPr/>
            </p:nvSpPr>
            <p:spPr bwMode="auto">
              <a:xfrm>
                <a:off x="1874" y="1237"/>
                <a:ext cx="6" cy="6"/>
              </a:xfrm>
              <a:custGeom>
                <a:avLst/>
                <a:gdLst>
                  <a:gd name="T0" fmla="*/ 6 w 6"/>
                  <a:gd name="T1" fmla="*/ 6 h 6"/>
                  <a:gd name="T2" fmla="*/ 6 w 6"/>
                  <a:gd name="T3" fmla="*/ 6 h 6"/>
                  <a:gd name="T4" fmla="*/ 0 w 6"/>
                  <a:gd name="T5" fmla="*/ 6 h 6"/>
                  <a:gd name="T6" fmla="*/ 0 w 6"/>
                  <a:gd name="T7" fmla="*/ 6 h 6"/>
                  <a:gd name="T8" fmla="*/ 0 w 6"/>
                  <a:gd name="T9" fmla="*/ 0 h 6"/>
                  <a:gd name="T10" fmla="*/ 6 w 6"/>
                  <a:gd name="T11" fmla="*/ 0 h 6"/>
                  <a:gd name="T12" fmla="*/ 6 w 6"/>
                  <a:gd name="T13" fmla="*/ 6 h 6"/>
                  <a:gd name="T14" fmla="*/ 6 w 6"/>
                  <a:gd name="T15" fmla="*/ 6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6" y="6"/>
                    </a:moveTo>
                    <a:lnTo>
                      <a:pt x="6" y="6"/>
                    </a:lnTo>
                    <a:lnTo>
                      <a:pt x="0" y="6"/>
                    </a:lnTo>
                    <a:lnTo>
                      <a:pt x="0" y="0"/>
                    </a:lnTo>
                    <a:lnTo>
                      <a:pt x="6" y="0"/>
                    </a:lnTo>
                    <a:lnTo>
                      <a:pt x="6" y="6"/>
                    </a:lnTo>
                    <a:close/>
                  </a:path>
                </a:pathLst>
              </a:custGeom>
              <a:solidFill>
                <a:srgbClr val="0A50A1"/>
              </a:solidFill>
              <a:ln w="9525">
                <a:noFill/>
                <a:round/>
                <a:headEnd/>
                <a:tailEnd/>
              </a:ln>
            </p:spPr>
            <p:txBody>
              <a:bodyPr/>
              <a:lstStyle/>
              <a:p>
                <a:pPr>
                  <a:defRPr/>
                </a:pPr>
                <a:endParaRPr lang="en-GB"/>
              </a:p>
            </p:txBody>
          </p:sp>
          <p:sp>
            <p:nvSpPr>
              <p:cNvPr id="190" name="Freeform 133"/>
              <p:cNvSpPr>
                <a:spLocks/>
              </p:cNvSpPr>
              <p:nvPr/>
            </p:nvSpPr>
            <p:spPr bwMode="auto">
              <a:xfrm>
                <a:off x="1862" y="1209"/>
                <a:ext cx="6" cy="12"/>
              </a:xfrm>
              <a:custGeom>
                <a:avLst/>
                <a:gdLst>
                  <a:gd name="T0" fmla="*/ 6 w 6"/>
                  <a:gd name="T1" fmla="*/ 11 h 11"/>
                  <a:gd name="T2" fmla="*/ 0 w 6"/>
                  <a:gd name="T3" fmla="*/ 11 h 11"/>
                  <a:gd name="T4" fmla="*/ 0 w 6"/>
                  <a:gd name="T5" fmla="*/ 0 h 11"/>
                  <a:gd name="T6" fmla="*/ 6 w 6"/>
                  <a:gd name="T7" fmla="*/ 0 h 11"/>
                  <a:gd name="T8" fmla="*/ 6 w 6"/>
                  <a:gd name="T9" fmla="*/ 11 h 11"/>
                  <a:gd name="T10" fmla="*/ 6 w 6"/>
                  <a:gd name="T11" fmla="*/ 11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6" y="11"/>
                    </a:moveTo>
                    <a:lnTo>
                      <a:pt x="0" y="11"/>
                    </a:lnTo>
                    <a:lnTo>
                      <a:pt x="0" y="0"/>
                    </a:lnTo>
                    <a:lnTo>
                      <a:pt x="6" y="0"/>
                    </a:lnTo>
                    <a:lnTo>
                      <a:pt x="6" y="11"/>
                    </a:lnTo>
                    <a:close/>
                  </a:path>
                </a:pathLst>
              </a:custGeom>
              <a:solidFill>
                <a:srgbClr val="FFE600"/>
              </a:solidFill>
              <a:ln w="9525">
                <a:noFill/>
                <a:round/>
                <a:headEnd/>
                <a:tailEnd/>
              </a:ln>
            </p:spPr>
            <p:txBody>
              <a:bodyPr/>
              <a:lstStyle/>
              <a:p>
                <a:pPr>
                  <a:defRPr/>
                </a:pPr>
                <a:endParaRPr lang="en-GB"/>
              </a:p>
            </p:txBody>
          </p:sp>
          <p:sp>
            <p:nvSpPr>
              <p:cNvPr id="191" name="Freeform 134"/>
              <p:cNvSpPr>
                <a:spLocks/>
              </p:cNvSpPr>
              <p:nvPr/>
            </p:nvSpPr>
            <p:spPr bwMode="auto">
              <a:xfrm>
                <a:off x="1862" y="1209"/>
                <a:ext cx="6" cy="12"/>
              </a:xfrm>
              <a:custGeom>
                <a:avLst/>
                <a:gdLst>
                  <a:gd name="T0" fmla="*/ 6 w 6"/>
                  <a:gd name="T1" fmla="*/ 11 h 11"/>
                  <a:gd name="T2" fmla="*/ 0 w 6"/>
                  <a:gd name="T3" fmla="*/ 11 h 11"/>
                  <a:gd name="T4" fmla="*/ 0 w 6"/>
                  <a:gd name="T5" fmla="*/ 0 h 11"/>
                  <a:gd name="T6" fmla="*/ 6 w 6"/>
                  <a:gd name="T7" fmla="*/ 0 h 11"/>
                  <a:gd name="T8" fmla="*/ 6 w 6"/>
                  <a:gd name="T9" fmla="*/ 11 h 11"/>
                  <a:gd name="T10" fmla="*/ 6 w 6"/>
                  <a:gd name="T11" fmla="*/ 11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6" y="11"/>
                    </a:moveTo>
                    <a:lnTo>
                      <a:pt x="0" y="11"/>
                    </a:lnTo>
                    <a:lnTo>
                      <a:pt x="0" y="0"/>
                    </a:lnTo>
                    <a:lnTo>
                      <a:pt x="6" y="0"/>
                    </a:lnTo>
                    <a:lnTo>
                      <a:pt x="6" y="11"/>
                    </a:lnTo>
                  </a:path>
                </a:pathLst>
              </a:custGeom>
              <a:noFill/>
              <a:ln w="0">
                <a:solidFill>
                  <a:srgbClr val="000000"/>
                </a:solidFill>
                <a:prstDash val="solid"/>
                <a:round/>
                <a:headEnd/>
                <a:tailEnd/>
              </a:ln>
            </p:spPr>
            <p:txBody>
              <a:bodyPr/>
              <a:lstStyle/>
              <a:p>
                <a:pPr>
                  <a:defRPr/>
                </a:pPr>
                <a:endParaRPr lang="en-GB"/>
              </a:p>
            </p:txBody>
          </p:sp>
          <p:sp>
            <p:nvSpPr>
              <p:cNvPr id="192" name="Freeform 135"/>
              <p:cNvSpPr>
                <a:spLocks/>
              </p:cNvSpPr>
              <p:nvPr/>
            </p:nvSpPr>
            <p:spPr bwMode="auto">
              <a:xfrm>
                <a:off x="1898" y="1209"/>
                <a:ext cx="6" cy="12"/>
              </a:xfrm>
              <a:custGeom>
                <a:avLst/>
                <a:gdLst>
                  <a:gd name="T0" fmla="*/ 5 w 5"/>
                  <a:gd name="T1" fmla="*/ 11 h 11"/>
                  <a:gd name="T2" fmla="*/ 0 w 5"/>
                  <a:gd name="T3" fmla="*/ 11 h 11"/>
                  <a:gd name="T4" fmla="*/ 0 w 5"/>
                  <a:gd name="T5" fmla="*/ 0 h 11"/>
                  <a:gd name="T6" fmla="*/ 5 w 5"/>
                  <a:gd name="T7" fmla="*/ 0 h 11"/>
                  <a:gd name="T8" fmla="*/ 5 w 5"/>
                  <a:gd name="T9" fmla="*/ 11 h 11"/>
                  <a:gd name="T10" fmla="*/ 5 w 5"/>
                  <a:gd name="T11" fmla="*/ 11 h 11"/>
                  <a:gd name="T12" fmla="*/ 0 60000 65536"/>
                  <a:gd name="T13" fmla="*/ 0 60000 65536"/>
                  <a:gd name="T14" fmla="*/ 0 60000 65536"/>
                  <a:gd name="T15" fmla="*/ 0 60000 65536"/>
                  <a:gd name="T16" fmla="*/ 0 60000 65536"/>
                  <a:gd name="T17" fmla="*/ 0 60000 65536"/>
                  <a:gd name="T18" fmla="*/ 0 w 5"/>
                  <a:gd name="T19" fmla="*/ 0 h 11"/>
                  <a:gd name="T20" fmla="*/ 5 w 5"/>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5" h="11">
                    <a:moveTo>
                      <a:pt x="5" y="11"/>
                    </a:moveTo>
                    <a:lnTo>
                      <a:pt x="0" y="11"/>
                    </a:lnTo>
                    <a:lnTo>
                      <a:pt x="0" y="0"/>
                    </a:lnTo>
                    <a:lnTo>
                      <a:pt x="5" y="0"/>
                    </a:lnTo>
                    <a:lnTo>
                      <a:pt x="5" y="11"/>
                    </a:lnTo>
                    <a:close/>
                  </a:path>
                </a:pathLst>
              </a:custGeom>
              <a:solidFill>
                <a:srgbClr val="FFE600"/>
              </a:solidFill>
              <a:ln w="9525">
                <a:noFill/>
                <a:round/>
                <a:headEnd/>
                <a:tailEnd/>
              </a:ln>
            </p:spPr>
            <p:txBody>
              <a:bodyPr/>
              <a:lstStyle/>
              <a:p>
                <a:pPr>
                  <a:defRPr/>
                </a:pPr>
                <a:endParaRPr lang="en-GB"/>
              </a:p>
            </p:txBody>
          </p:sp>
          <p:sp>
            <p:nvSpPr>
              <p:cNvPr id="193" name="Freeform 136"/>
              <p:cNvSpPr>
                <a:spLocks/>
              </p:cNvSpPr>
              <p:nvPr/>
            </p:nvSpPr>
            <p:spPr bwMode="auto">
              <a:xfrm>
                <a:off x="1898" y="1209"/>
                <a:ext cx="6" cy="12"/>
              </a:xfrm>
              <a:custGeom>
                <a:avLst/>
                <a:gdLst>
                  <a:gd name="T0" fmla="*/ 5 w 5"/>
                  <a:gd name="T1" fmla="*/ 11 h 11"/>
                  <a:gd name="T2" fmla="*/ 0 w 5"/>
                  <a:gd name="T3" fmla="*/ 11 h 11"/>
                  <a:gd name="T4" fmla="*/ 0 w 5"/>
                  <a:gd name="T5" fmla="*/ 0 h 11"/>
                  <a:gd name="T6" fmla="*/ 5 w 5"/>
                  <a:gd name="T7" fmla="*/ 0 h 11"/>
                  <a:gd name="T8" fmla="*/ 5 w 5"/>
                  <a:gd name="T9" fmla="*/ 11 h 11"/>
                  <a:gd name="T10" fmla="*/ 5 w 5"/>
                  <a:gd name="T11" fmla="*/ 11 h 11"/>
                  <a:gd name="T12" fmla="*/ 0 60000 65536"/>
                  <a:gd name="T13" fmla="*/ 0 60000 65536"/>
                  <a:gd name="T14" fmla="*/ 0 60000 65536"/>
                  <a:gd name="T15" fmla="*/ 0 60000 65536"/>
                  <a:gd name="T16" fmla="*/ 0 60000 65536"/>
                  <a:gd name="T17" fmla="*/ 0 60000 65536"/>
                  <a:gd name="T18" fmla="*/ 0 w 5"/>
                  <a:gd name="T19" fmla="*/ 0 h 11"/>
                  <a:gd name="T20" fmla="*/ 5 w 5"/>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5" h="11">
                    <a:moveTo>
                      <a:pt x="5" y="11"/>
                    </a:moveTo>
                    <a:lnTo>
                      <a:pt x="0" y="11"/>
                    </a:lnTo>
                    <a:lnTo>
                      <a:pt x="0" y="0"/>
                    </a:lnTo>
                    <a:lnTo>
                      <a:pt x="5" y="0"/>
                    </a:lnTo>
                    <a:lnTo>
                      <a:pt x="5" y="11"/>
                    </a:lnTo>
                  </a:path>
                </a:pathLst>
              </a:custGeom>
              <a:noFill/>
              <a:ln w="0">
                <a:solidFill>
                  <a:srgbClr val="000000"/>
                </a:solidFill>
                <a:prstDash val="solid"/>
                <a:round/>
                <a:headEnd/>
                <a:tailEnd/>
              </a:ln>
            </p:spPr>
            <p:txBody>
              <a:bodyPr/>
              <a:lstStyle/>
              <a:p>
                <a:pPr>
                  <a:defRPr/>
                </a:pPr>
                <a:endParaRPr lang="en-GB"/>
              </a:p>
            </p:txBody>
          </p:sp>
          <p:sp>
            <p:nvSpPr>
              <p:cNvPr id="194" name="Freeform 137"/>
              <p:cNvSpPr>
                <a:spLocks/>
              </p:cNvSpPr>
              <p:nvPr/>
            </p:nvSpPr>
            <p:spPr bwMode="auto">
              <a:xfrm>
                <a:off x="1862" y="1237"/>
                <a:ext cx="6" cy="6"/>
              </a:xfrm>
              <a:custGeom>
                <a:avLst/>
                <a:gdLst>
                  <a:gd name="T0" fmla="*/ 6 w 6"/>
                  <a:gd name="T1" fmla="*/ 6 h 6"/>
                  <a:gd name="T2" fmla="*/ 0 w 6"/>
                  <a:gd name="T3" fmla="*/ 6 h 6"/>
                  <a:gd name="T4" fmla="*/ 0 w 6"/>
                  <a:gd name="T5" fmla="*/ 0 h 6"/>
                  <a:gd name="T6" fmla="*/ 6 w 6"/>
                  <a:gd name="T7" fmla="*/ 0 h 6"/>
                  <a:gd name="T8" fmla="*/ 6 w 6"/>
                  <a:gd name="T9" fmla="*/ 6 h 6"/>
                  <a:gd name="T10" fmla="*/ 6 w 6"/>
                  <a:gd name="T11" fmla="*/ 6 h 6"/>
                  <a:gd name="T12" fmla="*/ 0 60000 65536"/>
                  <a:gd name="T13" fmla="*/ 0 60000 65536"/>
                  <a:gd name="T14" fmla="*/ 0 60000 65536"/>
                  <a:gd name="T15" fmla="*/ 0 60000 65536"/>
                  <a:gd name="T16" fmla="*/ 0 60000 65536"/>
                  <a:gd name="T17" fmla="*/ 0 60000 65536"/>
                  <a:gd name="T18" fmla="*/ 0 w 6"/>
                  <a:gd name="T19" fmla="*/ 0 h 6"/>
                  <a:gd name="T20" fmla="*/ 6 w 6"/>
                  <a:gd name="T21" fmla="*/ 6 h 6"/>
                </a:gdLst>
                <a:ahLst/>
                <a:cxnLst>
                  <a:cxn ang="T12">
                    <a:pos x="T0" y="T1"/>
                  </a:cxn>
                  <a:cxn ang="T13">
                    <a:pos x="T2" y="T3"/>
                  </a:cxn>
                  <a:cxn ang="T14">
                    <a:pos x="T4" y="T5"/>
                  </a:cxn>
                  <a:cxn ang="T15">
                    <a:pos x="T6" y="T7"/>
                  </a:cxn>
                  <a:cxn ang="T16">
                    <a:pos x="T8" y="T9"/>
                  </a:cxn>
                  <a:cxn ang="T17">
                    <a:pos x="T10" y="T11"/>
                  </a:cxn>
                </a:cxnLst>
                <a:rect l="T18" t="T19" r="T20" b="T21"/>
                <a:pathLst>
                  <a:path w="6" h="6">
                    <a:moveTo>
                      <a:pt x="6" y="6"/>
                    </a:moveTo>
                    <a:lnTo>
                      <a:pt x="0" y="6"/>
                    </a:lnTo>
                    <a:lnTo>
                      <a:pt x="0" y="0"/>
                    </a:lnTo>
                    <a:lnTo>
                      <a:pt x="6" y="0"/>
                    </a:lnTo>
                    <a:lnTo>
                      <a:pt x="6" y="6"/>
                    </a:lnTo>
                    <a:close/>
                  </a:path>
                </a:pathLst>
              </a:custGeom>
              <a:solidFill>
                <a:srgbClr val="FFE600"/>
              </a:solidFill>
              <a:ln w="9525">
                <a:noFill/>
                <a:round/>
                <a:headEnd/>
                <a:tailEnd/>
              </a:ln>
            </p:spPr>
            <p:txBody>
              <a:bodyPr/>
              <a:lstStyle/>
              <a:p>
                <a:pPr>
                  <a:defRPr/>
                </a:pPr>
                <a:endParaRPr lang="en-GB"/>
              </a:p>
            </p:txBody>
          </p:sp>
          <p:sp>
            <p:nvSpPr>
              <p:cNvPr id="195" name="Freeform 138"/>
              <p:cNvSpPr>
                <a:spLocks/>
              </p:cNvSpPr>
              <p:nvPr/>
            </p:nvSpPr>
            <p:spPr bwMode="auto">
              <a:xfrm>
                <a:off x="1862" y="1237"/>
                <a:ext cx="6" cy="6"/>
              </a:xfrm>
              <a:custGeom>
                <a:avLst/>
                <a:gdLst>
                  <a:gd name="T0" fmla="*/ 6 w 6"/>
                  <a:gd name="T1" fmla="*/ 6 h 6"/>
                  <a:gd name="T2" fmla="*/ 0 w 6"/>
                  <a:gd name="T3" fmla="*/ 6 h 6"/>
                  <a:gd name="T4" fmla="*/ 0 w 6"/>
                  <a:gd name="T5" fmla="*/ 0 h 6"/>
                  <a:gd name="T6" fmla="*/ 6 w 6"/>
                  <a:gd name="T7" fmla="*/ 0 h 6"/>
                  <a:gd name="T8" fmla="*/ 6 w 6"/>
                  <a:gd name="T9" fmla="*/ 6 h 6"/>
                  <a:gd name="T10" fmla="*/ 6 w 6"/>
                  <a:gd name="T11" fmla="*/ 6 h 6"/>
                  <a:gd name="T12" fmla="*/ 0 60000 65536"/>
                  <a:gd name="T13" fmla="*/ 0 60000 65536"/>
                  <a:gd name="T14" fmla="*/ 0 60000 65536"/>
                  <a:gd name="T15" fmla="*/ 0 60000 65536"/>
                  <a:gd name="T16" fmla="*/ 0 60000 65536"/>
                  <a:gd name="T17" fmla="*/ 0 60000 65536"/>
                  <a:gd name="T18" fmla="*/ 0 w 6"/>
                  <a:gd name="T19" fmla="*/ 0 h 6"/>
                  <a:gd name="T20" fmla="*/ 6 w 6"/>
                  <a:gd name="T21" fmla="*/ 6 h 6"/>
                </a:gdLst>
                <a:ahLst/>
                <a:cxnLst>
                  <a:cxn ang="T12">
                    <a:pos x="T0" y="T1"/>
                  </a:cxn>
                  <a:cxn ang="T13">
                    <a:pos x="T2" y="T3"/>
                  </a:cxn>
                  <a:cxn ang="T14">
                    <a:pos x="T4" y="T5"/>
                  </a:cxn>
                  <a:cxn ang="T15">
                    <a:pos x="T6" y="T7"/>
                  </a:cxn>
                  <a:cxn ang="T16">
                    <a:pos x="T8" y="T9"/>
                  </a:cxn>
                  <a:cxn ang="T17">
                    <a:pos x="T10" y="T11"/>
                  </a:cxn>
                </a:cxnLst>
                <a:rect l="T18" t="T19" r="T20" b="T21"/>
                <a:pathLst>
                  <a:path w="6" h="6">
                    <a:moveTo>
                      <a:pt x="6" y="6"/>
                    </a:moveTo>
                    <a:lnTo>
                      <a:pt x="0" y="6"/>
                    </a:lnTo>
                    <a:lnTo>
                      <a:pt x="0" y="0"/>
                    </a:lnTo>
                    <a:lnTo>
                      <a:pt x="6" y="0"/>
                    </a:lnTo>
                    <a:lnTo>
                      <a:pt x="6" y="6"/>
                    </a:lnTo>
                  </a:path>
                </a:pathLst>
              </a:custGeom>
              <a:noFill/>
              <a:ln w="0">
                <a:solidFill>
                  <a:srgbClr val="000000"/>
                </a:solidFill>
                <a:prstDash val="solid"/>
                <a:round/>
                <a:headEnd/>
                <a:tailEnd/>
              </a:ln>
            </p:spPr>
            <p:txBody>
              <a:bodyPr/>
              <a:lstStyle/>
              <a:p>
                <a:pPr>
                  <a:defRPr/>
                </a:pPr>
                <a:endParaRPr lang="en-GB"/>
              </a:p>
            </p:txBody>
          </p:sp>
          <p:sp>
            <p:nvSpPr>
              <p:cNvPr id="196" name="Freeform 139"/>
              <p:cNvSpPr>
                <a:spLocks/>
              </p:cNvSpPr>
              <p:nvPr/>
            </p:nvSpPr>
            <p:spPr bwMode="auto">
              <a:xfrm>
                <a:off x="1862" y="1254"/>
                <a:ext cx="12" cy="10"/>
              </a:xfrm>
              <a:custGeom>
                <a:avLst/>
                <a:gdLst>
                  <a:gd name="T0" fmla="*/ 12 w 12"/>
                  <a:gd name="T1" fmla="*/ 6 h 11"/>
                  <a:gd name="T2" fmla="*/ 12 w 12"/>
                  <a:gd name="T3" fmla="*/ 11 h 11"/>
                  <a:gd name="T4" fmla="*/ 0 w 12"/>
                  <a:gd name="T5" fmla="*/ 6 h 11"/>
                  <a:gd name="T6" fmla="*/ 6 w 12"/>
                  <a:gd name="T7" fmla="*/ 0 h 11"/>
                  <a:gd name="T8" fmla="*/ 12 w 12"/>
                  <a:gd name="T9" fmla="*/ 6 h 11"/>
                  <a:gd name="T10" fmla="*/ 12 w 12"/>
                  <a:gd name="T11" fmla="*/ 6 h 11"/>
                  <a:gd name="T12" fmla="*/ 0 60000 65536"/>
                  <a:gd name="T13" fmla="*/ 0 60000 65536"/>
                  <a:gd name="T14" fmla="*/ 0 60000 65536"/>
                  <a:gd name="T15" fmla="*/ 0 60000 65536"/>
                  <a:gd name="T16" fmla="*/ 0 60000 65536"/>
                  <a:gd name="T17" fmla="*/ 0 60000 65536"/>
                  <a:gd name="T18" fmla="*/ 0 w 12"/>
                  <a:gd name="T19" fmla="*/ 0 h 11"/>
                  <a:gd name="T20" fmla="*/ 12 w 12"/>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12" h="11">
                    <a:moveTo>
                      <a:pt x="12" y="6"/>
                    </a:moveTo>
                    <a:lnTo>
                      <a:pt x="12" y="11"/>
                    </a:lnTo>
                    <a:lnTo>
                      <a:pt x="0" y="6"/>
                    </a:lnTo>
                    <a:lnTo>
                      <a:pt x="6" y="0"/>
                    </a:lnTo>
                    <a:lnTo>
                      <a:pt x="12" y="6"/>
                    </a:lnTo>
                    <a:close/>
                  </a:path>
                </a:pathLst>
              </a:custGeom>
              <a:solidFill>
                <a:srgbClr val="FFE600"/>
              </a:solidFill>
              <a:ln w="9525">
                <a:noFill/>
                <a:round/>
                <a:headEnd/>
                <a:tailEnd/>
              </a:ln>
            </p:spPr>
            <p:txBody>
              <a:bodyPr/>
              <a:lstStyle/>
              <a:p>
                <a:pPr>
                  <a:defRPr/>
                </a:pPr>
                <a:endParaRPr lang="en-GB"/>
              </a:p>
            </p:txBody>
          </p:sp>
          <p:sp>
            <p:nvSpPr>
              <p:cNvPr id="197" name="Freeform 140"/>
              <p:cNvSpPr>
                <a:spLocks/>
              </p:cNvSpPr>
              <p:nvPr/>
            </p:nvSpPr>
            <p:spPr bwMode="auto">
              <a:xfrm>
                <a:off x="1862" y="1254"/>
                <a:ext cx="12" cy="10"/>
              </a:xfrm>
              <a:custGeom>
                <a:avLst/>
                <a:gdLst>
                  <a:gd name="T0" fmla="*/ 12 w 12"/>
                  <a:gd name="T1" fmla="*/ 6 h 11"/>
                  <a:gd name="T2" fmla="*/ 12 w 12"/>
                  <a:gd name="T3" fmla="*/ 11 h 11"/>
                  <a:gd name="T4" fmla="*/ 0 w 12"/>
                  <a:gd name="T5" fmla="*/ 6 h 11"/>
                  <a:gd name="T6" fmla="*/ 6 w 12"/>
                  <a:gd name="T7" fmla="*/ 0 h 11"/>
                  <a:gd name="T8" fmla="*/ 12 w 12"/>
                  <a:gd name="T9" fmla="*/ 6 h 11"/>
                  <a:gd name="T10" fmla="*/ 12 w 12"/>
                  <a:gd name="T11" fmla="*/ 6 h 11"/>
                  <a:gd name="T12" fmla="*/ 0 60000 65536"/>
                  <a:gd name="T13" fmla="*/ 0 60000 65536"/>
                  <a:gd name="T14" fmla="*/ 0 60000 65536"/>
                  <a:gd name="T15" fmla="*/ 0 60000 65536"/>
                  <a:gd name="T16" fmla="*/ 0 60000 65536"/>
                  <a:gd name="T17" fmla="*/ 0 60000 65536"/>
                  <a:gd name="T18" fmla="*/ 0 w 12"/>
                  <a:gd name="T19" fmla="*/ 0 h 11"/>
                  <a:gd name="T20" fmla="*/ 12 w 12"/>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12" h="11">
                    <a:moveTo>
                      <a:pt x="12" y="6"/>
                    </a:moveTo>
                    <a:lnTo>
                      <a:pt x="12" y="11"/>
                    </a:lnTo>
                    <a:lnTo>
                      <a:pt x="0" y="6"/>
                    </a:lnTo>
                    <a:lnTo>
                      <a:pt x="6" y="0"/>
                    </a:lnTo>
                    <a:lnTo>
                      <a:pt x="12" y="6"/>
                    </a:lnTo>
                  </a:path>
                </a:pathLst>
              </a:custGeom>
              <a:noFill/>
              <a:ln w="0">
                <a:solidFill>
                  <a:srgbClr val="000000"/>
                </a:solidFill>
                <a:prstDash val="solid"/>
                <a:round/>
                <a:headEnd/>
                <a:tailEnd/>
              </a:ln>
            </p:spPr>
            <p:txBody>
              <a:bodyPr/>
              <a:lstStyle/>
              <a:p>
                <a:pPr>
                  <a:defRPr/>
                </a:pPr>
                <a:endParaRPr lang="en-GB"/>
              </a:p>
            </p:txBody>
          </p:sp>
          <p:sp>
            <p:nvSpPr>
              <p:cNvPr id="198" name="Freeform 141"/>
              <p:cNvSpPr>
                <a:spLocks/>
              </p:cNvSpPr>
              <p:nvPr/>
            </p:nvSpPr>
            <p:spPr bwMode="auto">
              <a:xfrm>
                <a:off x="1892" y="1254"/>
                <a:ext cx="6" cy="10"/>
              </a:xfrm>
              <a:custGeom>
                <a:avLst/>
                <a:gdLst>
                  <a:gd name="T0" fmla="*/ 0 w 6"/>
                  <a:gd name="T1" fmla="*/ 6 h 11"/>
                  <a:gd name="T2" fmla="*/ 0 w 6"/>
                  <a:gd name="T3" fmla="*/ 11 h 11"/>
                  <a:gd name="T4" fmla="*/ 6 w 6"/>
                  <a:gd name="T5" fmla="*/ 6 h 11"/>
                  <a:gd name="T6" fmla="*/ 6 w 6"/>
                  <a:gd name="T7" fmla="*/ 0 h 11"/>
                  <a:gd name="T8" fmla="*/ 0 w 6"/>
                  <a:gd name="T9" fmla="*/ 6 h 11"/>
                  <a:gd name="T10" fmla="*/ 0 w 6"/>
                  <a:gd name="T11" fmla="*/ 6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0" y="6"/>
                    </a:moveTo>
                    <a:lnTo>
                      <a:pt x="0" y="11"/>
                    </a:lnTo>
                    <a:lnTo>
                      <a:pt x="6" y="6"/>
                    </a:lnTo>
                    <a:lnTo>
                      <a:pt x="6" y="0"/>
                    </a:lnTo>
                    <a:lnTo>
                      <a:pt x="0" y="6"/>
                    </a:lnTo>
                    <a:close/>
                  </a:path>
                </a:pathLst>
              </a:custGeom>
              <a:solidFill>
                <a:srgbClr val="FFE600"/>
              </a:solidFill>
              <a:ln w="9525">
                <a:noFill/>
                <a:round/>
                <a:headEnd/>
                <a:tailEnd/>
              </a:ln>
            </p:spPr>
            <p:txBody>
              <a:bodyPr/>
              <a:lstStyle/>
              <a:p>
                <a:pPr>
                  <a:defRPr/>
                </a:pPr>
                <a:endParaRPr lang="en-GB"/>
              </a:p>
            </p:txBody>
          </p:sp>
          <p:sp>
            <p:nvSpPr>
              <p:cNvPr id="199" name="Freeform 142"/>
              <p:cNvSpPr>
                <a:spLocks/>
              </p:cNvSpPr>
              <p:nvPr/>
            </p:nvSpPr>
            <p:spPr bwMode="auto">
              <a:xfrm>
                <a:off x="1892" y="1254"/>
                <a:ext cx="6" cy="10"/>
              </a:xfrm>
              <a:custGeom>
                <a:avLst/>
                <a:gdLst>
                  <a:gd name="T0" fmla="*/ 0 w 6"/>
                  <a:gd name="T1" fmla="*/ 6 h 11"/>
                  <a:gd name="T2" fmla="*/ 0 w 6"/>
                  <a:gd name="T3" fmla="*/ 11 h 11"/>
                  <a:gd name="T4" fmla="*/ 6 w 6"/>
                  <a:gd name="T5" fmla="*/ 6 h 11"/>
                  <a:gd name="T6" fmla="*/ 6 w 6"/>
                  <a:gd name="T7" fmla="*/ 0 h 11"/>
                  <a:gd name="T8" fmla="*/ 0 w 6"/>
                  <a:gd name="T9" fmla="*/ 6 h 11"/>
                  <a:gd name="T10" fmla="*/ 0 w 6"/>
                  <a:gd name="T11" fmla="*/ 6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0" y="6"/>
                    </a:moveTo>
                    <a:lnTo>
                      <a:pt x="0" y="11"/>
                    </a:lnTo>
                    <a:lnTo>
                      <a:pt x="6" y="6"/>
                    </a:lnTo>
                    <a:lnTo>
                      <a:pt x="6" y="0"/>
                    </a:lnTo>
                    <a:lnTo>
                      <a:pt x="0" y="6"/>
                    </a:lnTo>
                  </a:path>
                </a:pathLst>
              </a:custGeom>
              <a:noFill/>
              <a:ln w="0">
                <a:solidFill>
                  <a:srgbClr val="000000"/>
                </a:solidFill>
                <a:prstDash val="solid"/>
                <a:round/>
                <a:headEnd/>
                <a:tailEnd/>
              </a:ln>
            </p:spPr>
            <p:txBody>
              <a:bodyPr/>
              <a:lstStyle/>
              <a:p>
                <a:pPr>
                  <a:defRPr/>
                </a:pPr>
                <a:endParaRPr lang="en-GB"/>
              </a:p>
            </p:txBody>
          </p:sp>
          <p:sp>
            <p:nvSpPr>
              <p:cNvPr id="200" name="Freeform 143"/>
              <p:cNvSpPr>
                <a:spLocks/>
              </p:cNvSpPr>
              <p:nvPr/>
            </p:nvSpPr>
            <p:spPr bwMode="auto">
              <a:xfrm>
                <a:off x="1898" y="1237"/>
                <a:ext cx="6" cy="6"/>
              </a:xfrm>
              <a:custGeom>
                <a:avLst/>
                <a:gdLst>
                  <a:gd name="T0" fmla="*/ 5 w 5"/>
                  <a:gd name="T1" fmla="*/ 6 h 6"/>
                  <a:gd name="T2" fmla="*/ 0 w 5"/>
                  <a:gd name="T3" fmla="*/ 6 h 6"/>
                  <a:gd name="T4" fmla="*/ 0 w 5"/>
                  <a:gd name="T5" fmla="*/ 0 h 6"/>
                  <a:gd name="T6" fmla="*/ 5 w 5"/>
                  <a:gd name="T7" fmla="*/ 0 h 6"/>
                  <a:gd name="T8" fmla="*/ 5 w 5"/>
                  <a:gd name="T9" fmla="*/ 6 h 6"/>
                  <a:gd name="T10" fmla="*/ 5 w 5"/>
                  <a:gd name="T11" fmla="*/ 6 h 6"/>
                  <a:gd name="T12" fmla="*/ 0 60000 65536"/>
                  <a:gd name="T13" fmla="*/ 0 60000 65536"/>
                  <a:gd name="T14" fmla="*/ 0 60000 65536"/>
                  <a:gd name="T15" fmla="*/ 0 60000 65536"/>
                  <a:gd name="T16" fmla="*/ 0 60000 65536"/>
                  <a:gd name="T17" fmla="*/ 0 60000 65536"/>
                  <a:gd name="T18" fmla="*/ 0 w 5"/>
                  <a:gd name="T19" fmla="*/ 0 h 6"/>
                  <a:gd name="T20" fmla="*/ 5 w 5"/>
                  <a:gd name="T21" fmla="*/ 6 h 6"/>
                </a:gdLst>
                <a:ahLst/>
                <a:cxnLst>
                  <a:cxn ang="T12">
                    <a:pos x="T0" y="T1"/>
                  </a:cxn>
                  <a:cxn ang="T13">
                    <a:pos x="T2" y="T3"/>
                  </a:cxn>
                  <a:cxn ang="T14">
                    <a:pos x="T4" y="T5"/>
                  </a:cxn>
                  <a:cxn ang="T15">
                    <a:pos x="T6" y="T7"/>
                  </a:cxn>
                  <a:cxn ang="T16">
                    <a:pos x="T8" y="T9"/>
                  </a:cxn>
                  <a:cxn ang="T17">
                    <a:pos x="T10" y="T11"/>
                  </a:cxn>
                </a:cxnLst>
                <a:rect l="T18" t="T19" r="T20" b="T21"/>
                <a:pathLst>
                  <a:path w="5" h="6">
                    <a:moveTo>
                      <a:pt x="5" y="6"/>
                    </a:moveTo>
                    <a:lnTo>
                      <a:pt x="0" y="6"/>
                    </a:lnTo>
                    <a:lnTo>
                      <a:pt x="0" y="0"/>
                    </a:lnTo>
                    <a:lnTo>
                      <a:pt x="5" y="0"/>
                    </a:lnTo>
                    <a:lnTo>
                      <a:pt x="5" y="6"/>
                    </a:lnTo>
                    <a:close/>
                  </a:path>
                </a:pathLst>
              </a:custGeom>
              <a:solidFill>
                <a:srgbClr val="FFE600"/>
              </a:solidFill>
              <a:ln w="9525">
                <a:noFill/>
                <a:round/>
                <a:headEnd/>
                <a:tailEnd/>
              </a:ln>
            </p:spPr>
            <p:txBody>
              <a:bodyPr/>
              <a:lstStyle/>
              <a:p>
                <a:pPr>
                  <a:defRPr/>
                </a:pPr>
                <a:endParaRPr lang="en-GB"/>
              </a:p>
            </p:txBody>
          </p:sp>
          <p:sp>
            <p:nvSpPr>
              <p:cNvPr id="201" name="Freeform 144"/>
              <p:cNvSpPr>
                <a:spLocks/>
              </p:cNvSpPr>
              <p:nvPr/>
            </p:nvSpPr>
            <p:spPr bwMode="auto">
              <a:xfrm>
                <a:off x="1898" y="1237"/>
                <a:ext cx="6" cy="6"/>
              </a:xfrm>
              <a:custGeom>
                <a:avLst/>
                <a:gdLst>
                  <a:gd name="T0" fmla="*/ 5 w 5"/>
                  <a:gd name="T1" fmla="*/ 6 h 6"/>
                  <a:gd name="T2" fmla="*/ 0 w 5"/>
                  <a:gd name="T3" fmla="*/ 6 h 6"/>
                  <a:gd name="T4" fmla="*/ 0 w 5"/>
                  <a:gd name="T5" fmla="*/ 0 h 6"/>
                  <a:gd name="T6" fmla="*/ 5 w 5"/>
                  <a:gd name="T7" fmla="*/ 0 h 6"/>
                  <a:gd name="T8" fmla="*/ 5 w 5"/>
                  <a:gd name="T9" fmla="*/ 6 h 6"/>
                  <a:gd name="T10" fmla="*/ 5 w 5"/>
                  <a:gd name="T11" fmla="*/ 6 h 6"/>
                  <a:gd name="T12" fmla="*/ 0 60000 65536"/>
                  <a:gd name="T13" fmla="*/ 0 60000 65536"/>
                  <a:gd name="T14" fmla="*/ 0 60000 65536"/>
                  <a:gd name="T15" fmla="*/ 0 60000 65536"/>
                  <a:gd name="T16" fmla="*/ 0 60000 65536"/>
                  <a:gd name="T17" fmla="*/ 0 60000 65536"/>
                  <a:gd name="T18" fmla="*/ 0 w 5"/>
                  <a:gd name="T19" fmla="*/ 0 h 6"/>
                  <a:gd name="T20" fmla="*/ 5 w 5"/>
                  <a:gd name="T21" fmla="*/ 6 h 6"/>
                </a:gdLst>
                <a:ahLst/>
                <a:cxnLst>
                  <a:cxn ang="T12">
                    <a:pos x="T0" y="T1"/>
                  </a:cxn>
                  <a:cxn ang="T13">
                    <a:pos x="T2" y="T3"/>
                  </a:cxn>
                  <a:cxn ang="T14">
                    <a:pos x="T4" y="T5"/>
                  </a:cxn>
                  <a:cxn ang="T15">
                    <a:pos x="T6" y="T7"/>
                  </a:cxn>
                  <a:cxn ang="T16">
                    <a:pos x="T8" y="T9"/>
                  </a:cxn>
                  <a:cxn ang="T17">
                    <a:pos x="T10" y="T11"/>
                  </a:cxn>
                </a:cxnLst>
                <a:rect l="T18" t="T19" r="T20" b="T21"/>
                <a:pathLst>
                  <a:path w="5" h="6">
                    <a:moveTo>
                      <a:pt x="5" y="6"/>
                    </a:moveTo>
                    <a:lnTo>
                      <a:pt x="0" y="6"/>
                    </a:lnTo>
                    <a:lnTo>
                      <a:pt x="0" y="0"/>
                    </a:lnTo>
                    <a:lnTo>
                      <a:pt x="5" y="0"/>
                    </a:lnTo>
                    <a:lnTo>
                      <a:pt x="5" y="6"/>
                    </a:lnTo>
                  </a:path>
                </a:pathLst>
              </a:custGeom>
              <a:noFill/>
              <a:ln w="0">
                <a:solidFill>
                  <a:srgbClr val="000000"/>
                </a:solidFill>
                <a:prstDash val="solid"/>
                <a:round/>
                <a:headEnd/>
                <a:tailEnd/>
              </a:ln>
            </p:spPr>
            <p:txBody>
              <a:bodyPr/>
              <a:lstStyle/>
              <a:p>
                <a:pPr>
                  <a:defRPr/>
                </a:pPr>
                <a:endParaRPr lang="en-GB"/>
              </a:p>
            </p:txBody>
          </p:sp>
          <p:sp>
            <p:nvSpPr>
              <p:cNvPr id="202" name="Freeform 145"/>
              <p:cNvSpPr>
                <a:spLocks/>
              </p:cNvSpPr>
              <p:nvPr/>
            </p:nvSpPr>
            <p:spPr bwMode="auto">
              <a:xfrm>
                <a:off x="1880" y="1209"/>
                <a:ext cx="6" cy="12"/>
              </a:xfrm>
              <a:custGeom>
                <a:avLst/>
                <a:gdLst>
                  <a:gd name="T0" fmla="*/ 6 w 6"/>
                  <a:gd name="T1" fmla="*/ 11 h 11"/>
                  <a:gd name="T2" fmla="*/ 0 w 6"/>
                  <a:gd name="T3" fmla="*/ 11 h 11"/>
                  <a:gd name="T4" fmla="*/ 0 w 6"/>
                  <a:gd name="T5" fmla="*/ 0 h 11"/>
                  <a:gd name="T6" fmla="*/ 6 w 6"/>
                  <a:gd name="T7" fmla="*/ 0 h 11"/>
                  <a:gd name="T8" fmla="*/ 6 w 6"/>
                  <a:gd name="T9" fmla="*/ 11 h 11"/>
                  <a:gd name="T10" fmla="*/ 6 w 6"/>
                  <a:gd name="T11" fmla="*/ 11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6" y="11"/>
                    </a:moveTo>
                    <a:lnTo>
                      <a:pt x="0" y="11"/>
                    </a:lnTo>
                    <a:lnTo>
                      <a:pt x="0" y="0"/>
                    </a:lnTo>
                    <a:lnTo>
                      <a:pt x="6" y="0"/>
                    </a:lnTo>
                    <a:lnTo>
                      <a:pt x="6" y="11"/>
                    </a:lnTo>
                    <a:close/>
                  </a:path>
                </a:pathLst>
              </a:custGeom>
              <a:solidFill>
                <a:srgbClr val="FFE600"/>
              </a:solidFill>
              <a:ln w="9525">
                <a:noFill/>
                <a:round/>
                <a:headEnd/>
                <a:tailEnd/>
              </a:ln>
            </p:spPr>
            <p:txBody>
              <a:bodyPr/>
              <a:lstStyle/>
              <a:p>
                <a:pPr>
                  <a:defRPr/>
                </a:pPr>
                <a:endParaRPr lang="en-GB"/>
              </a:p>
            </p:txBody>
          </p:sp>
          <p:sp>
            <p:nvSpPr>
              <p:cNvPr id="203" name="Freeform 146"/>
              <p:cNvSpPr>
                <a:spLocks/>
              </p:cNvSpPr>
              <p:nvPr/>
            </p:nvSpPr>
            <p:spPr bwMode="auto">
              <a:xfrm>
                <a:off x="1880" y="1209"/>
                <a:ext cx="6" cy="12"/>
              </a:xfrm>
              <a:custGeom>
                <a:avLst/>
                <a:gdLst>
                  <a:gd name="T0" fmla="*/ 6 w 6"/>
                  <a:gd name="T1" fmla="*/ 11 h 11"/>
                  <a:gd name="T2" fmla="*/ 0 w 6"/>
                  <a:gd name="T3" fmla="*/ 11 h 11"/>
                  <a:gd name="T4" fmla="*/ 0 w 6"/>
                  <a:gd name="T5" fmla="*/ 0 h 11"/>
                  <a:gd name="T6" fmla="*/ 6 w 6"/>
                  <a:gd name="T7" fmla="*/ 0 h 11"/>
                  <a:gd name="T8" fmla="*/ 6 w 6"/>
                  <a:gd name="T9" fmla="*/ 11 h 11"/>
                  <a:gd name="T10" fmla="*/ 6 w 6"/>
                  <a:gd name="T11" fmla="*/ 11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6" y="11"/>
                    </a:moveTo>
                    <a:lnTo>
                      <a:pt x="0" y="11"/>
                    </a:lnTo>
                    <a:lnTo>
                      <a:pt x="0" y="0"/>
                    </a:lnTo>
                    <a:lnTo>
                      <a:pt x="6" y="0"/>
                    </a:lnTo>
                    <a:lnTo>
                      <a:pt x="6" y="11"/>
                    </a:lnTo>
                  </a:path>
                </a:pathLst>
              </a:custGeom>
              <a:noFill/>
              <a:ln w="0">
                <a:solidFill>
                  <a:srgbClr val="000000"/>
                </a:solidFill>
                <a:prstDash val="solid"/>
                <a:round/>
                <a:headEnd/>
                <a:tailEnd/>
              </a:ln>
            </p:spPr>
            <p:txBody>
              <a:bodyPr/>
              <a:lstStyle/>
              <a:p>
                <a:pPr>
                  <a:defRPr/>
                </a:pPr>
                <a:endParaRPr lang="en-GB"/>
              </a:p>
            </p:txBody>
          </p:sp>
          <p:sp>
            <p:nvSpPr>
              <p:cNvPr id="204" name="Freeform 147"/>
              <p:cNvSpPr>
                <a:spLocks/>
              </p:cNvSpPr>
              <p:nvPr/>
            </p:nvSpPr>
            <p:spPr bwMode="auto">
              <a:xfrm>
                <a:off x="1778" y="1164"/>
                <a:ext cx="246" cy="157"/>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path>
                </a:pathLst>
              </a:custGeom>
              <a:noFill/>
              <a:ln w="0">
                <a:solidFill>
                  <a:srgbClr val="000000"/>
                </a:solidFill>
                <a:prstDash val="solid"/>
                <a:round/>
                <a:headEnd/>
                <a:tailEnd/>
              </a:ln>
            </p:spPr>
            <p:txBody>
              <a:bodyPr/>
              <a:lstStyle/>
              <a:p>
                <a:pPr>
                  <a:defRPr/>
                </a:pPr>
                <a:endParaRPr lang="en-GB"/>
              </a:p>
            </p:txBody>
          </p:sp>
        </p:grpSp>
        <p:grpSp>
          <p:nvGrpSpPr>
            <p:cNvPr id="12" name="Group 148"/>
            <p:cNvGrpSpPr>
              <a:grpSpLocks/>
            </p:cNvGrpSpPr>
            <p:nvPr userDrawn="1"/>
          </p:nvGrpSpPr>
          <p:grpSpPr bwMode="auto">
            <a:xfrm>
              <a:off x="1209677" y="5298398"/>
              <a:ext cx="164978" cy="105273"/>
              <a:chOff x="1595" y="1394"/>
              <a:chExt cx="245" cy="157"/>
            </a:xfrm>
          </p:grpSpPr>
          <p:sp>
            <p:nvSpPr>
              <p:cNvPr id="149" name="Freeform 149"/>
              <p:cNvSpPr>
                <a:spLocks/>
              </p:cNvSpPr>
              <p:nvPr/>
            </p:nvSpPr>
            <p:spPr bwMode="auto">
              <a:xfrm>
                <a:off x="1595" y="1394"/>
                <a:ext cx="245"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close/>
                  </a:path>
                </a:pathLst>
              </a:custGeom>
              <a:solidFill>
                <a:srgbClr val="FFFFFF"/>
              </a:solidFill>
              <a:ln w="9525">
                <a:noFill/>
                <a:round/>
                <a:headEnd/>
                <a:tailEnd/>
              </a:ln>
            </p:spPr>
            <p:txBody>
              <a:bodyPr/>
              <a:lstStyle/>
              <a:p>
                <a:pPr>
                  <a:defRPr/>
                </a:pPr>
                <a:endParaRPr lang="en-GB"/>
              </a:p>
            </p:txBody>
          </p:sp>
          <p:sp>
            <p:nvSpPr>
              <p:cNvPr id="150" name="Freeform 150"/>
              <p:cNvSpPr>
                <a:spLocks/>
              </p:cNvSpPr>
              <p:nvPr/>
            </p:nvSpPr>
            <p:spPr bwMode="auto">
              <a:xfrm>
                <a:off x="1595" y="1394"/>
                <a:ext cx="73" cy="47"/>
              </a:xfrm>
              <a:custGeom>
                <a:avLst/>
                <a:gdLst>
                  <a:gd name="T0" fmla="*/ 72 w 72"/>
                  <a:gd name="T1" fmla="*/ 0 h 45"/>
                  <a:gd name="T2" fmla="*/ 0 w 72"/>
                  <a:gd name="T3" fmla="*/ 0 h 45"/>
                  <a:gd name="T4" fmla="*/ 0 w 72"/>
                  <a:gd name="T5" fmla="*/ 45 h 45"/>
                  <a:gd name="T6" fmla="*/ 72 w 72"/>
                  <a:gd name="T7" fmla="*/ 45 h 45"/>
                  <a:gd name="T8" fmla="*/ 72 w 72"/>
                  <a:gd name="T9" fmla="*/ 0 h 45"/>
                  <a:gd name="T10" fmla="*/ 72 w 72"/>
                  <a:gd name="T11" fmla="*/ 0 h 45"/>
                  <a:gd name="T12" fmla="*/ 0 60000 65536"/>
                  <a:gd name="T13" fmla="*/ 0 60000 65536"/>
                  <a:gd name="T14" fmla="*/ 0 60000 65536"/>
                  <a:gd name="T15" fmla="*/ 0 60000 65536"/>
                  <a:gd name="T16" fmla="*/ 0 60000 65536"/>
                  <a:gd name="T17" fmla="*/ 0 60000 65536"/>
                  <a:gd name="T18" fmla="*/ 0 w 72"/>
                  <a:gd name="T19" fmla="*/ 0 h 45"/>
                  <a:gd name="T20" fmla="*/ 72 w 72"/>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72" h="45">
                    <a:moveTo>
                      <a:pt x="72" y="0"/>
                    </a:moveTo>
                    <a:lnTo>
                      <a:pt x="0" y="0"/>
                    </a:lnTo>
                    <a:lnTo>
                      <a:pt x="0" y="45"/>
                    </a:lnTo>
                    <a:lnTo>
                      <a:pt x="72" y="45"/>
                    </a:lnTo>
                    <a:lnTo>
                      <a:pt x="72" y="0"/>
                    </a:lnTo>
                    <a:close/>
                  </a:path>
                </a:pathLst>
              </a:custGeom>
              <a:solidFill>
                <a:srgbClr val="FF0000"/>
              </a:solidFill>
              <a:ln w="9525">
                <a:noFill/>
                <a:round/>
                <a:headEnd/>
                <a:tailEnd/>
              </a:ln>
            </p:spPr>
            <p:txBody>
              <a:bodyPr/>
              <a:lstStyle/>
              <a:p>
                <a:pPr>
                  <a:defRPr/>
                </a:pPr>
                <a:endParaRPr lang="en-GB"/>
              </a:p>
            </p:txBody>
          </p:sp>
          <p:sp>
            <p:nvSpPr>
              <p:cNvPr id="151" name="Freeform 151"/>
              <p:cNvSpPr>
                <a:spLocks/>
              </p:cNvSpPr>
              <p:nvPr/>
            </p:nvSpPr>
            <p:spPr bwMode="auto">
              <a:xfrm>
                <a:off x="1595" y="1504"/>
                <a:ext cx="73" cy="47"/>
              </a:xfrm>
              <a:custGeom>
                <a:avLst/>
                <a:gdLst>
                  <a:gd name="T0" fmla="*/ 0 w 72"/>
                  <a:gd name="T1" fmla="*/ 0 h 45"/>
                  <a:gd name="T2" fmla="*/ 0 w 72"/>
                  <a:gd name="T3" fmla="*/ 45 h 45"/>
                  <a:gd name="T4" fmla="*/ 72 w 72"/>
                  <a:gd name="T5" fmla="*/ 45 h 45"/>
                  <a:gd name="T6" fmla="*/ 72 w 72"/>
                  <a:gd name="T7" fmla="*/ 0 h 45"/>
                  <a:gd name="T8" fmla="*/ 0 w 72"/>
                  <a:gd name="T9" fmla="*/ 0 h 45"/>
                  <a:gd name="T10" fmla="*/ 0 w 72"/>
                  <a:gd name="T11" fmla="*/ 0 h 45"/>
                  <a:gd name="T12" fmla="*/ 0 60000 65536"/>
                  <a:gd name="T13" fmla="*/ 0 60000 65536"/>
                  <a:gd name="T14" fmla="*/ 0 60000 65536"/>
                  <a:gd name="T15" fmla="*/ 0 60000 65536"/>
                  <a:gd name="T16" fmla="*/ 0 60000 65536"/>
                  <a:gd name="T17" fmla="*/ 0 60000 65536"/>
                  <a:gd name="T18" fmla="*/ 0 w 72"/>
                  <a:gd name="T19" fmla="*/ 0 h 45"/>
                  <a:gd name="T20" fmla="*/ 72 w 72"/>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72" h="45">
                    <a:moveTo>
                      <a:pt x="0" y="0"/>
                    </a:moveTo>
                    <a:lnTo>
                      <a:pt x="0" y="45"/>
                    </a:lnTo>
                    <a:lnTo>
                      <a:pt x="72" y="45"/>
                    </a:lnTo>
                    <a:lnTo>
                      <a:pt x="72" y="0"/>
                    </a:lnTo>
                    <a:lnTo>
                      <a:pt x="0" y="0"/>
                    </a:lnTo>
                    <a:close/>
                  </a:path>
                </a:pathLst>
              </a:custGeom>
              <a:solidFill>
                <a:srgbClr val="FF0000"/>
              </a:solidFill>
              <a:ln w="9525">
                <a:noFill/>
                <a:round/>
                <a:headEnd/>
                <a:tailEnd/>
              </a:ln>
            </p:spPr>
            <p:txBody>
              <a:bodyPr/>
              <a:lstStyle/>
              <a:p>
                <a:pPr>
                  <a:defRPr/>
                </a:pPr>
                <a:endParaRPr lang="en-GB"/>
              </a:p>
            </p:txBody>
          </p:sp>
          <p:sp>
            <p:nvSpPr>
              <p:cNvPr id="152" name="Freeform 152"/>
              <p:cNvSpPr>
                <a:spLocks/>
              </p:cNvSpPr>
              <p:nvPr/>
            </p:nvSpPr>
            <p:spPr bwMode="auto">
              <a:xfrm>
                <a:off x="1739" y="1504"/>
                <a:ext cx="101" cy="47"/>
              </a:xfrm>
              <a:custGeom>
                <a:avLst/>
                <a:gdLst>
                  <a:gd name="T0" fmla="*/ 0 w 102"/>
                  <a:gd name="T1" fmla="*/ 45 h 45"/>
                  <a:gd name="T2" fmla="*/ 102 w 102"/>
                  <a:gd name="T3" fmla="*/ 45 h 45"/>
                  <a:gd name="T4" fmla="*/ 102 w 102"/>
                  <a:gd name="T5" fmla="*/ 0 h 45"/>
                  <a:gd name="T6" fmla="*/ 0 w 102"/>
                  <a:gd name="T7" fmla="*/ 0 h 45"/>
                  <a:gd name="T8" fmla="*/ 0 w 102"/>
                  <a:gd name="T9" fmla="*/ 45 h 45"/>
                  <a:gd name="T10" fmla="*/ 0 w 102"/>
                  <a:gd name="T11" fmla="*/ 45 h 45"/>
                  <a:gd name="T12" fmla="*/ 0 60000 65536"/>
                  <a:gd name="T13" fmla="*/ 0 60000 65536"/>
                  <a:gd name="T14" fmla="*/ 0 60000 65536"/>
                  <a:gd name="T15" fmla="*/ 0 60000 65536"/>
                  <a:gd name="T16" fmla="*/ 0 60000 65536"/>
                  <a:gd name="T17" fmla="*/ 0 60000 65536"/>
                  <a:gd name="T18" fmla="*/ 0 w 102"/>
                  <a:gd name="T19" fmla="*/ 0 h 45"/>
                  <a:gd name="T20" fmla="*/ 102 w 102"/>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102" h="45">
                    <a:moveTo>
                      <a:pt x="0" y="45"/>
                    </a:moveTo>
                    <a:lnTo>
                      <a:pt x="102" y="45"/>
                    </a:lnTo>
                    <a:lnTo>
                      <a:pt x="102" y="0"/>
                    </a:lnTo>
                    <a:lnTo>
                      <a:pt x="0" y="0"/>
                    </a:lnTo>
                    <a:lnTo>
                      <a:pt x="0" y="45"/>
                    </a:lnTo>
                    <a:close/>
                  </a:path>
                </a:pathLst>
              </a:custGeom>
              <a:solidFill>
                <a:srgbClr val="FF0000"/>
              </a:solidFill>
              <a:ln w="9525">
                <a:noFill/>
                <a:round/>
                <a:headEnd/>
                <a:tailEnd/>
              </a:ln>
            </p:spPr>
            <p:txBody>
              <a:bodyPr/>
              <a:lstStyle/>
              <a:p>
                <a:pPr>
                  <a:defRPr/>
                </a:pPr>
                <a:endParaRPr lang="en-GB"/>
              </a:p>
            </p:txBody>
          </p:sp>
          <p:sp>
            <p:nvSpPr>
              <p:cNvPr id="153" name="Freeform 153"/>
              <p:cNvSpPr>
                <a:spLocks/>
              </p:cNvSpPr>
              <p:nvPr/>
            </p:nvSpPr>
            <p:spPr bwMode="auto">
              <a:xfrm>
                <a:off x="1739" y="1394"/>
                <a:ext cx="101" cy="47"/>
              </a:xfrm>
              <a:custGeom>
                <a:avLst/>
                <a:gdLst>
                  <a:gd name="T0" fmla="*/ 0 w 102"/>
                  <a:gd name="T1" fmla="*/ 0 h 45"/>
                  <a:gd name="T2" fmla="*/ 0 w 102"/>
                  <a:gd name="T3" fmla="*/ 45 h 45"/>
                  <a:gd name="T4" fmla="*/ 102 w 102"/>
                  <a:gd name="T5" fmla="*/ 45 h 45"/>
                  <a:gd name="T6" fmla="*/ 102 w 102"/>
                  <a:gd name="T7" fmla="*/ 0 h 45"/>
                  <a:gd name="T8" fmla="*/ 0 w 102"/>
                  <a:gd name="T9" fmla="*/ 0 h 45"/>
                  <a:gd name="T10" fmla="*/ 0 w 102"/>
                  <a:gd name="T11" fmla="*/ 0 h 45"/>
                  <a:gd name="T12" fmla="*/ 0 60000 65536"/>
                  <a:gd name="T13" fmla="*/ 0 60000 65536"/>
                  <a:gd name="T14" fmla="*/ 0 60000 65536"/>
                  <a:gd name="T15" fmla="*/ 0 60000 65536"/>
                  <a:gd name="T16" fmla="*/ 0 60000 65536"/>
                  <a:gd name="T17" fmla="*/ 0 60000 65536"/>
                  <a:gd name="T18" fmla="*/ 0 w 102"/>
                  <a:gd name="T19" fmla="*/ 0 h 45"/>
                  <a:gd name="T20" fmla="*/ 102 w 102"/>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102" h="45">
                    <a:moveTo>
                      <a:pt x="0" y="0"/>
                    </a:moveTo>
                    <a:lnTo>
                      <a:pt x="0" y="45"/>
                    </a:lnTo>
                    <a:lnTo>
                      <a:pt x="102" y="45"/>
                    </a:lnTo>
                    <a:lnTo>
                      <a:pt x="102" y="0"/>
                    </a:lnTo>
                    <a:lnTo>
                      <a:pt x="0" y="0"/>
                    </a:lnTo>
                    <a:close/>
                  </a:path>
                </a:pathLst>
              </a:custGeom>
              <a:solidFill>
                <a:srgbClr val="FF0000"/>
              </a:solidFill>
              <a:ln w="9525">
                <a:noFill/>
                <a:round/>
                <a:headEnd/>
                <a:tailEnd/>
              </a:ln>
            </p:spPr>
            <p:txBody>
              <a:bodyPr/>
              <a:lstStyle/>
              <a:p>
                <a:pPr>
                  <a:defRPr/>
                </a:pPr>
                <a:endParaRPr lang="en-GB"/>
              </a:p>
            </p:txBody>
          </p:sp>
          <p:sp>
            <p:nvSpPr>
              <p:cNvPr id="154" name="Freeform 154"/>
              <p:cNvSpPr>
                <a:spLocks/>
              </p:cNvSpPr>
              <p:nvPr/>
            </p:nvSpPr>
            <p:spPr bwMode="auto">
              <a:xfrm>
                <a:off x="1595" y="1394"/>
                <a:ext cx="245" cy="156"/>
              </a:xfrm>
              <a:custGeom>
                <a:avLst/>
                <a:gdLst>
                  <a:gd name="T0" fmla="*/ 125 w 245"/>
                  <a:gd name="T1" fmla="*/ 157 h 157"/>
                  <a:gd name="T2" fmla="*/ 125 w 245"/>
                  <a:gd name="T3" fmla="*/ 95 h 157"/>
                  <a:gd name="T4" fmla="*/ 245 w 245"/>
                  <a:gd name="T5" fmla="*/ 95 h 157"/>
                  <a:gd name="T6" fmla="*/ 245 w 245"/>
                  <a:gd name="T7" fmla="*/ 62 h 157"/>
                  <a:gd name="T8" fmla="*/ 125 w 245"/>
                  <a:gd name="T9" fmla="*/ 62 h 157"/>
                  <a:gd name="T10" fmla="*/ 125 w 245"/>
                  <a:gd name="T11" fmla="*/ 0 h 157"/>
                  <a:gd name="T12" fmla="*/ 90 w 245"/>
                  <a:gd name="T13" fmla="*/ 0 h 157"/>
                  <a:gd name="T14" fmla="*/ 90 w 245"/>
                  <a:gd name="T15" fmla="*/ 62 h 157"/>
                  <a:gd name="T16" fmla="*/ 0 w 245"/>
                  <a:gd name="T17" fmla="*/ 62 h 157"/>
                  <a:gd name="T18" fmla="*/ 0 w 245"/>
                  <a:gd name="T19" fmla="*/ 95 h 157"/>
                  <a:gd name="T20" fmla="*/ 90 w 245"/>
                  <a:gd name="T21" fmla="*/ 95 h 157"/>
                  <a:gd name="T22" fmla="*/ 90 w 245"/>
                  <a:gd name="T23" fmla="*/ 157 h 157"/>
                  <a:gd name="T24" fmla="*/ 125 w 245"/>
                  <a:gd name="T25" fmla="*/ 157 h 157"/>
                  <a:gd name="T26" fmla="*/ 125 w 245"/>
                  <a:gd name="T27" fmla="*/ 157 h 15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5"/>
                  <a:gd name="T43" fmla="*/ 0 h 157"/>
                  <a:gd name="T44" fmla="*/ 245 w 245"/>
                  <a:gd name="T45" fmla="*/ 157 h 15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5" h="157">
                    <a:moveTo>
                      <a:pt x="125" y="157"/>
                    </a:moveTo>
                    <a:lnTo>
                      <a:pt x="125" y="95"/>
                    </a:lnTo>
                    <a:lnTo>
                      <a:pt x="245" y="95"/>
                    </a:lnTo>
                    <a:lnTo>
                      <a:pt x="245" y="62"/>
                    </a:lnTo>
                    <a:lnTo>
                      <a:pt x="125" y="62"/>
                    </a:lnTo>
                    <a:lnTo>
                      <a:pt x="125" y="0"/>
                    </a:lnTo>
                    <a:lnTo>
                      <a:pt x="90" y="0"/>
                    </a:lnTo>
                    <a:lnTo>
                      <a:pt x="90" y="62"/>
                    </a:lnTo>
                    <a:lnTo>
                      <a:pt x="0" y="62"/>
                    </a:lnTo>
                    <a:lnTo>
                      <a:pt x="0" y="95"/>
                    </a:lnTo>
                    <a:lnTo>
                      <a:pt x="90" y="95"/>
                    </a:lnTo>
                    <a:lnTo>
                      <a:pt x="90" y="157"/>
                    </a:lnTo>
                    <a:lnTo>
                      <a:pt x="125" y="157"/>
                    </a:lnTo>
                    <a:close/>
                  </a:path>
                </a:pathLst>
              </a:custGeom>
              <a:solidFill>
                <a:srgbClr val="0C419A"/>
              </a:solidFill>
              <a:ln w="9525">
                <a:noFill/>
                <a:round/>
                <a:headEnd/>
                <a:tailEnd/>
              </a:ln>
            </p:spPr>
            <p:txBody>
              <a:bodyPr/>
              <a:lstStyle/>
              <a:p>
                <a:pPr>
                  <a:defRPr/>
                </a:pPr>
                <a:endParaRPr lang="en-GB"/>
              </a:p>
            </p:txBody>
          </p:sp>
          <p:sp>
            <p:nvSpPr>
              <p:cNvPr id="155" name="Freeform 155"/>
              <p:cNvSpPr>
                <a:spLocks/>
              </p:cNvSpPr>
              <p:nvPr/>
            </p:nvSpPr>
            <p:spPr bwMode="auto">
              <a:xfrm>
                <a:off x="1595" y="1394"/>
                <a:ext cx="245"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path>
                </a:pathLst>
              </a:custGeom>
              <a:noFill/>
              <a:ln w="0">
                <a:solidFill>
                  <a:srgbClr val="000000"/>
                </a:solidFill>
                <a:prstDash val="solid"/>
                <a:round/>
                <a:headEnd/>
                <a:tailEnd/>
              </a:ln>
            </p:spPr>
            <p:txBody>
              <a:bodyPr/>
              <a:lstStyle/>
              <a:p>
                <a:pPr>
                  <a:defRPr/>
                </a:pPr>
                <a:endParaRPr lang="en-GB"/>
              </a:p>
            </p:txBody>
          </p:sp>
        </p:grpSp>
        <p:grpSp>
          <p:nvGrpSpPr>
            <p:cNvPr id="13" name="Group 156"/>
            <p:cNvGrpSpPr>
              <a:grpSpLocks/>
            </p:cNvGrpSpPr>
            <p:nvPr userDrawn="1"/>
          </p:nvGrpSpPr>
          <p:grpSpPr bwMode="auto">
            <a:xfrm>
              <a:off x="998528" y="5298398"/>
              <a:ext cx="163291" cy="105273"/>
              <a:chOff x="1593" y="1143"/>
              <a:chExt cx="244" cy="157"/>
            </a:xfrm>
          </p:grpSpPr>
          <p:sp>
            <p:nvSpPr>
              <p:cNvPr id="145" name="Freeform 157"/>
              <p:cNvSpPr>
                <a:spLocks/>
              </p:cNvSpPr>
              <p:nvPr/>
            </p:nvSpPr>
            <p:spPr bwMode="auto">
              <a:xfrm>
                <a:off x="1593" y="1143"/>
                <a:ext cx="244"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close/>
                  </a:path>
                </a:pathLst>
              </a:custGeom>
              <a:solidFill>
                <a:srgbClr val="FFFFFF"/>
              </a:solidFill>
              <a:ln w="9525">
                <a:noFill/>
                <a:round/>
                <a:headEnd/>
                <a:tailEnd/>
              </a:ln>
            </p:spPr>
            <p:txBody>
              <a:bodyPr/>
              <a:lstStyle/>
              <a:p>
                <a:pPr>
                  <a:defRPr/>
                </a:pPr>
                <a:endParaRPr lang="en-GB"/>
              </a:p>
            </p:txBody>
          </p:sp>
          <p:sp>
            <p:nvSpPr>
              <p:cNvPr id="146" name="Freeform 158"/>
              <p:cNvSpPr>
                <a:spLocks/>
              </p:cNvSpPr>
              <p:nvPr/>
            </p:nvSpPr>
            <p:spPr bwMode="auto">
              <a:xfrm>
                <a:off x="1593" y="1143"/>
                <a:ext cx="244" cy="47"/>
              </a:xfrm>
              <a:custGeom>
                <a:avLst/>
                <a:gdLst>
                  <a:gd name="T0" fmla="*/ 245 w 245"/>
                  <a:gd name="T1" fmla="*/ 45 h 45"/>
                  <a:gd name="T2" fmla="*/ 245 w 245"/>
                  <a:gd name="T3" fmla="*/ 0 h 45"/>
                  <a:gd name="T4" fmla="*/ 0 w 245"/>
                  <a:gd name="T5" fmla="*/ 0 h 45"/>
                  <a:gd name="T6" fmla="*/ 0 w 245"/>
                  <a:gd name="T7" fmla="*/ 45 h 45"/>
                  <a:gd name="T8" fmla="*/ 245 w 245"/>
                  <a:gd name="T9" fmla="*/ 45 h 45"/>
                  <a:gd name="T10" fmla="*/ 245 w 245"/>
                  <a:gd name="T11" fmla="*/ 45 h 45"/>
                  <a:gd name="T12" fmla="*/ 0 60000 65536"/>
                  <a:gd name="T13" fmla="*/ 0 60000 65536"/>
                  <a:gd name="T14" fmla="*/ 0 60000 65536"/>
                  <a:gd name="T15" fmla="*/ 0 60000 65536"/>
                  <a:gd name="T16" fmla="*/ 0 60000 65536"/>
                  <a:gd name="T17" fmla="*/ 0 60000 65536"/>
                  <a:gd name="T18" fmla="*/ 0 w 245"/>
                  <a:gd name="T19" fmla="*/ 0 h 45"/>
                  <a:gd name="T20" fmla="*/ 245 w 245"/>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245" h="45">
                    <a:moveTo>
                      <a:pt x="245" y="45"/>
                    </a:moveTo>
                    <a:lnTo>
                      <a:pt x="245" y="0"/>
                    </a:lnTo>
                    <a:lnTo>
                      <a:pt x="0" y="0"/>
                    </a:lnTo>
                    <a:lnTo>
                      <a:pt x="0" y="45"/>
                    </a:lnTo>
                    <a:lnTo>
                      <a:pt x="245" y="45"/>
                    </a:lnTo>
                    <a:close/>
                  </a:path>
                </a:pathLst>
              </a:custGeom>
              <a:solidFill>
                <a:srgbClr val="FF0000"/>
              </a:solidFill>
              <a:ln w="9525">
                <a:noFill/>
                <a:round/>
                <a:headEnd/>
                <a:tailEnd/>
              </a:ln>
            </p:spPr>
            <p:txBody>
              <a:bodyPr/>
              <a:lstStyle/>
              <a:p>
                <a:pPr>
                  <a:defRPr/>
                </a:pPr>
                <a:endParaRPr lang="en-GB"/>
              </a:p>
            </p:txBody>
          </p:sp>
          <p:sp>
            <p:nvSpPr>
              <p:cNvPr id="147" name="Freeform 159"/>
              <p:cNvSpPr>
                <a:spLocks/>
              </p:cNvSpPr>
              <p:nvPr/>
            </p:nvSpPr>
            <p:spPr bwMode="auto">
              <a:xfrm>
                <a:off x="1593" y="1249"/>
                <a:ext cx="244" cy="51"/>
              </a:xfrm>
              <a:custGeom>
                <a:avLst/>
                <a:gdLst>
                  <a:gd name="T0" fmla="*/ 245 w 245"/>
                  <a:gd name="T1" fmla="*/ 51 h 51"/>
                  <a:gd name="T2" fmla="*/ 245 w 245"/>
                  <a:gd name="T3" fmla="*/ 0 h 51"/>
                  <a:gd name="T4" fmla="*/ 0 w 245"/>
                  <a:gd name="T5" fmla="*/ 0 h 51"/>
                  <a:gd name="T6" fmla="*/ 0 w 245"/>
                  <a:gd name="T7" fmla="*/ 51 h 51"/>
                  <a:gd name="T8" fmla="*/ 245 w 245"/>
                  <a:gd name="T9" fmla="*/ 51 h 51"/>
                  <a:gd name="T10" fmla="*/ 245 w 245"/>
                  <a:gd name="T11" fmla="*/ 51 h 51"/>
                  <a:gd name="T12" fmla="*/ 0 60000 65536"/>
                  <a:gd name="T13" fmla="*/ 0 60000 65536"/>
                  <a:gd name="T14" fmla="*/ 0 60000 65536"/>
                  <a:gd name="T15" fmla="*/ 0 60000 65536"/>
                  <a:gd name="T16" fmla="*/ 0 60000 65536"/>
                  <a:gd name="T17" fmla="*/ 0 60000 65536"/>
                  <a:gd name="T18" fmla="*/ 0 w 245"/>
                  <a:gd name="T19" fmla="*/ 0 h 51"/>
                  <a:gd name="T20" fmla="*/ 245 w 245"/>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245" h="51">
                    <a:moveTo>
                      <a:pt x="245" y="51"/>
                    </a:moveTo>
                    <a:lnTo>
                      <a:pt x="245" y="0"/>
                    </a:lnTo>
                    <a:lnTo>
                      <a:pt x="0" y="0"/>
                    </a:lnTo>
                    <a:lnTo>
                      <a:pt x="0" y="51"/>
                    </a:lnTo>
                    <a:lnTo>
                      <a:pt x="245" y="51"/>
                    </a:lnTo>
                    <a:close/>
                  </a:path>
                </a:pathLst>
              </a:custGeom>
              <a:solidFill>
                <a:srgbClr val="0C419A"/>
              </a:solidFill>
              <a:ln w="9525">
                <a:noFill/>
                <a:round/>
                <a:headEnd/>
                <a:tailEnd/>
              </a:ln>
            </p:spPr>
            <p:txBody>
              <a:bodyPr/>
              <a:lstStyle/>
              <a:p>
                <a:pPr>
                  <a:defRPr/>
                </a:pPr>
                <a:endParaRPr lang="en-GB"/>
              </a:p>
            </p:txBody>
          </p:sp>
          <p:sp>
            <p:nvSpPr>
              <p:cNvPr id="148" name="Freeform 160"/>
              <p:cNvSpPr>
                <a:spLocks/>
              </p:cNvSpPr>
              <p:nvPr/>
            </p:nvSpPr>
            <p:spPr bwMode="auto">
              <a:xfrm>
                <a:off x="1593" y="1143"/>
                <a:ext cx="244"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path>
                </a:pathLst>
              </a:custGeom>
              <a:noFill/>
              <a:ln w="0">
                <a:solidFill>
                  <a:srgbClr val="000000"/>
                </a:solidFill>
                <a:prstDash val="solid"/>
                <a:round/>
                <a:headEnd/>
                <a:tailEnd/>
              </a:ln>
            </p:spPr>
            <p:txBody>
              <a:bodyPr/>
              <a:lstStyle/>
              <a:p>
                <a:pPr>
                  <a:defRPr/>
                </a:pPr>
                <a:endParaRPr lang="en-GB"/>
              </a:p>
            </p:txBody>
          </p:sp>
        </p:grpSp>
        <p:grpSp>
          <p:nvGrpSpPr>
            <p:cNvPr id="14" name="Group 161"/>
            <p:cNvGrpSpPr>
              <a:grpSpLocks/>
            </p:cNvGrpSpPr>
            <p:nvPr userDrawn="1"/>
          </p:nvGrpSpPr>
          <p:grpSpPr bwMode="auto">
            <a:xfrm>
              <a:off x="577634" y="5298398"/>
              <a:ext cx="164629" cy="104917"/>
              <a:chOff x="1592" y="892"/>
              <a:chExt cx="246" cy="157"/>
            </a:xfrm>
          </p:grpSpPr>
          <p:sp>
            <p:nvSpPr>
              <p:cNvPr id="141" name="Freeform 162"/>
              <p:cNvSpPr>
                <a:spLocks/>
              </p:cNvSpPr>
              <p:nvPr/>
            </p:nvSpPr>
            <p:spPr bwMode="auto">
              <a:xfrm>
                <a:off x="1592" y="892"/>
                <a:ext cx="246" cy="157"/>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close/>
                  </a:path>
                </a:pathLst>
              </a:custGeom>
              <a:solidFill>
                <a:srgbClr val="FFFFFF"/>
              </a:solidFill>
              <a:ln w="9525">
                <a:noFill/>
                <a:round/>
                <a:headEnd/>
                <a:tailEnd/>
              </a:ln>
            </p:spPr>
            <p:txBody>
              <a:bodyPr/>
              <a:lstStyle/>
              <a:p>
                <a:pPr>
                  <a:defRPr/>
                </a:pPr>
                <a:endParaRPr lang="en-GB"/>
              </a:p>
            </p:txBody>
          </p:sp>
          <p:sp>
            <p:nvSpPr>
              <p:cNvPr id="142" name="Freeform 163"/>
              <p:cNvSpPr>
                <a:spLocks/>
              </p:cNvSpPr>
              <p:nvPr/>
            </p:nvSpPr>
            <p:spPr bwMode="auto">
              <a:xfrm>
                <a:off x="1592" y="892"/>
                <a:ext cx="246" cy="51"/>
              </a:xfrm>
              <a:custGeom>
                <a:avLst/>
                <a:gdLst>
                  <a:gd name="T0" fmla="*/ 245 w 245"/>
                  <a:gd name="T1" fmla="*/ 50 h 50"/>
                  <a:gd name="T2" fmla="*/ 245 w 245"/>
                  <a:gd name="T3" fmla="*/ 0 h 50"/>
                  <a:gd name="T4" fmla="*/ 0 w 245"/>
                  <a:gd name="T5" fmla="*/ 0 h 50"/>
                  <a:gd name="T6" fmla="*/ 0 w 245"/>
                  <a:gd name="T7" fmla="*/ 50 h 50"/>
                  <a:gd name="T8" fmla="*/ 245 w 245"/>
                  <a:gd name="T9" fmla="*/ 50 h 50"/>
                  <a:gd name="T10" fmla="*/ 245 w 245"/>
                  <a:gd name="T11" fmla="*/ 50 h 50"/>
                  <a:gd name="T12" fmla="*/ 0 60000 65536"/>
                  <a:gd name="T13" fmla="*/ 0 60000 65536"/>
                  <a:gd name="T14" fmla="*/ 0 60000 65536"/>
                  <a:gd name="T15" fmla="*/ 0 60000 65536"/>
                  <a:gd name="T16" fmla="*/ 0 60000 65536"/>
                  <a:gd name="T17" fmla="*/ 0 60000 65536"/>
                  <a:gd name="T18" fmla="*/ 0 w 245"/>
                  <a:gd name="T19" fmla="*/ 0 h 50"/>
                  <a:gd name="T20" fmla="*/ 245 w 245"/>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5" h="50">
                    <a:moveTo>
                      <a:pt x="245" y="50"/>
                    </a:moveTo>
                    <a:lnTo>
                      <a:pt x="245" y="0"/>
                    </a:lnTo>
                    <a:lnTo>
                      <a:pt x="0" y="0"/>
                    </a:lnTo>
                    <a:lnTo>
                      <a:pt x="0" y="50"/>
                    </a:lnTo>
                    <a:lnTo>
                      <a:pt x="245" y="50"/>
                    </a:lnTo>
                    <a:close/>
                  </a:path>
                </a:pathLst>
              </a:custGeom>
              <a:solidFill>
                <a:srgbClr val="FF0000"/>
              </a:solidFill>
              <a:ln w="9525">
                <a:noFill/>
                <a:round/>
                <a:headEnd/>
                <a:tailEnd/>
              </a:ln>
            </p:spPr>
            <p:txBody>
              <a:bodyPr/>
              <a:lstStyle/>
              <a:p>
                <a:pPr>
                  <a:defRPr/>
                </a:pPr>
                <a:endParaRPr lang="en-GB"/>
              </a:p>
            </p:txBody>
          </p:sp>
          <p:sp>
            <p:nvSpPr>
              <p:cNvPr id="143" name="Freeform 164"/>
              <p:cNvSpPr>
                <a:spLocks/>
              </p:cNvSpPr>
              <p:nvPr/>
            </p:nvSpPr>
            <p:spPr bwMode="auto">
              <a:xfrm>
                <a:off x="1592" y="998"/>
                <a:ext cx="246" cy="51"/>
              </a:xfrm>
              <a:custGeom>
                <a:avLst/>
                <a:gdLst>
                  <a:gd name="T0" fmla="*/ 245 w 245"/>
                  <a:gd name="T1" fmla="*/ 50 h 50"/>
                  <a:gd name="T2" fmla="*/ 245 w 245"/>
                  <a:gd name="T3" fmla="*/ 0 h 50"/>
                  <a:gd name="T4" fmla="*/ 0 w 245"/>
                  <a:gd name="T5" fmla="*/ 0 h 50"/>
                  <a:gd name="T6" fmla="*/ 0 w 245"/>
                  <a:gd name="T7" fmla="*/ 50 h 50"/>
                  <a:gd name="T8" fmla="*/ 245 w 245"/>
                  <a:gd name="T9" fmla="*/ 50 h 50"/>
                  <a:gd name="T10" fmla="*/ 245 w 245"/>
                  <a:gd name="T11" fmla="*/ 50 h 50"/>
                  <a:gd name="T12" fmla="*/ 0 60000 65536"/>
                  <a:gd name="T13" fmla="*/ 0 60000 65536"/>
                  <a:gd name="T14" fmla="*/ 0 60000 65536"/>
                  <a:gd name="T15" fmla="*/ 0 60000 65536"/>
                  <a:gd name="T16" fmla="*/ 0 60000 65536"/>
                  <a:gd name="T17" fmla="*/ 0 60000 65536"/>
                  <a:gd name="T18" fmla="*/ 0 w 245"/>
                  <a:gd name="T19" fmla="*/ 0 h 50"/>
                  <a:gd name="T20" fmla="*/ 245 w 245"/>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5" h="50">
                    <a:moveTo>
                      <a:pt x="245" y="50"/>
                    </a:moveTo>
                    <a:lnTo>
                      <a:pt x="245" y="0"/>
                    </a:lnTo>
                    <a:lnTo>
                      <a:pt x="0" y="0"/>
                    </a:lnTo>
                    <a:lnTo>
                      <a:pt x="0" y="50"/>
                    </a:lnTo>
                    <a:lnTo>
                      <a:pt x="245" y="50"/>
                    </a:lnTo>
                    <a:close/>
                  </a:path>
                </a:pathLst>
              </a:custGeom>
              <a:solidFill>
                <a:srgbClr val="1D93C1"/>
              </a:solidFill>
              <a:ln w="9525">
                <a:noFill/>
                <a:round/>
                <a:headEnd/>
                <a:tailEnd/>
              </a:ln>
            </p:spPr>
            <p:txBody>
              <a:bodyPr/>
              <a:lstStyle/>
              <a:p>
                <a:pPr>
                  <a:defRPr/>
                </a:pPr>
                <a:endParaRPr lang="en-GB"/>
              </a:p>
            </p:txBody>
          </p:sp>
          <p:sp>
            <p:nvSpPr>
              <p:cNvPr id="144" name="Freeform 165"/>
              <p:cNvSpPr>
                <a:spLocks/>
              </p:cNvSpPr>
              <p:nvPr/>
            </p:nvSpPr>
            <p:spPr bwMode="auto">
              <a:xfrm>
                <a:off x="1592" y="892"/>
                <a:ext cx="246" cy="157"/>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path>
                </a:pathLst>
              </a:custGeom>
              <a:noFill/>
              <a:ln w="0">
                <a:solidFill>
                  <a:srgbClr val="000000"/>
                </a:solidFill>
                <a:prstDash val="solid"/>
                <a:round/>
                <a:headEnd/>
                <a:tailEnd/>
              </a:ln>
            </p:spPr>
            <p:txBody>
              <a:bodyPr/>
              <a:lstStyle/>
              <a:p>
                <a:pPr>
                  <a:defRPr/>
                </a:pPr>
                <a:endParaRPr lang="en-GB"/>
              </a:p>
            </p:txBody>
          </p:sp>
        </p:grpSp>
        <p:graphicFrame>
          <p:nvGraphicFramePr>
            <p:cNvPr id="15" name="Object 166"/>
            <p:cNvGraphicFramePr>
              <a:graphicFrameLocks noChangeAspect="1"/>
            </p:cNvGraphicFramePr>
            <p:nvPr/>
          </p:nvGraphicFramePr>
          <p:xfrm>
            <a:off x="3122677" y="5298398"/>
            <a:ext cx="168034" cy="109359"/>
          </p:xfrm>
          <a:graphic>
            <a:graphicData uri="http://schemas.openxmlformats.org/presentationml/2006/ole">
              <mc:AlternateContent xmlns:mc="http://schemas.openxmlformats.org/markup-compatibility/2006">
                <mc:Choice xmlns:v="urn:schemas-microsoft-com:vml" Requires="v">
                  <p:oleObj spid="_x0000_s365680" name="Clip" r:id="rId5" imgW="3809524" imgH="2619048" progId="">
                    <p:embed/>
                  </p:oleObj>
                </mc:Choice>
                <mc:Fallback>
                  <p:oleObj name="Clip" r:id="rId5" imgW="3809524" imgH="2619048" progId="">
                    <p:embed/>
                    <p:pic>
                      <p:nvPicPr>
                        <p:cNvPr id="0" name="Picture 1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2677" y="5298398"/>
                          <a:ext cx="168034" cy="10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Lst>
                      </p:spPr>
                    </p:pic>
                  </p:oleObj>
                </mc:Fallback>
              </mc:AlternateContent>
            </a:graphicData>
          </a:graphic>
        </p:graphicFrame>
        <p:grpSp>
          <p:nvGrpSpPr>
            <p:cNvPr id="16" name="Group 256"/>
            <p:cNvGrpSpPr>
              <a:grpSpLocks/>
            </p:cNvGrpSpPr>
            <p:nvPr userDrawn="1"/>
          </p:nvGrpSpPr>
          <p:grpSpPr bwMode="auto">
            <a:xfrm>
              <a:off x="1422513" y="5298398"/>
              <a:ext cx="163489" cy="106268"/>
              <a:chOff x="7877798" y="2333052"/>
              <a:chExt cx="253806" cy="164973"/>
            </a:xfrm>
          </p:grpSpPr>
          <p:sp>
            <p:nvSpPr>
              <p:cNvPr id="139" name="Freeform 220"/>
              <p:cNvSpPr>
                <a:spLocks/>
              </p:cNvSpPr>
              <p:nvPr userDrawn="1"/>
            </p:nvSpPr>
            <p:spPr bwMode="auto">
              <a:xfrm>
                <a:off x="7877798" y="2333052"/>
                <a:ext cx="253806" cy="74026"/>
              </a:xfrm>
              <a:custGeom>
                <a:avLst/>
                <a:gdLst>
                  <a:gd name="T0" fmla="*/ 37 w 238"/>
                  <a:gd name="T1" fmla="*/ 36 h 72"/>
                  <a:gd name="T2" fmla="*/ 0 w 238"/>
                  <a:gd name="T3" fmla="*/ 36 h 72"/>
                  <a:gd name="T4" fmla="*/ 0 w 238"/>
                  <a:gd name="T5" fmla="*/ 0 h 72"/>
                  <a:gd name="T6" fmla="*/ 37 w 238"/>
                  <a:gd name="T7" fmla="*/ 0 h 72"/>
                  <a:gd name="T8" fmla="*/ 37 w 238"/>
                  <a:gd name="T9" fmla="*/ 36 h 72"/>
                  <a:gd name="T10" fmla="*/ 37 w 238"/>
                  <a:gd name="T11" fmla="*/ 36 h 72"/>
                  <a:gd name="T12" fmla="*/ 0 60000 65536"/>
                  <a:gd name="T13" fmla="*/ 0 60000 65536"/>
                  <a:gd name="T14" fmla="*/ 0 60000 65536"/>
                  <a:gd name="T15" fmla="*/ 0 60000 65536"/>
                  <a:gd name="T16" fmla="*/ 0 60000 65536"/>
                  <a:gd name="T17" fmla="*/ 0 60000 65536"/>
                  <a:gd name="T18" fmla="*/ 0 w 238"/>
                  <a:gd name="T19" fmla="*/ 0 h 72"/>
                  <a:gd name="T20" fmla="*/ 238 w 238"/>
                  <a:gd name="T21" fmla="*/ 72 h 72"/>
                </a:gdLst>
                <a:ahLst/>
                <a:cxnLst>
                  <a:cxn ang="T12">
                    <a:pos x="T0" y="T1"/>
                  </a:cxn>
                  <a:cxn ang="T13">
                    <a:pos x="T2" y="T3"/>
                  </a:cxn>
                  <a:cxn ang="T14">
                    <a:pos x="T4" y="T5"/>
                  </a:cxn>
                  <a:cxn ang="T15">
                    <a:pos x="T6" y="T7"/>
                  </a:cxn>
                  <a:cxn ang="T16">
                    <a:pos x="T8" y="T9"/>
                  </a:cxn>
                  <a:cxn ang="T17">
                    <a:pos x="T10" y="T11"/>
                  </a:cxn>
                </a:cxnLst>
                <a:rect l="T18" t="T19" r="T20" b="T21"/>
                <a:pathLst>
                  <a:path w="238" h="72">
                    <a:moveTo>
                      <a:pt x="238" y="72"/>
                    </a:moveTo>
                    <a:lnTo>
                      <a:pt x="0" y="72"/>
                    </a:lnTo>
                    <a:lnTo>
                      <a:pt x="0" y="0"/>
                    </a:lnTo>
                    <a:lnTo>
                      <a:pt x="238" y="0"/>
                    </a:lnTo>
                    <a:lnTo>
                      <a:pt x="238" y="72"/>
                    </a:lnTo>
                    <a:close/>
                  </a:path>
                </a:pathLst>
              </a:custGeom>
              <a:solidFill>
                <a:srgbClr val="FFFFFF"/>
              </a:solidFill>
              <a:ln w="9525">
                <a:noFill/>
                <a:round/>
                <a:headEnd/>
                <a:tailEnd/>
              </a:ln>
            </p:spPr>
            <p:txBody>
              <a:bodyPr/>
              <a:lstStyle/>
              <a:p>
                <a:pPr>
                  <a:defRPr/>
                </a:pPr>
                <a:endParaRPr lang="en-GB"/>
              </a:p>
            </p:txBody>
          </p:sp>
          <p:sp>
            <p:nvSpPr>
              <p:cNvPr id="140" name="Freeform 221"/>
              <p:cNvSpPr>
                <a:spLocks/>
              </p:cNvSpPr>
              <p:nvPr userDrawn="1"/>
            </p:nvSpPr>
            <p:spPr bwMode="auto">
              <a:xfrm>
                <a:off x="7879912" y="2411308"/>
                <a:ext cx="251692" cy="86717"/>
              </a:xfrm>
              <a:custGeom>
                <a:avLst/>
                <a:gdLst>
                  <a:gd name="T0" fmla="*/ 238 w 238"/>
                  <a:gd name="T1" fmla="*/ 84 h 84"/>
                  <a:gd name="T2" fmla="*/ 238 w 238"/>
                  <a:gd name="T3" fmla="*/ 0 h 84"/>
                  <a:gd name="T4" fmla="*/ 0 w 238"/>
                  <a:gd name="T5" fmla="*/ 0 h 84"/>
                  <a:gd name="T6" fmla="*/ 0 w 238"/>
                  <a:gd name="T7" fmla="*/ 84 h 84"/>
                  <a:gd name="T8" fmla="*/ 238 w 238"/>
                  <a:gd name="T9" fmla="*/ 84 h 84"/>
                  <a:gd name="T10" fmla="*/ 238 w 238"/>
                  <a:gd name="T11" fmla="*/ 84 h 84"/>
                  <a:gd name="T12" fmla="*/ 0 60000 65536"/>
                  <a:gd name="T13" fmla="*/ 0 60000 65536"/>
                  <a:gd name="T14" fmla="*/ 0 60000 65536"/>
                  <a:gd name="T15" fmla="*/ 0 60000 65536"/>
                  <a:gd name="T16" fmla="*/ 0 60000 65536"/>
                  <a:gd name="T17" fmla="*/ 0 60000 65536"/>
                  <a:gd name="T18" fmla="*/ 0 w 238"/>
                  <a:gd name="T19" fmla="*/ 0 h 84"/>
                  <a:gd name="T20" fmla="*/ 238 w 238"/>
                  <a:gd name="T21" fmla="*/ 84 h 84"/>
                </a:gdLst>
                <a:ahLst/>
                <a:cxnLst>
                  <a:cxn ang="T12">
                    <a:pos x="T0" y="T1"/>
                  </a:cxn>
                  <a:cxn ang="T13">
                    <a:pos x="T2" y="T3"/>
                  </a:cxn>
                  <a:cxn ang="T14">
                    <a:pos x="T4" y="T5"/>
                  </a:cxn>
                  <a:cxn ang="T15">
                    <a:pos x="T6" y="T7"/>
                  </a:cxn>
                  <a:cxn ang="T16">
                    <a:pos x="T8" y="T9"/>
                  </a:cxn>
                  <a:cxn ang="T17">
                    <a:pos x="T10" y="T11"/>
                  </a:cxn>
                </a:cxnLst>
                <a:rect l="T18" t="T19" r="T20" b="T21"/>
                <a:pathLst>
                  <a:path w="238" h="84">
                    <a:moveTo>
                      <a:pt x="238" y="84"/>
                    </a:moveTo>
                    <a:lnTo>
                      <a:pt x="238" y="0"/>
                    </a:lnTo>
                    <a:lnTo>
                      <a:pt x="0" y="0"/>
                    </a:lnTo>
                    <a:lnTo>
                      <a:pt x="0" y="84"/>
                    </a:lnTo>
                    <a:lnTo>
                      <a:pt x="238" y="84"/>
                    </a:lnTo>
                    <a:close/>
                  </a:path>
                </a:pathLst>
              </a:custGeom>
              <a:solidFill>
                <a:srgbClr val="FF0000"/>
              </a:solidFill>
              <a:ln w="9525">
                <a:noFill/>
                <a:round/>
                <a:headEnd/>
                <a:tailEnd/>
              </a:ln>
            </p:spPr>
            <p:txBody>
              <a:bodyPr/>
              <a:lstStyle/>
              <a:p>
                <a:pPr>
                  <a:defRPr/>
                </a:pPr>
                <a:endParaRPr lang="en-GB"/>
              </a:p>
            </p:txBody>
          </p:sp>
        </p:grpSp>
        <p:grpSp>
          <p:nvGrpSpPr>
            <p:cNvPr id="17" name="Group 228"/>
            <p:cNvGrpSpPr>
              <a:grpSpLocks/>
            </p:cNvGrpSpPr>
            <p:nvPr userDrawn="1"/>
          </p:nvGrpSpPr>
          <p:grpSpPr bwMode="auto">
            <a:xfrm>
              <a:off x="2274076" y="5298398"/>
              <a:ext cx="164978" cy="109010"/>
              <a:chOff x="4188" y="2157"/>
              <a:chExt cx="238" cy="162"/>
            </a:xfrm>
          </p:grpSpPr>
          <p:sp>
            <p:nvSpPr>
              <p:cNvPr id="126" name="Freeform 229"/>
              <p:cNvSpPr>
                <a:spLocks/>
              </p:cNvSpPr>
              <p:nvPr/>
            </p:nvSpPr>
            <p:spPr bwMode="auto">
              <a:xfrm>
                <a:off x="4188" y="2157"/>
                <a:ext cx="238" cy="158"/>
              </a:xfrm>
              <a:custGeom>
                <a:avLst/>
                <a:gdLst>
                  <a:gd name="T0" fmla="*/ 0 w 238"/>
                  <a:gd name="T1" fmla="*/ 0 h 151"/>
                  <a:gd name="T2" fmla="*/ 238 w 238"/>
                  <a:gd name="T3" fmla="*/ 0 h 151"/>
                  <a:gd name="T4" fmla="*/ 238 w 238"/>
                  <a:gd name="T5" fmla="*/ 1791 h 151"/>
                  <a:gd name="T6" fmla="*/ 0 w 238"/>
                  <a:gd name="T7" fmla="*/ 1791 h 151"/>
                  <a:gd name="T8" fmla="*/ 0 w 238"/>
                  <a:gd name="T9" fmla="*/ 0 h 151"/>
                  <a:gd name="T10" fmla="*/ 0 w 238"/>
                  <a:gd name="T11" fmla="*/ 0 h 151"/>
                  <a:gd name="T12" fmla="*/ 0 60000 65536"/>
                  <a:gd name="T13" fmla="*/ 0 60000 65536"/>
                  <a:gd name="T14" fmla="*/ 0 60000 65536"/>
                  <a:gd name="T15" fmla="*/ 0 60000 65536"/>
                  <a:gd name="T16" fmla="*/ 0 60000 65536"/>
                  <a:gd name="T17" fmla="*/ 0 60000 65536"/>
                  <a:gd name="T18" fmla="*/ 0 w 238"/>
                  <a:gd name="T19" fmla="*/ 0 h 151"/>
                  <a:gd name="T20" fmla="*/ 238 w 238"/>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38" h="151">
                    <a:moveTo>
                      <a:pt x="0" y="0"/>
                    </a:moveTo>
                    <a:lnTo>
                      <a:pt x="238" y="0"/>
                    </a:lnTo>
                    <a:lnTo>
                      <a:pt x="238" y="151"/>
                    </a:lnTo>
                    <a:lnTo>
                      <a:pt x="0" y="151"/>
                    </a:lnTo>
                    <a:lnTo>
                      <a:pt x="0" y="0"/>
                    </a:lnTo>
                    <a:close/>
                  </a:path>
                </a:pathLst>
              </a:custGeom>
              <a:solidFill>
                <a:srgbClr val="1A0C80"/>
              </a:solidFill>
              <a:ln w="9525">
                <a:noFill/>
                <a:round/>
                <a:headEnd/>
                <a:tailEnd/>
              </a:ln>
            </p:spPr>
            <p:txBody>
              <a:bodyPr/>
              <a:lstStyle/>
              <a:p>
                <a:pPr>
                  <a:defRPr/>
                </a:pPr>
                <a:endParaRPr lang="en-GB"/>
              </a:p>
            </p:txBody>
          </p:sp>
          <p:sp>
            <p:nvSpPr>
              <p:cNvPr id="127" name="Freeform 230"/>
              <p:cNvSpPr>
                <a:spLocks/>
              </p:cNvSpPr>
              <p:nvPr/>
            </p:nvSpPr>
            <p:spPr bwMode="auto">
              <a:xfrm>
                <a:off x="4188" y="2157"/>
                <a:ext cx="238" cy="59"/>
              </a:xfrm>
              <a:custGeom>
                <a:avLst/>
                <a:gdLst>
                  <a:gd name="T0" fmla="*/ 0 w 238"/>
                  <a:gd name="T1" fmla="*/ 0 h 56"/>
                  <a:gd name="T2" fmla="*/ 238 w 238"/>
                  <a:gd name="T3" fmla="*/ 0 h 56"/>
                  <a:gd name="T4" fmla="*/ 238 w 238"/>
                  <a:gd name="T5" fmla="*/ 800 h 56"/>
                  <a:gd name="T6" fmla="*/ 0 w 238"/>
                  <a:gd name="T7" fmla="*/ 800 h 56"/>
                  <a:gd name="T8" fmla="*/ 0 w 238"/>
                  <a:gd name="T9" fmla="*/ 0 h 56"/>
                  <a:gd name="T10" fmla="*/ 0 w 238"/>
                  <a:gd name="T11" fmla="*/ 0 h 56"/>
                  <a:gd name="T12" fmla="*/ 0 60000 65536"/>
                  <a:gd name="T13" fmla="*/ 0 60000 65536"/>
                  <a:gd name="T14" fmla="*/ 0 60000 65536"/>
                  <a:gd name="T15" fmla="*/ 0 60000 65536"/>
                  <a:gd name="T16" fmla="*/ 0 60000 65536"/>
                  <a:gd name="T17" fmla="*/ 0 60000 65536"/>
                  <a:gd name="T18" fmla="*/ 0 w 238"/>
                  <a:gd name="T19" fmla="*/ 0 h 56"/>
                  <a:gd name="T20" fmla="*/ 238 w 238"/>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238" h="56">
                    <a:moveTo>
                      <a:pt x="0" y="0"/>
                    </a:moveTo>
                    <a:lnTo>
                      <a:pt x="238" y="0"/>
                    </a:lnTo>
                    <a:lnTo>
                      <a:pt x="238" y="56"/>
                    </a:lnTo>
                    <a:lnTo>
                      <a:pt x="0" y="56"/>
                    </a:lnTo>
                    <a:lnTo>
                      <a:pt x="0" y="0"/>
                    </a:lnTo>
                    <a:close/>
                  </a:path>
                </a:pathLst>
              </a:custGeom>
              <a:solidFill>
                <a:srgbClr val="FFFFFF"/>
              </a:solidFill>
              <a:ln w="9525">
                <a:noFill/>
                <a:round/>
                <a:headEnd/>
                <a:tailEnd/>
              </a:ln>
            </p:spPr>
            <p:txBody>
              <a:bodyPr/>
              <a:lstStyle/>
              <a:p>
                <a:pPr>
                  <a:defRPr/>
                </a:pPr>
                <a:endParaRPr lang="en-GB"/>
              </a:p>
            </p:txBody>
          </p:sp>
          <p:sp>
            <p:nvSpPr>
              <p:cNvPr id="128" name="Freeform 231"/>
              <p:cNvSpPr>
                <a:spLocks/>
              </p:cNvSpPr>
              <p:nvPr/>
            </p:nvSpPr>
            <p:spPr bwMode="auto">
              <a:xfrm>
                <a:off x="4188" y="2260"/>
                <a:ext cx="238" cy="59"/>
              </a:xfrm>
              <a:custGeom>
                <a:avLst/>
                <a:gdLst>
                  <a:gd name="T0" fmla="*/ 0 w 238"/>
                  <a:gd name="T1" fmla="*/ 0 h 55"/>
                  <a:gd name="T2" fmla="*/ 238 w 238"/>
                  <a:gd name="T3" fmla="*/ 0 h 55"/>
                  <a:gd name="T4" fmla="*/ 238 w 238"/>
                  <a:gd name="T5" fmla="*/ 820 h 55"/>
                  <a:gd name="T6" fmla="*/ 0 w 238"/>
                  <a:gd name="T7" fmla="*/ 820 h 55"/>
                  <a:gd name="T8" fmla="*/ 0 w 238"/>
                  <a:gd name="T9" fmla="*/ 0 h 55"/>
                  <a:gd name="T10" fmla="*/ 0 w 238"/>
                  <a:gd name="T11" fmla="*/ 0 h 55"/>
                  <a:gd name="T12" fmla="*/ 0 60000 65536"/>
                  <a:gd name="T13" fmla="*/ 0 60000 65536"/>
                  <a:gd name="T14" fmla="*/ 0 60000 65536"/>
                  <a:gd name="T15" fmla="*/ 0 60000 65536"/>
                  <a:gd name="T16" fmla="*/ 0 60000 65536"/>
                  <a:gd name="T17" fmla="*/ 0 60000 65536"/>
                  <a:gd name="T18" fmla="*/ 0 w 238"/>
                  <a:gd name="T19" fmla="*/ 0 h 55"/>
                  <a:gd name="T20" fmla="*/ 238 w 238"/>
                  <a:gd name="T21" fmla="*/ 55 h 55"/>
                </a:gdLst>
                <a:ahLst/>
                <a:cxnLst>
                  <a:cxn ang="T12">
                    <a:pos x="T0" y="T1"/>
                  </a:cxn>
                  <a:cxn ang="T13">
                    <a:pos x="T2" y="T3"/>
                  </a:cxn>
                  <a:cxn ang="T14">
                    <a:pos x="T4" y="T5"/>
                  </a:cxn>
                  <a:cxn ang="T15">
                    <a:pos x="T6" y="T7"/>
                  </a:cxn>
                  <a:cxn ang="T16">
                    <a:pos x="T8" y="T9"/>
                  </a:cxn>
                  <a:cxn ang="T17">
                    <a:pos x="T10" y="T11"/>
                  </a:cxn>
                </a:cxnLst>
                <a:rect l="T18" t="T19" r="T20" b="T21"/>
                <a:pathLst>
                  <a:path w="238" h="55">
                    <a:moveTo>
                      <a:pt x="0" y="0"/>
                    </a:moveTo>
                    <a:lnTo>
                      <a:pt x="238" y="0"/>
                    </a:lnTo>
                    <a:lnTo>
                      <a:pt x="238" y="55"/>
                    </a:lnTo>
                    <a:lnTo>
                      <a:pt x="0" y="55"/>
                    </a:lnTo>
                    <a:lnTo>
                      <a:pt x="0" y="0"/>
                    </a:lnTo>
                    <a:close/>
                  </a:path>
                </a:pathLst>
              </a:custGeom>
              <a:solidFill>
                <a:srgbClr val="FB0F0C"/>
              </a:solidFill>
              <a:ln w="9525">
                <a:noFill/>
                <a:round/>
                <a:headEnd/>
                <a:tailEnd/>
              </a:ln>
            </p:spPr>
            <p:txBody>
              <a:bodyPr/>
              <a:lstStyle/>
              <a:p>
                <a:pPr>
                  <a:defRPr/>
                </a:pPr>
                <a:endParaRPr lang="en-GB"/>
              </a:p>
            </p:txBody>
          </p:sp>
          <p:sp>
            <p:nvSpPr>
              <p:cNvPr id="129" name="Freeform 232"/>
              <p:cNvSpPr>
                <a:spLocks/>
              </p:cNvSpPr>
              <p:nvPr/>
            </p:nvSpPr>
            <p:spPr bwMode="auto">
              <a:xfrm>
                <a:off x="4218" y="2185"/>
                <a:ext cx="41" cy="47"/>
              </a:xfrm>
              <a:custGeom>
                <a:avLst/>
                <a:gdLst>
                  <a:gd name="T0" fmla="*/ 42 w 42"/>
                  <a:gd name="T1" fmla="*/ 153 h 45"/>
                  <a:gd name="T2" fmla="*/ 42 w 42"/>
                  <a:gd name="T3" fmla="*/ 11 h 45"/>
                  <a:gd name="T4" fmla="*/ 42 w 42"/>
                  <a:gd name="T5" fmla="*/ 0 h 45"/>
                  <a:gd name="T6" fmla="*/ 0 w 42"/>
                  <a:gd name="T7" fmla="*/ 0 h 45"/>
                  <a:gd name="T8" fmla="*/ 0 w 42"/>
                  <a:gd name="T9" fmla="*/ 11 h 45"/>
                  <a:gd name="T10" fmla="*/ 0 w 42"/>
                  <a:gd name="T11" fmla="*/ 153 h 45"/>
                  <a:gd name="T12" fmla="*/ 6 w 42"/>
                  <a:gd name="T13" fmla="*/ 175 h 45"/>
                  <a:gd name="T14" fmla="*/ 6 w 42"/>
                  <a:gd name="T15" fmla="*/ 195 h 45"/>
                  <a:gd name="T16" fmla="*/ 12 w 42"/>
                  <a:gd name="T17" fmla="*/ 223 h 45"/>
                  <a:gd name="T18" fmla="*/ 18 w 42"/>
                  <a:gd name="T19" fmla="*/ 223 h 45"/>
                  <a:gd name="T20" fmla="*/ 24 w 42"/>
                  <a:gd name="T21" fmla="*/ 223 h 45"/>
                  <a:gd name="T22" fmla="*/ 30 w 42"/>
                  <a:gd name="T23" fmla="*/ 223 h 45"/>
                  <a:gd name="T24" fmla="*/ 30 w 42"/>
                  <a:gd name="T25" fmla="*/ 223 h 45"/>
                  <a:gd name="T26" fmla="*/ 36 w 42"/>
                  <a:gd name="T27" fmla="*/ 195 h 45"/>
                  <a:gd name="T28" fmla="*/ 36 w 42"/>
                  <a:gd name="T29" fmla="*/ 175 h 45"/>
                  <a:gd name="T30" fmla="*/ 42 w 42"/>
                  <a:gd name="T31" fmla="*/ 153 h 45"/>
                  <a:gd name="T32" fmla="*/ 42 w 42"/>
                  <a:gd name="T33" fmla="*/ 153 h 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45"/>
                  <a:gd name="T53" fmla="*/ 42 w 42"/>
                  <a:gd name="T54" fmla="*/ 45 h 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45">
                    <a:moveTo>
                      <a:pt x="42" y="28"/>
                    </a:moveTo>
                    <a:lnTo>
                      <a:pt x="42" y="11"/>
                    </a:lnTo>
                    <a:lnTo>
                      <a:pt x="42" y="0"/>
                    </a:lnTo>
                    <a:lnTo>
                      <a:pt x="0" y="0"/>
                    </a:lnTo>
                    <a:lnTo>
                      <a:pt x="0" y="11"/>
                    </a:lnTo>
                    <a:lnTo>
                      <a:pt x="0" y="28"/>
                    </a:lnTo>
                    <a:lnTo>
                      <a:pt x="6" y="34"/>
                    </a:lnTo>
                    <a:lnTo>
                      <a:pt x="6" y="39"/>
                    </a:lnTo>
                    <a:lnTo>
                      <a:pt x="12" y="45"/>
                    </a:lnTo>
                    <a:lnTo>
                      <a:pt x="18" y="45"/>
                    </a:lnTo>
                    <a:lnTo>
                      <a:pt x="24" y="45"/>
                    </a:lnTo>
                    <a:lnTo>
                      <a:pt x="30" y="45"/>
                    </a:lnTo>
                    <a:lnTo>
                      <a:pt x="36" y="39"/>
                    </a:lnTo>
                    <a:lnTo>
                      <a:pt x="36" y="34"/>
                    </a:lnTo>
                    <a:lnTo>
                      <a:pt x="42" y="28"/>
                    </a:lnTo>
                    <a:close/>
                  </a:path>
                </a:pathLst>
              </a:custGeom>
              <a:solidFill>
                <a:srgbClr val="1A0C80"/>
              </a:solidFill>
              <a:ln w="9525">
                <a:noFill/>
                <a:round/>
                <a:headEnd/>
                <a:tailEnd/>
              </a:ln>
            </p:spPr>
            <p:txBody>
              <a:bodyPr/>
              <a:lstStyle/>
              <a:p>
                <a:pPr>
                  <a:defRPr/>
                </a:pPr>
                <a:endParaRPr lang="en-GB"/>
              </a:p>
            </p:txBody>
          </p:sp>
          <p:sp>
            <p:nvSpPr>
              <p:cNvPr id="130" name="Freeform 233"/>
              <p:cNvSpPr>
                <a:spLocks/>
              </p:cNvSpPr>
              <p:nvPr/>
            </p:nvSpPr>
            <p:spPr bwMode="auto">
              <a:xfrm>
                <a:off x="4218" y="2185"/>
                <a:ext cx="41" cy="47"/>
              </a:xfrm>
              <a:custGeom>
                <a:avLst/>
                <a:gdLst>
                  <a:gd name="T0" fmla="*/ 42 w 42"/>
                  <a:gd name="T1" fmla="*/ 153 h 45"/>
                  <a:gd name="T2" fmla="*/ 42 w 42"/>
                  <a:gd name="T3" fmla="*/ 11 h 45"/>
                  <a:gd name="T4" fmla="*/ 42 w 42"/>
                  <a:gd name="T5" fmla="*/ 0 h 45"/>
                  <a:gd name="T6" fmla="*/ 0 w 42"/>
                  <a:gd name="T7" fmla="*/ 0 h 45"/>
                  <a:gd name="T8" fmla="*/ 0 w 42"/>
                  <a:gd name="T9" fmla="*/ 11 h 45"/>
                  <a:gd name="T10" fmla="*/ 0 w 42"/>
                  <a:gd name="T11" fmla="*/ 153 h 45"/>
                  <a:gd name="T12" fmla="*/ 6 w 42"/>
                  <a:gd name="T13" fmla="*/ 175 h 45"/>
                  <a:gd name="T14" fmla="*/ 6 w 42"/>
                  <a:gd name="T15" fmla="*/ 195 h 45"/>
                  <a:gd name="T16" fmla="*/ 12 w 42"/>
                  <a:gd name="T17" fmla="*/ 223 h 45"/>
                  <a:gd name="T18" fmla="*/ 18 w 42"/>
                  <a:gd name="T19" fmla="*/ 223 h 45"/>
                  <a:gd name="T20" fmla="*/ 24 w 42"/>
                  <a:gd name="T21" fmla="*/ 223 h 45"/>
                  <a:gd name="T22" fmla="*/ 30 w 42"/>
                  <a:gd name="T23" fmla="*/ 223 h 45"/>
                  <a:gd name="T24" fmla="*/ 30 w 42"/>
                  <a:gd name="T25" fmla="*/ 223 h 45"/>
                  <a:gd name="T26" fmla="*/ 36 w 42"/>
                  <a:gd name="T27" fmla="*/ 195 h 45"/>
                  <a:gd name="T28" fmla="*/ 36 w 42"/>
                  <a:gd name="T29" fmla="*/ 175 h 45"/>
                  <a:gd name="T30" fmla="*/ 42 w 42"/>
                  <a:gd name="T31" fmla="*/ 153 h 45"/>
                  <a:gd name="T32" fmla="*/ 42 w 42"/>
                  <a:gd name="T33" fmla="*/ 153 h 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45"/>
                  <a:gd name="T53" fmla="*/ 42 w 42"/>
                  <a:gd name="T54" fmla="*/ 45 h 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45">
                    <a:moveTo>
                      <a:pt x="42" y="28"/>
                    </a:moveTo>
                    <a:lnTo>
                      <a:pt x="42" y="11"/>
                    </a:lnTo>
                    <a:lnTo>
                      <a:pt x="42" y="0"/>
                    </a:lnTo>
                    <a:lnTo>
                      <a:pt x="0" y="0"/>
                    </a:lnTo>
                    <a:lnTo>
                      <a:pt x="0" y="11"/>
                    </a:lnTo>
                    <a:lnTo>
                      <a:pt x="0" y="28"/>
                    </a:lnTo>
                    <a:lnTo>
                      <a:pt x="6" y="34"/>
                    </a:lnTo>
                    <a:lnTo>
                      <a:pt x="6" y="39"/>
                    </a:lnTo>
                    <a:lnTo>
                      <a:pt x="12" y="45"/>
                    </a:lnTo>
                    <a:lnTo>
                      <a:pt x="18" y="45"/>
                    </a:lnTo>
                    <a:lnTo>
                      <a:pt x="24" y="45"/>
                    </a:lnTo>
                    <a:lnTo>
                      <a:pt x="30" y="45"/>
                    </a:lnTo>
                    <a:lnTo>
                      <a:pt x="36" y="39"/>
                    </a:lnTo>
                    <a:lnTo>
                      <a:pt x="36" y="34"/>
                    </a:lnTo>
                    <a:lnTo>
                      <a:pt x="42" y="28"/>
                    </a:lnTo>
                  </a:path>
                </a:pathLst>
              </a:custGeom>
              <a:noFill/>
              <a:ln w="0">
                <a:solidFill>
                  <a:srgbClr val="FF1900"/>
                </a:solidFill>
                <a:prstDash val="solid"/>
                <a:round/>
                <a:headEnd/>
                <a:tailEnd/>
              </a:ln>
            </p:spPr>
            <p:txBody>
              <a:bodyPr/>
              <a:lstStyle/>
              <a:p>
                <a:pPr>
                  <a:defRPr/>
                </a:pPr>
                <a:endParaRPr lang="en-GB"/>
              </a:p>
            </p:txBody>
          </p:sp>
          <p:sp>
            <p:nvSpPr>
              <p:cNvPr id="131" name="Freeform 234"/>
              <p:cNvSpPr>
                <a:spLocks/>
              </p:cNvSpPr>
              <p:nvPr/>
            </p:nvSpPr>
            <p:spPr bwMode="auto">
              <a:xfrm>
                <a:off x="4218" y="2179"/>
                <a:ext cx="41" cy="12"/>
              </a:xfrm>
              <a:custGeom>
                <a:avLst/>
                <a:gdLst>
                  <a:gd name="T0" fmla="*/ 42 w 42"/>
                  <a:gd name="T1" fmla="*/ 6 h 12"/>
                  <a:gd name="T2" fmla="*/ 42 w 42"/>
                  <a:gd name="T3" fmla="*/ 6 h 12"/>
                  <a:gd name="T4" fmla="*/ 36 w 42"/>
                  <a:gd name="T5" fmla="*/ 6 h 12"/>
                  <a:gd name="T6" fmla="*/ 30 w 42"/>
                  <a:gd name="T7" fmla="*/ 0 h 12"/>
                  <a:gd name="T8" fmla="*/ 24 w 42"/>
                  <a:gd name="T9" fmla="*/ 0 h 12"/>
                  <a:gd name="T10" fmla="*/ 12 w 42"/>
                  <a:gd name="T11" fmla="*/ 0 h 12"/>
                  <a:gd name="T12" fmla="*/ 6 w 42"/>
                  <a:gd name="T13" fmla="*/ 6 h 12"/>
                  <a:gd name="T14" fmla="*/ 0 w 42"/>
                  <a:gd name="T15" fmla="*/ 6 h 12"/>
                  <a:gd name="T16" fmla="*/ 0 w 42"/>
                  <a:gd name="T17" fmla="*/ 12 h 12"/>
                  <a:gd name="T18" fmla="*/ 42 w 42"/>
                  <a:gd name="T19" fmla="*/ 6 h 12"/>
                  <a:gd name="T20" fmla="*/ 42 w 42"/>
                  <a:gd name="T21" fmla="*/ 6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
                  <a:gd name="T34" fmla="*/ 0 h 12"/>
                  <a:gd name="T35" fmla="*/ 42 w 42"/>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 h="12">
                    <a:moveTo>
                      <a:pt x="42" y="6"/>
                    </a:moveTo>
                    <a:lnTo>
                      <a:pt x="42" y="6"/>
                    </a:lnTo>
                    <a:lnTo>
                      <a:pt x="36" y="6"/>
                    </a:lnTo>
                    <a:lnTo>
                      <a:pt x="30" y="0"/>
                    </a:lnTo>
                    <a:lnTo>
                      <a:pt x="24" y="0"/>
                    </a:lnTo>
                    <a:lnTo>
                      <a:pt x="12" y="0"/>
                    </a:lnTo>
                    <a:lnTo>
                      <a:pt x="6" y="6"/>
                    </a:lnTo>
                    <a:lnTo>
                      <a:pt x="0" y="6"/>
                    </a:lnTo>
                    <a:lnTo>
                      <a:pt x="0" y="12"/>
                    </a:lnTo>
                    <a:lnTo>
                      <a:pt x="42" y="6"/>
                    </a:lnTo>
                    <a:close/>
                  </a:path>
                </a:pathLst>
              </a:custGeom>
              <a:solidFill>
                <a:srgbClr val="1A0C80"/>
              </a:solidFill>
              <a:ln w="9525">
                <a:noFill/>
                <a:round/>
                <a:headEnd/>
                <a:tailEnd/>
              </a:ln>
            </p:spPr>
            <p:txBody>
              <a:bodyPr/>
              <a:lstStyle/>
              <a:p>
                <a:pPr>
                  <a:defRPr/>
                </a:pPr>
                <a:endParaRPr lang="en-GB"/>
              </a:p>
            </p:txBody>
          </p:sp>
          <p:sp>
            <p:nvSpPr>
              <p:cNvPr id="132" name="Freeform 235"/>
              <p:cNvSpPr>
                <a:spLocks/>
              </p:cNvSpPr>
              <p:nvPr/>
            </p:nvSpPr>
            <p:spPr bwMode="auto">
              <a:xfrm>
                <a:off x="4224" y="2195"/>
                <a:ext cx="29" cy="36"/>
              </a:xfrm>
              <a:custGeom>
                <a:avLst/>
                <a:gdLst>
                  <a:gd name="T0" fmla="*/ 30 w 30"/>
                  <a:gd name="T1" fmla="*/ 174 h 34"/>
                  <a:gd name="T2" fmla="*/ 24 w 30"/>
                  <a:gd name="T3" fmla="*/ 6 h 34"/>
                  <a:gd name="T4" fmla="*/ 18 w 30"/>
                  <a:gd name="T5" fmla="*/ 6 h 34"/>
                  <a:gd name="T6" fmla="*/ 18 w 30"/>
                  <a:gd name="T7" fmla="*/ 0 h 34"/>
                  <a:gd name="T8" fmla="*/ 12 w 30"/>
                  <a:gd name="T9" fmla="*/ 6 h 34"/>
                  <a:gd name="T10" fmla="*/ 6 w 30"/>
                  <a:gd name="T11" fmla="*/ 6 h 34"/>
                  <a:gd name="T12" fmla="*/ 0 w 30"/>
                  <a:gd name="T13" fmla="*/ 174 h 34"/>
                  <a:gd name="T14" fmla="*/ 0 w 30"/>
                  <a:gd name="T15" fmla="*/ 207 h 34"/>
                  <a:gd name="T16" fmla="*/ 6 w 30"/>
                  <a:gd name="T17" fmla="*/ 239 h 34"/>
                  <a:gd name="T18" fmla="*/ 6 w 30"/>
                  <a:gd name="T19" fmla="*/ 239 h 34"/>
                  <a:gd name="T20" fmla="*/ 12 w 30"/>
                  <a:gd name="T21" fmla="*/ 284 h 34"/>
                  <a:gd name="T22" fmla="*/ 18 w 30"/>
                  <a:gd name="T23" fmla="*/ 284 h 34"/>
                  <a:gd name="T24" fmla="*/ 18 w 30"/>
                  <a:gd name="T25" fmla="*/ 284 h 34"/>
                  <a:gd name="T26" fmla="*/ 24 w 30"/>
                  <a:gd name="T27" fmla="*/ 239 h 34"/>
                  <a:gd name="T28" fmla="*/ 30 w 30"/>
                  <a:gd name="T29" fmla="*/ 239 h 34"/>
                  <a:gd name="T30" fmla="*/ 30 w 30"/>
                  <a:gd name="T31" fmla="*/ 207 h 34"/>
                  <a:gd name="T32" fmla="*/ 30 w 30"/>
                  <a:gd name="T33" fmla="*/ 174 h 34"/>
                  <a:gd name="T34" fmla="*/ 30 w 30"/>
                  <a:gd name="T35" fmla="*/ 174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0"/>
                  <a:gd name="T55" fmla="*/ 0 h 34"/>
                  <a:gd name="T56" fmla="*/ 30 w 30"/>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0" h="34">
                    <a:moveTo>
                      <a:pt x="30" y="17"/>
                    </a:moveTo>
                    <a:lnTo>
                      <a:pt x="24" y="6"/>
                    </a:lnTo>
                    <a:lnTo>
                      <a:pt x="18" y="6"/>
                    </a:lnTo>
                    <a:lnTo>
                      <a:pt x="18" y="0"/>
                    </a:lnTo>
                    <a:lnTo>
                      <a:pt x="12" y="6"/>
                    </a:lnTo>
                    <a:lnTo>
                      <a:pt x="6" y="6"/>
                    </a:lnTo>
                    <a:lnTo>
                      <a:pt x="0" y="17"/>
                    </a:lnTo>
                    <a:lnTo>
                      <a:pt x="0" y="23"/>
                    </a:lnTo>
                    <a:lnTo>
                      <a:pt x="6" y="28"/>
                    </a:lnTo>
                    <a:lnTo>
                      <a:pt x="12" y="34"/>
                    </a:lnTo>
                    <a:lnTo>
                      <a:pt x="18" y="34"/>
                    </a:lnTo>
                    <a:lnTo>
                      <a:pt x="24" y="28"/>
                    </a:lnTo>
                    <a:lnTo>
                      <a:pt x="30" y="28"/>
                    </a:lnTo>
                    <a:lnTo>
                      <a:pt x="30" y="23"/>
                    </a:lnTo>
                    <a:lnTo>
                      <a:pt x="30" y="17"/>
                    </a:lnTo>
                    <a:close/>
                  </a:path>
                </a:pathLst>
              </a:custGeom>
              <a:solidFill>
                <a:srgbClr val="FFFFFF"/>
              </a:solidFill>
              <a:ln w="9525">
                <a:noFill/>
                <a:round/>
                <a:headEnd/>
                <a:tailEnd/>
              </a:ln>
            </p:spPr>
            <p:txBody>
              <a:bodyPr/>
              <a:lstStyle/>
              <a:p>
                <a:pPr>
                  <a:defRPr/>
                </a:pPr>
                <a:endParaRPr lang="en-GB"/>
              </a:p>
            </p:txBody>
          </p:sp>
          <p:sp>
            <p:nvSpPr>
              <p:cNvPr id="133" name="Freeform 236"/>
              <p:cNvSpPr>
                <a:spLocks/>
              </p:cNvSpPr>
              <p:nvPr/>
            </p:nvSpPr>
            <p:spPr bwMode="auto">
              <a:xfrm>
                <a:off x="4224" y="2216"/>
                <a:ext cx="29" cy="6"/>
              </a:xfrm>
              <a:custGeom>
                <a:avLst/>
                <a:gdLst>
                  <a:gd name="T0" fmla="*/ 30 w 30"/>
                  <a:gd name="T1" fmla="*/ 6 h 6"/>
                  <a:gd name="T2" fmla="*/ 30 w 30"/>
                  <a:gd name="T3" fmla="*/ 6 h 6"/>
                  <a:gd name="T4" fmla="*/ 30 w 30"/>
                  <a:gd name="T5" fmla="*/ 6 h 6"/>
                  <a:gd name="T6" fmla="*/ 30 w 30"/>
                  <a:gd name="T7" fmla="*/ 6 h 6"/>
                  <a:gd name="T8" fmla="*/ 30 w 30"/>
                  <a:gd name="T9" fmla="*/ 0 h 6"/>
                  <a:gd name="T10" fmla="*/ 30 w 30"/>
                  <a:gd name="T11" fmla="*/ 0 h 6"/>
                  <a:gd name="T12" fmla="*/ 30 w 30"/>
                  <a:gd name="T13" fmla="*/ 0 h 6"/>
                  <a:gd name="T14" fmla="*/ 30 w 30"/>
                  <a:gd name="T15" fmla="*/ 0 h 6"/>
                  <a:gd name="T16" fmla="*/ 24 w 30"/>
                  <a:gd name="T17" fmla="*/ 0 h 6"/>
                  <a:gd name="T18" fmla="*/ 24 w 30"/>
                  <a:gd name="T19" fmla="*/ 0 h 6"/>
                  <a:gd name="T20" fmla="*/ 24 w 30"/>
                  <a:gd name="T21" fmla="*/ 0 h 6"/>
                  <a:gd name="T22" fmla="*/ 18 w 30"/>
                  <a:gd name="T23" fmla="*/ 0 h 6"/>
                  <a:gd name="T24" fmla="*/ 18 w 30"/>
                  <a:gd name="T25" fmla="*/ 0 h 6"/>
                  <a:gd name="T26" fmla="*/ 12 w 30"/>
                  <a:gd name="T27" fmla="*/ 0 h 6"/>
                  <a:gd name="T28" fmla="*/ 12 w 30"/>
                  <a:gd name="T29" fmla="*/ 0 h 6"/>
                  <a:gd name="T30" fmla="*/ 12 w 30"/>
                  <a:gd name="T31" fmla="*/ 0 h 6"/>
                  <a:gd name="T32" fmla="*/ 6 w 30"/>
                  <a:gd name="T33" fmla="*/ 0 h 6"/>
                  <a:gd name="T34" fmla="*/ 6 w 30"/>
                  <a:gd name="T35" fmla="*/ 0 h 6"/>
                  <a:gd name="T36" fmla="*/ 6 w 30"/>
                  <a:gd name="T37" fmla="*/ 0 h 6"/>
                  <a:gd name="T38" fmla="*/ 0 w 30"/>
                  <a:gd name="T39" fmla="*/ 0 h 6"/>
                  <a:gd name="T40" fmla="*/ 0 w 30"/>
                  <a:gd name="T41" fmla="*/ 0 h 6"/>
                  <a:gd name="T42" fmla="*/ 0 w 30"/>
                  <a:gd name="T43" fmla="*/ 0 h 6"/>
                  <a:gd name="T44" fmla="*/ 0 w 30"/>
                  <a:gd name="T45" fmla="*/ 6 h 6"/>
                  <a:gd name="T46" fmla="*/ 0 w 30"/>
                  <a:gd name="T47" fmla="*/ 6 h 6"/>
                  <a:gd name="T48" fmla="*/ 0 w 30"/>
                  <a:gd name="T49" fmla="*/ 6 h 6"/>
                  <a:gd name="T50" fmla="*/ 0 w 30"/>
                  <a:gd name="T51" fmla="*/ 6 h 6"/>
                  <a:gd name="T52" fmla="*/ 6 w 30"/>
                  <a:gd name="T53" fmla="*/ 6 h 6"/>
                  <a:gd name="T54" fmla="*/ 6 w 30"/>
                  <a:gd name="T55" fmla="*/ 6 h 6"/>
                  <a:gd name="T56" fmla="*/ 12 w 30"/>
                  <a:gd name="T57" fmla="*/ 6 h 6"/>
                  <a:gd name="T58" fmla="*/ 12 w 30"/>
                  <a:gd name="T59" fmla="*/ 6 h 6"/>
                  <a:gd name="T60" fmla="*/ 12 w 30"/>
                  <a:gd name="T61" fmla="*/ 6 h 6"/>
                  <a:gd name="T62" fmla="*/ 18 w 30"/>
                  <a:gd name="T63" fmla="*/ 6 h 6"/>
                  <a:gd name="T64" fmla="*/ 18 w 30"/>
                  <a:gd name="T65" fmla="*/ 6 h 6"/>
                  <a:gd name="T66" fmla="*/ 18 w 30"/>
                  <a:gd name="T67" fmla="*/ 6 h 6"/>
                  <a:gd name="T68" fmla="*/ 24 w 30"/>
                  <a:gd name="T69" fmla="*/ 6 h 6"/>
                  <a:gd name="T70" fmla="*/ 24 w 30"/>
                  <a:gd name="T71" fmla="*/ 6 h 6"/>
                  <a:gd name="T72" fmla="*/ 24 w 30"/>
                  <a:gd name="T73" fmla="*/ 6 h 6"/>
                  <a:gd name="T74" fmla="*/ 30 w 30"/>
                  <a:gd name="T75" fmla="*/ 6 h 6"/>
                  <a:gd name="T76" fmla="*/ 30 w 30"/>
                  <a:gd name="T77" fmla="*/ 6 h 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0"/>
                  <a:gd name="T118" fmla="*/ 0 h 6"/>
                  <a:gd name="T119" fmla="*/ 30 w 30"/>
                  <a:gd name="T120" fmla="*/ 6 h 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0" h="6">
                    <a:moveTo>
                      <a:pt x="30" y="6"/>
                    </a:moveTo>
                    <a:lnTo>
                      <a:pt x="30" y="6"/>
                    </a:lnTo>
                    <a:lnTo>
                      <a:pt x="30" y="0"/>
                    </a:lnTo>
                    <a:lnTo>
                      <a:pt x="24" y="0"/>
                    </a:lnTo>
                    <a:lnTo>
                      <a:pt x="18" y="0"/>
                    </a:lnTo>
                    <a:lnTo>
                      <a:pt x="12" y="0"/>
                    </a:lnTo>
                    <a:lnTo>
                      <a:pt x="6" y="0"/>
                    </a:lnTo>
                    <a:lnTo>
                      <a:pt x="0" y="0"/>
                    </a:lnTo>
                    <a:lnTo>
                      <a:pt x="0" y="6"/>
                    </a:lnTo>
                    <a:lnTo>
                      <a:pt x="6" y="6"/>
                    </a:lnTo>
                    <a:lnTo>
                      <a:pt x="12" y="6"/>
                    </a:lnTo>
                    <a:lnTo>
                      <a:pt x="18" y="6"/>
                    </a:lnTo>
                    <a:lnTo>
                      <a:pt x="24" y="6"/>
                    </a:lnTo>
                    <a:lnTo>
                      <a:pt x="30" y="6"/>
                    </a:lnTo>
                    <a:close/>
                  </a:path>
                </a:pathLst>
              </a:custGeom>
              <a:solidFill>
                <a:srgbClr val="1A0C80"/>
              </a:solidFill>
              <a:ln w="9525">
                <a:noFill/>
                <a:round/>
                <a:headEnd/>
                <a:tailEnd/>
              </a:ln>
            </p:spPr>
            <p:txBody>
              <a:bodyPr/>
              <a:lstStyle/>
              <a:p>
                <a:pPr>
                  <a:defRPr/>
                </a:pPr>
                <a:endParaRPr lang="en-GB"/>
              </a:p>
            </p:txBody>
          </p:sp>
          <p:sp>
            <p:nvSpPr>
              <p:cNvPr id="134" name="Freeform 237"/>
              <p:cNvSpPr>
                <a:spLocks/>
              </p:cNvSpPr>
              <p:nvPr/>
            </p:nvSpPr>
            <p:spPr bwMode="auto">
              <a:xfrm>
                <a:off x="4224" y="2222"/>
                <a:ext cx="29" cy="2"/>
              </a:xfrm>
              <a:custGeom>
                <a:avLst/>
                <a:gdLst>
                  <a:gd name="T0" fmla="*/ 30 w 30"/>
                  <a:gd name="T1" fmla="*/ 0 h 1"/>
                  <a:gd name="T2" fmla="*/ 30 w 30"/>
                  <a:gd name="T3" fmla="*/ 0 h 1"/>
                  <a:gd name="T4" fmla="*/ 30 w 30"/>
                  <a:gd name="T5" fmla="*/ 0 h 1"/>
                  <a:gd name="T6" fmla="*/ 30 w 30"/>
                  <a:gd name="T7" fmla="*/ 0 h 1"/>
                  <a:gd name="T8" fmla="*/ 30 w 30"/>
                  <a:gd name="T9" fmla="*/ 0 h 1"/>
                  <a:gd name="T10" fmla="*/ 30 w 30"/>
                  <a:gd name="T11" fmla="*/ 0 h 1"/>
                  <a:gd name="T12" fmla="*/ 30 w 30"/>
                  <a:gd name="T13" fmla="*/ 0 h 1"/>
                  <a:gd name="T14" fmla="*/ 30 w 30"/>
                  <a:gd name="T15" fmla="*/ 0 h 1"/>
                  <a:gd name="T16" fmla="*/ 24 w 30"/>
                  <a:gd name="T17" fmla="*/ 0 h 1"/>
                  <a:gd name="T18" fmla="*/ 24 w 30"/>
                  <a:gd name="T19" fmla="*/ 0 h 1"/>
                  <a:gd name="T20" fmla="*/ 24 w 30"/>
                  <a:gd name="T21" fmla="*/ 0 h 1"/>
                  <a:gd name="T22" fmla="*/ 18 w 30"/>
                  <a:gd name="T23" fmla="*/ 0 h 1"/>
                  <a:gd name="T24" fmla="*/ 18 w 30"/>
                  <a:gd name="T25" fmla="*/ 0 h 1"/>
                  <a:gd name="T26" fmla="*/ 12 w 30"/>
                  <a:gd name="T27" fmla="*/ 0 h 1"/>
                  <a:gd name="T28" fmla="*/ 12 w 30"/>
                  <a:gd name="T29" fmla="*/ 0 h 1"/>
                  <a:gd name="T30" fmla="*/ 12 w 30"/>
                  <a:gd name="T31" fmla="*/ 0 h 1"/>
                  <a:gd name="T32" fmla="*/ 6 w 30"/>
                  <a:gd name="T33" fmla="*/ 0 h 1"/>
                  <a:gd name="T34" fmla="*/ 6 w 30"/>
                  <a:gd name="T35" fmla="*/ 0 h 1"/>
                  <a:gd name="T36" fmla="*/ 6 w 30"/>
                  <a:gd name="T37" fmla="*/ 0 h 1"/>
                  <a:gd name="T38" fmla="*/ 0 w 30"/>
                  <a:gd name="T39" fmla="*/ 0 h 1"/>
                  <a:gd name="T40" fmla="*/ 0 w 30"/>
                  <a:gd name="T41" fmla="*/ 0 h 1"/>
                  <a:gd name="T42" fmla="*/ 0 w 30"/>
                  <a:gd name="T43" fmla="*/ 0 h 1"/>
                  <a:gd name="T44" fmla="*/ 0 w 30"/>
                  <a:gd name="T45" fmla="*/ 0 h 1"/>
                  <a:gd name="T46" fmla="*/ 0 w 30"/>
                  <a:gd name="T47" fmla="*/ 0 h 1"/>
                  <a:gd name="T48" fmla="*/ 0 w 30"/>
                  <a:gd name="T49" fmla="*/ 0 h 1"/>
                  <a:gd name="T50" fmla="*/ 6 w 30"/>
                  <a:gd name="T51" fmla="*/ 0 h 1"/>
                  <a:gd name="T52" fmla="*/ 6 w 30"/>
                  <a:gd name="T53" fmla="*/ 0 h 1"/>
                  <a:gd name="T54" fmla="*/ 6 w 30"/>
                  <a:gd name="T55" fmla="*/ 0 h 1"/>
                  <a:gd name="T56" fmla="*/ 12 w 30"/>
                  <a:gd name="T57" fmla="*/ 0 h 1"/>
                  <a:gd name="T58" fmla="*/ 12 w 30"/>
                  <a:gd name="T59" fmla="*/ 0 h 1"/>
                  <a:gd name="T60" fmla="*/ 12 w 30"/>
                  <a:gd name="T61" fmla="*/ 0 h 1"/>
                  <a:gd name="T62" fmla="*/ 18 w 30"/>
                  <a:gd name="T63" fmla="*/ 0 h 1"/>
                  <a:gd name="T64" fmla="*/ 18 w 30"/>
                  <a:gd name="T65" fmla="*/ 0 h 1"/>
                  <a:gd name="T66" fmla="*/ 24 w 30"/>
                  <a:gd name="T67" fmla="*/ 0 h 1"/>
                  <a:gd name="T68" fmla="*/ 24 w 30"/>
                  <a:gd name="T69" fmla="*/ 0 h 1"/>
                  <a:gd name="T70" fmla="*/ 24 w 30"/>
                  <a:gd name="T71" fmla="*/ 0 h 1"/>
                  <a:gd name="T72" fmla="*/ 30 w 30"/>
                  <a:gd name="T73" fmla="*/ 0 h 1"/>
                  <a:gd name="T74" fmla="*/ 30 w 30"/>
                  <a:gd name="T75" fmla="*/ 0 h 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0"/>
                  <a:gd name="T115" fmla="*/ 0 h 1"/>
                  <a:gd name="T116" fmla="*/ 30 w 30"/>
                  <a:gd name="T117" fmla="*/ 1 h 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0" h="1">
                    <a:moveTo>
                      <a:pt x="30" y="0"/>
                    </a:moveTo>
                    <a:lnTo>
                      <a:pt x="30" y="0"/>
                    </a:lnTo>
                    <a:lnTo>
                      <a:pt x="24" y="0"/>
                    </a:lnTo>
                    <a:lnTo>
                      <a:pt x="18" y="0"/>
                    </a:lnTo>
                    <a:lnTo>
                      <a:pt x="12" y="0"/>
                    </a:lnTo>
                    <a:lnTo>
                      <a:pt x="6" y="0"/>
                    </a:lnTo>
                    <a:lnTo>
                      <a:pt x="0" y="0"/>
                    </a:lnTo>
                    <a:lnTo>
                      <a:pt x="6" y="0"/>
                    </a:lnTo>
                    <a:lnTo>
                      <a:pt x="12" y="0"/>
                    </a:lnTo>
                    <a:lnTo>
                      <a:pt x="18" y="0"/>
                    </a:lnTo>
                    <a:lnTo>
                      <a:pt x="24" y="0"/>
                    </a:lnTo>
                    <a:lnTo>
                      <a:pt x="30" y="0"/>
                    </a:lnTo>
                    <a:close/>
                  </a:path>
                </a:pathLst>
              </a:custGeom>
              <a:solidFill>
                <a:srgbClr val="1A0C80"/>
              </a:solidFill>
              <a:ln w="9525">
                <a:noFill/>
                <a:round/>
                <a:headEnd/>
                <a:tailEnd/>
              </a:ln>
            </p:spPr>
            <p:txBody>
              <a:bodyPr/>
              <a:lstStyle/>
              <a:p>
                <a:pPr>
                  <a:defRPr/>
                </a:pPr>
                <a:endParaRPr lang="en-GB"/>
              </a:p>
            </p:txBody>
          </p:sp>
          <p:sp>
            <p:nvSpPr>
              <p:cNvPr id="135" name="Freeform 238"/>
              <p:cNvSpPr>
                <a:spLocks/>
              </p:cNvSpPr>
              <p:nvPr/>
            </p:nvSpPr>
            <p:spPr bwMode="auto">
              <a:xfrm>
                <a:off x="4235" y="2191"/>
                <a:ext cx="6" cy="6"/>
              </a:xfrm>
              <a:custGeom>
                <a:avLst/>
                <a:gdLst>
                  <a:gd name="T0" fmla="*/ 6 w 6"/>
                  <a:gd name="T1" fmla="*/ 0 h 5"/>
                  <a:gd name="T2" fmla="*/ 6 w 6"/>
                  <a:gd name="T3" fmla="*/ 0 h 5"/>
                  <a:gd name="T4" fmla="*/ 6 w 6"/>
                  <a:gd name="T5" fmla="*/ 0 h 5"/>
                  <a:gd name="T6" fmla="*/ 0 w 6"/>
                  <a:gd name="T7" fmla="*/ 0 h 5"/>
                  <a:gd name="T8" fmla="*/ 0 w 6"/>
                  <a:gd name="T9" fmla="*/ 0 h 5"/>
                  <a:gd name="T10" fmla="*/ 0 w 6"/>
                  <a:gd name="T11" fmla="*/ 0 h 5"/>
                  <a:gd name="T12" fmla="*/ 0 w 6"/>
                  <a:gd name="T13" fmla="*/ 0 h 5"/>
                  <a:gd name="T14" fmla="*/ 0 w 6"/>
                  <a:gd name="T15" fmla="*/ 0 h 5"/>
                  <a:gd name="T16" fmla="*/ 6 w 6"/>
                  <a:gd name="T17" fmla="*/ 5 h 5"/>
                  <a:gd name="T18" fmla="*/ 6 w 6"/>
                  <a:gd name="T19" fmla="*/ 0 h 5"/>
                  <a:gd name="T20" fmla="*/ 6 w 6"/>
                  <a:gd name="T21" fmla="*/ 0 h 5"/>
                  <a:gd name="T22" fmla="*/ 6 w 6"/>
                  <a:gd name="T23" fmla="*/ 0 h 5"/>
                  <a:gd name="T24" fmla="*/ 6 w 6"/>
                  <a:gd name="T25" fmla="*/ 0 h 5"/>
                  <a:gd name="T26" fmla="*/ 6 w 6"/>
                  <a:gd name="T27" fmla="*/ 0 h 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
                  <a:gd name="T43" fmla="*/ 0 h 5"/>
                  <a:gd name="T44" fmla="*/ 6 w 6"/>
                  <a:gd name="T45" fmla="*/ 5 h 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 h="5">
                    <a:moveTo>
                      <a:pt x="6" y="0"/>
                    </a:moveTo>
                    <a:lnTo>
                      <a:pt x="6" y="0"/>
                    </a:lnTo>
                    <a:lnTo>
                      <a:pt x="0" y="0"/>
                    </a:lnTo>
                    <a:lnTo>
                      <a:pt x="6" y="5"/>
                    </a:lnTo>
                    <a:lnTo>
                      <a:pt x="6" y="0"/>
                    </a:lnTo>
                    <a:close/>
                  </a:path>
                </a:pathLst>
              </a:custGeom>
              <a:solidFill>
                <a:srgbClr val="F7F619"/>
              </a:solidFill>
              <a:ln w="9525">
                <a:noFill/>
                <a:round/>
                <a:headEnd/>
                <a:tailEnd/>
              </a:ln>
            </p:spPr>
            <p:txBody>
              <a:bodyPr/>
              <a:lstStyle/>
              <a:p>
                <a:pPr>
                  <a:defRPr/>
                </a:pPr>
                <a:endParaRPr lang="en-GB"/>
              </a:p>
            </p:txBody>
          </p:sp>
          <p:sp>
            <p:nvSpPr>
              <p:cNvPr id="136" name="Freeform 239"/>
              <p:cNvSpPr>
                <a:spLocks/>
              </p:cNvSpPr>
              <p:nvPr/>
            </p:nvSpPr>
            <p:spPr bwMode="auto">
              <a:xfrm>
                <a:off x="4241" y="2185"/>
                <a:ext cx="6" cy="2"/>
              </a:xfrm>
              <a:custGeom>
                <a:avLst/>
                <a:gdLst>
                  <a:gd name="T0" fmla="*/ 6 w 6"/>
                  <a:gd name="T1" fmla="*/ 0 h 1"/>
                  <a:gd name="T2" fmla="*/ 6 w 6"/>
                  <a:gd name="T3" fmla="*/ 0 h 1"/>
                  <a:gd name="T4" fmla="*/ 6 w 6"/>
                  <a:gd name="T5" fmla="*/ 0 h 1"/>
                  <a:gd name="T6" fmla="*/ 0 w 6"/>
                  <a:gd name="T7" fmla="*/ 0 h 1"/>
                  <a:gd name="T8" fmla="*/ 0 w 6"/>
                  <a:gd name="T9" fmla="*/ 0 h 1"/>
                  <a:gd name="T10" fmla="*/ 0 w 6"/>
                  <a:gd name="T11" fmla="*/ 0 h 1"/>
                  <a:gd name="T12" fmla="*/ 0 w 6"/>
                  <a:gd name="T13" fmla="*/ 0 h 1"/>
                  <a:gd name="T14" fmla="*/ 0 w 6"/>
                  <a:gd name="T15" fmla="*/ 0 h 1"/>
                  <a:gd name="T16" fmla="*/ 6 w 6"/>
                  <a:gd name="T17" fmla="*/ 0 h 1"/>
                  <a:gd name="T18" fmla="*/ 6 w 6"/>
                  <a:gd name="T19" fmla="*/ 0 h 1"/>
                  <a:gd name="T20" fmla="*/ 6 w 6"/>
                  <a:gd name="T21" fmla="*/ 0 h 1"/>
                  <a:gd name="T22" fmla="*/ 6 w 6"/>
                  <a:gd name="T23" fmla="*/ 0 h 1"/>
                  <a:gd name="T24" fmla="*/ 6 w 6"/>
                  <a:gd name="T25" fmla="*/ 0 h 1"/>
                  <a:gd name="T26" fmla="*/ 6 w 6"/>
                  <a:gd name="T27" fmla="*/ 0 h 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
                  <a:gd name="T43" fmla="*/ 0 h 1"/>
                  <a:gd name="T44" fmla="*/ 6 w 6"/>
                  <a:gd name="T45" fmla="*/ 1 h 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 h="1">
                    <a:moveTo>
                      <a:pt x="6" y="0"/>
                    </a:moveTo>
                    <a:lnTo>
                      <a:pt x="6" y="0"/>
                    </a:lnTo>
                    <a:lnTo>
                      <a:pt x="0" y="0"/>
                    </a:lnTo>
                    <a:lnTo>
                      <a:pt x="6" y="0"/>
                    </a:lnTo>
                    <a:close/>
                  </a:path>
                </a:pathLst>
              </a:custGeom>
              <a:solidFill>
                <a:srgbClr val="F7F619"/>
              </a:solidFill>
              <a:ln w="9525">
                <a:noFill/>
                <a:round/>
                <a:headEnd/>
                <a:tailEnd/>
              </a:ln>
            </p:spPr>
            <p:txBody>
              <a:bodyPr/>
              <a:lstStyle/>
              <a:p>
                <a:pPr>
                  <a:defRPr/>
                </a:pPr>
                <a:endParaRPr lang="en-GB"/>
              </a:p>
            </p:txBody>
          </p:sp>
          <p:sp>
            <p:nvSpPr>
              <p:cNvPr id="137" name="Freeform 240"/>
              <p:cNvSpPr>
                <a:spLocks/>
              </p:cNvSpPr>
              <p:nvPr/>
            </p:nvSpPr>
            <p:spPr bwMode="auto">
              <a:xfrm>
                <a:off x="4229" y="2185"/>
                <a:ext cx="6" cy="2"/>
              </a:xfrm>
              <a:custGeom>
                <a:avLst/>
                <a:gdLst>
                  <a:gd name="T0" fmla="*/ 6 w 6"/>
                  <a:gd name="T1" fmla="*/ 0 h 1"/>
                  <a:gd name="T2" fmla="*/ 6 w 6"/>
                  <a:gd name="T3" fmla="*/ 0 h 1"/>
                  <a:gd name="T4" fmla="*/ 6 w 6"/>
                  <a:gd name="T5" fmla="*/ 0 h 1"/>
                  <a:gd name="T6" fmla="*/ 6 w 6"/>
                  <a:gd name="T7" fmla="*/ 0 h 1"/>
                  <a:gd name="T8" fmla="*/ 0 w 6"/>
                  <a:gd name="T9" fmla="*/ 0 h 1"/>
                  <a:gd name="T10" fmla="*/ 0 w 6"/>
                  <a:gd name="T11" fmla="*/ 0 h 1"/>
                  <a:gd name="T12" fmla="*/ 0 w 6"/>
                  <a:gd name="T13" fmla="*/ 0 h 1"/>
                  <a:gd name="T14" fmla="*/ 6 w 6"/>
                  <a:gd name="T15" fmla="*/ 0 h 1"/>
                  <a:gd name="T16" fmla="*/ 6 w 6"/>
                  <a:gd name="T17" fmla="*/ 0 h 1"/>
                  <a:gd name="T18" fmla="*/ 6 w 6"/>
                  <a:gd name="T19" fmla="*/ 0 h 1"/>
                  <a:gd name="T20" fmla="*/ 6 w 6"/>
                  <a:gd name="T21" fmla="*/ 0 h 1"/>
                  <a:gd name="T22" fmla="*/ 6 w 6"/>
                  <a:gd name="T23" fmla="*/ 0 h 1"/>
                  <a:gd name="T24" fmla="*/ 6 w 6"/>
                  <a:gd name="T25" fmla="*/ 0 h 1"/>
                  <a:gd name="T26" fmla="*/ 6 w 6"/>
                  <a:gd name="T27" fmla="*/ 0 h 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
                  <a:gd name="T43" fmla="*/ 0 h 1"/>
                  <a:gd name="T44" fmla="*/ 6 w 6"/>
                  <a:gd name="T45" fmla="*/ 1 h 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 h="1">
                    <a:moveTo>
                      <a:pt x="6" y="0"/>
                    </a:moveTo>
                    <a:lnTo>
                      <a:pt x="6" y="0"/>
                    </a:lnTo>
                    <a:lnTo>
                      <a:pt x="0" y="0"/>
                    </a:lnTo>
                    <a:lnTo>
                      <a:pt x="6" y="0"/>
                    </a:lnTo>
                    <a:close/>
                  </a:path>
                </a:pathLst>
              </a:custGeom>
              <a:solidFill>
                <a:srgbClr val="F7F619"/>
              </a:solidFill>
              <a:ln w="9525">
                <a:noFill/>
                <a:round/>
                <a:headEnd/>
                <a:tailEnd/>
              </a:ln>
            </p:spPr>
            <p:txBody>
              <a:bodyPr/>
              <a:lstStyle/>
              <a:p>
                <a:pPr>
                  <a:defRPr/>
                </a:pPr>
                <a:endParaRPr lang="en-GB"/>
              </a:p>
            </p:txBody>
          </p:sp>
          <p:sp>
            <p:nvSpPr>
              <p:cNvPr id="138" name="Freeform 241"/>
              <p:cNvSpPr>
                <a:spLocks/>
              </p:cNvSpPr>
              <p:nvPr/>
            </p:nvSpPr>
            <p:spPr bwMode="auto">
              <a:xfrm>
                <a:off x="4188" y="2157"/>
                <a:ext cx="238" cy="162"/>
              </a:xfrm>
              <a:custGeom>
                <a:avLst/>
                <a:gdLst>
                  <a:gd name="T0" fmla="*/ 238 w 238"/>
                  <a:gd name="T1" fmla="*/ 0 h 156"/>
                  <a:gd name="T2" fmla="*/ 0 w 238"/>
                  <a:gd name="T3" fmla="*/ 0 h 156"/>
                  <a:gd name="T4" fmla="*/ 0 w 238"/>
                  <a:gd name="T5" fmla="*/ 1704 h 156"/>
                  <a:gd name="T6" fmla="*/ 238 w 238"/>
                  <a:gd name="T7" fmla="*/ 1704 h 156"/>
                  <a:gd name="T8" fmla="*/ 238 w 238"/>
                  <a:gd name="T9" fmla="*/ 0 h 156"/>
                  <a:gd name="T10" fmla="*/ 238 w 238"/>
                  <a:gd name="T11" fmla="*/ 0 h 156"/>
                  <a:gd name="T12" fmla="*/ 0 60000 65536"/>
                  <a:gd name="T13" fmla="*/ 0 60000 65536"/>
                  <a:gd name="T14" fmla="*/ 0 60000 65536"/>
                  <a:gd name="T15" fmla="*/ 0 60000 65536"/>
                  <a:gd name="T16" fmla="*/ 0 60000 65536"/>
                  <a:gd name="T17" fmla="*/ 0 60000 65536"/>
                  <a:gd name="T18" fmla="*/ 0 w 238"/>
                  <a:gd name="T19" fmla="*/ 0 h 156"/>
                  <a:gd name="T20" fmla="*/ 238 w 238"/>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38" h="156">
                    <a:moveTo>
                      <a:pt x="238" y="0"/>
                    </a:moveTo>
                    <a:lnTo>
                      <a:pt x="0" y="0"/>
                    </a:lnTo>
                    <a:lnTo>
                      <a:pt x="0" y="156"/>
                    </a:lnTo>
                    <a:lnTo>
                      <a:pt x="238" y="156"/>
                    </a:lnTo>
                    <a:lnTo>
                      <a:pt x="238" y="0"/>
                    </a:lnTo>
                  </a:path>
                </a:pathLst>
              </a:custGeom>
              <a:noFill/>
              <a:ln w="0">
                <a:solidFill>
                  <a:srgbClr val="000000"/>
                </a:solidFill>
                <a:prstDash val="solid"/>
                <a:round/>
                <a:headEnd/>
                <a:tailEnd/>
              </a:ln>
            </p:spPr>
            <p:txBody>
              <a:bodyPr/>
              <a:lstStyle/>
              <a:p>
                <a:pPr>
                  <a:defRPr/>
                </a:pPr>
                <a:endParaRPr lang="en-GB"/>
              </a:p>
            </p:txBody>
          </p:sp>
        </p:grpSp>
        <p:graphicFrame>
          <p:nvGraphicFramePr>
            <p:cNvPr id="18" name="Object 252"/>
            <p:cNvGraphicFramePr>
              <a:graphicFrameLocks noChangeAspect="1"/>
            </p:cNvGraphicFramePr>
            <p:nvPr/>
          </p:nvGraphicFramePr>
          <p:xfrm>
            <a:off x="369889" y="5298398"/>
            <a:ext cx="159887" cy="104250"/>
          </p:xfrm>
          <a:graphic>
            <a:graphicData uri="http://schemas.openxmlformats.org/presentationml/2006/ole">
              <mc:AlternateContent xmlns:mc="http://schemas.openxmlformats.org/markup-compatibility/2006">
                <mc:Choice xmlns:v="urn:schemas-microsoft-com:vml" Requires="v">
                  <p:oleObj spid="_x0000_s365681" name="Clip" r:id="rId7" imgW="2835275" imgH="1920875" progId="">
                    <p:embed/>
                  </p:oleObj>
                </mc:Choice>
                <mc:Fallback>
                  <p:oleObj name="Clip" r:id="rId7" imgW="2835275" imgH="1920875" progId="">
                    <p:embed/>
                    <p:pic>
                      <p:nvPicPr>
                        <p:cNvPr id="0" name="Picture 1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9889" y="5298398"/>
                          <a:ext cx="159887" cy="104250"/>
                        </a:xfrm>
                        <a:prstGeom prst="rect">
                          <a:avLst/>
                        </a:prstGeom>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19" name="Group 214"/>
            <p:cNvGrpSpPr>
              <a:grpSpLocks/>
            </p:cNvGrpSpPr>
            <p:nvPr userDrawn="1"/>
          </p:nvGrpSpPr>
          <p:grpSpPr bwMode="auto">
            <a:xfrm>
              <a:off x="1847017" y="5298398"/>
              <a:ext cx="166365" cy="106293"/>
              <a:chOff x="4187" y="2402"/>
              <a:chExt cx="240" cy="161"/>
            </a:xfrm>
          </p:grpSpPr>
          <p:sp>
            <p:nvSpPr>
              <p:cNvPr id="122" name="Freeform 215"/>
              <p:cNvSpPr>
                <a:spLocks/>
              </p:cNvSpPr>
              <p:nvPr/>
            </p:nvSpPr>
            <p:spPr bwMode="auto">
              <a:xfrm>
                <a:off x="4234" y="2402"/>
                <a:ext cx="191" cy="161"/>
              </a:xfrm>
              <a:custGeom>
                <a:avLst/>
                <a:gdLst>
                  <a:gd name="T0" fmla="*/ 191 w 191"/>
                  <a:gd name="T1" fmla="*/ 1066 h 156"/>
                  <a:gd name="T2" fmla="*/ 191 w 191"/>
                  <a:gd name="T3" fmla="*/ 0 h 156"/>
                  <a:gd name="T4" fmla="*/ 0 w 191"/>
                  <a:gd name="T5" fmla="*/ 0 h 156"/>
                  <a:gd name="T6" fmla="*/ 0 w 191"/>
                  <a:gd name="T7" fmla="*/ 1066 h 156"/>
                  <a:gd name="T8" fmla="*/ 191 w 191"/>
                  <a:gd name="T9" fmla="*/ 1066 h 156"/>
                  <a:gd name="T10" fmla="*/ 191 w 191"/>
                  <a:gd name="T11" fmla="*/ 1066 h 156"/>
                  <a:gd name="T12" fmla="*/ 0 60000 65536"/>
                  <a:gd name="T13" fmla="*/ 0 60000 65536"/>
                  <a:gd name="T14" fmla="*/ 0 60000 65536"/>
                  <a:gd name="T15" fmla="*/ 0 60000 65536"/>
                  <a:gd name="T16" fmla="*/ 0 60000 65536"/>
                  <a:gd name="T17" fmla="*/ 0 60000 65536"/>
                  <a:gd name="T18" fmla="*/ 0 w 191"/>
                  <a:gd name="T19" fmla="*/ 0 h 156"/>
                  <a:gd name="T20" fmla="*/ 191 w 191"/>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191" h="156">
                    <a:moveTo>
                      <a:pt x="191" y="156"/>
                    </a:moveTo>
                    <a:lnTo>
                      <a:pt x="191" y="0"/>
                    </a:lnTo>
                    <a:lnTo>
                      <a:pt x="0" y="0"/>
                    </a:lnTo>
                    <a:lnTo>
                      <a:pt x="0" y="156"/>
                    </a:lnTo>
                    <a:lnTo>
                      <a:pt x="191" y="156"/>
                    </a:lnTo>
                    <a:close/>
                  </a:path>
                </a:pathLst>
              </a:custGeom>
              <a:solidFill>
                <a:srgbClr val="FFE600"/>
              </a:solidFill>
              <a:ln w="9525">
                <a:noFill/>
                <a:round/>
                <a:headEnd/>
                <a:tailEnd/>
              </a:ln>
            </p:spPr>
            <p:txBody>
              <a:bodyPr/>
              <a:lstStyle/>
              <a:p>
                <a:pPr>
                  <a:defRPr/>
                </a:pPr>
                <a:endParaRPr lang="en-GB"/>
              </a:p>
            </p:txBody>
          </p:sp>
          <p:sp>
            <p:nvSpPr>
              <p:cNvPr id="123" name="Freeform 216"/>
              <p:cNvSpPr>
                <a:spLocks/>
              </p:cNvSpPr>
              <p:nvPr/>
            </p:nvSpPr>
            <p:spPr bwMode="auto">
              <a:xfrm>
                <a:off x="4187" y="2402"/>
                <a:ext cx="77" cy="161"/>
              </a:xfrm>
              <a:custGeom>
                <a:avLst/>
                <a:gdLst>
                  <a:gd name="T0" fmla="*/ 77 w 77"/>
                  <a:gd name="T1" fmla="*/ 1066 h 156"/>
                  <a:gd name="T2" fmla="*/ 77 w 77"/>
                  <a:gd name="T3" fmla="*/ 0 h 156"/>
                  <a:gd name="T4" fmla="*/ 0 w 77"/>
                  <a:gd name="T5" fmla="*/ 0 h 156"/>
                  <a:gd name="T6" fmla="*/ 0 w 77"/>
                  <a:gd name="T7" fmla="*/ 1066 h 156"/>
                  <a:gd name="T8" fmla="*/ 77 w 77"/>
                  <a:gd name="T9" fmla="*/ 1066 h 156"/>
                  <a:gd name="T10" fmla="*/ 77 w 77"/>
                  <a:gd name="T11" fmla="*/ 1066 h 156"/>
                  <a:gd name="T12" fmla="*/ 0 60000 65536"/>
                  <a:gd name="T13" fmla="*/ 0 60000 65536"/>
                  <a:gd name="T14" fmla="*/ 0 60000 65536"/>
                  <a:gd name="T15" fmla="*/ 0 60000 65536"/>
                  <a:gd name="T16" fmla="*/ 0 60000 65536"/>
                  <a:gd name="T17" fmla="*/ 0 60000 65536"/>
                  <a:gd name="T18" fmla="*/ 0 w 77"/>
                  <a:gd name="T19" fmla="*/ 0 h 156"/>
                  <a:gd name="T20" fmla="*/ 77 w 77"/>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7" h="156">
                    <a:moveTo>
                      <a:pt x="77" y="156"/>
                    </a:moveTo>
                    <a:lnTo>
                      <a:pt x="77" y="0"/>
                    </a:lnTo>
                    <a:lnTo>
                      <a:pt x="0" y="0"/>
                    </a:lnTo>
                    <a:lnTo>
                      <a:pt x="0" y="156"/>
                    </a:lnTo>
                    <a:lnTo>
                      <a:pt x="77" y="156"/>
                    </a:lnTo>
                    <a:close/>
                  </a:path>
                </a:pathLst>
              </a:custGeom>
              <a:solidFill>
                <a:srgbClr val="0C419A"/>
              </a:solidFill>
              <a:ln w="9525">
                <a:noFill/>
                <a:round/>
                <a:headEnd/>
                <a:tailEnd/>
              </a:ln>
            </p:spPr>
            <p:txBody>
              <a:bodyPr/>
              <a:lstStyle/>
              <a:p>
                <a:pPr>
                  <a:defRPr/>
                </a:pPr>
                <a:endParaRPr lang="en-GB"/>
              </a:p>
            </p:txBody>
          </p:sp>
          <p:sp>
            <p:nvSpPr>
              <p:cNvPr id="124" name="Freeform 217"/>
              <p:cNvSpPr>
                <a:spLocks/>
              </p:cNvSpPr>
              <p:nvPr/>
            </p:nvSpPr>
            <p:spPr bwMode="auto">
              <a:xfrm>
                <a:off x="4348" y="2402"/>
                <a:ext cx="79" cy="161"/>
              </a:xfrm>
              <a:custGeom>
                <a:avLst/>
                <a:gdLst>
                  <a:gd name="T0" fmla="*/ 78 w 78"/>
                  <a:gd name="T1" fmla="*/ 1066 h 156"/>
                  <a:gd name="T2" fmla="*/ 78 w 78"/>
                  <a:gd name="T3" fmla="*/ 0 h 156"/>
                  <a:gd name="T4" fmla="*/ 0 w 78"/>
                  <a:gd name="T5" fmla="*/ 0 h 156"/>
                  <a:gd name="T6" fmla="*/ 0 w 78"/>
                  <a:gd name="T7" fmla="*/ 1066 h 156"/>
                  <a:gd name="T8" fmla="*/ 78 w 78"/>
                  <a:gd name="T9" fmla="*/ 1066 h 156"/>
                  <a:gd name="T10" fmla="*/ 78 w 78"/>
                  <a:gd name="T11" fmla="*/ 1066 h 156"/>
                  <a:gd name="T12" fmla="*/ 0 60000 65536"/>
                  <a:gd name="T13" fmla="*/ 0 60000 65536"/>
                  <a:gd name="T14" fmla="*/ 0 60000 65536"/>
                  <a:gd name="T15" fmla="*/ 0 60000 65536"/>
                  <a:gd name="T16" fmla="*/ 0 60000 65536"/>
                  <a:gd name="T17" fmla="*/ 0 60000 65536"/>
                  <a:gd name="T18" fmla="*/ 0 w 78"/>
                  <a:gd name="T19" fmla="*/ 0 h 156"/>
                  <a:gd name="T20" fmla="*/ 78 w 78"/>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8" h="156">
                    <a:moveTo>
                      <a:pt x="78" y="156"/>
                    </a:moveTo>
                    <a:lnTo>
                      <a:pt x="78" y="0"/>
                    </a:lnTo>
                    <a:lnTo>
                      <a:pt x="0" y="0"/>
                    </a:lnTo>
                    <a:lnTo>
                      <a:pt x="0" y="156"/>
                    </a:lnTo>
                    <a:lnTo>
                      <a:pt x="78" y="156"/>
                    </a:lnTo>
                    <a:close/>
                  </a:path>
                </a:pathLst>
              </a:custGeom>
              <a:solidFill>
                <a:srgbClr val="FF0000"/>
              </a:solidFill>
              <a:ln w="9525">
                <a:noFill/>
                <a:round/>
                <a:headEnd/>
                <a:tailEnd/>
              </a:ln>
            </p:spPr>
            <p:txBody>
              <a:bodyPr/>
              <a:lstStyle/>
              <a:p>
                <a:pPr>
                  <a:defRPr/>
                </a:pPr>
                <a:endParaRPr lang="en-GB"/>
              </a:p>
            </p:txBody>
          </p:sp>
          <p:sp>
            <p:nvSpPr>
              <p:cNvPr id="125" name="Freeform 218"/>
              <p:cNvSpPr>
                <a:spLocks/>
              </p:cNvSpPr>
              <p:nvPr/>
            </p:nvSpPr>
            <p:spPr bwMode="auto">
              <a:xfrm>
                <a:off x="4187" y="2402"/>
                <a:ext cx="238" cy="161"/>
              </a:xfrm>
              <a:custGeom>
                <a:avLst/>
                <a:gdLst>
                  <a:gd name="T0" fmla="*/ 19 w 244"/>
                  <a:gd name="T1" fmla="*/ 19856 h 151"/>
                  <a:gd name="T2" fmla="*/ 19 w 244"/>
                  <a:gd name="T3" fmla="*/ 0 h 151"/>
                  <a:gd name="T4" fmla="*/ 0 w 244"/>
                  <a:gd name="T5" fmla="*/ 0 h 151"/>
                  <a:gd name="T6" fmla="*/ 0 w 244"/>
                  <a:gd name="T7" fmla="*/ 19856 h 151"/>
                  <a:gd name="T8" fmla="*/ 19 w 244"/>
                  <a:gd name="T9" fmla="*/ 19856 h 151"/>
                  <a:gd name="T10" fmla="*/ 19 w 244"/>
                  <a:gd name="T11" fmla="*/ 19856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path>
                </a:pathLst>
              </a:custGeom>
              <a:noFill/>
              <a:ln w="0">
                <a:solidFill>
                  <a:srgbClr val="000000"/>
                </a:solidFill>
                <a:prstDash val="solid"/>
                <a:round/>
                <a:headEnd/>
                <a:tailEnd/>
              </a:ln>
            </p:spPr>
            <p:txBody>
              <a:bodyPr/>
              <a:lstStyle/>
              <a:p>
                <a:pPr>
                  <a:defRPr/>
                </a:pPr>
                <a:endParaRPr lang="en-GB"/>
              </a:p>
            </p:txBody>
          </p:sp>
        </p:grpSp>
        <p:grpSp>
          <p:nvGrpSpPr>
            <p:cNvPr id="20" name="Group 269"/>
            <p:cNvGrpSpPr>
              <a:grpSpLocks noChangeAspect="1"/>
            </p:cNvGrpSpPr>
            <p:nvPr userDrawn="1"/>
          </p:nvGrpSpPr>
          <p:grpSpPr bwMode="auto">
            <a:xfrm>
              <a:off x="790121" y="5298398"/>
              <a:ext cx="160549" cy="102873"/>
              <a:chOff x="4214" y="2064"/>
              <a:chExt cx="242" cy="157"/>
            </a:xfrm>
          </p:grpSpPr>
          <p:sp>
            <p:nvSpPr>
              <p:cNvPr id="118" name="AutoShape 270"/>
              <p:cNvSpPr>
                <a:spLocks noChangeAspect="1" noChangeArrowheads="1" noTextEdit="1"/>
              </p:cNvSpPr>
              <p:nvPr/>
            </p:nvSpPr>
            <p:spPr bwMode="auto">
              <a:xfrm>
                <a:off x="4214" y="2064"/>
                <a:ext cx="242" cy="157"/>
              </a:xfrm>
              <a:prstGeom prst="rect">
                <a:avLst/>
              </a:prstGeom>
              <a:noFill/>
              <a:ln w="6350" algn="ctr">
                <a:solidFill>
                  <a:schemeClr val="tx1"/>
                </a:solidFill>
                <a:miter lim="800000"/>
                <a:headEnd/>
                <a:tailEnd/>
              </a:ln>
            </p:spPr>
            <p:txBody>
              <a:bodyPr/>
              <a:lstStyle/>
              <a:p>
                <a:pPr>
                  <a:defRPr/>
                </a:pPr>
                <a:endParaRPr lang="en-GB"/>
              </a:p>
            </p:txBody>
          </p:sp>
          <p:sp>
            <p:nvSpPr>
              <p:cNvPr id="119" name="Rectangle 271"/>
              <p:cNvSpPr>
                <a:spLocks noChangeArrowheads="1"/>
              </p:cNvSpPr>
              <p:nvPr/>
            </p:nvSpPr>
            <p:spPr bwMode="auto">
              <a:xfrm>
                <a:off x="4214" y="2064"/>
                <a:ext cx="242" cy="53"/>
              </a:xfrm>
              <a:prstGeom prst="rect">
                <a:avLst/>
              </a:prstGeom>
              <a:solidFill>
                <a:srgbClr val="FFFF00"/>
              </a:solidFill>
              <a:ln w="9525">
                <a:noFill/>
                <a:miter lim="800000"/>
                <a:headEnd/>
                <a:tailEnd/>
              </a:ln>
            </p:spPr>
            <p:txBody>
              <a:bodyPr/>
              <a:lstStyle/>
              <a:p>
                <a:pPr eaLnBrk="0" hangingPunct="0">
                  <a:spcBef>
                    <a:spcPct val="50000"/>
                  </a:spcBef>
                  <a:defRPr/>
                </a:pPr>
                <a:endParaRPr lang="en-US"/>
              </a:p>
            </p:txBody>
          </p:sp>
          <p:sp>
            <p:nvSpPr>
              <p:cNvPr id="120" name="Rectangle 272"/>
              <p:cNvSpPr>
                <a:spLocks noChangeArrowheads="1"/>
              </p:cNvSpPr>
              <p:nvPr/>
            </p:nvSpPr>
            <p:spPr bwMode="auto">
              <a:xfrm>
                <a:off x="4214" y="2117"/>
                <a:ext cx="242" cy="51"/>
              </a:xfrm>
              <a:prstGeom prst="rect">
                <a:avLst/>
              </a:prstGeom>
              <a:solidFill>
                <a:srgbClr val="51DC00"/>
              </a:solidFill>
              <a:ln w="9525">
                <a:noFill/>
                <a:miter lim="800000"/>
                <a:headEnd/>
                <a:tailEnd/>
              </a:ln>
            </p:spPr>
            <p:txBody>
              <a:bodyPr/>
              <a:lstStyle/>
              <a:p>
                <a:pPr eaLnBrk="0" hangingPunct="0">
                  <a:spcBef>
                    <a:spcPct val="50000"/>
                  </a:spcBef>
                  <a:defRPr/>
                </a:pPr>
                <a:endParaRPr lang="en-US"/>
              </a:p>
            </p:txBody>
          </p:sp>
          <p:sp>
            <p:nvSpPr>
              <p:cNvPr id="121" name="Rectangle 273"/>
              <p:cNvSpPr>
                <a:spLocks noChangeArrowheads="1"/>
              </p:cNvSpPr>
              <p:nvPr/>
            </p:nvSpPr>
            <p:spPr bwMode="auto">
              <a:xfrm>
                <a:off x="4214" y="2168"/>
                <a:ext cx="242" cy="53"/>
              </a:xfrm>
              <a:prstGeom prst="rect">
                <a:avLst/>
              </a:prstGeom>
              <a:solidFill>
                <a:srgbClr val="FF0000"/>
              </a:solidFill>
              <a:ln w="9525">
                <a:noFill/>
                <a:miter lim="800000"/>
                <a:headEnd/>
                <a:tailEnd/>
              </a:ln>
            </p:spPr>
            <p:txBody>
              <a:bodyPr/>
              <a:lstStyle/>
              <a:p>
                <a:pPr eaLnBrk="0" hangingPunct="0">
                  <a:spcBef>
                    <a:spcPct val="50000"/>
                  </a:spcBef>
                  <a:defRPr/>
                </a:pPr>
                <a:endParaRPr lang="en-US"/>
              </a:p>
            </p:txBody>
          </p:sp>
        </p:grpSp>
        <p:grpSp>
          <p:nvGrpSpPr>
            <p:cNvPr id="21" name="Group 16"/>
            <p:cNvGrpSpPr>
              <a:grpSpLocks/>
            </p:cNvGrpSpPr>
            <p:nvPr userDrawn="1"/>
          </p:nvGrpSpPr>
          <p:grpSpPr bwMode="auto">
            <a:xfrm>
              <a:off x="1854256" y="5092835"/>
              <a:ext cx="163609" cy="106293"/>
              <a:chOff x="1116" y="1646"/>
              <a:chExt cx="245" cy="151"/>
            </a:xfrm>
          </p:grpSpPr>
          <p:sp>
            <p:nvSpPr>
              <p:cNvPr id="115" name="Freeform 17"/>
              <p:cNvSpPr>
                <a:spLocks/>
              </p:cNvSpPr>
              <p:nvPr/>
            </p:nvSpPr>
            <p:spPr bwMode="auto">
              <a:xfrm>
                <a:off x="1116" y="1646"/>
                <a:ext cx="245" cy="151"/>
              </a:xfrm>
              <a:custGeom>
                <a:avLst/>
                <a:gdLst>
                  <a:gd name="T0" fmla="*/ 244 w 244"/>
                  <a:gd name="T1" fmla="*/ 151 h 151"/>
                  <a:gd name="T2" fmla="*/ 244 w 244"/>
                  <a:gd name="T3" fmla="*/ 0 h 151"/>
                  <a:gd name="T4" fmla="*/ 0 w 244"/>
                  <a:gd name="T5" fmla="*/ 0 h 151"/>
                  <a:gd name="T6" fmla="*/ 0 w 244"/>
                  <a:gd name="T7" fmla="*/ 151 h 151"/>
                  <a:gd name="T8" fmla="*/ 244 w 244"/>
                  <a:gd name="T9" fmla="*/ 151 h 151"/>
                  <a:gd name="T10" fmla="*/ 244 w 244"/>
                  <a:gd name="T11" fmla="*/ 151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close/>
                  </a:path>
                </a:pathLst>
              </a:custGeom>
              <a:solidFill>
                <a:srgbClr val="FFFFFF"/>
              </a:solidFill>
              <a:ln w="9525">
                <a:noFill/>
                <a:round/>
                <a:headEnd/>
                <a:tailEnd/>
              </a:ln>
            </p:spPr>
            <p:txBody>
              <a:bodyPr/>
              <a:lstStyle/>
              <a:p>
                <a:pPr>
                  <a:defRPr/>
                </a:pPr>
                <a:endParaRPr lang="en-GB"/>
              </a:p>
            </p:txBody>
          </p:sp>
          <p:sp>
            <p:nvSpPr>
              <p:cNvPr id="116" name="Freeform 18"/>
              <p:cNvSpPr>
                <a:spLocks/>
              </p:cNvSpPr>
              <p:nvPr/>
            </p:nvSpPr>
            <p:spPr bwMode="auto">
              <a:xfrm>
                <a:off x="1116" y="1646"/>
                <a:ext cx="245" cy="151"/>
              </a:xfrm>
              <a:custGeom>
                <a:avLst/>
                <a:gdLst>
                  <a:gd name="T0" fmla="*/ 244 w 244"/>
                  <a:gd name="T1" fmla="*/ 151 h 151"/>
                  <a:gd name="T2" fmla="*/ 244 w 244"/>
                  <a:gd name="T3" fmla="*/ 0 h 151"/>
                  <a:gd name="T4" fmla="*/ 0 w 244"/>
                  <a:gd name="T5" fmla="*/ 0 h 151"/>
                  <a:gd name="T6" fmla="*/ 0 w 244"/>
                  <a:gd name="T7" fmla="*/ 151 h 151"/>
                  <a:gd name="T8" fmla="*/ 244 w 244"/>
                  <a:gd name="T9" fmla="*/ 151 h 151"/>
                  <a:gd name="T10" fmla="*/ 244 w 244"/>
                  <a:gd name="T11" fmla="*/ 151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path>
                </a:pathLst>
              </a:custGeom>
              <a:noFill/>
              <a:ln w="0">
                <a:solidFill>
                  <a:srgbClr val="000000"/>
                </a:solidFill>
                <a:prstDash val="solid"/>
                <a:round/>
                <a:headEnd/>
                <a:tailEnd/>
              </a:ln>
            </p:spPr>
            <p:txBody>
              <a:bodyPr/>
              <a:lstStyle/>
              <a:p>
                <a:pPr>
                  <a:defRPr/>
                </a:pPr>
                <a:endParaRPr lang="en-GB"/>
              </a:p>
            </p:txBody>
          </p:sp>
          <p:sp>
            <p:nvSpPr>
              <p:cNvPr id="117" name="Freeform 19"/>
              <p:cNvSpPr>
                <a:spLocks/>
              </p:cNvSpPr>
              <p:nvPr/>
            </p:nvSpPr>
            <p:spPr bwMode="auto">
              <a:xfrm>
                <a:off x="1116" y="1646"/>
                <a:ext cx="245" cy="151"/>
              </a:xfrm>
              <a:custGeom>
                <a:avLst/>
                <a:gdLst>
                  <a:gd name="T0" fmla="*/ 244 w 244"/>
                  <a:gd name="T1" fmla="*/ 61 h 151"/>
                  <a:gd name="T2" fmla="*/ 89 w 244"/>
                  <a:gd name="T3" fmla="*/ 61 h 151"/>
                  <a:gd name="T4" fmla="*/ 89 w 244"/>
                  <a:gd name="T5" fmla="*/ 0 h 151"/>
                  <a:gd name="T6" fmla="*/ 59 w 244"/>
                  <a:gd name="T7" fmla="*/ 0 h 151"/>
                  <a:gd name="T8" fmla="*/ 59 w 244"/>
                  <a:gd name="T9" fmla="*/ 61 h 151"/>
                  <a:gd name="T10" fmla="*/ 0 w 244"/>
                  <a:gd name="T11" fmla="*/ 61 h 151"/>
                  <a:gd name="T12" fmla="*/ 0 w 244"/>
                  <a:gd name="T13" fmla="*/ 89 h 151"/>
                  <a:gd name="T14" fmla="*/ 59 w 244"/>
                  <a:gd name="T15" fmla="*/ 89 h 151"/>
                  <a:gd name="T16" fmla="*/ 59 w 244"/>
                  <a:gd name="T17" fmla="*/ 151 h 151"/>
                  <a:gd name="T18" fmla="*/ 89 w 244"/>
                  <a:gd name="T19" fmla="*/ 151 h 151"/>
                  <a:gd name="T20" fmla="*/ 89 w 244"/>
                  <a:gd name="T21" fmla="*/ 89 h 151"/>
                  <a:gd name="T22" fmla="*/ 244 w 244"/>
                  <a:gd name="T23" fmla="*/ 89 h 151"/>
                  <a:gd name="T24" fmla="*/ 244 w 244"/>
                  <a:gd name="T25" fmla="*/ 61 h 151"/>
                  <a:gd name="T26" fmla="*/ 244 w 244"/>
                  <a:gd name="T27" fmla="*/ 61 h 15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4"/>
                  <a:gd name="T43" fmla="*/ 0 h 151"/>
                  <a:gd name="T44" fmla="*/ 244 w 244"/>
                  <a:gd name="T45" fmla="*/ 151 h 15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4" h="151">
                    <a:moveTo>
                      <a:pt x="244" y="61"/>
                    </a:moveTo>
                    <a:lnTo>
                      <a:pt x="89" y="61"/>
                    </a:lnTo>
                    <a:lnTo>
                      <a:pt x="89" y="0"/>
                    </a:lnTo>
                    <a:lnTo>
                      <a:pt x="59" y="0"/>
                    </a:lnTo>
                    <a:lnTo>
                      <a:pt x="59" y="61"/>
                    </a:lnTo>
                    <a:lnTo>
                      <a:pt x="0" y="61"/>
                    </a:lnTo>
                    <a:lnTo>
                      <a:pt x="0" y="89"/>
                    </a:lnTo>
                    <a:lnTo>
                      <a:pt x="59" y="89"/>
                    </a:lnTo>
                    <a:lnTo>
                      <a:pt x="59" y="151"/>
                    </a:lnTo>
                    <a:lnTo>
                      <a:pt x="89" y="151"/>
                    </a:lnTo>
                    <a:lnTo>
                      <a:pt x="89" y="89"/>
                    </a:lnTo>
                    <a:lnTo>
                      <a:pt x="244" y="89"/>
                    </a:lnTo>
                    <a:lnTo>
                      <a:pt x="244" y="61"/>
                    </a:lnTo>
                    <a:close/>
                  </a:path>
                </a:pathLst>
              </a:custGeom>
              <a:solidFill>
                <a:srgbClr val="0C419A"/>
              </a:solidFill>
              <a:ln w="9525">
                <a:noFill/>
                <a:round/>
                <a:headEnd/>
                <a:tailEnd/>
              </a:ln>
            </p:spPr>
            <p:txBody>
              <a:bodyPr/>
              <a:lstStyle/>
              <a:p>
                <a:pPr>
                  <a:defRPr/>
                </a:pPr>
                <a:endParaRPr lang="en-GB"/>
              </a:p>
            </p:txBody>
          </p:sp>
        </p:grpSp>
        <p:grpSp>
          <p:nvGrpSpPr>
            <p:cNvPr id="22" name="Group 21"/>
            <p:cNvGrpSpPr>
              <a:grpSpLocks/>
            </p:cNvGrpSpPr>
            <p:nvPr userDrawn="1"/>
          </p:nvGrpSpPr>
          <p:grpSpPr bwMode="auto">
            <a:xfrm>
              <a:off x="3341609" y="5092835"/>
              <a:ext cx="163288" cy="104917"/>
              <a:chOff x="1117" y="2897"/>
              <a:chExt cx="243" cy="157"/>
            </a:xfrm>
          </p:grpSpPr>
          <p:sp>
            <p:nvSpPr>
              <p:cNvPr id="111" name="Freeform 21"/>
              <p:cNvSpPr>
                <a:spLocks/>
              </p:cNvSpPr>
              <p:nvPr/>
            </p:nvSpPr>
            <p:spPr bwMode="auto">
              <a:xfrm>
                <a:off x="1117" y="2897"/>
                <a:ext cx="243" cy="157"/>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FFFF"/>
              </a:solidFill>
              <a:ln w="9525">
                <a:noFill/>
                <a:round/>
                <a:headEnd/>
                <a:tailEnd/>
              </a:ln>
            </p:spPr>
            <p:txBody>
              <a:bodyPr/>
              <a:lstStyle/>
              <a:p>
                <a:pPr>
                  <a:defRPr/>
                </a:pPr>
                <a:endParaRPr lang="en-GB"/>
              </a:p>
            </p:txBody>
          </p:sp>
          <p:sp>
            <p:nvSpPr>
              <p:cNvPr id="112" name="Freeform 22"/>
              <p:cNvSpPr>
                <a:spLocks/>
              </p:cNvSpPr>
              <p:nvPr/>
            </p:nvSpPr>
            <p:spPr bwMode="auto">
              <a:xfrm>
                <a:off x="1117" y="2897"/>
                <a:ext cx="77" cy="157"/>
              </a:xfrm>
              <a:custGeom>
                <a:avLst/>
                <a:gdLst>
                  <a:gd name="T0" fmla="*/ 77 w 77"/>
                  <a:gd name="T1" fmla="*/ 156 h 156"/>
                  <a:gd name="T2" fmla="*/ 77 w 77"/>
                  <a:gd name="T3" fmla="*/ 0 h 156"/>
                  <a:gd name="T4" fmla="*/ 0 w 77"/>
                  <a:gd name="T5" fmla="*/ 0 h 156"/>
                  <a:gd name="T6" fmla="*/ 0 w 77"/>
                  <a:gd name="T7" fmla="*/ 156 h 156"/>
                  <a:gd name="T8" fmla="*/ 77 w 77"/>
                  <a:gd name="T9" fmla="*/ 156 h 156"/>
                  <a:gd name="T10" fmla="*/ 77 w 77"/>
                  <a:gd name="T11" fmla="*/ 156 h 156"/>
                  <a:gd name="T12" fmla="*/ 0 60000 65536"/>
                  <a:gd name="T13" fmla="*/ 0 60000 65536"/>
                  <a:gd name="T14" fmla="*/ 0 60000 65536"/>
                  <a:gd name="T15" fmla="*/ 0 60000 65536"/>
                  <a:gd name="T16" fmla="*/ 0 60000 65536"/>
                  <a:gd name="T17" fmla="*/ 0 60000 65536"/>
                  <a:gd name="T18" fmla="*/ 0 w 77"/>
                  <a:gd name="T19" fmla="*/ 0 h 156"/>
                  <a:gd name="T20" fmla="*/ 77 w 77"/>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7" h="156">
                    <a:moveTo>
                      <a:pt x="77" y="156"/>
                    </a:moveTo>
                    <a:lnTo>
                      <a:pt x="77" y="0"/>
                    </a:lnTo>
                    <a:lnTo>
                      <a:pt x="0" y="0"/>
                    </a:lnTo>
                    <a:lnTo>
                      <a:pt x="0" y="156"/>
                    </a:lnTo>
                    <a:lnTo>
                      <a:pt x="77" y="156"/>
                    </a:lnTo>
                    <a:close/>
                  </a:path>
                </a:pathLst>
              </a:custGeom>
              <a:solidFill>
                <a:srgbClr val="008837"/>
              </a:solidFill>
              <a:ln w="9525">
                <a:noFill/>
                <a:round/>
                <a:headEnd/>
                <a:tailEnd/>
              </a:ln>
            </p:spPr>
            <p:txBody>
              <a:bodyPr/>
              <a:lstStyle/>
              <a:p>
                <a:pPr>
                  <a:defRPr/>
                </a:pPr>
                <a:endParaRPr lang="en-GB"/>
              </a:p>
            </p:txBody>
          </p:sp>
          <p:sp>
            <p:nvSpPr>
              <p:cNvPr id="113" name="Freeform 23"/>
              <p:cNvSpPr>
                <a:spLocks/>
              </p:cNvSpPr>
              <p:nvPr/>
            </p:nvSpPr>
            <p:spPr bwMode="auto">
              <a:xfrm>
                <a:off x="1277" y="2897"/>
                <a:ext cx="83" cy="157"/>
              </a:xfrm>
              <a:custGeom>
                <a:avLst/>
                <a:gdLst>
                  <a:gd name="T0" fmla="*/ 84 w 84"/>
                  <a:gd name="T1" fmla="*/ 156 h 156"/>
                  <a:gd name="T2" fmla="*/ 84 w 84"/>
                  <a:gd name="T3" fmla="*/ 0 h 156"/>
                  <a:gd name="T4" fmla="*/ 0 w 84"/>
                  <a:gd name="T5" fmla="*/ 0 h 156"/>
                  <a:gd name="T6" fmla="*/ 0 w 84"/>
                  <a:gd name="T7" fmla="*/ 156 h 156"/>
                  <a:gd name="T8" fmla="*/ 84 w 84"/>
                  <a:gd name="T9" fmla="*/ 156 h 156"/>
                  <a:gd name="T10" fmla="*/ 84 w 84"/>
                  <a:gd name="T11" fmla="*/ 156 h 156"/>
                  <a:gd name="T12" fmla="*/ 0 60000 65536"/>
                  <a:gd name="T13" fmla="*/ 0 60000 65536"/>
                  <a:gd name="T14" fmla="*/ 0 60000 65536"/>
                  <a:gd name="T15" fmla="*/ 0 60000 65536"/>
                  <a:gd name="T16" fmla="*/ 0 60000 65536"/>
                  <a:gd name="T17" fmla="*/ 0 60000 65536"/>
                  <a:gd name="T18" fmla="*/ 0 w 84"/>
                  <a:gd name="T19" fmla="*/ 0 h 156"/>
                  <a:gd name="T20" fmla="*/ 84 w 8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84" h="156">
                    <a:moveTo>
                      <a:pt x="84" y="156"/>
                    </a:moveTo>
                    <a:lnTo>
                      <a:pt x="84" y="0"/>
                    </a:lnTo>
                    <a:lnTo>
                      <a:pt x="0" y="0"/>
                    </a:lnTo>
                    <a:lnTo>
                      <a:pt x="0" y="156"/>
                    </a:lnTo>
                    <a:lnTo>
                      <a:pt x="84" y="156"/>
                    </a:lnTo>
                    <a:close/>
                  </a:path>
                </a:pathLst>
              </a:custGeom>
              <a:solidFill>
                <a:srgbClr val="FF0000"/>
              </a:solidFill>
              <a:ln w="9525">
                <a:noFill/>
                <a:round/>
                <a:headEnd/>
                <a:tailEnd/>
              </a:ln>
            </p:spPr>
            <p:txBody>
              <a:bodyPr/>
              <a:lstStyle/>
              <a:p>
                <a:pPr>
                  <a:defRPr/>
                </a:pPr>
                <a:endParaRPr lang="en-GB"/>
              </a:p>
            </p:txBody>
          </p:sp>
          <p:sp>
            <p:nvSpPr>
              <p:cNvPr id="114" name="Freeform 24"/>
              <p:cNvSpPr>
                <a:spLocks/>
              </p:cNvSpPr>
              <p:nvPr/>
            </p:nvSpPr>
            <p:spPr bwMode="auto">
              <a:xfrm>
                <a:off x="1117" y="2897"/>
                <a:ext cx="243" cy="157"/>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3" name="Group 25"/>
            <p:cNvGrpSpPr>
              <a:grpSpLocks/>
            </p:cNvGrpSpPr>
            <p:nvPr userDrawn="1"/>
          </p:nvGrpSpPr>
          <p:grpSpPr bwMode="auto">
            <a:xfrm>
              <a:off x="3130146" y="5092835"/>
              <a:ext cx="163288" cy="104917"/>
              <a:chOff x="1118" y="2646"/>
              <a:chExt cx="243" cy="157"/>
            </a:xfrm>
          </p:grpSpPr>
          <p:sp>
            <p:nvSpPr>
              <p:cNvPr id="107" name="Freeform 26"/>
              <p:cNvSpPr>
                <a:spLocks/>
              </p:cNvSpPr>
              <p:nvPr/>
            </p:nvSpPr>
            <p:spPr bwMode="auto">
              <a:xfrm>
                <a:off x="1118" y="2646"/>
                <a:ext cx="243" cy="157"/>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FFFF"/>
              </a:solidFill>
              <a:ln w="9525">
                <a:noFill/>
                <a:round/>
                <a:headEnd/>
                <a:tailEnd/>
              </a:ln>
            </p:spPr>
            <p:txBody>
              <a:bodyPr/>
              <a:lstStyle/>
              <a:p>
                <a:pPr>
                  <a:defRPr/>
                </a:pPr>
                <a:endParaRPr lang="en-GB"/>
              </a:p>
            </p:txBody>
          </p:sp>
          <p:sp>
            <p:nvSpPr>
              <p:cNvPr id="108" name="Freeform 27"/>
              <p:cNvSpPr>
                <a:spLocks/>
              </p:cNvSpPr>
              <p:nvPr/>
            </p:nvSpPr>
            <p:spPr bwMode="auto">
              <a:xfrm>
                <a:off x="1118" y="2646"/>
                <a:ext cx="77" cy="157"/>
              </a:xfrm>
              <a:custGeom>
                <a:avLst/>
                <a:gdLst>
                  <a:gd name="T0" fmla="*/ 77 w 77"/>
                  <a:gd name="T1" fmla="*/ 156 h 156"/>
                  <a:gd name="T2" fmla="*/ 77 w 77"/>
                  <a:gd name="T3" fmla="*/ 0 h 156"/>
                  <a:gd name="T4" fmla="*/ 0 w 77"/>
                  <a:gd name="T5" fmla="*/ 0 h 156"/>
                  <a:gd name="T6" fmla="*/ 0 w 77"/>
                  <a:gd name="T7" fmla="*/ 156 h 156"/>
                  <a:gd name="T8" fmla="*/ 77 w 77"/>
                  <a:gd name="T9" fmla="*/ 156 h 156"/>
                  <a:gd name="T10" fmla="*/ 77 w 77"/>
                  <a:gd name="T11" fmla="*/ 156 h 156"/>
                  <a:gd name="T12" fmla="*/ 0 60000 65536"/>
                  <a:gd name="T13" fmla="*/ 0 60000 65536"/>
                  <a:gd name="T14" fmla="*/ 0 60000 65536"/>
                  <a:gd name="T15" fmla="*/ 0 60000 65536"/>
                  <a:gd name="T16" fmla="*/ 0 60000 65536"/>
                  <a:gd name="T17" fmla="*/ 0 60000 65536"/>
                  <a:gd name="T18" fmla="*/ 0 w 77"/>
                  <a:gd name="T19" fmla="*/ 0 h 156"/>
                  <a:gd name="T20" fmla="*/ 77 w 77"/>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7" h="156">
                    <a:moveTo>
                      <a:pt x="77" y="156"/>
                    </a:moveTo>
                    <a:lnTo>
                      <a:pt x="77" y="0"/>
                    </a:lnTo>
                    <a:lnTo>
                      <a:pt x="0" y="0"/>
                    </a:lnTo>
                    <a:lnTo>
                      <a:pt x="0" y="156"/>
                    </a:lnTo>
                    <a:lnTo>
                      <a:pt x="77" y="156"/>
                    </a:lnTo>
                    <a:close/>
                  </a:path>
                </a:pathLst>
              </a:custGeom>
              <a:solidFill>
                <a:srgbClr val="008837"/>
              </a:solidFill>
              <a:ln w="9525">
                <a:noFill/>
                <a:round/>
                <a:headEnd/>
                <a:tailEnd/>
              </a:ln>
            </p:spPr>
            <p:txBody>
              <a:bodyPr/>
              <a:lstStyle/>
              <a:p>
                <a:pPr>
                  <a:defRPr/>
                </a:pPr>
                <a:endParaRPr lang="en-GB"/>
              </a:p>
            </p:txBody>
          </p:sp>
          <p:sp>
            <p:nvSpPr>
              <p:cNvPr id="109" name="Freeform 28"/>
              <p:cNvSpPr>
                <a:spLocks/>
              </p:cNvSpPr>
              <p:nvPr/>
            </p:nvSpPr>
            <p:spPr bwMode="auto">
              <a:xfrm>
                <a:off x="1278" y="2646"/>
                <a:ext cx="83" cy="157"/>
              </a:xfrm>
              <a:custGeom>
                <a:avLst/>
                <a:gdLst>
                  <a:gd name="T0" fmla="*/ 84 w 84"/>
                  <a:gd name="T1" fmla="*/ 156 h 156"/>
                  <a:gd name="T2" fmla="*/ 84 w 84"/>
                  <a:gd name="T3" fmla="*/ 0 h 156"/>
                  <a:gd name="T4" fmla="*/ 0 w 84"/>
                  <a:gd name="T5" fmla="*/ 0 h 156"/>
                  <a:gd name="T6" fmla="*/ 0 w 84"/>
                  <a:gd name="T7" fmla="*/ 156 h 156"/>
                  <a:gd name="T8" fmla="*/ 84 w 84"/>
                  <a:gd name="T9" fmla="*/ 156 h 156"/>
                  <a:gd name="T10" fmla="*/ 84 w 84"/>
                  <a:gd name="T11" fmla="*/ 156 h 156"/>
                  <a:gd name="T12" fmla="*/ 0 60000 65536"/>
                  <a:gd name="T13" fmla="*/ 0 60000 65536"/>
                  <a:gd name="T14" fmla="*/ 0 60000 65536"/>
                  <a:gd name="T15" fmla="*/ 0 60000 65536"/>
                  <a:gd name="T16" fmla="*/ 0 60000 65536"/>
                  <a:gd name="T17" fmla="*/ 0 60000 65536"/>
                  <a:gd name="T18" fmla="*/ 0 w 84"/>
                  <a:gd name="T19" fmla="*/ 0 h 156"/>
                  <a:gd name="T20" fmla="*/ 84 w 8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84" h="156">
                    <a:moveTo>
                      <a:pt x="84" y="156"/>
                    </a:moveTo>
                    <a:lnTo>
                      <a:pt x="84" y="0"/>
                    </a:lnTo>
                    <a:lnTo>
                      <a:pt x="0" y="0"/>
                    </a:lnTo>
                    <a:lnTo>
                      <a:pt x="0" y="156"/>
                    </a:lnTo>
                    <a:lnTo>
                      <a:pt x="84" y="156"/>
                    </a:lnTo>
                    <a:close/>
                  </a:path>
                </a:pathLst>
              </a:custGeom>
              <a:solidFill>
                <a:srgbClr val="FF7F00"/>
              </a:solidFill>
              <a:ln w="9525">
                <a:noFill/>
                <a:round/>
                <a:headEnd/>
                <a:tailEnd/>
              </a:ln>
            </p:spPr>
            <p:txBody>
              <a:bodyPr/>
              <a:lstStyle/>
              <a:p>
                <a:pPr>
                  <a:defRPr/>
                </a:pPr>
                <a:endParaRPr lang="en-GB"/>
              </a:p>
            </p:txBody>
          </p:sp>
          <p:sp>
            <p:nvSpPr>
              <p:cNvPr id="110" name="Freeform 29"/>
              <p:cNvSpPr>
                <a:spLocks/>
              </p:cNvSpPr>
              <p:nvPr/>
            </p:nvSpPr>
            <p:spPr bwMode="auto">
              <a:xfrm>
                <a:off x="1118" y="2646"/>
                <a:ext cx="243" cy="157"/>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4" name="Group 30"/>
            <p:cNvGrpSpPr>
              <a:grpSpLocks/>
            </p:cNvGrpSpPr>
            <p:nvPr userDrawn="1"/>
          </p:nvGrpSpPr>
          <p:grpSpPr bwMode="auto">
            <a:xfrm>
              <a:off x="2277513" y="5092835"/>
              <a:ext cx="163288" cy="104596"/>
              <a:chOff x="1117" y="2143"/>
              <a:chExt cx="243" cy="155"/>
            </a:xfrm>
          </p:grpSpPr>
          <p:sp>
            <p:nvSpPr>
              <p:cNvPr id="103" name="Freeform 31"/>
              <p:cNvSpPr>
                <a:spLocks/>
              </p:cNvSpPr>
              <p:nvPr/>
            </p:nvSpPr>
            <p:spPr bwMode="auto">
              <a:xfrm>
                <a:off x="1117" y="2143"/>
                <a:ext cx="243"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0000"/>
              </a:solidFill>
              <a:ln w="9525">
                <a:noFill/>
                <a:round/>
                <a:headEnd/>
                <a:tailEnd/>
              </a:ln>
            </p:spPr>
            <p:txBody>
              <a:bodyPr/>
              <a:lstStyle/>
              <a:p>
                <a:pPr>
                  <a:defRPr/>
                </a:pPr>
                <a:endParaRPr lang="en-GB"/>
              </a:p>
            </p:txBody>
          </p:sp>
          <p:sp>
            <p:nvSpPr>
              <p:cNvPr id="104" name="Freeform 32"/>
              <p:cNvSpPr>
                <a:spLocks/>
              </p:cNvSpPr>
              <p:nvPr/>
            </p:nvSpPr>
            <p:spPr bwMode="auto">
              <a:xfrm>
                <a:off x="1117" y="2143"/>
                <a:ext cx="243" cy="50"/>
              </a:xfrm>
              <a:custGeom>
                <a:avLst/>
                <a:gdLst>
                  <a:gd name="T0" fmla="*/ 244 w 244"/>
                  <a:gd name="T1" fmla="*/ 50 h 50"/>
                  <a:gd name="T2" fmla="*/ 244 w 244"/>
                  <a:gd name="T3" fmla="*/ 0 h 50"/>
                  <a:gd name="T4" fmla="*/ 0 w 244"/>
                  <a:gd name="T5" fmla="*/ 0 h 50"/>
                  <a:gd name="T6" fmla="*/ 0 w 244"/>
                  <a:gd name="T7" fmla="*/ 50 h 50"/>
                  <a:gd name="T8" fmla="*/ 244 w 244"/>
                  <a:gd name="T9" fmla="*/ 50 h 50"/>
                  <a:gd name="T10" fmla="*/ 244 w 244"/>
                  <a:gd name="T11" fmla="*/ 5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000000"/>
              </a:solidFill>
              <a:ln w="9525">
                <a:noFill/>
                <a:round/>
                <a:headEnd/>
                <a:tailEnd/>
              </a:ln>
            </p:spPr>
            <p:txBody>
              <a:bodyPr/>
              <a:lstStyle/>
              <a:p>
                <a:pPr>
                  <a:defRPr/>
                </a:pPr>
                <a:endParaRPr lang="en-GB"/>
              </a:p>
            </p:txBody>
          </p:sp>
          <p:sp>
            <p:nvSpPr>
              <p:cNvPr id="105" name="Freeform 33"/>
              <p:cNvSpPr>
                <a:spLocks/>
              </p:cNvSpPr>
              <p:nvPr/>
            </p:nvSpPr>
            <p:spPr bwMode="auto">
              <a:xfrm>
                <a:off x="1117" y="2248"/>
                <a:ext cx="243" cy="50"/>
              </a:xfrm>
              <a:custGeom>
                <a:avLst/>
                <a:gdLst>
                  <a:gd name="T0" fmla="*/ 244 w 244"/>
                  <a:gd name="T1" fmla="*/ 50 h 50"/>
                  <a:gd name="T2" fmla="*/ 244 w 244"/>
                  <a:gd name="T3" fmla="*/ 0 h 50"/>
                  <a:gd name="T4" fmla="*/ 0 w 244"/>
                  <a:gd name="T5" fmla="*/ 0 h 50"/>
                  <a:gd name="T6" fmla="*/ 0 w 244"/>
                  <a:gd name="T7" fmla="*/ 50 h 50"/>
                  <a:gd name="T8" fmla="*/ 244 w 244"/>
                  <a:gd name="T9" fmla="*/ 50 h 50"/>
                  <a:gd name="T10" fmla="*/ 244 w 244"/>
                  <a:gd name="T11" fmla="*/ 5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FFE600"/>
              </a:solidFill>
              <a:ln w="9525">
                <a:noFill/>
                <a:round/>
                <a:headEnd/>
                <a:tailEnd/>
              </a:ln>
            </p:spPr>
            <p:txBody>
              <a:bodyPr/>
              <a:lstStyle/>
              <a:p>
                <a:pPr>
                  <a:defRPr/>
                </a:pPr>
                <a:endParaRPr lang="en-GB"/>
              </a:p>
            </p:txBody>
          </p:sp>
          <p:sp>
            <p:nvSpPr>
              <p:cNvPr id="106" name="Freeform 34"/>
              <p:cNvSpPr>
                <a:spLocks/>
              </p:cNvSpPr>
              <p:nvPr/>
            </p:nvSpPr>
            <p:spPr bwMode="auto">
              <a:xfrm>
                <a:off x="1117" y="2143"/>
                <a:ext cx="243"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5" name="Group 35"/>
            <p:cNvGrpSpPr>
              <a:grpSpLocks/>
            </p:cNvGrpSpPr>
            <p:nvPr userDrawn="1"/>
          </p:nvGrpSpPr>
          <p:grpSpPr bwMode="auto">
            <a:xfrm>
              <a:off x="2066045" y="5092835"/>
              <a:ext cx="163288" cy="104596"/>
              <a:chOff x="1117" y="1892"/>
              <a:chExt cx="243" cy="155"/>
            </a:xfrm>
          </p:grpSpPr>
          <p:sp>
            <p:nvSpPr>
              <p:cNvPr id="99" name="Freeform 36"/>
              <p:cNvSpPr>
                <a:spLocks/>
              </p:cNvSpPr>
              <p:nvPr/>
            </p:nvSpPr>
            <p:spPr bwMode="auto">
              <a:xfrm>
                <a:off x="1117" y="1892"/>
                <a:ext cx="243"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FFFF"/>
              </a:solidFill>
              <a:ln w="9525">
                <a:noFill/>
                <a:round/>
                <a:headEnd/>
                <a:tailEnd/>
              </a:ln>
            </p:spPr>
            <p:txBody>
              <a:bodyPr/>
              <a:lstStyle/>
              <a:p>
                <a:pPr>
                  <a:defRPr/>
                </a:pPr>
                <a:endParaRPr lang="en-GB"/>
              </a:p>
            </p:txBody>
          </p:sp>
          <p:sp>
            <p:nvSpPr>
              <p:cNvPr id="100" name="Freeform 37"/>
              <p:cNvSpPr>
                <a:spLocks/>
              </p:cNvSpPr>
              <p:nvPr/>
            </p:nvSpPr>
            <p:spPr bwMode="auto">
              <a:xfrm>
                <a:off x="1117" y="1892"/>
                <a:ext cx="77" cy="155"/>
              </a:xfrm>
              <a:custGeom>
                <a:avLst/>
                <a:gdLst>
                  <a:gd name="T0" fmla="*/ 77 w 77"/>
                  <a:gd name="T1" fmla="*/ 156 h 156"/>
                  <a:gd name="T2" fmla="*/ 77 w 77"/>
                  <a:gd name="T3" fmla="*/ 0 h 156"/>
                  <a:gd name="T4" fmla="*/ 0 w 77"/>
                  <a:gd name="T5" fmla="*/ 0 h 156"/>
                  <a:gd name="T6" fmla="*/ 0 w 77"/>
                  <a:gd name="T7" fmla="*/ 156 h 156"/>
                  <a:gd name="T8" fmla="*/ 77 w 77"/>
                  <a:gd name="T9" fmla="*/ 156 h 156"/>
                  <a:gd name="T10" fmla="*/ 77 w 77"/>
                  <a:gd name="T11" fmla="*/ 156 h 156"/>
                  <a:gd name="T12" fmla="*/ 0 60000 65536"/>
                  <a:gd name="T13" fmla="*/ 0 60000 65536"/>
                  <a:gd name="T14" fmla="*/ 0 60000 65536"/>
                  <a:gd name="T15" fmla="*/ 0 60000 65536"/>
                  <a:gd name="T16" fmla="*/ 0 60000 65536"/>
                  <a:gd name="T17" fmla="*/ 0 60000 65536"/>
                  <a:gd name="T18" fmla="*/ 0 w 77"/>
                  <a:gd name="T19" fmla="*/ 0 h 156"/>
                  <a:gd name="T20" fmla="*/ 77 w 77"/>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7" h="156">
                    <a:moveTo>
                      <a:pt x="77" y="156"/>
                    </a:moveTo>
                    <a:lnTo>
                      <a:pt x="77" y="0"/>
                    </a:lnTo>
                    <a:lnTo>
                      <a:pt x="0" y="0"/>
                    </a:lnTo>
                    <a:lnTo>
                      <a:pt x="0" y="156"/>
                    </a:lnTo>
                    <a:lnTo>
                      <a:pt x="77" y="156"/>
                    </a:lnTo>
                    <a:close/>
                  </a:path>
                </a:pathLst>
              </a:custGeom>
              <a:solidFill>
                <a:srgbClr val="0C419A"/>
              </a:solidFill>
              <a:ln w="9525">
                <a:noFill/>
                <a:round/>
                <a:headEnd/>
                <a:tailEnd/>
              </a:ln>
            </p:spPr>
            <p:txBody>
              <a:bodyPr/>
              <a:lstStyle/>
              <a:p>
                <a:pPr>
                  <a:defRPr/>
                </a:pPr>
                <a:endParaRPr lang="en-GB"/>
              </a:p>
            </p:txBody>
          </p:sp>
          <p:sp>
            <p:nvSpPr>
              <p:cNvPr id="101" name="Freeform 38"/>
              <p:cNvSpPr>
                <a:spLocks/>
              </p:cNvSpPr>
              <p:nvPr/>
            </p:nvSpPr>
            <p:spPr bwMode="auto">
              <a:xfrm>
                <a:off x="1277" y="1892"/>
                <a:ext cx="83" cy="155"/>
              </a:xfrm>
              <a:custGeom>
                <a:avLst/>
                <a:gdLst>
                  <a:gd name="T0" fmla="*/ 84 w 84"/>
                  <a:gd name="T1" fmla="*/ 156 h 156"/>
                  <a:gd name="T2" fmla="*/ 84 w 84"/>
                  <a:gd name="T3" fmla="*/ 0 h 156"/>
                  <a:gd name="T4" fmla="*/ 0 w 84"/>
                  <a:gd name="T5" fmla="*/ 0 h 156"/>
                  <a:gd name="T6" fmla="*/ 0 w 84"/>
                  <a:gd name="T7" fmla="*/ 156 h 156"/>
                  <a:gd name="T8" fmla="*/ 84 w 84"/>
                  <a:gd name="T9" fmla="*/ 156 h 156"/>
                  <a:gd name="T10" fmla="*/ 84 w 84"/>
                  <a:gd name="T11" fmla="*/ 156 h 156"/>
                  <a:gd name="T12" fmla="*/ 0 60000 65536"/>
                  <a:gd name="T13" fmla="*/ 0 60000 65536"/>
                  <a:gd name="T14" fmla="*/ 0 60000 65536"/>
                  <a:gd name="T15" fmla="*/ 0 60000 65536"/>
                  <a:gd name="T16" fmla="*/ 0 60000 65536"/>
                  <a:gd name="T17" fmla="*/ 0 60000 65536"/>
                  <a:gd name="T18" fmla="*/ 0 w 84"/>
                  <a:gd name="T19" fmla="*/ 0 h 156"/>
                  <a:gd name="T20" fmla="*/ 84 w 8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84" h="156">
                    <a:moveTo>
                      <a:pt x="84" y="156"/>
                    </a:moveTo>
                    <a:lnTo>
                      <a:pt x="84" y="0"/>
                    </a:lnTo>
                    <a:lnTo>
                      <a:pt x="0" y="0"/>
                    </a:lnTo>
                    <a:lnTo>
                      <a:pt x="0" y="156"/>
                    </a:lnTo>
                    <a:lnTo>
                      <a:pt x="84" y="156"/>
                    </a:lnTo>
                    <a:close/>
                  </a:path>
                </a:pathLst>
              </a:custGeom>
              <a:solidFill>
                <a:srgbClr val="FF0000"/>
              </a:solidFill>
              <a:ln w="9525">
                <a:noFill/>
                <a:round/>
                <a:headEnd/>
                <a:tailEnd/>
              </a:ln>
            </p:spPr>
            <p:txBody>
              <a:bodyPr/>
              <a:lstStyle/>
              <a:p>
                <a:pPr>
                  <a:defRPr/>
                </a:pPr>
                <a:endParaRPr lang="en-GB"/>
              </a:p>
            </p:txBody>
          </p:sp>
          <p:sp>
            <p:nvSpPr>
              <p:cNvPr id="102" name="Freeform 39"/>
              <p:cNvSpPr>
                <a:spLocks/>
              </p:cNvSpPr>
              <p:nvPr/>
            </p:nvSpPr>
            <p:spPr bwMode="auto">
              <a:xfrm>
                <a:off x="1117" y="1892"/>
                <a:ext cx="243"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6" name="Group 255"/>
            <p:cNvGrpSpPr>
              <a:grpSpLocks/>
            </p:cNvGrpSpPr>
            <p:nvPr userDrawn="1"/>
          </p:nvGrpSpPr>
          <p:grpSpPr bwMode="auto">
            <a:xfrm>
              <a:off x="1431114" y="5092835"/>
              <a:ext cx="163489" cy="106268"/>
              <a:chOff x="7106991" y="2034190"/>
              <a:chExt cx="255683" cy="163929"/>
            </a:xfrm>
          </p:grpSpPr>
          <p:sp>
            <p:nvSpPr>
              <p:cNvPr id="97" name="Freeform 41"/>
              <p:cNvSpPr>
                <a:spLocks/>
              </p:cNvSpPr>
              <p:nvPr/>
            </p:nvSpPr>
            <p:spPr bwMode="auto">
              <a:xfrm>
                <a:off x="7106991" y="2034190"/>
                <a:ext cx="255683" cy="163929"/>
              </a:xfrm>
              <a:custGeom>
                <a:avLst/>
                <a:gdLst>
                  <a:gd name="T0" fmla="*/ 244 w 244"/>
                  <a:gd name="T1" fmla="*/ 2942 h 151"/>
                  <a:gd name="T2" fmla="*/ 244 w 244"/>
                  <a:gd name="T3" fmla="*/ 0 h 151"/>
                  <a:gd name="T4" fmla="*/ 0 w 244"/>
                  <a:gd name="T5" fmla="*/ 0 h 151"/>
                  <a:gd name="T6" fmla="*/ 0 w 244"/>
                  <a:gd name="T7" fmla="*/ 2942 h 151"/>
                  <a:gd name="T8" fmla="*/ 244 w 244"/>
                  <a:gd name="T9" fmla="*/ 2942 h 151"/>
                  <a:gd name="T10" fmla="*/ 244 w 244"/>
                  <a:gd name="T11" fmla="*/ 2942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close/>
                  </a:path>
                </a:pathLst>
              </a:custGeom>
              <a:solidFill>
                <a:srgbClr val="FF0000"/>
              </a:solidFill>
              <a:ln w="9525">
                <a:noFill/>
                <a:round/>
                <a:headEnd/>
                <a:tailEnd/>
              </a:ln>
            </p:spPr>
            <p:txBody>
              <a:bodyPr/>
              <a:lstStyle/>
              <a:p>
                <a:pPr>
                  <a:defRPr/>
                </a:pPr>
                <a:endParaRPr lang="en-GB"/>
              </a:p>
            </p:txBody>
          </p:sp>
          <p:sp>
            <p:nvSpPr>
              <p:cNvPr id="98" name="Freeform 42"/>
              <p:cNvSpPr>
                <a:spLocks/>
              </p:cNvSpPr>
              <p:nvPr userDrawn="1"/>
            </p:nvSpPr>
            <p:spPr bwMode="auto">
              <a:xfrm>
                <a:off x="7106991" y="2034190"/>
                <a:ext cx="255683" cy="161827"/>
              </a:xfrm>
              <a:custGeom>
                <a:avLst/>
                <a:gdLst>
                  <a:gd name="T0" fmla="*/ 244 w 244"/>
                  <a:gd name="T1" fmla="*/ 264 h 151"/>
                  <a:gd name="T2" fmla="*/ 95 w 244"/>
                  <a:gd name="T3" fmla="*/ 264 h 151"/>
                  <a:gd name="T4" fmla="*/ 95 w 244"/>
                  <a:gd name="T5" fmla="*/ 0 h 151"/>
                  <a:gd name="T6" fmla="*/ 65 w 244"/>
                  <a:gd name="T7" fmla="*/ 0 h 151"/>
                  <a:gd name="T8" fmla="*/ 65 w 244"/>
                  <a:gd name="T9" fmla="*/ 264 h 151"/>
                  <a:gd name="T10" fmla="*/ 0 w 244"/>
                  <a:gd name="T11" fmla="*/ 264 h 151"/>
                  <a:gd name="T12" fmla="*/ 0 w 244"/>
                  <a:gd name="T13" fmla="*/ 398 h 151"/>
                  <a:gd name="T14" fmla="*/ 65 w 244"/>
                  <a:gd name="T15" fmla="*/ 398 h 151"/>
                  <a:gd name="T16" fmla="*/ 65 w 244"/>
                  <a:gd name="T17" fmla="*/ 666 h 151"/>
                  <a:gd name="T18" fmla="*/ 95 w 244"/>
                  <a:gd name="T19" fmla="*/ 666 h 151"/>
                  <a:gd name="T20" fmla="*/ 95 w 244"/>
                  <a:gd name="T21" fmla="*/ 398 h 151"/>
                  <a:gd name="T22" fmla="*/ 244 w 244"/>
                  <a:gd name="T23" fmla="*/ 398 h 151"/>
                  <a:gd name="T24" fmla="*/ 244 w 244"/>
                  <a:gd name="T25" fmla="*/ 264 h 151"/>
                  <a:gd name="T26" fmla="*/ 244 w 244"/>
                  <a:gd name="T27" fmla="*/ 264 h 15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4"/>
                  <a:gd name="T43" fmla="*/ 0 h 151"/>
                  <a:gd name="T44" fmla="*/ 244 w 244"/>
                  <a:gd name="T45" fmla="*/ 151 h 15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4" h="151">
                    <a:moveTo>
                      <a:pt x="244" y="62"/>
                    </a:moveTo>
                    <a:lnTo>
                      <a:pt x="95" y="62"/>
                    </a:lnTo>
                    <a:lnTo>
                      <a:pt x="95" y="0"/>
                    </a:lnTo>
                    <a:lnTo>
                      <a:pt x="65" y="0"/>
                    </a:lnTo>
                    <a:lnTo>
                      <a:pt x="65" y="62"/>
                    </a:lnTo>
                    <a:lnTo>
                      <a:pt x="0" y="62"/>
                    </a:lnTo>
                    <a:lnTo>
                      <a:pt x="0" y="90"/>
                    </a:lnTo>
                    <a:lnTo>
                      <a:pt x="65" y="90"/>
                    </a:lnTo>
                    <a:lnTo>
                      <a:pt x="65" y="151"/>
                    </a:lnTo>
                    <a:lnTo>
                      <a:pt x="95" y="151"/>
                    </a:lnTo>
                    <a:lnTo>
                      <a:pt x="95" y="90"/>
                    </a:lnTo>
                    <a:lnTo>
                      <a:pt x="244" y="90"/>
                    </a:lnTo>
                    <a:lnTo>
                      <a:pt x="244" y="62"/>
                    </a:lnTo>
                    <a:close/>
                  </a:path>
                </a:pathLst>
              </a:custGeom>
              <a:solidFill>
                <a:srgbClr val="FFFFFF"/>
              </a:solidFill>
              <a:ln w="9525">
                <a:noFill/>
                <a:round/>
                <a:headEnd/>
                <a:tailEnd/>
              </a:ln>
            </p:spPr>
            <p:txBody>
              <a:bodyPr/>
              <a:lstStyle/>
              <a:p>
                <a:pPr>
                  <a:defRPr/>
                </a:pPr>
                <a:endParaRPr lang="en-GB"/>
              </a:p>
            </p:txBody>
          </p:sp>
        </p:grpSp>
        <p:grpSp>
          <p:nvGrpSpPr>
            <p:cNvPr id="27" name="Group 254"/>
            <p:cNvGrpSpPr>
              <a:grpSpLocks/>
            </p:cNvGrpSpPr>
            <p:nvPr userDrawn="1"/>
          </p:nvGrpSpPr>
          <p:grpSpPr bwMode="auto">
            <a:xfrm>
              <a:off x="581678" y="5092835"/>
              <a:ext cx="163489" cy="110355"/>
              <a:chOff x="6341261" y="2034186"/>
              <a:chExt cx="254095" cy="170190"/>
            </a:xfrm>
          </p:grpSpPr>
          <p:sp>
            <p:nvSpPr>
              <p:cNvPr id="94" name="Freeform 93"/>
              <p:cNvSpPr>
                <a:spLocks/>
              </p:cNvSpPr>
              <p:nvPr/>
            </p:nvSpPr>
            <p:spPr bwMode="auto">
              <a:xfrm>
                <a:off x="6341261" y="2034186"/>
                <a:ext cx="254095" cy="170190"/>
              </a:xfrm>
              <a:custGeom>
                <a:avLst/>
                <a:gdLst>
                  <a:gd name="T0" fmla="*/ 244 w 244"/>
                  <a:gd name="T1" fmla="*/ 151 h 151"/>
                  <a:gd name="T2" fmla="*/ 244 w 244"/>
                  <a:gd name="T3" fmla="*/ 0 h 151"/>
                  <a:gd name="T4" fmla="*/ 0 w 244"/>
                  <a:gd name="T5" fmla="*/ 0 h 151"/>
                  <a:gd name="T6" fmla="*/ 0 w 244"/>
                  <a:gd name="T7" fmla="*/ 151 h 151"/>
                  <a:gd name="T8" fmla="*/ 244 w 244"/>
                  <a:gd name="T9" fmla="*/ 151 h 151"/>
                  <a:gd name="T10" fmla="*/ 244 w 244"/>
                  <a:gd name="T11" fmla="*/ 151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close/>
                  </a:path>
                </a:pathLst>
              </a:custGeom>
              <a:solidFill>
                <a:srgbClr val="FFE600"/>
              </a:solidFill>
              <a:ln w="9525">
                <a:noFill/>
                <a:round/>
                <a:headEnd/>
                <a:tailEnd/>
              </a:ln>
            </p:spPr>
            <p:txBody>
              <a:bodyPr/>
              <a:lstStyle/>
              <a:p>
                <a:pPr>
                  <a:defRPr/>
                </a:pPr>
                <a:endParaRPr lang="en-GB"/>
              </a:p>
            </p:txBody>
          </p:sp>
          <p:sp>
            <p:nvSpPr>
              <p:cNvPr id="95" name="Freeform 94"/>
              <p:cNvSpPr>
                <a:spLocks/>
              </p:cNvSpPr>
              <p:nvPr/>
            </p:nvSpPr>
            <p:spPr bwMode="auto">
              <a:xfrm>
                <a:off x="6341261" y="2034186"/>
                <a:ext cx="80463" cy="170190"/>
              </a:xfrm>
              <a:custGeom>
                <a:avLst/>
                <a:gdLst>
                  <a:gd name="T0" fmla="*/ 77 w 77"/>
                  <a:gd name="T1" fmla="*/ 151 h 151"/>
                  <a:gd name="T2" fmla="*/ 77 w 77"/>
                  <a:gd name="T3" fmla="*/ 0 h 151"/>
                  <a:gd name="T4" fmla="*/ 0 w 77"/>
                  <a:gd name="T5" fmla="*/ 0 h 151"/>
                  <a:gd name="T6" fmla="*/ 0 w 77"/>
                  <a:gd name="T7" fmla="*/ 151 h 151"/>
                  <a:gd name="T8" fmla="*/ 77 w 77"/>
                  <a:gd name="T9" fmla="*/ 151 h 151"/>
                  <a:gd name="T10" fmla="*/ 77 w 77"/>
                  <a:gd name="T11" fmla="*/ 151 h 151"/>
                  <a:gd name="T12" fmla="*/ 0 60000 65536"/>
                  <a:gd name="T13" fmla="*/ 0 60000 65536"/>
                  <a:gd name="T14" fmla="*/ 0 60000 65536"/>
                  <a:gd name="T15" fmla="*/ 0 60000 65536"/>
                  <a:gd name="T16" fmla="*/ 0 60000 65536"/>
                  <a:gd name="T17" fmla="*/ 0 60000 65536"/>
                  <a:gd name="T18" fmla="*/ 0 w 77"/>
                  <a:gd name="T19" fmla="*/ 0 h 151"/>
                  <a:gd name="T20" fmla="*/ 77 w 77"/>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77" h="151">
                    <a:moveTo>
                      <a:pt x="77" y="151"/>
                    </a:moveTo>
                    <a:lnTo>
                      <a:pt x="77" y="0"/>
                    </a:lnTo>
                    <a:lnTo>
                      <a:pt x="0" y="0"/>
                    </a:lnTo>
                    <a:lnTo>
                      <a:pt x="0" y="151"/>
                    </a:lnTo>
                    <a:lnTo>
                      <a:pt x="77" y="151"/>
                    </a:lnTo>
                    <a:close/>
                  </a:path>
                </a:pathLst>
              </a:custGeom>
              <a:solidFill>
                <a:srgbClr val="000000"/>
              </a:solidFill>
              <a:ln w="9525">
                <a:noFill/>
                <a:round/>
                <a:headEnd/>
                <a:tailEnd/>
              </a:ln>
            </p:spPr>
            <p:txBody>
              <a:bodyPr/>
              <a:lstStyle/>
              <a:p>
                <a:pPr>
                  <a:defRPr/>
                </a:pPr>
                <a:endParaRPr lang="en-GB"/>
              </a:p>
            </p:txBody>
          </p:sp>
          <p:sp>
            <p:nvSpPr>
              <p:cNvPr id="96" name="Freeform 95"/>
              <p:cNvSpPr>
                <a:spLocks/>
              </p:cNvSpPr>
              <p:nvPr/>
            </p:nvSpPr>
            <p:spPr bwMode="auto">
              <a:xfrm>
                <a:off x="6508541" y="2034186"/>
                <a:ext cx="86815" cy="170190"/>
              </a:xfrm>
              <a:custGeom>
                <a:avLst/>
                <a:gdLst>
                  <a:gd name="T0" fmla="*/ 84 w 84"/>
                  <a:gd name="T1" fmla="*/ 151 h 151"/>
                  <a:gd name="T2" fmla="*/ 84 w 84"/>
                  <a:gd name="T3" fmla="*/ 0 h 151"/>
                  <a:gd name="T4" fmla="*/ 0 w 84"/>
                  <a:gd name="T5" fmla="*/ 0 h 151"/>
                  <a:gd name="T6" fmla="*/ 0 w 84"/>
                  <a:gd name="T7" fmla="*/ 151 h 151"/>
                  <a:gd name="T8" fmla="*/ 84 w 84"/>
                  <a:gd name="T9" fmla="*/ 151 h 151"/>
                  <a:gd name="T10" fmla="*/ 84 w 84"/>
                  <a:gd name="T11" fmla="*/ 151 h 151"/>
                  <a:gd name="T12" fmla="*/ 0 60000 65536"/>
                  <a:gd name="T13" fmla="*/ 0 60000 65536"/>
                  <a:gd name="T14" fmla="*/ 0 60000 65536"/>
                  <a:gd name="T15" fmla="*/ 0 60000 65536"/>
                  <a:gd name="T16" fmla="*/ 0 60000 65536"/>
                  <a:gd name="T17" fmla="*/ 0 60000 65536"/>
                  <a:gd name="T18" fmla="*/ 0 w 84"/>
                  <a:gd name="T19" fmla="*/ 0 h 151"/>
                  <a:gd name="T20" fmla="*/ 84 w 8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84" h="151">
                    <a:moveTo>
                      <a:pt x="84" y="151"/>
                    </a:moveTo>
                    <a:lnTo>
                      <a:pt x="84" y="0"/>
                    </a:lnTo>
                    <a:lnTo>
                      <a:pt x="0" y="0"/>
                    </a:lnTo>
                    <a:lnTo>
                      <a:pt x="0" y="151"/>
                    </a:lnTo>
                    <a:lnTo>
                      <a:pt x="84" y="151"/>
                    </a:lnTo>
                    <a:close/>
                  </a:path>
                </a:pathLst>
              </a:custGeom>
              <a:solidFill>
                <a:srgbClr val="FF0000"/>
              </a:solidFill>
              <a:ln w="9525">
                <a:noFill/>
                <a:round/>
                <a:headEnd/>
                <a:tailEnd/>
              </a:ln>
            </p:spPr>
            <p:txBody>
              <a:bodyPr/>
              <a:lstStyle/>
              <a:p>
                <a:pPr>
                  <a:defRPr/>
                </a:pPr>
                <a:endParaRPr lang="en-GB"/>
              </a:p>
            </p:txBody>
          </p:sp>
        </p:grpSp>
        <p:grpSp>
          <p:nvGrpSpPr>
            <p:cNvPr id="28" name="Group 49"/>
            <p:cNvGrpSpPr>
              <a:grpSpLocks/>
            </p:cNvGrpSpPr>
            <p:nvPr userDrawn="1"/>
          </p:nvGrpSpPr>
          <p:grpSpPr bwMode="auto">
            <a:xfrm>
              <a:off x="369889" y="5092835"/>
              <a:ext cx="163609" cy="106293"/>
              <a:chOff x="529" y="1166"/>
              <a:chExt cx="245" cy="157"/>
            </a:xfrm>
          </p:grpSpPr>
          <p:sp>
            <p:nvSpPr>
              <p:cNvPr id="90" name="Freeform 50"/>
              <p:cNvSpPr>
                <a:spLocks/>
              </p:cNvSpPr>
              <p:nvPr/>
            </p:nvSpPr>
            <p:spPr bwMode="auto">
              <a:xfrm>
                <a:off x="529" y="1166"/>
                <a:ext cx="245" cy="151"/>
              </a:xfrm>
              <a:custGeom>
                <a:avLst/>
                <a:gdLst>
                  <a:gd name="T0" fmla="*/ 244 w 244"/>
                  <a:gd name="T1" fmla="*/ 151 h 151"/>
                  <a:gd name="T2" fmla="*/ 244 w 244"/>
                  <a:gd name="T3" fmla="*/ 0 h 151"/>
                  <a:gd name="T4" fmla="*/ 0 w 244"/>
                  <a:gd name="T5" fmla="*/ 0 h 151"/>
                  <a:gd name="T6" fmla="*/ 0 w 244"/>
                  <a:gd name="T7" fmla="*/ 151 h 151"/>
                  <a:gd name="T8" fmla="*/ 244 w 244"/>
                  <a:gd name="T9" fmla="*/ 151 h 151"/>
                  <a:gd name="T10" fmla="*/ 244 w 244"/>
                  <a:gd name="T11" fmla="*/ 151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close/>
                  </a:path>
                </a:pathLst>
              </a:custGeom>
              <a:solidFill>
                <a:srgbClr val="FFFFFF"/>
              </a:solidFill>
              <a:ln w="9525">
                <a:noFill/>
                <a:round/>
                <a:headEnd/>
                <a:tailEnd/>
              </a:ln>
            </p:spPr>
            <p:txBody>
              <a:bodyPr/>
              <a:lstStyle/>
              <a:p>
                <a:pPr>
                  <a:defRPr/>
                </a:pPr>
                <a:endParaRPr lang="en-GB"/>
              </a:p>
            </p:txBody>
          </p:sp>
          <p:sp>
            <p:nvSpPr>
              <p:cNvPr id="91" name="Freeform 51"/>
              <p:cNvSpPr>
                <a:spLocks/>
              </p:cNvSpPr>
              <p:nvPr/>
            </p:nvSpPr>
            <p:spPr bwMode="auto">
              <a:xfrm>
                <a:off x="529" y="1166"/>
                <a:ext cx="245" cy="50"/>
              </a:xfrm>
              <a:custGeom>
                <a:avLst/>
                <a:gdLst>
                  <a:gd name="T0" fmla="*/ 244 w 244"/>
                  <a:gd name="T1" fmla="*/ 50 h 50"/>
                  <a:gd name="T2" fmla="*/ 244 w 244"/>
                  <a:gd name="T3" fmla="*/ 0 h 50"/>
                  <a:gd name="T4" fmla="*/ 0 w 244"/>
                  <a:gd name="T5" fmla="*/ 0 h 50"/>
                  <a:gd name="T6" fmla="*/ 0 w 244"/>
                  <a:gd name="T7" fmla="*/ 50 h 50"/>
                  <a:gd name="T8" fmla="*/ 244 w 244"/>
                  <a:gd name="T9" fmla="*/ 50 h 50"/>
                  <a:gd name="T10" fmla="*/ 244 w 244"/>
                  <a:gd name="T11" fmla="*/ 5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FF0000"/>
              </a:solidFill>
              <a:ln w="9525">
                <a:noFill/>
                <a:round/>
                <a:headEnd/>
                <a:tailEnd/>
              </a:ln>
            </p:spPr>
            <p:txBody>
              <a:bodyPr/>
              <a:lstStyle/>
              <a:p>
                <a:pPr>
                  <a:defRPr/>
                </a:pPr>
                <a:endParaRPr lang="en-GB"/>
              </a:p>
            </p:txBody>
          </p:sp>
          <p:sp>
            <p:nvSpPr>
              <p:cNvPr id="92" name="Freeform 52"/>
              <p:cNvSpPr>
                <a:spLocks/>
              </p:cNvSpPr>
              <p:nvPr/>
            </p:nvSpPr>
            <p:spPr bwMode="auto">
              <a:xfrm>
                <a:off x="529" y="1273"/>
                <a:ext cx="245" cy="50"/>
              </a:xfrm>
              <a:custGeom>
                <a:avLst/>
                <a:gdLst>
                  <a:gd name="T0" fmla="*/ 244 w 244"/>
                  <a:gd name="T1" fmla="*/ 51 h 51"/>
                  <a:gd name="T2" fmla="*/ 244 w 244"/>
                  <a:gd name="T3" fmla="*/ 0 h 51"/>
                  <a:gd name="T4" fmla="*/ 0 w 244"/>
                  <a:gd name="T5" fmla="*/ 0 h 51"/>
                  <a:gd name="T6" fmla="*/ 0 w 244"/>
                  <a:gd name="T7" fmla="*/ 51 h 51"/>
                  <a:gd name="T8" fmla="*/ 244 w 244"/>
                  <a:gd name="T9" fmla="*/ 51 h 51"/>
                  <a:gd name="T10" fmla="*/ 244 w 244"/>
                  <a:gd name="T11" fmla="*/ 51 h 51"/>
                  <a:gd name="T12" fmla="*/ 0 60000 65536"/>
                  <a:gd name="T13" fmla="*/ 0 60000 65536"/>
                  <a:gd name="T14" fmla="*/ 0 60000 65536"/>
                  <a:gd name="T15" fmla="*/ 0 60000 65536"/>
                  <a:gd name="T16" fmla="*/ 0 60000 65536"/>
                  <a:gd name="T17" fmla="*/ 0 60000 65536"/>
                  <a:gd name="T18" fmla="*/ 0 w 244"/>
                  <a:gd name="T19" fmla="*/ 0 h 51"/>
                  <a:gd name="T20" fmla="*/ 244 w 244"/>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244" h="51">
                    <a:moveTo>
                      <a:pt x="244" y="51"/>
                    </a:moveTo>
                    <a:lnTo>
                      <a:pt x="244" y="0"/>
                    </a:lnTo>
                    <a:lnTo>
                      <a:pt x="0" y="0"/>
                    </a:lnTo>
                    <a:lnTo>
                      <a:pt x="0" y="51"/>
                    </a:lnTo>
                    <a:lnTo>
                      <a:pt x="244" y="51"/>
                    </a:lnTo>
                    <a:close/>
                  </a:path>
                </a:pathLst>
              </a:custGeom>
              <a:solidFill>
                <a:srgbClr val="FF0000"/>
              </a:solidFill>
              <a:ln w="9525">
                <a:noFill/>
                <a:round/>
                <a:headEnd/>
                <a:tailEnd/>
              </a:ln>
            </p:spPr>
            <p:txBody>
              <a:bodyPr/>
              <a:lstStyle/>
              <a:p>
                <a:pPr>
                  <a:defRPr/>
                </a:pPr>
                <a:endParaRPr lang="en-GB"/>
              </a:p>
            </p:txBody>
          </p:sp>
          <p:sp>
            <p:nvSpPr>
              <p:cNvPr id="93" name="Freeform 53"/>
              <p:cNvSpPr>
                <a:spLocks/>
              </p:cNvSpPr>
              <p:nvPr/>
            </p:nvSpPr>
            <p:spPr bwMode="auto">
              <a:xfrm>
                <a:off x="529" y="1166"/>
                <a:ext cx="245"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9" name="Group 54"/>
            <p:cNvGrpSpPr>
              <a:grpSpLocks/>
            </p:cNvGrpSpPr>
            <p:nvPr userDrawn="1"/>
          </p:nvGrpSpPr>
          <p:grpSpPr bwMode="auto">
            <a:xfrm>
              <a:off x="2488981" y="5092835"/>
              <a:ext cx="164632" cy="106293"/>
              <a:chOff x="1117" y="2394"/>
              <a:chExt cx="245" cy="157"/>
            </a:xfrm>
          </p:grpSpPr>
          <p:sp>
            <p:nvSpPr>
              <p:cNvPr id="79" name="Freeform 55"/>
              <p:cNvSpPr>
                <a:spLocks/>
              </p:cNvSpPr>
              <p:nvPr/>
            </p:nvSpPr>
            <p:spPr bwMode="auto">
              <a:xfrm>
                <a:off x="1117" y="2394"/>
                <a:ext cx="245" cy="157"/>
              </a:xfrm>
              <a:custGeom>
                <a:avLst/>
                <a:gdLst>
                  <a:gd name="T0" fmla="*/ 244 w 244"/>
                  <a:gd name="T1" fmla="*/ 157 h 157"/>
                  <a:gd name="T2" fmla="*/ 0 w 244"/>
                  <a:gd name="T3" fmla="*/ 157 h 157"/>
                  <a:gd name="T4" fmla="*/ 0 w 244"/>
                  <a:gd name="T5" fmla="*/ 0 h 157"/>
                  <a:gd name="T6" fmla="*/ 244 w 244"/>
                  <a:gd name="T7" fmla="*/ 0 h 157"/>
                  <a:gd name="T8" fmla="*/ 244 w 244"/>
                  <a:gd name="T9" fmla="*/ 157 h 157"/>
                  <a:gd name="T10" fmla="*/ 244 w 244"/>
                  <a:gd name="T11" fmla="*/ 157 h 157"/>
                  <a:gd name="T12" fmla="*/ 0 60000 65536"/>
                  <a:gd name="T13" fmla="*/ 0 60000 65536"/>
                  <a:gd name="T14" fmla="*/ 0 60000 65536"/>
                  <a:gd name="T15" fmla="*/ 0 60000 65536"/>
                  <a:gd name="T16" fmla="*/ 0 60000 65536"/>
                  <a:gd name="T17" fmla="*/ 0 60000 65536"/>
                  <a:gd name="T18" fmla="*/ 0 w 244"/>
                  <a:gd name="T19" fmla="*/ 0 h 157"/>
                  <a:gd name="T20" fmla="*/ 244 w 244"/>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4" h="157">
                    <a:moveTo>
                      <a:pt x="244" y="157"/>
                    </a:moveTo>
                    <a:lnTo>
                      <a:pt x="0" y="157"/>
                    </a:lnTo>
                    <a:lnTo>
                      <a:pt x="0" y="0"/>
                    </a:lnTo>
                    <a:lnTo>
                      <a:pt x="244" y="0"/>
                    </a:lnTo>
                    <a:lnTo>
                      <a:pt x="244" y="157"/>
                    </a:lnTo>
                    <a:close/>
                  </a:path>
                </a:pathLst>
              </a:custGeom>
              <a:solidFill>
                <a:srgbClr val="FFFFFF"/>
              </a:solidFill>
              <a:ln w="9525">
                <a:noFill/>
                <a:round/>
                <a:headEnd/>
                <a:tailEnd/>
              </a:ln>
            </p:spPr>
            <p:txBody>
              <a:bodyPr/>
              <a:lstStyle/>
              <a:p>
                <a:pPr>
                  <a:defRPr/>
                </a:pPr>
                <a:endParaRPr lang="en-GB"/>
              </a:p>
            </p:txBody>
          </p:sp>
          <p:sp>
            <p:nvSpPr>
              <p:cNvPr id="80" name="Freeform 56"/>
              <p:cNvSpPr>
                <a:spLocks/>
              </p:cNvSpPr>
              <p:nvPr/>
            </p:nvSpPr>
            <p:spPr bwMode="auto">
              <a:xfrm>
                <a:off x="1117" y="2394"/>
                <a:ext cx="34" cy="34"/>
              </a:xfrm>
              <a:custGeom>
                <a:avLst/>
                <a:gdLst>
                  <a:gd name="T0" fmla="*/ 35 w 35"/>
                  <a:gd name="T1" fmla="*/ 34 h 34"/>
                  <a:gd name="T2" fmla="*/ 0 w 35"/>
                  <a:gd name="T3" fmla="*/ 34 h 34"/>
                  <a:gd name="T4" fmla="*/ 0 w 35"/>
                  <a:gd name="T5" fmla="*/ 0 h 34"/>
                  <a:gd name="T6" fmla="*/ 35 w 35"/>
                  <a:gd name="T7" fmla="*/ 0 h 34"/>
                  <a:gd name="T8" fmla="*/ 35 w 35"/>
                  <a:gd name="T9" fmla="*/ 34 h 34"/>
                  <a:gd name="T10" fmla="*/ 35 w 35"/>
                  <a:gd name="T11" fmla="*/ 34 h 34"/>
                  <a:gd name="T12" fmla="*/ 0 60000 65536"/>
                  <a:gd name="T13" fmla="*/ 0 60000 65536"/>
                  <a:gd name="T14" fmla="*/ 0 60000 65536"/>
                  <a:gd name="T15" fmla="*/ 0 60000 65536"/>
                  <a:gd name="T16" fmla="*/ 0 60000 65536"/>
                  <a:gd name="T17" fmla="*/ 0 60000 65536"/>
                  <a:gd name="T18" fmla="*/ 0 w 35"/>
                  <a:gd name="T19" fmla="*/ 0 h 34"/>
                  <a:gd name="T20" fmla="*/ 35 w 35"/>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35" h="34">
                    <a:moveTo>
                      <a:pt x="35" y="34"/>
                    </a:moveTo>
                    <a:lnTo>
                      <a:pt x="0" y="34"/>
                    </a:lnTo>
                    <a:lnTo>
                      <a:pt x="0" y="0"/>
                    </a:lnTo>
                    <a:lnTo>
                      <a:pt x="35" y="0"/>
                    </a:lnTo>
                    <a:lnTo>
                      <a:pt x="35" y="34"/>
                    </a:lnTo>
                    <a:close/>
                  </a:path>
                </a:pathLst>
              </a:custGeom>
              <a:solidFill>
                <a:srgbClr val="34AACD"/>
              </a:solidFill>
              <a:ln w="9525">
                <a:noFill/>
                <a:round/>
                <a:headEnd/>
                <a:tailEnd/>
              </a:ln>
            </p:spPr>
            <p:txBody>
              <a:bodyPr/>
              <a:lstStyle/>
              <a:p>
                <a:pPr>
                  <a:defRPr/>
                </a:pPr>
                <a:endParaRPr lang="en-GB"/>
              </a:p>
            </p:txBody>
          </p:sp>
          <p:sp>
            <p:nvSpPr>
              <p:cNvPr id="81" name="Freeform 57"/>
              <p:cNvSpPr>
                <a:spLocks/>
              </p:cNvSpPr>
              <p:nvPr/>
            </p:nvSpPr>
            <p:spPr bwMode="auto">
              <a:xfrm>
                <a:off x="1117" y="2444"/>
                <a:ext cx="34" cy="34"/>
              </a:xfrm>
              <a:custGeom>
                <a:avLst/>
                <a:gdLst>
                  <a:gd name="T0" fmla="*/ 35 w 35"/>
                  <a:gd name="T1" fmla="*/ 33 h 33"/>
                  <a:gd name="T2" fmla="*/ 0 w 35"/>
                  <a:gd name="T3" fmla="*/ 33 h 33"/>
                  <a:gd name="T4" fmla="*/ 0 w 35"/>
                  <a:gd name="T5" fmla="*/ 0 h 33"/>
                  <a:gd name="T6" fmla="*/ 35 w 35"/>
                  <a:gd name="T7" fmla="*/ 0 h 33"/>
                  <a:gd name="T8" fmla="*/ 35 w 35"/>
                  <a:gd name="T9" fmla="*/ 33 h 33"/>
                  <a:gd name="T10" fmla="*/ 35 w 35"/>
                  <a:gd name="T11" fmla="*/ 33 h 33"/>
                  <a:gd name="T12" fmla="*/ 0 60000 65536"/>
                  <a:gd name="T13" fmla="*/ 0 60000 65536"/>
                  <a:gd name="T14" fmla="*/ 0 60000 65536"/>
                  <a:gd name="T15" fmla="*/ 0 60000 65536"/>
                  <a:gd name="T16" fmla="*/ 0 60000 65536"/>
                  <a:gd name="T17" fmla="*/ 0 60000 65536"/>
                  <a:gd name="T18" fmla="*/ 0 w 35"/>
                  <a:gd name="T19" fmla="*/ 0 h 33"/>
                  <a:gd name="T20" fmla="*/ 35 w 35"/>
                  <a:gd name="T21" fmla="*/ 33 h 33"/>
                </a:gdLst>
                <a:ahLst/>
                <a:cxnLst>
                  <a:cxn ang="T12">
                    <a:pos x="T0" y="T1"/>
                  </a:cxn>
                  <a:cxn ang="T13">
                    <a:pos x="T2" y="T3"/>
                  </a:cxn>
                  <a:cxn ang="T14">
                    <a:pos x="T4" y="T5"/>
                  </a:cxn>
                  <a:cxn ang="T15">
                    <a:pos x="T6" y="T7"/>
                  </a:cxn>
                  <a:cxn ang="T16">
                    <a:pos x="T8" y="T9"/>
                  </a:cxn>
                  <a:cxn ang="T17">
                    <a:pos x="T10" y="T11"/>
                  </a:cxn>
                </a:cxnLst>
                <a:rect l="T18" t="T19" r="T20" b="T21"/>
                <a:pathLst>
                  <a:path w="35" h="33">
                    <a:moveTo>
                      <a:pt x="35" y="33"/>
                    </a:moveTo>
                    <a:lnTo>
                      <a:pt x="0" y="33"/>
                    </a:lnTo>
                    <a:lnTo>
                      <a:pt x="0" y="0"/>
                    </a:lnTo>
                    <a:lnTo>
                      <a:pt x="35" y="0"/>
                    </a:lnTo>
                    <a:lnTo>
                      <a:pt x="35" y="33"/>
                    </a:lnTo>
                    <a:close/>
                  </a:path>
                </a:pathLst>
              </a:custGeom>
              <a:solidFill>
                <a:srgbClr val="34AACD"/>
              </a:solidFill>
              <a:ln w="9525">
                <a:noFill/>
                <a:round/>
                <a:headEnd/>
                <a:tailEnd/>
              </a:ln>
            </p:spPr>
            <p:txBody>
              <a:bodyPr/>
              <a:lstStyle/>
              <a:p>
                <a:pPr>
                  <a:defRPr/>
                </a:pPr>
                <a:endParaRPr lang="en-GB"/>
              </a:p>
            </p:txBody>
          </p:sp>
          <p:sp>
            <p:nvSpPr>
              <p:cNvPr id="82" name="Freeform 58"/>
              <p:cNvSpPr>
                <a:spLocks/>
              </p:cNvSpPr>
              <p:nvPr/>
            </p:nvSpPr>
            <p:spPr bwMode="auto">
              <a:xfrm>
                <a:off x="1175" y="2394"/>
                <a:ext cx="22" cy="34"/>
              </a:xfrm>
              <a:custGeom>
                <a:avLst/>
                <a:gdLst>
                  <a:gd name="T0" fmla="*/ 36 w 36"/>
                  <a:gd name="T1" fmla="*/ 34 h 34"/>
                  <a:gd name="T2" fmla="*/ 0 w 36"/>
                  <a:gd name="T3" fmla="*/ 34 h 34"/>
                  <a:gd name="T4" fmla="*/ 0 w 36"/>
                  <a:gd name="T5" fmla="*/ 0 h 34"/>
                  <a:gd name="T6" fmla="*/ 36 w 36"/>
                  <a:gd name="T7" fmla="*/ 0 h 34"/>
                  <a:gd name="T8" fmla="*/ 36 w 36"/>
                  <a:gd name="T9" fmla="*/ 34 h 34"/>
                  <a:gd name="T10" fmla="*/ 36 w 36"/>
                  <a:gd name="T11" fmla="*/ 34 h 34"/>
                  <a:gd name="T12" fmla="*/ 0 60000 65536"/>
                  <a:gd name="T13" fmla="*/ 0 60000 65536"/>
                  <a:gd name="T14" fmla="*/ 0 60000 65536"/>
                  <a:gd name="T15" fmla="*/ 0 60000 65536"/>
                  <a:gd name="T16" fmla="*/ 0 60000 65536"/>
                  <a:gd name="T17" fmla="*/ 0 60000 65536"/>
                  <a:gd name="T18" fmla="*/ 0 w 36"/>
                  <a:gd name="T19" fmla="*/ 0 h 34"/>
                  <a:gd name="T20" fmla="*/ 36 w 36"/>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36" h="34">
                    <a:moveTo>
                      <a:pt x="36" y="34"/>
                    </a:moveTo>
                    <a:lnTo>
                      <a:pt x="0" y="34"/>
                    </a:lnTo>
                    <a:lnTo>
                      <a:pt x="0" y="0"/>
                    </a:lnTo>
                    <a:lnTo>
                      <a:pt x="36" y="0"/>
                    </a:lnTo>
                    <a:lnTo>
                      <a:pt x="36" y="34"/>
                    </a:lnTo>
                    <a:close/>
                  </a:path>
                </a:pathLst>
              </a:custGeom>
              <a:solidFill>
                <a:srgbClr val="34AACD"/>
              </a:solidFill>
              <a:ln w="9525">
                <a:noFill/>
                <a:round/>
                <a:headEnd/>
                <a:tailEnd/>
              </a:ln>
            </p:spPr>
            <p:txBody>
              <a:bodyPr/>
              <a:lstStyle/>
              <a:p>
                <a:pPr>
                  <a:defRPr/>
                </a:pPr>
                <a:endParaRPr lang="en-GB"/>
              </a:p>
            </p:txBody>
          </p:sp>
          <p:sp>
            <p:nvSpPr>
              <p:cNvPr id="83" name="Freeform 59"/>
              <p:cNvSpPr>
                <a:spLocks/>
              </p:cNvSpPr>
              <p:nvPr/>
            </p:nvSpPr>
            <p:spPr bwMode="auto">
              <a:xfrm>
                <a:off x="1175" y="2444"/>
                <a:ext cx="22" cy="34"/>
              </a:xfrm>
              <a:custGeom>
                <a:avLst/>
                <a:gdLst>
                  <a:gd name="T0" fmla="*/ 36 w 36"/>
                  <a:gd name="T1" fmla="*/ 33 h 33"/>
                  <a:gd name="T2" fmla="*/ 0 w 36"/>
                  <a:gd name="T3" fmla="*/ 33 h 33"/>
                  <a:gd name="T4" fmla="*/ 0 w 36"/>
                  <a:gd name="T5" fmla="*/ 0 h 33"/>
                  <a:gd name="T6" fmla="*/ 36 w 36"/>
                  <a:gd name="T7" fmla="*/ 0 h 33"/>
                  <a:gd name="T8" fmla="*/ 36 w 36"/>
                  <a:gd name="T9" fmla="*/ 33 h 33"/>
                  <a:gd name="T10" fmla="*/ 36 w 36"/>
                  <a:gd name="T11" fmla="*/ 33 h 33"/>
                  <a:gd name="T12" fmla="*/ 0 60000 65536"/>
                  <a:gd name="T13" fmla="*/ 0 60000 65536"/>
                  <a:gd name="T14" fmla="*/ 0 60000 65536"/>
                  <a:gd name="T15" fmla="*/ 0 60000 65536"/>
                  <a:gd name="T16" fmla="*/ 0 60000 65536"/>
                  <a:gd name="T17" fmla="*/ 0 60000 65536"/>
                  <a:gd name="T18" fmla="*/ 0 w 36"/>
                  <a:gd name="T19" fmla="*/ 0 h 33"/>
                  <a:gd name="T20" fmla="*/ 36 w 36"/>
                  <a:gd name="T21" fmla="*/ 33 h 33"/>
                </a:gdLst>
                <a:ahLst/>
                <a:cxnLst>
                  <a:cxn ang="T12">
                    <a:pos x="T0" y="T1"/>
                  </a:cxn>
                  <a:cxn ang="T13">
                    <a:pos x="T2" y="T3"/>
                  </a:cxn>
                  <a:cxn ang="T14">
                    <a:pos x="T4" y="T5"/>
                  </a:cxn>
                  <a:cxn ang="T15">
                    <a:pos x="T6" y="T7"/>
                  </a:cxn>
                  <a:cxn ang="T16">
                    <a:pos x="T8" y="T9"/>
                  </a:cxn>
                  <a:cxn ang="T17">
                    <a:pos x="T10" y="T11"/>
                  </a:cxn>
                </a:cxnLst>
                <a:rect l="T18" t="T19" r="T20" b="T21"/>
                <a:pathLst>
                  <a:path w="36" h="33">
                    <a:moveTo>
                      <a:pt x="36" y="33"/>
                    </a:moveTo>
                    <a:lnTo>
                      <a:pt x="0" y="33"/>
                    </a:lnTo>
                    <a:lnTo>
                      <a:pt x="0" y="0"/>
                    </a:lnTo>
                    <a:lnTo>
                      <a:pt x="36" y="0"/>
                    </a:lnTo>
                    <a:lnTo>
                      <a:pt x="36" y="33"/>
                    </a:lnTo>
                    <a:close/>
                  </a:path>
                </a:pathLst>
              </a:custGeom>
              <a:solidFill>
                <a:srgbClr val="34AACD"/>
              </a:solidFill>
              <a:ln w="9525">
                <a:noFill/>
                <a:round/>
                <a:headEnd/>
                <a:tailEnd/>
              </a:ln>
            </p:spPr>
            <p:txBody>
              <a:bodyPr/>
              <a:lstStyle/>
              <a:p>
                <a:pPr>
                  <a:defRPr/>
                </a:pPr>
                <a:endParaRPr lang="en-GB"/>
              </a:p>
            </p:txBody>
          </p:sp>
          <p:sp>
            <p:nvSpPr>
              <p:cNvPr id="84" name="Freeform 60"/>
              <p:cNvSpPr>
                <a:spLocks/>
              </p:cNvSpPr>
              <p:nvPr/>
            </p:nvSpPr>
            <p:spPr bwMode="auto">
              <a:xfrm>
                <a:off x="1117" y="2501"/>
                <a:ext cx="245" cy="16"/>
              </a:xfrm>
              <a:custGeom>
                <a:avLst/>
                <a:gdLst>
                  <a:gd name="T0" fmla="*/ 244 w 244"/>
                  <a:gd name="T1" fmla="*/ 0 h 17"/>
                  <a:gd name="T2" fmla="*/ 0 w 244"/>
                  <a:gd name="T3" fmla="*/ 0 h 17"/>
                  <a:gd name="T4" fmla="*/ 0 w 244"/>
                  <a:gd name="T5" fmla="*/ 17 h 17"/>
                  <a:gd name="T6" fmla="*/ 244 w 244"/>
                  <a:gd name="T7" fmla="*/ 17 h 17"/>
                  <a:gd name="T8" fmla="*/ 244 w 244"/>
                  <a:gd name="T9" fmla="*/ 0 h 17"/>
                  <a:gd name="T10" fmla="*/ 244 w 244"/>
                  <a:gd name="T11" fmla="*/ 0 h 17"/>
                  <a:gd name="T12" fmla="*/ 0 60000 65536"/>
                  <a:gd name="T13" fmla="*/ 0 60000 65536"/>
                  <a:gd name="T14" fmla="*/ 0 60000 65536"/>
                  <a:gd name="T15" fmla="*/ 0 60000 65536"/>
                  <a:gd name="T16" fmla="*/ 0 60000 65536"/>
                  <a:gd name="T17" fmla="*/ 0 60000 65536"/>
                  <a:gd name="T18" fmla="*/ 0 w 244"/>
                  <a:gd name="T19" fmla="*/ 0 h 17"/>
                  <a:gd name="T20" fmla="*/ 244 w 24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44" h="17">
                    <a:moveTo>
                      <a:pt x="244" y="0"/>
                    </a:moveTo>
                    <a:lnTo>
                      <a:pt x="0" y="0"/>
                    </a:lnTo>
                    <a:lnTo>
                      <a:pt x="0" y="17"/>
                    </a:lnTo>
                    <a:lnTo>
                      <a:pt x="244" y="17"/>
                    </a:lnTo>
                    <a:lnTo>
                      <a:pt x="244" y="0"/>
                    </a:lnTo>
                    <a:close/>
                  </a:path>
                </a:pathLst>
              </a:custGeom>
              <a:solidFill>
                <a:srgbClr val="34AACD"/>
              </a:solidFill>
              <a:ln w="9525">
                <a:noFill/>
                <a:round/>
                <a:headEnd/>
                <a:tailEnd/>
              </a:ln>
            </p:spPr>
            <p:txBody>
              <a:bodyPr/>
              <a:lstStyle/>
              <a:p>
                <a:pPr>
                  <a:defRPr/>
                </a:pPr>
                <a:endParaRPr lang="en-GB"/>
              </a:p>
            </p:txBody>
          </p:sp>
          <p:sp>
            <p:nvSpPr>
              <p:cNvPr id="85" name="Freeform 61"/>
              <p:cNvSpPr>
                <a:spLocks/>
              </p:cNvSpPr>
              <p:nvPr/>
            </p:nvSpPr>
            <p:spPr bwMode="auto">
              <a:xfrm>
                <a:off x="1117" y="2535"/>
                <a:ext cx="245" cy="16"/>
              </a:xfrm>
              <a:custGeom>
                <a:avLst/>
                <a:gdLst>
                  <a:gd name="T0" fmla="*/ 244 w 244"/>
                  <a:gd name="T1" fmla="*/ 0 h 17"/>
                  <a:gd name="T2" fmla="*/ 0 w 244"/>
                  <a:gd name="T3" fmla="*/ 0 h 17"/>
                  <a:gd name="T4" fmla="*/ 0 w 244"/>
                  <a:gd name="T5" fmla="*/ 17 h 17"/>
                  <a:gd name="T6" fmla="*/ 244 w 244"/>
                  <a:gd name="T7" fmla="*/ 17 h 17"/>
                  <a:gd name="T8" fmla="*/ 244 w 244"/>
                  <a:gd name="T9" fmla="*/ 0 h 17"/>
                  <a:gd name="T10" fmla="*/ 244 w 244"/>
                  <a:gd name="T11" fmla="*/ 0 h 17"/>
                  <a:gd name="T12" fmla="*/ 0 60000 65536"/>
                  <a:gd name="T13" fmla="*/ 0 60000 65536"/>
                  <a:gd name="T14" fmla="*/ 0 60000 65536"/>
                  <a:gd name="T15" fmla="*/ 0 60000 65536"/>
                  <a:gd name="T16" fmla="*/ 0 60000 65536"/>
                  <a:gd name="T17" fmla="*/ 0 60000 65536"/>
                  <a:gd name="T18" fmla="*/ 0 w 244"/>
                  <a:gd name="T19" fmla="*/ 0 h 17"/>
                  <a:gd name="T20" fmla="*/ 244 w 24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44" h="17">
                    <a:moveTo>
                      <a:pt x="244" y="0"/>
                    </a:moveTo>
                    <a:lnTo>
                      <a:pt x="0" y="0"/>
                    </a:lnTo>
                    <a:lnTo>
                      <a:pt x="0" y="17"/>
                    </a:lnTo>
                    <a:lnTo>
                      <a:pt x="244" y="17"/>
                    </a:lnTo>
                    <a:lnTo>
                      <a:pt x="244" y="0"/>
                    </a:lnTo>
                    <a:close/>
                  </a:path>
                </a:pathLst>
              </a:custGeom>
              <a:solidFill>
                <a:srgbClr val="34AACD"/>
              </a:solidFill>
              <a:ln w="9525">
                <a:noFill/>
                <a:round/>
                <a:headEnd/>
                <a:tailEnd/>
              </a:ln>
            </p:spPr>
            <p:txBody>
              <a:bodyPr/>
              <a:lstStyle/>
              <a:p>
                <a:pPr>
                  <a:defRPr/>
                </a:pPr>
                <a:endParaRPr lang="en-GB"/>
              </a:p>
            </p:txBody>
          </p:sp>
          <p:sp>
            <p:nvSpPr>
              <p:cNvPr id="86" name="Freeform 62"/>
              <p:cNvSpPr>
                <a:spLocks/>
              </p:cNvSpPr>
              <p:nvPr/>
            </p:nvSpPr>
            <p:spPr bwMode="auto">
              <a:xfrm>
                <a:off x="1212" y="2428"/>
                <a:ext cx="150" cy="18"/>
              </a:xfrm>
              <a:custGeom>
                <a:avLst/>
                <a:gdLst>
                  <a:gd name="T0" fmla="*/ 149 w 149"/>
                  <a:gd name="T1" fmla="*/ 0 h 17"/>
                  <a:gd name="T2" fmla="*/ 0 w 149"/>
                  <a:gd name="T3" fmla="*/ 0 h 17"/>
                  <a:gd name="T4" fmla="*/ 0 w 149"/>
                  <a:gd name="T5" fmla="*/ 17 h 17"/>
                  <a:gd name="T6" fmla="*/ 149 w 149"/>
                  <a:gd name="T7" fmla="*/ 17 h 17"/>
                  <a:gd name="T8" fmla="*/ 149 w 149"/>
                  <a:gd name="T9" fmla="*/ 0 h 17"/>
                  <a:gd name="T10" fmla="*/ 149 w 149"/>
                  <a:gd name="T11" fmla="*/ 0 h 17"/>
                  <a:gd name="T12" fmla="*/ 0 60000 65536"/>
                  <a:gd name="T13" fmla="*/ 0 60000 65536"/>
                  <a:gd name="T14" fmla="*/ 0 60000 65536"/>
                  <a:gd name="T15" fmla="*/ 0 60000 65536"/>
                  <a:gd name="T16" fmla="*/ 0 60000 65536"/>
                  <a:gd name="T17" fmla="*/ 0 60000 65536"/>
                  <a:gd name="T18" fmla="*/ 0 w 149"/>
                  <a:gd name="T19" fmla="*/ 0 h 17"/>
                  <a:gd name="T20" fmla="*/ 149 w 149"/>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49" h="17">
                    <a:moveTo>
                      <a:pt x="149" y="0"/>
                    </a:moveTo>
                    <a:lnTo>
                      <a:pt x="0" y="0"/>
                    </a:lnTo>
                    <a:lnTo>
                      <a:pt x="0" y="17"/>
                    </a:lnTo>
                    <a:lnTo>
                      <a:pt x="149" y="17"/>
                    </a:lnTo>
                    <a:lnTo>
                      <a:pt x="149" y="0"/>
                    </a:lnTo>
                    <a:close/>
                  </a:path>
                </a:pathLst>
              </a:custGeom>
              <a:solidFill>
                <a:srgbClr val="34AACD"/>
              </a:solidFill>
              <a:ln w="9525">
                <a:noFill/>
                <a:round/>
                <a:headEnd/>
                <a:tailEnd/>
              </a:ln>
            </p:spPr>
            <p:txBody>
              <a:bodyPr/>
              <a:lstStyle/>
              <a:p>
                <a:pPr>
                  <a:defRPr/>
                </a:pPr>
                <a:endParaRPr lang="en-GB"/>
              </a:p>
            </p:txBody>
          </p:sp>
          <p:sp>
            <p:nvSpPr>
              <p:cNvPr id="87" name="Freeform 63"/>
              <p:cNvSpPr>
                <a:spLocks/>
              </p:cNvSpPr>
              <p:nvPr/>
            </p:nvSpPr>
            <p:spPr bwMode="auto">
              <a:xfrm>
                <a:off x="1212" y="2394"/>
                <a:ext cx="150" cy="16"/>
              </a:xfrm>
              <a:custGeom>
                <a:avLst/>
                <a:gdLst>
                  <a:gd name="T0" fmla="*/ 149 w 149"/>
                  <a:gd name="T1" fmla="*/ 0 h 17"/>
                  <a:gd name="T2" fmla="*/ 0 w 149"/>
                  <a:gd name="T3" fmla="*/ 0 h 17"/>
                  <a:gd name="T4" fmla="*/ 0 w 149"/>
                  <a:gd name="T5" fmla="*/ 17 h 17"/>
                  <a:gd name="T6" fmla="*/ 149 w 149"/>
                  <a:gd name="T7" fmla="*/ 17 h 17"/>
                  <a:gd name="T8" fmla="*/ 149 w 149"/>
                  <a:gd name="T9" fmla="*/ 0 h 17"/>
                  <a:gd name="T10" fmla="*/ 149 w 149"/>
                  <a:gd name="T11" fmla="*/ 0 h 17"/>
                  <a:gd name="T12" fmla="*/ 0 60000 65536"/>
                  <a:gd name="T13" fmla="*/ 0 60000 65536"/>
                  <a:gd name="T14" fmla="*/ 0 60000 65536"/>
                  <a:gd name="T15" fmla="*/ 0 60000 65536"/>
                  <a:gd name="T16" fmla="*/ 0 60000 65536"/>
                  <a:gd name="T17" fmla="*/ 0 60000 65536"/>
                  <a:gd name="T18" fmla="*/ 0 w 149"/>
                  <a:gd name="T19" fmla="*/ 0 h 17"/>
                  <a:gd name="T20" fmla="*/ 149 w 149"/>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49" h="17">
                    <a:moveTo>
                      <a:pt x="149" y="0"/>
                    </a:moveTo>
                    <a:lnTo>
                      <a:pt x="0" y="0"/>
                    </a:lnTo>
                    <a:lnTo>
                      <a:pt x="0" y="17"/>
                    </a:lnTo>
                    <a:lnTo>
                      <a:pt x="149" y="17"/>
                    </a:lnTo>
                    <a:lnTo>
                      <a:pt x="149" y="0"/>
                    </a:lnTo>
                    <a:close/>
                  </a:path>
                </a:pathLst>
              </a:custGeom>
              <a:solidFill>
                <a:srgbClr val="34AACD"/>
              </a:solidFill>
              <a:ln w="9525">
                <a:noFill/>
                <a:round/>
                <a:headEnd/>
                <a:tailEnd/>
              </a:ln>
            </p:spPr>
            <p:txBody>
              <a:bodyPr/>
              <a:lstStyle/>
              <a:p>
                <a:pPr>
                  <a:defRPr/>
                </a:pPr>
                <a:endParaRPr lang="en-GB"/>
              </a:p>
            </p:txBody>
          </p:sp>
          <p:sp>
            <p:nvSpPr>
              <p:cNvPr id="88" name="Freeform 64"/>
              <p:cNvSpPr>
                <a:spLocks/>
              </p:cNvSpPr>
              <p:nvPr/>
            </p:nvSpPr>
            <p:spPr bwMode="auto">
              <a:xfrm>
                <a:off x="1212" y="2460"/>
                <a:ext cx="150" cy="18"/>
              </a:xfrm>
              <a:custGeom>
                <a:avLst/>
                <a:gdLst>
                  <a:gd name="T0" fmla="*/ 149 w 149"/>
                  <a:gd name="T1" fmla="*/ 0 h 17"/>
                  <a:gd name="T2" fmla="*/ 0 w 149"/>
                  <a:gd name="T3" fmla="*/ 0 h 17"/>
                  <a:gd name="T4" fmla="*/ 0 w 149"/>
                  <a:gd name="T5" fmla="*/ 17 h 17"/>
                  <a:gd name="T6" fmla="*/ 149 w 149"/>
                  <a:gd name="T7" fmla="*/ 17 h 17"/>
                  <a:gd name="T8" fmla="*/ 149 w 149"/>
                  <a:gd name="T9" fmla="*/ 0 h 17"/>
                  <a:gd name="T10" fmla="*/ 149 w 149"/>
                  <a:gd name="T11" fmla="*/ 0 h 17"/>
                  <a:gd name="T12" fmla="*/ 0 60000 65536"/>
                  <a:gd name="T13" fmla="*/ 0 60000 65536"/>
                  <a:gd name="T14" fmla="*/ 0 60000 65536"/>
                  <a:gd name="T15" fmla="*/ 0 60000 65536"/>
                  <a:gd name="T16" fmla="*/ 0 60000 65536"/>
                  <a:gd name="T17" fmla="*/ 0 60000 65536"/>
                  <a:gd name="T18" fmla="*/ 0 w 149"/>
                  <a:gd name="T19" fmla="*/ 0 h 17"/>
                  <a:gd name="T20" fmla="*/ 149 w 149"/>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49" h="17">
                    <a:moveTo>
                      <a:pt x="149" y="0"/>
                    </a:moveTo>
                    <a:lnTo>
                      <a:pt x="0" y="0"/>
                    </a:lnTo>
                    <a:lnTo>
                      <a:pt x="0" y="17"/>
                    </a:lnTo>
                    <a:lnTo>
                      <a:pt x="149" y="17"/>
                    </a:lnTo>
                    <a:lnTo>
                      <a:pt x="149" y="0"/>
                    </a:lnTo>
                    <a:close/>
                  </a:path>
                </a:pathLst>
              </a:custGeom>
              <a:solidFill>
                <a:srgbClr val="34AACD"/>
              </a:solidFill>
              <a:ln w="9525">
                <a:noFill/>
                <a:round/>
                <a:headEnd/>
                <a:tailEnd/>
              </a:ln>
            </p:spPr>
            <p:txBody>
              <a:bodyPr/>
              <a:lstStyle/>
              <a:p>
                <a:pPr>
                  <a:defRPr/>
                </a:pPr>
                <a:endParaRPr lang="en-GB"/>
              </a:p>
            </p:txBody>
          </p:sp>
          <p:sp>
            <p:nvSpPr>
              <p:cNvPr id="89" name="Freeform 65"/>
              <p:cNvSpPr>
                <a:spLocks/>
              </p:cNvSpPr>
              <p:nvPr/>
            </p:nvSpPr>
            <p:spPr bwMode="auto">
              <a:xfrm>
                <a:off x="1117" y="2394"/>
                <a:ext cx="245" cy="157"/>
              </a:xfrm>
              <a:custGeom>
                <a:avLst/>
                <a:gdLst>
                  <a:gd name="T0" fmla="*/ 244 w 244"/>
                  <a:gd name="T1" fmla="*/ 157 h 157"/>
                  <a:gd name="T2" fmla="*/ 244 w 244"/>
                  <a:gd name="T3" fmla="*/ 0 h 157"/>
                  <a:gd name="T4" fmla="*/ 0 w 244"/>
                  <a:gd name="T5" fmla="*/ 0 h 157"/>
                  <a:gd name="T6" fmla="*/ 0 w 244"/>
                  <a:gd name="T7" fmla="*/ 157 h 157"/>
                  <a:gd name="T8" fmla="*/ 244 w 244"/>
                  <a:gd name="T9" fmla="*/ 157 h 157"/>
                  <a:gd name="T10" fmla="*/ 244 w 244"/>
                  <a:gd name="T11" fmla="*/ 157 h 157"/>
                  <a:gd name="T12" fmla="*/ 0 60000 65536"/>
                  <a:gd name="T13" fmla="*/ 0 60000 65536"/>
                  <a:gd name="T14" fmla="*/ 0 60000 65536"/>
                  <a:gd name="T15" fmla="*/ 0 60000 65536"/>
                  <a:gd name="T16" fmla="*/ 0 60000 65536"/>
                  <a:gd name="T17" fmla="*/ 0 60000 65536"/>
                  <a:gd name="T18" fmla="*/ 0 w 244"/>
                  <a:gd name="T19" fmla="*/ 0 h 157"/>
                  <a:gd name="T20" fmla="*/ 244 w 244"/>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4" h="157">
                    <a:moveTo>
                      <a:pt x="244" y="157"/>
                    </a:moveTo>
                    <a:lnTo>
                      <a:pt x="244" y="0"/>
                    </a:lnTo>
                    <a:lnTo>
                      <a:pt x="0" y="0"/>
                    </a:lnTo>
                    <a:lnTo>
                      <a:pt x="0" y="157"/>
                    </a:lnTo>
                    <a:lnTo>
                      <a:pt x="244" y="157"/>
                    </a:lnTo>
                  </a:path>
                </a:pathLst>
              </a:custGeom>
              <a:noFill/>
              <a:ln w="0">
                <a:solidFill>
                  <a:srgbClr val="000000"/>
                </a:solidFill>
                <a:prstDash val="solid"/>
                <a:round/>
                <a:headEnd/>
                <a:tailEnd/>
              </a:ln>
            </p:spPr>
            <p:txBody>
              <a:bodyPr/>
              <a:lstStyle/>
              <a:p>
                <a:pPr>
                  <a:defRPr/>
                </a:pPr>
                <a:endParaRPr lang="en-GB"/>
              </a:p>
            </p:txBody>
          </p:sp>
        </p:grpSp>
        <p:grpSp>
          <p:nvGrpSpPr>
            <p:cNvPr id="30" name="Group 185"/>
            <p:cNvGrpSpPr>
              <a:grpSpLocks/>
            </p:cNvGrpSpPr>
            <p:nvPr userDrawn="1"/>
          </p:nvGrpSpPr>
          <p:grpSpPr bwMode="auto">
            <a:xfrm>
              <a:off x="1004798" y="5092835"/>
              <a:ext cx="164978" cy="104898"/>
              <a:chOff x="4187" y="1590"/>
              <a:chExt cx="238" cy="162"/>
            </a:xfrm>
          </p:grpSpPr>
          <p:sp>
            <p:nvSpPr>
              <p:cNvPr id="52" name="Freeform 186"/>
              <p:cNvSpPr>
                <a:spLocks/>
              </p:cNvSpPr>
              <p:nvPr/>
            </p:nvSpPr>
            <p:spPr bwMode="auto">
              <a:xfrm>
                <a:off x="4187" y="1590"/>
                <a:ext cx="238" cy="53"/>
              </a:xfrm>
              <a:custGeom>
                <a:avLst/>
                <a:gdLst>
                  <a:gd name="T0" fmla="*/ 0 w 244"/>
                  <a:gd name="T1" fmla="*/ 0 h 50"/>
                  <a:gd name="T2" fmla="*/ 40 w 244"/>
                  <a:gd name="T3" fmla="*/ 0 h 50"/>
                  <a:gd name="T4" fmla="*/ 40 w 244"/>
                  <a:gd name="T5" fmla="*/ 962 h 50"/>
                  <a:gd name="T6" fmla="*/ 0 w 244"/>
                  <a:gd name="T7" fmla="*/ 962 h 50"/>
                  <a:gd name="T8" fmla="*/ 0 w 244"/>
                  <a:gd name="T9" fmla="*/ 0 h 50"/>
                  <a:gd name="T10" fmla="*/ 0 w 244"/>
                  <a:gd name="T11" fmla="*/ 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0" y="0"/>
                    </a:moveTo>
                    <a:lnTo>
                      <a:pt x="244" y="0"/>
                    </a:lnTo>
                    <a:lnTo>
                      <a:pt x="244" y="50"/>
                    </a:lnTo>
                    <a:lnTo>
                      <a:pt x="0" y="50"/>
                    </a:lnTo>
                    <a:lnTo>
                      <a:pt x="0" y="0"/>
                    </a:lnTo>
                    <a:close/>
                  </a:path>
                </a:pathLst>
              </a:custGeom>
              <a:solidFill>
                <a:srgbClr val="FB0F0C"/>
              </a:solidFill>
              <a:ln w="9525">
                <a:noFill/>
                <a:round/>
                <a:headEnd/>
                <a:tailEnd/>
              </a:ln>
            </p:spPr>
            <p:txBody>
              <a:bodyPr/>
              <a:lstStyle/>
              <a:p>
                <a:pPr>
                  <a:defRPr/>
                </a:pPr>
                <a:endParaRPr lang="en-GB"/>
              </a:p>
            </p:txBody>
          </p:sp>
          <p:sp>
            <p:nvSpPr>
              <p:cNvPr id="53" name="Freeform 187"/>
              <p:cNvSpPr>
                <a:spLocks/>
              </p:cNvSpPr>
              <p:nvPr/>
            </p:nvSpPr>
            <p:spPr bwMode="auto">
              <a:xfrm>
                <a:off x="4187" y="1695"/>
                <a:ext cx="238" cy="57"/>
              </a:xfrm>
              <a:custGeom>
                <a:avLst/>
                <a:gdLst>
                  <a:gd name="T0" fmla="*/ 0 w 244"/>
                  <a:gd name="T1" fmla="*/ 0 h 55"/>
                  <a:gd name="T2" fmla="*/ 40 w 244"/>
                  <a:gd name="T3" fmla="*/ 0 h 55"/>
                  <a:gd name="T4" fmla="*/ 40 w 244"/>
                  <a:gd name="T5" fmla="*/ 820 h 55"/>
                  <a:gd name="T6" fmla="*/ 0 w 244"/>
                  <a:gd name="T7" fmla="*/ 820 h 55"/>
                  <a:gd name="T8" fmla="*/ 0 w 244"/>
                  <a:gd name="T9" fmla="*/ 0 h 55"/>
                  <a:gd name="T10" fmla="*/ 0 w 244"/>
                  <a:gd name="T11" fmla="*/ 0 h 55"/>
                  <a:gd name="T12" fmla="*/ 0 60000 65536"/>
                  <a:gd name="T13" fmla="*/ 0 60000 65536"/>
                  <a:gd name="T14" fmla="*/ 0 60000 65536"/>
                  <a:gd name="T15" fmla="*/ 0 60000 65536"/>
                  <a:gd name="T16" fmla="*/ 0 60000 65536"/>
                  <a:gd name="T17" fmla="*/ 0 60000 65536"/>
                  <a:gd name="T18" fmla="*/ 0 w 244"/>
                  <a:gd name="T19" fmla="*/ 0 h 55"/>
                  <a:gd name="T20" fmla="*/ 244 w 244"/>
                  <a:gd name="T21" fmla="*/ 55 h 55"/>
                </a:gdLst>
                <a:ahLst/>
                <a:cxnLst>
                  <a:cxn ang="T12">
                    <a:pos x="T0" y="T1"/>
                  </a:cxn>
                  <a:cxn ang="T13">
                    <a:pos x="T2" y="T3"/>
                  </a:cxn>
                  <a:cxn ang="T14">
                    <a:pos x="T4" y="T5"/>
                  </a:cxn>
                  <a:cxn ang="T15">
                    <a:pos x="T6" y="T7"/>
                  </a:cxn>
                  <a:cxn ang="T16">
                    <a:pos x="T8" y="T9"/>
                  </a:cxn>
                  <a:cxn ang="T17">
                    <a:pos x="T10" y="T11"/>
                  </a:cxn>
                </a:cxnLst>
                <a:rect l="T18" t="T19" r="T20" b="T21"/>
                <a:pathLst>
                  <a:path w="244" h="55">
                    <a:moveTo>
                      <a:pt x="0" y="0"/>
                    </a:moveTo>
                    <a:lnTo>
                      <a:pt x="244" y="0"/>
                    </a:lnTo>
                    <a:lnTo>
                      <a:pt x="244" y="55"/>
                    </a:lnTo>
                    <a:lnTo>
                      <a:pt x="0" y="55"/>
                    </a:lnTo>
                    <a:lnTo>
                      <a:pt x="0" y="0"/>
                    </a:lnTo>
                    <a:close/>
                  </a:path>
                </a:pathLst>
              </a:custGeom>
              <a:solidFill>
                <a:srgbClr val="1C0A7F"/>
              </a:solidFill>
              <a:ln w="9525">
                <a:noFill/>
                <a:round/>
                <a:headEnd/>
                <a:tailEnd/>
              </a:ln>
            </p:spPr>
            <p:txBody>
              <a:bodyPr/>
              <a:lstStyle/>
              <a:p>
                <a:pPr>
                  <a:defRPr/>
                </a:pPr>
                <a:endParaRPr lang="en-GB"/>
              </a:p>
            </p:txBody>
          </p:sp>
          <p:sp>
            <p:nvSpPr>
              <p:cNvPr id="54" name="Freeform 188"/>
              <p:cNvSpPr>
                <a:spLocks/>
              </p:cNvSpPr>
              <p:nvPr/>
            </p:nvSpPr>
            <p:spPr bwMode="auto">
              <a:xfrm>
                <a:off x="4187" y="1643"/>
                <a:ext cx="238" cy="57"/>
              </a:xfrm>
              <a:custGeom>
                <a:avLst/>
                <a:gdLst>
                  <a:gd name="T0" fmla="*/ 0 w 244"/>
                  <a:gd name="T1" fmla="*/ 0 h 56"/>
                  <a:gd name="T2" fmla="*/ 40 w 244"/>
                  <a:gd name="T3" fmla="*/ 0 h 56"/>
                  <a:gd name="T4" fmla="*/ 40 w 244"/>
                  <a:gd name="T5" fmla="*/ 201 h 56"/>
                  <a:gd name="T6" fmla="*/ 0 w 244"/>
                  <a:gd name="T7" fmla="*/ 201 h 56"/>
                  <a:gd name="T8" fmla="*/ 0 w 244"/>
                  <a:gd name="T9" fmla="*/ 0 h 56"/>
                  <a:gd name="T10" fmla="*/ 0 w 244"/>
                  <a:gd name="T11" fmla="*/ 0 h 56"/>
                  <a:gd name="T12" fmla="*/ 0 60000 65536"/>
                  <a:gd name="T13" fmla="*/ 0 60000 65536"/>
                  <a:gd name="T14" fmla="*/ 0 60000 65536"/>
                  <a:gd name="T15" fmla="*/ 0 60000 65536"/>
                  <a:gd name="T16" fmla="*/ 0 60000 65536"/>
                  <a:gd name="T17" fmla="*/ 0 60000 65536"/>
                  <a:gd name="T18" fmla="*/ 0 w 244"/>
                  <a:gd name="T19" fmla="*/ 0 h 56"/>
                  <a:gd name="T20" fmla="*/ 244 w 244"/>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244" h="56">
                    <a:moveTo>
                      <a:pt x="0" y="0"/>
                    </a:moveTo>
                    <a:lnTo>
                      <a:pt x="244" y="0"/>
                    </a:lnTo>
                    <a:lnTo>
                      <a:pt x="244" y="56"/>
                    </a:lnTo>
                    <a:lnTo>
                      <a:pt x="0" y="56"/>
                    </a:lnTo>
                    <a:lnTo>
                      <a:pt x="0" y="0"/>
                    </a:lnTo>
                    <a:close/>
                  </a:path>
                </a:pathLst>
              </a:custGeom>
              <a:solidFill>
                <a:srgbClr val="FFFFFF"/>
              </a:solidFill>
              <a:ln w="9525">
                <a:noFill/>
                <a:round/>
                <a:headEnd/>
                <a:tailEnd/>
              </a:ln>
            </p:spPr>
            <p:txBody>
              <a:bodyPr/>
              <a:lstStyle/>
              <a:p>
                <a:pPr>
                  <a:defRPr/>
                </a:pPr>
                <a:endParaRPr lang="en-GB"/>
              </a:p>
            </p:txBody>
          </p:sp>
          <p:sp>
            <p:nvSpPr>
              <p:cNvPr id="55" name="Freeform 189"/>
              <p:cNvSpPr>
                <a:spLocks/>
              </p:cNvSpPr>
              <p:nvPr/>
            </p:nvSpPr>
            <p:spPr bwMode="auto">
              <a:xfrm>
                <a:off x="4267" y="1643"/>
                <a:ext cx="69" cy="63"/>
              </a:xfrm>
              <a:custGeom>
                <a:avLst/>
                <a:gdLst>
                  <a:gd name="T0" fmla="*/ 17 w 71"/>
                  <a:gd name="T1" fmla="*/ 355 h 62"/>
                  <a:gd name="T2" fmla="*/ 17 w 71"/>
                  <a:gd name="T3" fmla="*/ 0 h 62"/>
                  <a:gd name="T4" fmla="*/ 0 w 71"/>
                  <a:gd name="T5" fmla="*/ 0 h 62"/>
                  <a:gd name="T6" fmla="*/ 0 w 71"/>
                  <a:gd name="T7" fmla="*/ 355 h 62"/>
                  <a:gd name="T8" fmla="*/ 6 w 71"/>
                  <a:gd name="T9" fmla="*/ 503 h 62"/>
                  <a:gd name="T10" fmla="*/ 12 w 71"/>
                  <a:gd name="T11" fmla="*/ 571 h 62"/>
                  <a:gd name="T12" fmla="*/ 17 w 71"/>
                  <a:gd name="T13" fmla="*/ 618 h 62"/>
                  <a:gd name="T14" fmla="*/ 17 w 71"/>
                  <a:gd name="T15" fmla="*/ 680 h 62"/>
                  <a:gd name="T16" fmla="*/ 17 w 71"/>
                  <a:gd name="T17" fmla="*/ 618 h 62"/>
                  <a:gd name="T18" fmla="*/ 17 w 71"/>
                  <a:gd name="T19" fmla="*/ 571 h 62"/>
                  <a:gd name="T20" fmla="*/ 17 w 71"/>
                  <a:gd name="T21" fmla="*/ 503 h 62"/>
                  <a:gd name="T22" fmla="*/ 17 w 71"/>
                  <a:gd name="T23" fmla="*/ 355 h 62"/>
                  <a:gd name="T24" fmla="*/ 17 w 71"/>
                  <a:gd name="T25" fmla="*/ 355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1"/>
                  <a:gd name="T40" fmla="*/ 0 h 62"/>
                  <a:gd name="T41" fmla="*/ 71 w 71"/>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1" h="62">
                    <a:moveTo>
                      <a:pt x="71" y="34"/>
                    </a:moveTo>
                    <a:lnTo>
                      <a:pt x="71" y="0"/>
                    </a:lnTo>
                    <a:lnTo>
                      <a:pt x="0" y="0"/>
                    </a:lnTo>
                    <a:lnTo>
                      <a:pt x="0" y="34"/>
                    </a:lnTo>
                    <a:lnTo>
                      <a:pt x="6" y="45"/>
                    </a:lnTo>
                    <a:lnTo>
                      <a:pt x="12" y="51"/>
                    </a:lnTo>
                    <a:lnTo>
                      <a:pt x="24" y="56"/>
                    </a:lnTo>
                    <a:lnTo>
                      <a:pt x="36" y="62"/>
                    </a:lnTo>
                    <a:lnTo>
                      <a:pt x="54" y="56"/>
                    </a:lnTo>
                    <a:lnTo>
                      <a:pt x="60" y="51"/>
                    </a:lnTo>
                    <a:lnTo>
                      <a:pt x="66" y="45"/>
                    </a:lnTo>
                    <a:lnTo>
                      <a:pt x="71" y="34"/>
                    </a:lnTo>
                    <a:close/>
                  </a:path>
                </a:pathLst>
              </a:custGeom>
              <a:solidFill>
                <a:srgbClr val="FFFFFF"/>
              </a:solidFill>
              <a:ln w="9525">
                <a:noFill/>
                <a:round/>
                <a:headEnd/>
                <a:tailEnd/>
              </a:ln>
            </p:spPr>
            <p:txBody>
              <a:bodyPr/>
              <a:lstStyle/>
              <a:p>
                <a:pPr>
                  <a:defRPr/>
                </a:pPr>
                <a:endParaRPr lang="en-GB"/>
              </a:p>
            </p:txBody>
          </p:sp>
          <p:sp>
            <p:nvSpPr>
              <p:cNvPr id="56" name="Freeform 190"/>
              <p:cNvSpPr>
                <a:spLocks/>
              </p:cNvSpPr>
              <p:nvPr/>
            </p:nvSpPr>
            <p:spPr bwMode="auto">
              <a:xfrm>
                <a:off x="4267" y="1643"/>
                <a:ext cx="69" cy="63"/>
              </a:xfrm>
              <a:custGeom>
                <a:avLst/>
                <a:gdLst>
                  <a:gd name="T0" fmla="*/ 17 w 71"/>
                  <a:gd name="T1" fmla="*/ 355 h 62"/>
                  <a:gd name="T2" fmla="*/ 17 w 71"/>
                  <a:gd name="T3" fmla="*/ 0 h 62"/>
                  <a:gd name="T4" fmla="*/ 0 w 71"/>
                  <a:gd name="T5" fmla="*/ 0 h 62"/>
                  <a:gd name="T6" fmla="*/ 0 w 71"/>
                  <a:gd name="T7" fmla="*/ 355 h 62"/>
                  <a:gd name="T8" fmla="*/ 6 w 71"/>
                  <a:gd name="T9" fmla="*/ 503 h 62"/>
                  <a:gd name="T10" fmla="*/ 12 w 71"/>
                  <a:gd name="T11" fmla="*/ 571 h 62"/>
                  <a:gd name="T12" fmla="*/ 17 w 71"/>
                  <a:gd name="T13" fmla="*/ 618 h 62"/>
                  <a:gd name="T14" fmla="*/ 17 w 71"/>
                  <a:gd name="T15" fmla="*/ 680 h 62"/>
                  <a:gd name="T16" fmla="*/ 17 w 71"/>
                  <a:gd name="T17" fmla="*/ 618 h 62"/>
                  <a:gd name="T18" fmla="*/ 17 w 71"/>
                  <a:gd name="T19" fmla="*/ 571 h 62"/>
                  <a:gd name="T20" fmla="*/ 17 w 71"/>
                  <a:gd name="T21" fmla="*/ 503 h 62"/>
                  <a:gd name="T22" fmla="*/ 17 w 71"/>
                  <a:gd name="T23" fmla="*/ 355 h 62"/>
                  <a:gd name="T24" fmla="*/ 17 w 71"/>
                  <a:gd name="T25" fmla="*/ 355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1"/>
                  <a:gd name="T40" fmla="*/ 0 h 62"/>
                  <a:gd name="T41" fmla="*/ 71 w 71"/>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1" h="62">
                    <a:moveTo>
                      <a:pt x="71" y="34"/>
                    </a:moveTo>
                    <a:lnTo>
                      <a:pt x="71" y="0"/>
                    </a:lnTo>
                    <a:lnTo>
                      <a:pt x="0" y="0"/>
                    </a:lnTo>
                    <a:lnTo>
                      <a:pt x="0" y="34"/>
                    </a:lnTo>
                    <a:lnTo>
                      <a:pt x="6" y="45"/>
                    </a:lnTo>
                    <a:lnTo>
                      <a:pt x="12" y="51"/>
                    </a:lnTo>
                    <a:lnTo>
                      <a:pt x="24" y="56"/>
                    </a:lnTo>
                    <a:lnTo>
                      <a:pt x="36" y="62"/>
                    </a:lnTo>
                    <a:lnTo>
                      <a:pt x="54" y="56"/>
                    </a:lnTo>
                    <a:lnTo>
                      <a:pt x="60" y="51"/>
                    </a:lnTo>
                    <a:lnTo>
                      <a:pt x="66" y="45"/>
                    </a:lnTo>
                    <a:lnTo>
                      <a:pt x="71" y="34"/>
                    </a:lnTo>
                  </a:path>
                </a:pathLst>
              </a:custGeom>
              <a:noFill/>
              <a:ln w="0">
                <a:solidFill>
                  <a:srgbClr val="FB0F0C"/>
                </a:solidFill>
                <a:prstDash val="solid"/>
                <a:round/>
                <a:headEnd/>
                <a:tailEnd/>
              </a:ln>
            </p:spPr>
            <p:txBody>
              <a:bodyPr/>
              <a:lstStyle/>
              <a:p>
                <a:pPr>
                  <a:defRPr/>
                </a:pPr>
                <a:endParaRPr lang="en-GB"/>
              </a:p>
            </p:txBody>
          </p:sp>
          <p:sp>
            <p:nvSpPr>
              <p:cNvPr id="57" name="Freeform 191"/>
              <p:cNvSpPr>
                <a:spLocks/>
              </p:cNvSpPr>
              <p:nvPr/>
            </p:nvSpPr>
            <p:spPr bwMode="auto">
              <a:xfrm>
                <a:off x="4267" y="1643"/>
                <a:ext cx="69" cy="63"/>
              </a:xfrm>
              <a:custGeom>
                <a:avLst/>
                <a:gdLst>
                  <a:gd name="T0" fmla="*/ 17 w 71"/>
                  <a:gd name="T1" fmla="*/ 0 h 62"/>
                  <a:gd name="T2" fmla="*/ 17 w 71"/>
                  <a:gd name="T3" fmla="*/ 251 h 62"/>
                  <a:gd name="T4" fmla="*/ 0 w 71"/>
                  <a:gd name="T5" fmla="*/ 251 h 62"/>
                  <a:gd name="T6" fmla="*/ 0 w 71"/>
                  <a:gd name="T7" fmla="*/ 355 h 62"/>
                  <a:gd name="T8" fmla="*/ 17 w 71"/>
                  <a:gd name="T9" fmla="*/ 355 h 62"/>
                  <a:gd name="T10" fmla="*/ 17 w 71"/>
                  <a:gd name="T11" fmla="*/ 571 h 62"/>
                  <a:gd name="T12" fmla="*/ 17 w 71"/>
                  <a:gd name="T13" fmla="*/ 618 h 62"/>
                  <a:gd name="T14" fmla="*/ 12 w 71"/>
                  <a:gd name="T15" fmla="*/ 571 h 62"/>
                  <a:gd name="T16" fmla="*/ 6 w 71"/>
                  <a:gd name="T17" fmla="*/ 571 h 62"/>
                  <a:gd name="T18" fmla="*/ 17 w 71"/>
                  <a:gd name="T19" fmla="*/ 571 h 62"/>
                  <a:gd name="T20" fmla="*/ 17 w 71"/>
                  <a:gd name="T21" fmla="*/ 571 h 62"/>
                  <a:gd name="T22" fmla="*/ 17 w 71"/>
                  <a:gd name="T23" fmla="*/ 618 h 62"/>
                  <a:gd name="T24" fmla="*/ 17 w 71"/>
                  <a:gd name="T25" fmla="*/ 680 h 62"/>
                  <a:gd name="T26" fmla="*/ 17 w 71"/>
                  <a:gd name="T27" fmla="*/ 618 h 62"/>
                  <a:gd name="T28" fmla="*/ 17 w 71"/>
                  <a:gd name="T29" fmla="*/ 355 h 62"/>
                  <a:gd name="T30" fmla="*/ 17 w 71"/>
                  <a:gd name="T31" fmla="*/ 251 h 62"/>
                  <a:gd name="T32" fmla="*/ 17 w 71"/>
                  <a:gd name="T33" fmla="*/ 251 h 62"/>
                  <a:gd name="T34" fmla="*/ 17 w 71"/>
                  <a:gd name="T35" fmla="*/ 355 h 62"/>
                  <a:gd name="T36" fmla="*/ 17 w 71"/>
                  <a:gd name="T37" fmla="*/ 355 h 62"/>
                  <a:gd name="T38" fmla="*/ 17 w 71"/>
                  <a:gd name="T39" fmla="*/ 355 h 62"/>
                  <a:gd name="T40" fmla="*/ 17 w 71"/>
                  <a:gd name="T41" fmla="*/ 251 h 62"/>
                  <a:gd name="T42" fmla="*/ 17 w 71"/>
                  <a:gd name="T43" fmla="*/ 0 h 62"/>
                  <a:gd name="T44" fmla="*/ 0 w 71"/>
                  <a:gd name="T45" fmla="*/ 0 h 62"/>
                  <a:gd name="T46" fmla="*/ 0 w 71"/>
                  <a:gd name="T47" fmla="*/ 11 h 62"/>
                  <a:gd name="T48" fmla="*/ 17 w 71"/>
                  <a:gd name="T49" fmla="*/ 11 h 62"/>
                  <a:gd name="T50" fmla="*/ 17 w 71"/>
                  <a:gd name="T51" fmla="*/ 11 h 62"/>
                  <a:gd name="T52" fmla="*/ 17 w 71"/>
                  <a:gd name="T53" fmla="*/ 11 h 62"/>
                  <a:gd name="T54" fmla="*/ 17 w 71"/>
                  <a:gd name="T55" fmla="*/ 0 h 62"/>
                  <a:gd name="T56" fmla="*/ 17 w 71"/>
                  <a:gd name="T57" fmla="*/ 0 h 62"/>
                  <a:gd name="T58" fmla="*/ 17 w 71"/>
                  <a:gd name="T59" fmla="*/ 11 h 62"/>
                  <a:gd name="T60" fmla="*/ 17 w 71"/>
                  <a:gd name="T61" fmla="*/ 355 h 62"/>
                  <a:gd name="T62" fmla="*/ 17 w 71"/>
                  <a:gd name="T63" fmla="*/ 355 h 62"/>
                  <a:gd name="T64" fmla="*/ 17 w 71"/>
                  <a:gd name="T65" fmla="*/ 571 h 62"/>
                  <a:gd name="T66" fmla="*/ 17 w 71"/>
                  <a:gd name="T67" fmla="*/ 571 h 62"/>
                  <a:gd name="T68" fmla="*/ 17 w 71"/>
                  <a:gd name="T69" fmla="*/ 618 h 62"/>
                  <a:gd name="T70" fmla="*/ 17 w 71"/>
                  <a:gd name="T71" fmla="*/ 571 h 62"/>
                  <a:gd name="T72" fmla="*/ 17 w 71"/>
                  <a:gd name="T73" fmla="*/ 571 h 62"/>
                  <a:gd name="T74" fmla="*/ 17 w 71"/>
                  <a:gd name="T75" fmla="*/ 571 h 62"/>
                  <a:gd name="T76" fmla="*/ 17 w 71"/>
                  <a:gd name="T77" fmla="*/ 355 h 62"/>
                  <a:gd name="T78" fmla="*/ 17 w 71"/>
                  <a:gd name="T79" fmla="*/ 355 h 62"/>
                  <a:gd name="T80" fmla="*/ 17 w 71"/>
                  <a:gd name="T81" fmla="*/ 251 h 62"/>
                  <a:gd name="T82" fmla="*/ 17 w 71"/>
                  <a:gd name="T83" fmla="*/ 251 h 62"/>
                  <a:gd name="T84" fmla="*/ 17 w 71"/>
                  <a:gd name="T85" fmla="*/ 251 h 62"/>
                  <a:gd name="T86" fmla="*/ 17 w 71"/>
                  <a:gd name="T87" fmla="*/ 0 h 62"/>
                  <a:gd name="T88" fmla="*/ 17 w 71"/>
                  <a:gd name="T89" fmla="*/ 0 h 62"/>
                  <a:gd name="T90" fmla="*/ 17 w 71"/>
                  <a:gd name="T91" fmla="*/ 0 h 6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1"/>
                  <a:gd name="T139" fmla="*/ 0 h 62"/>
                  <a:gd name="T140" fmla="*/ 71 w 71"/>
                  <a:gd name="T141" fmla="*/ 62 h 6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1" h="62">
                    <a:moveTo>
                      <a:pt x="30" y="0"/>
                    </a:moveTo>
                    <a:lnTo>
                      <a:pt x="30" y="23"/>
                    </a:lnTo>
                    <a:lnTo>
                      <a:pt x="0" y="23"/>
                    </a:lnTo>
                    <a:lnTo>
                      <a:pt x="0" y="34"/>
                    </a:lnTo>
                    <a:lnTo>
                      <a:pt x="18" y="34"/>
                    </a:lnTo>
                    <a:lnTo>
                      <a:pt x="18" y="51"/>
                    </a:lnTo>
                    <a:lnTo>
                      <a:pt x="18" y="56"/>
                    </a:lnTo>
                    <a:lnTo>
                      <a:pt x="12" y="51"/>
                    </a:lnTo>
                    <a:lnTo>
                      <a:pt x="6" y="51"/>
                    </a:lnTo>
                    <a:lnTo>
                      <a:pt x="30" y="51"/>
                    </a:lnTo>
                    <a:lnTo>
                      <a:pt x="42" y="51"/>
                    </a:lnTo>
                    <a:lnTo>
                      <a:pt x="42" y="56"/>
                    </a:lnTo>
                    <a:lnTo>
                      <a:pt x="36" y="62"/>
                    </a:lnTo>
                    <a:lnTo>
                      <a:pt x="30" y="56"/>
                    </a:lnTo>
                    <a:lnTo>
                      <a:pt x="30" y="34"/>
                    </a:lnTo>
                    <a:lnTo>
                      <a:pt x="30" y="23"/>
                    </a:lnTo>
                    <a:lnTo>
                      <a:pt x="42" y="23"/>
                    </a:lnTo>
                    <a:lnTo>
                      <a:pt x="42" y="34"/>
                    </a:lnTo>
                    <a:lnTo>
                      <a:pt x="30" y="34"/>
                    </a:lnTo>
                    <a:lnTo>
                      <a:pt x="18" y="34"/>
                    </a:lnTo>
                    <a:lnTo>
                      <a:pt x="18" y="23"/>
                    </a:lnTo>
                    <a:lnTo>
                      <a:pt x="18" y="0"/>
                    </a:lnTo>
                    <a:lnTo>
                      <a:pt x="0" y="0"/>
                    </a:lnTo>
                    <a:lnTo>
                      <a:pt x="0" y="11"/>
                    </a:lnTo>
                    <a:lnTo>
                      <a:pt x="18" y="11"/>
                    </a:lnTo>
                    <a:lnTo>
                      <a:pt x="60" y="11"/>
                    </a:lnTo>
                    <a:lnTo>
                      <a:pt x="71" y="11"/>
                    </a:lnTo>
                    <a:lnTo>
                      <a:pt x="71" y="0"/>
                    </a:lnTo>
                    <a:lnTo>
                      <a:pt x="60" y="0"/>
                    </a:lnTo>
                    <a:lnTo>
                      <a:pt x="60" y="11"/>
                    </a:lnTo>
                    <a:lnTo>
                      <a:pt x="60" y="34"/>
                    </a:lnTo>
                    <a:lnTo>
                      <a:pt x="42" y="34"/>
                    </a:lnTo>
                    <a:lnTo>
                      <a:pt x="42" y="51"/>
                    </a:lnTo>
                    <a:lnTo>
                      <a:pt x="60" y="51"/>
                    </a:lnTo>
                    <a:lnTo>
                      <a:pt x="60" y="56"/>
                    </a:lnTo>
                    <a:lnTo>
                      <a:pt x="60" y="51"/>
                    </a:lnTo>
                    <a:lnTo>
                      <a:pt x="66" y="51"/>
                    </a:lnTo>
                    <a:lnTo>
                      <a:pt x="60" y="51"/>
                    </a:lnTo>
                    <a:lnTo>
                      <a:pt x="60" y="34"/>
                    </a:lnTo>
                    <a:lnTo>
                      <a:pt x="71" y="34"/>
                    </a:lnTo>
                    <a:lnTo>
                      <a:pt x="71" y="23"/>
                    </a:lnTo>
                    <a:lnTo>
                      <a:pt x="60" y="23"/>
                    </a:lnTo>
                    <a:lnTo>
                      <a:pt x="42" y="23"/>
                    </a:lnTo>
                    <a:lnTo>
                      <a:pt x="42" y="0"/>
                    </a:lnTo>
                    <a:lnTo>
                      <a:pt x="30" y="0"/>
                    </a:lnTo>
                    <a:close/>
                  </a:path>
                </a:pathLst>
              </a:custGeom>
              <a:solidFill>
                <a:srgbClr val="FB0F0C"/>
              </a:solidFill>
              <a:ln w="9525">
                <a:noFill/>
                <a:round/>
                <a:headEnd/>
                <a:tailEnd/>
              </a:ln>
            </p:spPr>
            <p:txBody>
              <a:bodyPr/>
              <a:lstStyle/>
              <a:p>
                <a:pPr>
                  <a:defRPr/>
                </a:pPr>
                <a:endParaRPr lang="en-GB"/>
              </a:p>
            </p:txBody>
          </p:sp>
          <p:sp>
            <p:nvSpPr>
              <p:cNvPr id="58" name="Freeform 192"/>
              <p:cNvSpPr>
                <a:spLocks/>
              </p:cNvSpPr>
              <p:nvPr/>
            </p:nvSpPr>
            <p:spPr bwMode="auto">
              <a:xfrm>
                <a:off x="4256" y="1607"/>
                <a:ext cx="92" cy="36"/>
              </a:xfrm>
              <a:custGeom>
                <a:avLst/>
                <a:gdLst>
                  <a:gd name="T0" fmla="*/ 23 w 95"/>
                  <a:gd name="T1" fmla="*/ 256 h 33"/>
                  <a:gd name="T2" fmla="*/ 23 w 95"/>
                  <a:gd name="T3" fmla="*/ 256 h 33"/>
                  <a:gd name="T4" fmla="*/ 23 w 95"/>
                  <a:gd name="T5" fmla="*/ 256 h 33"/>
                  <a:gd name="T6" fmla="*/ 23 w 95"/>
                  <a:gd name="T7" fmla="*/ 256 h 33"/>
                  <a:gd name="T8" fmla="*/ 23 w 95"/>
                  <a:gd name="T9" fmla="*/ 256 h 33"/>
                  <a:gd name="T10" fmla="*/ 23 w 95"/>
                  <a:gd name="T11" fmla="*/ 297 h 33"/>
                  <a:gd name="T12" fmla="*/ 23 w 95"/>
                  <a:gd name="T13" fmla="*/ 297 h 33"/>
                  <a:gd name="T14" fmla="*/ 23 w 95"/>
                  <a:gd name="T15" fmla="*/ 11 h 33"/>
                  <a:gd name="T16" fmla="*/ 23 w 95"/>
                  <a:gd name="T17" fmla="*/ 5 h 33"/>
                  <a:gd name="T18" fmla="*/ 23 w 95"/>
                  <a:gd name="T19" fmla="*/ 5 h 33"/>
                  <a:gd name="T20" fmla="*/ 23 w 95"/>
                  <a:gd name="T21" fmla="*/ 0 h 33"/>
                  <a:gd name="T22" fmla="*/ 23 w 95"/>
                  <a:gd name="T23" fmla="*/ 5 h 33"/>
                  <a:gd name="T24" fmla="*/ 23 w 95"/>
                  <a:gd name="T25" fmla="*/ 0 h 33"/>
                  <a:gd name="T26" fmla="*/ 23 w 95"/>
                  <a:gd name="T27" fmla="*/ 5 h 33"/>
                  <a:gd name="T28" fmla="*/ 23 w 95"/>
                  <a:gd name="T29" fmla="*/ 0 h 33"/>
                  <a:gd name="T30" fmla="*/ 18 w 95"/>
                  <a:gd name="T31" fmla="*/ 5 h 33"/>
                  <a:gd name="T32" fmla="*/ 12 w 95"/>
                  <a:gd name="T33" fmla="*/ 5 h 33"/>
                  <a:gd name="T34" fmla="*/ 0 w 95"/>
                  <a:gd name="T35" fmla="*/ 11 h 33"/>
                  <a:gd name="T36" fmla="*/ 12 w 95"/>
                  <a:gd name="T37" fmla="*/ 297 h 33"/>
                  <a:gd name="T38" fmla="*/ 18 w 95"/>
                  <a:gd name="T39" fmla="*/ 256 h 33"/>
                  <a:gd name="T40" fmla="*/ 23 w 95"/>
                  <a:gd name="T41" fmla="*/ 256 h 33"/>
                  <a:gd name="T42" fmla="*/ 23 w 95"/>
                  <a:gd name="T43" fmla="*/ 256 h 33"/>
                  <a:gd name="T44" fmla="*/ 23 w 95"/>
                  <a:gd name="T45" fmla="*/ 256 h 33"/>
                  <a:gd name="T46" fmla="*/ 23 w 95"/>
                  <a:gd name="T47" fmla="*/ 256 h 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95"/>
                  <a:gd name="T73" fmla="*/ 0 h 33"/>
                  <a:gd name="T74" fmla="*/ 95 w 95"/>
                  <a:gd name="T75" fmla="*/ 33 h 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95" h="33">
                    <a:moveTo>
                      <a:pt x="48" y="28"/>
                    </a:moveTo>
                    <a:lnTo>
                      <a:pt x="54" y="28"/>
                    </a:lnTo>
                    <a:lnTo>
                      <a:pt x="60" y="28"/>
                    </a:lnTo>
                    <a:lnTo>
                      <a:pt x="66" y="28"/>
                    </a:lnTo>
                    <a:lnTo>
                      <a:pt x="78" y="28"/>
                    </a:lnTo>
                    <a:lnTo>
                      <a:pt x="78" y="33"/>
                    </a:lnTo>
                    <a:lnTo>
                      <a:pt x="83" y="33"/>
                    </a:lnTo>
                    <a:lnTo>
                      <a:pt x="95" y="11"/>
                    </a:lnTo>
                    <a:lnTo>
                      <a:pt x="89" y="5"/>
                    </a:lnTo>
                    <a:lnTo>
                      <a:pt x="78" y="5"/>
                    </a:lnTo>
                    <a:lnTo>
                      <a:pt x="72" y="0"/>
                    </a:lnTo>
                    <a:lnTo>
                      <a:pt x="60" y="5"/>
                    </a:lnTo>
                    <a:lnTo>
                      <a:pt x="48" y="0"/>
                    </a:lnTo>
                    <a:lnTo>
                      <a:pt x="36" y="5"/>
                    </a:lnTo>
                    <a:lnTo>
                      <a:pt x="30" y="0"/>
                    </a:lnTo>
                    <a:lnTo>
                      <a:pt x="18" y="5"/>
                    </a:lnTo>
                    <a:lnTo>
                      <a:pt x="12" y="5"/>
                    </a:lnTo>
                    <a:lnTo>
                      <a:pt x="0" y="11"/>
                    </a:lnTo>
                    <a:lnTo>
                      <a:pt x="12" y="33"/>
                    </a:lnTo>
                    <a:lnTo>
                      <a:pt x="18" y="28"/>
                    </a:lnTo>
                    <a:lnTo>
                      <a:pt x="30" y="28"/>
                    </a:lnTo>
                    <a:lnTo>
                      <a:pt x="36" y="28"/>
                    </a:lnTo>
                    <a:lnTo>
                      <a:pt x="48" y="28"/>
                    </a:lnTo>
                    <a:close/>
                  </a:path>
                </a:pathLst>
              </a:custGeom>
              <a:solidFill>
                <a:srgbClr val="2F3092"/>
              </a:solidFill>
              <a:ln w="9525">
                <a:noFill/>
                <a:round/>
                <a:headEnd/>
                <a:tailEnd/>
              </a:ln>
            </p:spPr>
            <p:txBody>
              <a:bodyPr/>
              <a:lstStyle/>
              <a:p>
                <a:pPr>
                  <a:defRPr/>
                </a:pPr>
                <a:endParaRPr lang="en-GB"/>
              </a:p>
            </p:txBody>
          </p:sp>
          <p:sp>
            <p:nvSpPr>
              <p:cNvPr id="59" name="Freeform 193"/>
              <p:cNvSpPr>
                <a:spLocks/>
              </p:cNvSpPr>
              <p:nvPr/>
            </p:nvSpPr>
            <p:spPr bwMode="auto">
              <a:xfrm>
                <a:off x="4256" y="1607"/>
                <a:ext cx="92" cy="36"/>
              </a:xfrm>
              <a:custGeom>
                <a:avLst/>
                <a:gdLst>
                  <a:gd name="T0" fmla="*/ 23 w 95"/>
                  <a:gd name="T1" fmla="*/ 256 h 33"/>
                  <a:gd name="T2" fmla="*/ 23 w 95"/>
                  <a:gd name="T3" fmla="*/ 256 h 33"/>
                  <a:gd name="T4" fmla="*/ 23 w 95"/>
                  <a:gd name="T5" fmla="*/ 256 h 33"/>
                  <a:gd name="T6" fmla="*/ 23 w 95"/>
                  <a:gd name="T7" fmla="*/ 256 h 33"/>
                  <a:gd name="T8" fmla="*/ 23 w 95"/>
                  <a:gd name="T9" fmla="*/ 256 h 33"/>
                  <a:gd name="T10" fmla="*/ 23 w 95"/>
                  <a:gd name="T11" fmla="*/ 297 h 33"/>
                  <a:gd name="T12" fmla="*/ 23 w 95"/>
                  <a:gd name="T13" fmla="*/ 297 h 33"/>
                  <a:gd name="T14" fmla="*/ 23 w 95"/>
                  <a:gd name="T15" fmla="*/ 11 h 33"/>
                  <a:gd name="T16" fmla="*/ 23 w 95"/>
                  <a:gd name="T17" fmla="*/ 5 h 33"/>
                  <a:gd name="T18" fmla="*/ 23 w 95"/>
                  <a:gd name="T19" fmla="*/ 5 h 33"/>
                  <a:gd name="T20" fmla="*/ 23 w 95"/>
                  <a:gd name="T21" fmla="*/ 0 h 33"/>
                  <a:gd name="T22" fmla="*/ 23 w 95"/>
                  <a:gd name="T23" fmla="*/ 5 h 33"/>
                  <a:gd name="T24" fmla="*/ 23 w 95"/>
                  <a:gd name="T25" fmla="*/ 0 h 33"/>
                  <a:gd name="T26" fmla="*/ 23 w 95"/>
                  <a:gd name="T27" fmla="*/ 5 h 33"/>
                  <a:gd name="T28" fmla="*/ 23 w 95"/>
                  <a:gd name="T29" fmla="*/ 0 h 33"/>
                  <a:gd name="T30" fmla="*/ 18 w 95"/>
                  <a:gd name="T31" fmla="*/ 5 h 33"/>
                  <a:gd name="T32" fmla="*/ 12 w 95"/>
                  <a:gd name="T33" fmla="*/ 5 h 33"/>
                  <a:gd name="T34" fmla="*/ 0 w 95"/>
                  <a:gd name="T35" fmla="*/ 11 h 33"/>
                  <a:gd name="T36" fmla="*/ 12 w 95"/>
                  <a:gd name="T37" fmla="*/ 297 h 33"/>
                  <a:gd name="T38" fmla="*/ 18 w 95"/>
                  <a:gd name="T39" fmla="*/ 256 h 33"/>
                  <a:gd name="T40" fmla="*/ 23 w 95"/>
                  <a:gd name="T41" fmla="*/ 256 h 33"/>
                  <a:gd name="T42" fmla="*/ 23 w 95"/>
                  <a:gd name="T43" fmla="*/ 256 h 33"/>
                  <a:gd name="T44" fmla="*/ 23 w 95"/>
                  <a:gd name="T45" fmla="*/ 256 h 33"/>
                  <a:gd name="T46" fmla="*/ 23 w 95"/>
                  <a:gd name="T47" fmla="*/ 256 h 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95"/>
                  <a:gd name="T73" fmla="*/ 0 h 33"/>
                  <a:gd name="T74" fmla="*/ 95 w 95"/>
                  <a:gd name="T75" fmla="*/ 33 h 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95" h="33">
                    <a:moveTo>
                      <a:pt x="48" y="28"/>
                    </a:moveTo>
                    <a:lnTo>
                      <a:pt x="54" y="28"/>
                    </a:lnTo>
                    <a:lnTo>
                      <a:pt x="60" y="28"/>
                    </a:lnTo>
                    <a:lnTo>
                      <a:pt x="66" y="28"/>
                    </a:lnTo>
                    <a:lnTo>
                      <a:pt x="78" y="28"/>
                    </a:lnTo>
                    <a:lnTo>
                      <a:pt x="78" y="33"/>
                    </a:lnTo>
                    <a:lnTo>
                      <a:pt x="83" y="33"/>
                    </a:lnTo>
                    <a:lnTo>
                      <a:pt x="95" y="11"/>
                    </a:lnTo>
                    <a:lnTo>
                      <a:pt x="89" y="5"/>
                    </a:lnTo>
                    <a:lnTo>
                      <a:pt x="78" y="5"/>
                    </a:lnTo>
                    <a:lnTo>
                      <a:pt x="72" y="0"/>
                    </a:lnTo>
                    <a:lnTo>
                      <a:pt x="60" y="5"/>
                    </a:lnTo>
                    <a:lnTo>
                      <a:pt x="48" y="0"/>
                    </a:lnTo>
                    <a:lnTo>
                      <a:pt x="36" y="5"/>
                    </a:lnTo>
                    <a:lnTo>
                      <a:pt x="30" y="0"/>
                    </a:lnTo>
                    <a:lnTo>
                      <a:pt x="18" y="5"/>
                    </a:lnTo>
                    <a:lnTo>
                      <a:pt x="12" y="5"/>
                    </a:lnTo>
                    <a:lnTo>
                      <a:pt x="0" y="11"/>
                    </a:lnTo>
                    <a:lnTo>
                      <a:pt x="12" y="33"/>
                    </a:lnTo>
                    <a:lnTo>
                      <a:pt x="18" y="28"/>
                    </a:lnTo>
                    <a:lnTo>
                      <a:pt x="30" y="28"/>
                    </a:lnTo>
                    <a:lnTo>
                      <a:pt x="36" y="28"/>
                    </a:lnTo>
                    <a:lnTo>
                      <a:pt x="48" y="28"/>
                    </a:lnTo>
                  </a:path>
                </a:pathLst>
              </a:custGeom>
              <a:noFill/>
              <a:ln w="0">
                <a:solidFill>
                  <a:srgbClr val="FFFFFF"/>
                </a:solidFill>
                <a:prstDash val="solid"/>
                <a:round/>
                <a:headEnd/>
                <a:tailEnd/>
              </a:ln>
            </p:spPr>
            <p:txBody>
              <a:bodyPr/>
              <a:lstStyle/>
              <a:p>
                <a:pPr>
                  <a:defRPr/>
                </a:pPr>
                <a:endParaRPr lang="en-GB"/>
              </a:p>
            </p:txBody>
          </p:sp>
          <p:sp>
            <p:nvSpPr>
              <p:cNvPr id="60" name="Freeform 194"/>
              <p:cNvSpPr>
                <a:spLocks/>
              </p:cNvSpPr>
              <p:nvPr/>
            </p:nvSpPr>
            <p:spPr bwMode="auto">
              <a:xfrm>
                <a:off x="4273" y="1607"/>
                <a:ext cx="24" cy="29"/>
              </a:xfrm>
              <a:custGeom>
                <a:avLst/>
                <a:gdLst>
                  <a:gd name="T0" fmla="*/ 12 w 24"/>
                  <a:gd name="T1" fmla="*/ 5 h 28"/>
                  <a:gd name="T2" fmla="*/ 12 w 24"/>
                  <a:gd name="T3" fmla="*/ 0 h 28"/>
                  <a:gd name="T4" fmla="*/ 0 w 24"/>
                  <a:gd name="T5" fmla="*/ 5 h 28"/>
                  <a:gd name="T6" fmla="*/ 6 w 24"/>
                  <a:gd name="T7" fmla="*/ 28 h 28"/>
                  <a:gd name="T8" fmla="*/ 12 w 24"/>
                  <a:gd name="T9" fmla="*/ 28 h 28"/>
                  <a:gd name="T10" fmla="*/ 12 w 24"/>
                  <a:gd name="T11" fmla="*/ 28 h 28"/>
                  <a:gd name="T12" fmla="*/ 12 w 24"/>
                  <a:gd name="T13" fmla="*/ 5 h 28"/>
                  <a:gd name="T14" fmla="*/ 12 w 24"/>
                  <a:gd name="T15" fmla="*/ 5 h 28"/>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28"/>
                  <a:gd name="T26" fmla="*/ 24 w 24"/>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28">
                    <a:moveTo>
                      <a:pt x="18" y="5"/>
                    </a:moveTo>
                    <a:lnTo>
                      <a:pt x="12" y="0"/>
                    </a:lnTo>
                    <a:lnTo>
                      <a:pt x="0" y="5"/>
                    </a:lnTo>
                    <a:lnTo>
                      <a:pt x="6" y="28"/>
                    </a:lnTo>
                    <a:lnTo>
                      <a:pt x="18" y="28"/>
                    </a:lnTo>
                    <a:lnTo>
                      <a:pt x="24" y="28"/>
                    </a:lnTo>
                    <a:lnTo>
                      <a:pt x="18" y="5"/>
                    </a:lnTo>
                    <a:close/>
                  </a:path>
                </a:pathLst>
              </a:custGeom>
              <a:solidFill>
                <a:srgbClr val="16067B"/>
              </a:solidFill>
              <a:ln w="9525">
                <a:noFill/>
                <a:round/>
                <a:headEnd/>
                <a:tailEnd/>
              </a:ln>
            </p:spPr>
            <p:txBody>
              <a:bodyPr/>
              <a:lstStyle/>
              <a:p>
                <a:pPr>
                  <a:defRPr/>
                </a:pPr>
                <a:endParaRPr lang="en-GB"/>
              </a:p>
            </p:txBody>
          </p:sp>
          <p:sp>
            <p:nvSpPr>
              <p:cNvPr id="61" name="Freeform 195"/>
              <p:cNvSpPr>
                <a:spLocks/>
              </p:cNvSpPr>
              <p:nvPr/>
            </p:nvSpPr>
            <p:spPr bwMode="auto">
              <a:xfrm>
                <a:off x="4273" y="1607"/>
                <a:ext cx="24" cy="29"/>
              </a:xfrm>
              <a:custGeom>
                <a:avLst/>
                <a:gdLst>
                  <a:gd name="T0" fmla="*/ 12 w 24"/>
                  <a:gd name="T1" fmla="*/ 5 h 28"/>
                  <a:gd name="T2" fmla="*/ 12 w 24"/>
                  <a:gd name="T3" fmla="*/ 0 h 28"/>
                  <a:gd name="T4" fmla="*/ 0 w 24"/>
                  <a:gd name="T5" fmla="*/ 5 h 28"/>
                  <a:gd name="T6" fmla="*/ 6 w 24"/>
                  <a:gd name="T7" fmla="*/ 28 h 28"/>
                  <a:gd name="T8" fmla="*/ 12 w 24"/>
                  <a:gd name="T9" fmla="*/ 28 h 28"/>
                  <a:gd name="T10" fmla="*/ 12 w 24"/>
                  <a:gd name="T11" fmla="*/ 28 h 28"/>
                  <a:gd name="T12" fmla="*/ 12 w 24"/>
                  <a:gd name="T13" fmla="*/ 5 h 28"/>
                  <a:gd name="T14" fmla="*/ 12 w 24"/>
                  <a:gd name="T15" fmla="*/ 5 h 28"/>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28"/>
                  <a:gd name="T26" fmla="*/ 24 w 24"/>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28">
                    <a:moveTo>
                      <a:pt x="18" y="5"/>
                    </a:moveTo>
                    <a:lnTo>
                      <a:pt x="12" y="0"/>
                    </a:lnTo>
                    <a:lnTo>
                      <a:pt x="0" y="5"/>
                    </a:lnTo>
                    <a:lnTo>
                      <a:pt x="6" y="28"/>
                    </a:lnTo>
                    <a:lnTo>
                      <a:pt x="18" y="28"/>
                    </a:lnTo>
                    <a:lnTo>
                      <a:pt x="24" y="28"/>
                    </a:lnTo>
                    <a:lnTo>
                      <a:pt x="18" y="5"/>
                    </a:lnTo>
                  </a:path>
                </a:pathLst>
              </a:custGeom>
              <a:noFill/>
              <a:ln w="0">
                <a:solidFill>
                  <a:srgbClr val="FFFFFF"/>
                </a:solidFill>
                <a:prstDash val="solid"/>
                <a:round/>
                <a:headEnd/>
                <a:tailEnd/>
              </a:ln>
            </p:spPr>
            <p:txBody>
              <a:bodyPr/>
              <a:lstStyle/>
              <a:p>
                <a:pPr>
                  <a:defRPr/>
                </a:pPr>
                <a:endParaRPr lang="en-GB"/>
              </a:p>
            </p:txBody>
          </p:sp>
          <p:sp>
            <p:nvSpPr>
              <p:cNvPr id="62" name="Freeform 196"/>
              <p:cNvSpPr>
                <a:spLocks/>
              </p:cNvSpPr>
              <p:nvPr/>
            </p:nvSpPr>
            <p:spPr bwMode="auto">
              <a:xfrm>
                <a:off x="4315" y="1607"/>
                <a:ext cx="18" cy="29"/>
              </a:xfrm>
              <a:custGeom>
                <a:avLst/>
                <a:gdLst>
                  <a:gd name="T0" fmla="*/ 0 w 18"/>
                  <a:gd name="T1" fmla="*/ 5 h 28"/>
                  <a:gd name="T2" fmla="*/ 9 w 18"/>
                  <a:gd name="T3" fmla="*/ 0 h 28"/>
                  <a:gd name="T4" fmla="*/ 9 w 18"/>
                  <a:gd name="T5" fmla="*/ 5 h 28"/>
                  <a:gd name="T6" fmla="*/ 9 w 18"/>
                  <a:gd name="T7" fmla="*/ 28 h 28"/>
                  <a:gd name="T8" fmla="*/ 6 w 18"/>
                  <a:gd name="T9" fmla="*/ 28 h 28"/>
                  <a:gd name="T10" fmla="*/ 0 w 18"/>
                  <a:gd name="T11" fmla="*/ 28 h 28"/>
                  <a:gd name="T12" fmla="*/ 0 w 18"/>
                  <a:gd name="T13" fmla="*/ 5 h 28"/>
                  <a:gd name="T14" fmla="*/ 0 w 18"/>
                  <a:gd name="T15" fmla="*/ 5 h 28"/>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28"/>
                  <a:gd name="T26" fmla="*/ 18 w 18"/>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28">
                    <a:moveTo>
                      <a:pt x="0" y="5"/>
                    </a:moveTo>
                    <a:lnTo>
                      <a:pt x="12" y="0"/>
                    </a:lnTo>
                    <a:lnTo>
                      <a:pt x="18" y="5"/>
                    </a:lnTo>
                    <a:lnTo>
                      <a:pt x="12" y="28"/>
                    </a:lnTo>
                    <a:lnTo>
                      <a:pt x="6" y="28"/>
                    </a:lnTo>
                    <a:lnTo>
                      <a:pt x="0" y="28"/>
                    </a:lnTo>
                    <a:lnTo>
                      <a:pt x="0" y="5"/>
                    </a:lnTo>
                    <a:close/>
                  </a:path>
                </a:pathLst>
              </a:custGeom>
              <a:solidFill>
                <a:srgbClr val="16067B"/>
              </a:solidFill>
              <a:ln w="9525">
                <a:noFill/>
                <a:round/>
                <a:headEnd/>
                <a:tailEnd/>
              </a:ln>
            </p:spPr>
            <p:txBody>
              <a:bodyPr/>
              <a:lstStyle/>
              <a:p>
                <a:pPr>
                  <a:defRPr/>
                </a:pPr>
                <a:endParaRPr lang="en-GB"/>
              </a:p>
            </p:txBody>
          </p:sp>
          <p:sp>
            <p:nvSpPr>
              <p:cNvPr id="63" name="Freeform 197"/>
              <p:cNvSpPr>
                <a:spLocks/>
              </p:cNvSpPr>
              <p:nvPr/>
            </p:nvSpPr>
            <p:spPr bwMode="auto">
              <a:xfrm>
                <a:off x="4315" y="1607"/>
                <a:ext cx="18" cy="29"/>
              </a:xfrm>
              <a:custGeom>
                <a:avLst/>
                <a:gdLst>
                  <a:gd name="T0" fmla="*/ 0 w 18"/>
                  <a:gd name="T1" fmla="*/ 5 h 28"/>
                  <a:gd name="T2" fmla="*/ 9 w 18"/>
                  <a:gd name="T3" fmla="*/ 0 h 28"/>
                  <a:gd name="T4" fmla="*/ 9 w 18"/>
                  <a:gd name="T5" fmla="*/ 5 h 28"/>
                  <a:gd name="T6" fmla="*/ 9 w 18"/>
                  <a:gd name="T7" fmla="*/ 28 h 28"/>
                  <a:gd name="T8" fmla="*/ 6 w 18"/>
                  <a:gd name="T9" fmla="*/ 28 h 28"/>
                  <a:gd name="T10" fmla="*/ 0 w 18"/>
                  <a:gd name="T11" fmla="*/ 28 h 28"/>
                  <a:gd name="T12" fmla="*/ 0 w 18"/>
                  <a:gd name="T13" fmla="*/ 5 h 28"/>
                  <a:gd name="T14" fmla="*/ 0 w 18"/>
                  <a:gd name="T15" fmla="*/ 5 h 28"/>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28"/>
                  <a:gd name="T26" fmla="*/ 18 w 18"/>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28">
                    <a:moveTo>
                      <a:pt x="0" y="5"/>
                    </a:moveTo>
                    <a:lnTo>
                      <a:pt x="12" y="0"/>
                    </a:lnTo>
                    <a:lnTo>
                      <a:pt x="18" y="5"/>
                    </a:lnTo>
                    <a:lnTo>
                      <a:pt x="12" y="28"/>
                    </a:lnTo>
                    <a:lnTo>
                      <a:pt x="6" y="28"/>
                    </a:lnTo>
                    <a:lnTo>
                      <a:pt x="0" y="28"/>
                    </a:lnTo>
                    <a:lnTo>
                      <a:pt x="0" y="5"/>
                    </a:lnTo>
                  </a:path>
                </a:pathLst>
              </a:custGeom>
              <a:noFill/>
              <a:ln w="0">
                <a:solidFill>
                  <a:srgbClr val="FFFFFF"/>
                </a:solidFill>
                <a:prstDash val="solid"/>
                <a:round/>
                <a:headEnd/>
                <a:tailEnd/>
              </a:ln>
            </p:spPr>
            <p:txBody>
              <a:bodyPr/>
              <a:lstStyle/>
              <a:p>
                <a:pPr>
                  <a:defRPr/>
                </a:pPr>
                <a:endParaRPr lang="en-GB"/>
              </a:p>
            </p:txBody>
          </p:sp>
          <p:sp>
            <p:nvSpPr>
              <p:cNvPr id="64" name="Freeform 198"/>
              <p:cNvSpPr>
                <a:spLocks/>
              </p:cNvSpPr>
              <p:nvPr/>
            </p:nvSpPr>
            <p:spPr bwMode="auto">
              <a:xfrm>
                <a:off x="4261" y="1617"/>
                <a:ext cx="12" cy="6"/>
              </a:xfrm>
              <a:custGeom>
                <a:avLst/>
                <a:gdLst>
                  <a:gd name="T0" fmla="*/ 0 w 12"/>
                  <a:gd name="T1" fmla="*/ 5 h 5"/>
                  <a:gd name="T2" fmla="*/ 6 w 12"/>
                  <a:gd name="T3" fmla="*/ 5 h 5"/>
                  <a:gd name="T4" fmla="*/ 6 w 12"/>
                  <a:gd name="T5" fmla="*/ 5 h 5"/>
                  <a:gd name="T6" fmla="*/ 6 w 12"/>
                  <a:gd name="T7" fmla="*/ 5 h 5"/>
                  <a:gd name="T8" fmla="*/ 6 w 12"/>
                  <a:gd name="T9" fmla="*/ 5 h 5"/>
                  <a:gd name="T10" fmla="*/ 6 w 12"/>
                  <a:gd name="T11" fmla="*/ 5 h 5"/>
                  <a:gd name="T12" fmla="*/ 12 w 12"/>
                  <a:gd name="T13" fmla="*/ 5 h 5"/>
                  <a:gd name="T14" fmla="*/ 12 w 12"/>
                  <a:gd name="T15" fmla="*/ 5 h 5"/>
                  <a:gd name="T16" fmla="*/ 12 w 12"/>
                  <a:gd name="T17" fmla="*/ 0 h 5"/>
                  <a:gd name="T18" fmla="*/ 6 w 12"/>
                  <a:gd name="T19" fmla="*/ 0 h 5"/>
                  <a:gd name="T20" fmla="*/ 6 w 12"/>
                  <a:gd name="T21" fmla="*/ 0 h 5"/>
                  <a:gd name="T22" fmla="*/ 6 w 12"/>
                  <a:gd name="T23" fmla="*/ 0 h 5"/>
                  <a:gd name="T24" fmla="*/ 0 w 12"/>
                  <a:gd name="T25" fmla="*/ 5 h 5"/>
                  <a:gd name="T26" fmla="*/ 0 w 12"/>
                  <a:gd name="T27" fmla="*/ 5 h 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
                  <a:gd name="T43" fmla="*/ 0 h 5"/>
                  <a:gd name="T44" fmla="*/ 12 w 12"/>
                  <a:gd name="T45" fmla="*/ 5 h 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 h="5">
                    <a:moveTo>
                      <a:pt x="0" y="5"/>
                    </a:moveTo>
                    <a:lnTo>
                      <a:pt x="6" y="5"/>
                    </a:lnTo>
                    <a:lnTo>
                      <a:pt x="12" y="5"/>
                    </a:lnTo>
                    <a:lnTo>
                      <a:pt x="12" y="0"/>
                    </a:lnTo>
                    <a:lnTo>
                      <a:pt x="6" y="0"/>
                    </a:lnTo>
                    <a:lnTo>
                      <a:pt x="0" y="5"/>
                    </a:lnTo>
                    <a:close/>
                  </a:path>
                </a:pathLst>
              </a:custGeom>
              <a:solidFill>
                <a:srgbClr val="F7F619"/>
              </a:solidFill>
              <a:ln w="9525">
                <a:noFill/>
                <a:round/>
                <a:headEnd/>
                <a:tailEnd/>
              </a:ln>
            </p:spPr>
            <p:txBody>
              <a:bodyPr/>
              <a:lstStyle/>
              <a:p>
                <a:pPr>
                  <a:defRPr/>
                </a:pPr>
                <a:endParaRPr lang="en-GB"/>
              </a:p>
            </p:txBody>
          </p:sp>
          <p:sp>
            <p:nvSpPr>
              <p:cNvPr id="65" name="Freeform 199"/>
              <p:cNvSpPr>
                <a:spLocks/>
              </p:cNvSpPr>
              <p:nvPr/>
            </p:nvSpPr>
            <p:spPr bwMode="auto">
              <a:xfrm>
                <a:off x="4267" y="1630"/>
                <a:ext cx="12" cy="6"/>
              </a:xfrm>
              <a:custGeom>
                <a:avLst/>
                <a:gdLst>
                  <a:gd name="T0" fmla="*/ 0 w 12"/>
                  <a:gd name="T1" fmla="*/ 6 h 6"/>
                  <a:gd name="T2" fmla="*/ 0 w 12"/>
                  <a:gd name="T3" fmla="*/ 6 h 6"/>
                  <a:gd name="T4" fmla="*/ 0 w 12"/>
                  <a:gd name="T5" fmla="*/ 6 h 6"/>
                  <a:gd name="T6" fmla="*/ 6 w 12"/>
                  <a:gd name="T7" fmla="*/ 6 h 6"/>
                  <a:gd name="T8" fmla="*/ 6 w 12"/>
                  <a:gd name="T9" fmla="*/ 6 h 6"/>
                  <a:gd name="T10" fmla="*/ 6 w 12"/>
                  <a:gd name="T11" fmla="*/ 6 h 6"/>
                  <a:gd name="T12" fmla="*/ 12 w 12"/>
                  <a:gd name="T13" fmla="*/ 0 h 6"/>
                  <a:gd name="T14" fmla="*/ 12 w 12"/>
                  <a:gd name="T15" fmla="*/ 0 h 6"/>
                  <a:gd name="T16" fmla="*/ 12 w 12"/>
                  <a:gd name="T17" fmla="*/ 0 h 6"/>
                  <a:gd name="T18" fmla="*/ 6 w 12"/>
                  <a:gd name="T19" fmla="*/ 0 h 6"/>
                  <a:gd name="T20" fmla="*/ 6 w 12"/>
                  <a:gd name="T21" fmla="*/ 0 h 6"/>
                  <a:gd name="T22" fmla="*/ 6 w 12"/>
                  <a:gd name="T23" fmla="*/ 6 h 6"/>
                  <a:gd name="T24" fmla="*/ 0 w 12"/>
                  <a:gd name="T25" fmla="*/ 6 h 6"/>
                  <a:gd name="T26" fmla="*/ 0 w 12"/>
                  <a:gd name="T27" fmla="*/ 6 h 6"/>
                  <a:gd name="T28" fmla="*/ 0 w 12"/>
                  <a:gd name="T29" fmla="*/ 6 h 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
                  <a:gd name="T46" fmla="*/ 0 h 6"/>
                  <a:gd name="T47" fmla="*/ 12 w 12"/>
                  <a:gd name="T48" fmla="*/ 6 h 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 h="6">
                    <a:moveTo>
                      <a:pt x="0" y="6"/>
                    </a:moveTo>
                    <a:lnTo>
                      <a:pt x="0" y="6"/>
                    </a:lnTo>
                    <a:lnTo>
                      <a:pt x="6" y="6"/>
                    </a:lnTo>
                    <a:lnTo>
                      <a:pt x="12" y="0"/>
                    </a:lnTo>
                    <a:lnTo>
                      <a:pt x="6" y="0"/>
                    </a:lnTo>
                    <a:lnTo>
                      <a:pt x="6" y="6"/>
                    </a:lnTo>
                    <a:lnTo>
                      <a:pt x="0" y="6"/>
                    </a:lnTo>
                    <a:close/>
                  </a:path>
                </a:pathLst>
              </a:custGeom>
              <a:solidFill>
                <a:srgbClr val="FFFFFF"/>
              </a:solidFill>
              <a:ln w="9525">
                <a:noFill/>
                <a:round/>
                <a:headEnd/>
                <a:tailEnd/>
              </a:ln>
            </p:spPr>
            <p:txBody>
              <a:bodyPr/>
              <a:lstStyle/>
              <a:p>
                <a:pPr>
                  <a:defRPr/>
                </a:pPr>
                <a:endParaRPr lang="en-GB"/>
              </a:p>
            </p:txBody>
          </p:sp>
          <p:sp>
            <p:nvSpPr>
              <p:cNvPr id="66" name="Freeform 200"/>
              <p:cNvSpPr>
                <a:spLocks/>
              </p:cNvSpPr>
              <p:nvPr/>
            </p:nvSpPr>
            <p:spPr bwMode="auto">
              <a:xfrm>
                <a:off x="4273" y="1613"/>
                <a:ext cx="18" cy="13"/>
              </a:xfrm>
              <a:custGeom>
                <a:avLst/>
                <a:gdLst>
                  <a:gd name="T0" fmla="*/ 9 w 18"/>
                  <a:gd name="T1" fmla="*/ 0 h 11"/>
                  <a:gd name="T2" fmla="*/ 9 w 18"/>
                  <a:gd name="T3" fmla="*/ 0 h 11"/>
                  <a:gd name="T4" fmla="*/ 6 w 18"/>
                  <a:gd name="T5" fmla="*/ 0 h 11"/>
                  <a:gd name="T6" fmla="*/ 0 w 18"/>
                  <a:gd name="T7" fmla="*/ 6 h 11"/>
                  <a:gd name="T8" fmla="*/ 6 w 18"/>
                  <a:gd name="T9" fmla="*/ 11 h 11"/>
                  <a:gd name="T10" fmla="*/ 9 w 18"/>
                  <a:gd name="T11" fmla="*/ 6 h 11"/>
                  <a:gd name="T12" fmla="*/ 9 w 18"/>
                  <a:gd name="T13" fmla="*/ 6 h 11"/>
                  <a:gd name="T14" fmla="*/ 9 w 18"/>
                  <a:gd name="T15" fmla="*/ 6 h 11"/>
                  <a:gd name="T16" fmla="*/ 9 w 18"/>
                  <a:gd name="T17" fmla="*/ 0 h 11"/>
                  <a:gd name="T18" fmla="*/ 9 w 18"/>
                  <a:gd name="T19" fmla="*/ 0 h 1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
                  <a:gd name="T31" fmla="*/ 0 h 11"/>
                  <a:gd name="T32" fmla="*/ 18 w 18"/>
                  <a:gd name="T33" fmla="*/ 11 h 1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 h="11">
                    <a:moveTo>
                      <a:pt x="18" y="0"/>
                    </a:moveTo>
                    <a:lnTo>
                      <a:pt x="12" y="0"/>
                    </a:lnTo>
                    <a:lnTo>
                      <a:pt x="6" y="0"/>
                    </a:lnTo>
                    <a:lnTo>
                      <a:pt x="0" y="6"/>
                    </a:lnTo>
                    <a:lnTo>
                      <a:pt x="6" y="11"/>
                    </a:lnTo>
                    <a:lnTo>
                      <a:pt x="12" y="6"/>
                    </a:lnTo>
                    <a:lnTo>
                      <a:pt x="18" y="6"/>
                    </a:lnTo>
                    <a:lnTo>
                      <a:pt x="18" y="0"/>
                    </a:lnTo>
                    <a:close/>
                  </a:path>
                </a:pathLst>
              </a:custGeom>
              <a:solidFill>
                <a:srgbClr val="FB0F0C"/>
              </a:solidFill>
              <a:ln w="9525">
                <a:noFill/>
                <a:round/>
                <a:headEnd/>
                <a:tailEnd/>
              </a:ln>
            </p:spPr>
            <p:txBody>
              <a:bodyPr/>
              <a:lstStyle/>
              <a:p>
                <a:pPr>
                  <a:defRPr/>
                </a:pPr>
                <a:endParaRPr lang="en-GB"/>
              </a:p>
            </p:txBody>
          </p:sp>
          <p:sp>
            <p:nvSpPr>
              <p:cNvPr id="67" name="Freeform 201"/>
              <p:cNvSpPr>
                <a:spLocks/>
              </p:cNvSpPr>
              <p:nvPr/>
            </p:nvSpPr>
            <p:spPr bwMode="auto">
              <a:xfrm>
                <a:off x="4279" y="1626"/>
                <a:ext cx="18" cy="4"/>
              </a:xfrm>
              <a:custGeom>
                <a:avLst/>
                <a:gdLst>
                  <a:gd name="T0" fmla="*/ 9 w 18"/>
                  <a:gd name="T1" fmla="*/ 0 h 6"/>
                  <a:gd name="T2" fmla="*/ 9 w 18"/>
                  <a:gd name="T3" fmla="*/ 0 h 6"/>
                  <a:gd name="T4" fmla="*/ 6 w 18"/>
                  <a:gd name="T5" fmla="*/ 0 h 6"/>
                  <a:gd name="T6" fmla="*/ 0 w 18"/>
                  <a:gd name="T7" fmla="*/ 0 h 6"/>
                  <a:gd name="T8" fmla="*/ 0 w 18"/>
                  <a:gd name="T9" fmla="*/ 6 h 6"/>
                  <a:gd name="T10" fmla="*/ 6 w 18"/>
                  <a:gd name="T11" fmla="*/ 6 h 6"/>
                  <a:gd name="T12" fmla="*/ 9 w 18"/>
                  <a:gd name="T13" fmla="*/ 6 h 6"/>
                  <a:gd name="T14" fmla="*/ 9 w 18"/>
                  <a:gd name="T15" fmla="*/ 6 h 6"/>
                  <a:gd name="T16" fmla="*/ 9 w 18"/>
                  <a:gd name="T17" fmla="*/ 0 h 6"/>
                  <a:gd name="T18" fmla="*/ 9 w 18"/>
                  <a:gd name="T19" fmla="*/ 0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
                  <a:gd name="T31" fmla="*/ 0 h 6"/>
                  <a:gd name="T32" fmla="*/ 18 w 18"/>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 h="6">
                    <a:moveTo>
                      <a:pt x="12" y="0"/>
                    </a:moveTo>
                    <a:lnTo>
                      <a:pt x="12" y="0"/>
                    </a:lnTo>
                    <a:lnTo>
                      <a:pt x="6" y="0"/>
                    </a:lnTo>
                    <a:lnTo>
                      <a:pt x="0" y="0"/>
                    </a:lnTo>
                    <a:lnTo>
                      <a:pt x="0" y="6"/>
                    </a:lnTo>
                    <a:lnTo>
                      <a:pt x="6" y="6"/>
                    </a:lnTo>
                    <a:lnTo>
                      <a:pt x="12" y="6"/>
                    </a:lnTo>
                    <a:lnTo>
                      <a:pt x="18" y="6"/>
                    </a:lnTo>
                    <a:lnTo>
                      <a:pt x="12" y="0"/>
                    </a:lnTo>
                    <a:close/>
                  </a:path>
                </a:pathLst>
              </a:custGeom>
              <a:solidFill>
                <a:srgbClr val="FB0F0C"/>
              </a:solidFill>
              <a:ln w="9525">
                <a:noFill/>
                <a:round/>
                <a:headEnd/>
                <a:tailEnd/>
              </a:ln>
            </p:spPr>
            <p:txBody>
              <a:bodyPr/>
              <a:lstStyle/>
              <a:p>
                <a:pPr>
                  <a:defRPr/>
                </a:pPr>
                <a:endParaRPr lang="en-GB"/>
              </a:p>
            </p:txBody>
          </p:sp>
          <p:sp>
            <p:nvSpPr>
              <p:cNvPr id="68" name="Freeform 202"/>
              <p:cNvSpPr>
                <a:spLocks/>
              </p:cNvSpPr>
              <p:nvPr/>
            </p:nvSpPr>
            <p:spPr bwMode="auto">
              <a:xfrm>
                <a:off x="4332" y="1613"/>
                <a:ext cx="10" cy="13"/>
              </a:xfrm>
              <a:custGeom>
                <a:avLst/>
                <a:gdLst>
                  <a:gd name="T0" fmla="*/ 5 w 11"/>
                  <a:gd name="T1" fmla="*/ 0 h 11"/>
                  <a:gd name="T2" fmla="*/ 5 w 11"/>
                  <a:gd name="T3" fmla="*/ 6 h 11"/>
                  <a:gd name="T4" fmla="*/ 5 w 11"/>
                  <a:gd name="T5" fmla="*/ 6 h 11"/>
                  <a:gd name="T6" fmla="*/ 5 w 11"/>
                  <a:gd name="T7" fmla="*/ 6 h 11"/>
                  <a:gd name="T8" fmla="*/ 0 w 11"/>
                  <a:gd name="T9" fmla="*/ 6 h 11"/>
                  <a:gd name="T10" fmla="*/ 5 w 11"/>
                  <a:gd name="T11" fmla="*/ 11 h 11"/>
                  <a:gd name="T12" fmla="*/ 5 w 11"/>
                  <a:gd name="T13" fmla="*/ 11 h 11"/>
                  <a:gd name="T14" fmla="*/ 5 w 11"/>
                  <a:gd name="T15" fmla="*/ 11 h 11"/>
                  <a:gd name="T16" fmla="*/ 11 w 11"/>
                  <a:gd name="T17" fmla="*/ 11 h 11"/>
                  <a:gd name="T18" fmla="*/ 11 w 11"/>
                  <a:gd name="T19" fmla="*/ 6 h 11"/>
                  <a:gd name="T20" fmla="*/ 11 w 11"/>
                  <a:gd name="T21" fmla="*/ 6 h 11"/>
                  <a:gd name="T22" fmla="*/ 11 w 11"/>
                  <a:gd name="T23" fmla="*/ 6 h 11"/>
                  <a:gd name="T24" fmla="*/ 5 w 11"/>
                  <a:gd name="T25" fmla="*/ 0 h 11"/>
                  <a:gd name="T26" fmla="*/ 5 w 11"/>
                  <a:gd name="T27" fmla="*/ 0 h 1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
                  <a:gd name="T43" fmla="*/ 0 h 11"/>
                  <a:gd name="T44" fmla="*/ 11 w 11"/>
                  <a:gd name="T45" fmla="*/ 11 h 1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 h="11">
                    <a:moveTo>
                      <a:pt x="5" y="0"/>
                    </a:moveTo>
                    <a:lnTo>
                      <a:pt x="5" y="6"/>
                    </a:lnTo>
                    <a:lnTo>
                      <a:pt x="0" y="6"/>
                    </a:lnTo>
                    <a:lnTo>
                      <a:pt x="5" y="11"/>
                    </a:lnTo>
                    <a:lnTo>
                      <a:pt x="11" y="11"/>
                    </a:lnTo>
                    <a:lnTo>
                      <a:pt x="11" y="6"/>
                    </a:lnTo>
                    <a:lnTo>
                      <a:pt x="5" y="0"/>
                    </a:lnTo>
                    <a:close/>
                  </a:path>
                </a:pathLst>
              </a:custGeom>
              <a:solidFill>
                <a:srgbClr val="F7F619"/>
              </a:solidFill>
              <a:ln w="9525">
                <a:noFill/>
                <a:round/>
                <a:headEnd/>
                <a:tailEnd/>
              </a:ln>
            </p:spPr>
            <p:txBody>
              <a:bodyPr/>
              <a:lstStyle/>
              <a:p>
                <a:pPr>
                  <a:defRPr/>
                </a:pPr>
                <a:endParaRPr lang="en-GB"/>
              </a:p>
            </p:txBody>
          </p:sp>
          <p:sp>
            <p:nvSpPr>
              <p:cNvPr id="69" name="Freeform 203"/>
              <p:cNvSpPr>
                <a:spLocks/>
              </p:cNvSpPr>
              <p:nvPr/>
            </p:nvSpPr>
            <p:spPr bwMode="auto">
              <a:xfrm>
                <a:off x="4326" y="1626"/>
                <a:ext cx="16" cy="11"/>
              </a:xfrm>
              <a:custGeom>
                <a:avLst/>
                <a:gdLst>
                  <a:gd name="T0" fmla="*/ 6 w 17"/>
                  <a:gd name="T1" fmla="*/ 0 h 12"/>
                  <a:gd name="T2" fmla="*/ 6 w 17"/>
                  <a:gd name="T3" fmla="*/ 0 h 12"/>
                  <a:gd name="T4" fmla="*/ 11 w 17"/>
                  <a:gd name="T5" fmla="*/ 0 h 12"/>
                  <a:gd name="T6" fmla="*/ 11 w 17"/>
                  <a:gd name="T7" fmla="*/ 0 h 12"/>
                  <a:gd name="T8" fmla="*/ 17 w 17"/>
                  <a:gd name="T9" fmla="*/ 0 h 12"/>
                  <a:gd name="T10" fmla="*/ 17 w 17"/>
                  <a:gd name="T11" fmla="*/ 6 h 12"/>
                  <a:gd name="T12" fmla="*/ 11 w 17"/>
                  <a:gd name="T13" fmla="*/ 12 h 12"/>
                  <a:gd name="T14" fmla="*/ 11 w 17"/>
                  <a:gd name="T15" fmla="*/ 12 h 12"/>
                  <a:gd name="T16" fmla="*/ 6 w 17"/>
                  <a:gd name="T17" fmla="*/ 12 h 12"/>
                  <a:gd name="T18" fmla="*/ 0 w 17"/>
                  <a:gd name="T19" fmla="*/ 12 h 12"/>
                  <a:gd name="T20" fmla="*/ 6 w 17"/>
                  <a:gd name="T21" fmla="*/ 0 h 12"/>
                  <a:gd name="T22" fmla="*/ 6 w 17"/>
                  <a:gd name="T23" fmla="*/ 0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2"/>
                  <a:gd name="T38" fmla="*/ 17 w 17"/>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2">
                    <a:moveTo>
                      <a:pt x="6" y="0"/>
                    </a:moveTo>
                    <a:lnTo>
                      <a:pt x="6" y="0"/>
                    </a:lnTo>
                    <a:lnTo>
                      <a:pt x="11" y="0"/>
                    </a:lnTo>
                    <a:lnTo>
                      <a:pt x="17" y="0"/>
                    </a:lnTo>
                    <a:lnTo>
                      <a:pt x="17" y="6"/>
                    </a:lnTo>
                    <a:lnTo>
                      <a:pt x="11" y="12"/>
                    </a:lnTo>
                    <a:lnTo>
                      <a:pt x="6" y="12"/>
                    </a:lnTo>
                    <a:lnTo>
                      <a:pt x="0" y="12"/>
                    </a:lnTo>
                    <a:lnTo>
                      <a:pt x="6" y="0"/>
                    </a:lnTo>
                    <a:close/>
                  </a:path>
                </a:pathLst>
              </a:custGeom>
              <a:solidFill>
                <a:srgbClr val="FFFFFF"/>
              </a:solidFill>
              <a:ln w="9525">
                <a:noFill/>
                <a:round/>
                <a:headEnd/>
                <a:tailEnd/>
              </a:ln>
            </p:spPr>
            <p:txBody>
              <a:bodyPr/>
              <a:lstStyle/>
              <a:p>
                <a:pPr>
                  <a:defRPr/>
                </a:pPr>
                <a:endParaRPr lang="en-GB"/>
              </a:p>
            </p:txBody>
          </p:sp>
          <p:sp>
            <p:nvSpPr>
              <p:cNvPr id="70" name="Freeform 204"/>
              <p:cNvSpPr>
                <a:spLocks/>
              </p:cNvSpPr>
              <p:nvPr/>
            </p:nvSpPr>
            <p:spPr bwMode="auto">
              <a:xfrm>
                <a:off x="4326" y="1626"/>
                <a:ext cx="16" cy="11"/>
              </a:xfrm>
              <a:custGeom>
                <a:avLst/>
                <a:gdLst>
                  <a:gd name="T0" fmla="*/ 0 w 17"/>
                  <a:gd name="T1" fmla="*/ 0 h 12"/>
                  <a:gd name="T2" fmla="*/ 6 w 17"/>
                  <a:gd name="T3" fmla="*/ 0 h 12"/>
                  <a:gd name="T4" fmla="*/ 11 w 17"/>
                  <a:gd name="T5" fmla="*/ 6 h 12"/>
                  <a:gd name="T6" fmla="*/ 11 w 17"/>
                  <a:gd name="T7" fmla="*/ 6 h 12"/>
                  <a:gd name="T8" fmla="*/ 17 w 17"/>
                  <a:gd name="T9" fmla="*/ 6 h 12"/>
                  <a:gd name="T10" fmla="*/ 11 w 17"/>
                  <a:gd name="T11" fmla="*/ 12 h 12"/>
                  <a:gd name="T12" fmla="*/ 11 w 17"/>
                  <a:gd name="T13" fmla="*/ 12 h 12"/>
                  <a:gd name="T14" fmla="*/ 6 w 17"/>
                  <a:gd name="T15" fmla="*/ 12 h 12"/>
                  <a:gd name="T16" fmla="*/ 0 w 17"/>
                  <a:gd name="T17" fmla="*/ 6 h 12"/>
                  <a:gd name="T18" fmla="*/ 0 w 17"/>
                  <a:gd name="T19" fmla="*/ 0 h 12"/>
                  <a:gd name="T20" fmla="*/ 0 w 17"/>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
                  <a:gd name="T34" fmla="*/ 0 h 12"/>
                  <a:gd name="T35" fmla="*/ 17 w 17"/>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 h="12">
                    <a:moveTo>
                      <a:pt x="0" y="0"/>
                    </a:moveTo>
                    <a:lnTo>
                      <a:pt x="6" y="0"/>
                    </a:lnTo>
                    <a:lnTo>
                      <a:pt x="11" y="6"/>
                    </a:lnTo>
                    <a:lnTo>
                      <a:pt x="17" y="6"/>
                    </a:lnTo>
                    <a:lnTo>
                      <a:pt x="11" y="12"/>
                    </a:lnTo>
                    <a:lnTo>
                      <a:pt x="6" y="12"/>
                    </a:lnTo>
                    <a:lnTo>
                      <a:pt x="0" y="6"/>
                    </a:lnTo>
                    <a:lnTo>
                      <a:pt x="0" y="0"/>
                    </a:lnTo>
                    <a:close/>
                  </a:path>
                </a:pathLst>
              </a:custGeom>
              <a:solidFill>
                <a:srgbClr val="FB0F0C"/>
              </a:solidFill>
              <a:ln w="9525">
                <a:noFill/>
                <a:round/>
                <a:headEnd/>
                <a:tailEnd/>
              </a:ln>
            </p:spPr>
            <p:txBody>
              <a:bodyPr/>
              <a:lstStyle/>
              <a:p>
                <a:pPr>
                  <a:defRPr/>
                </a:pPr>
                <a:endParaRPr lang="en-GB"/>
              </a:p>
            </p:txBody>
          </p:sp>
          <p:sp>
            <p:nvSpPr>
              <p:cNvPr id="71" name="Freeform 205"/>
              <p:cNvSpPr>
                <a:spLocks/>
              </p:cNvSpPr>
              <p:nvPr/>
            </p:nvSpPr>
            <p:spPr bwMode="auto">
              <a:xfrm>
                <a:off x="4332" y="1630"/>
                <a:ext cx="10" cy="6"/>
              </a:xfrm>
              <a:custGeom>
                <a:avLst/>
                <a:gdLst>
                  <a:gd name="T0" fmla="*/ 5 w 11"/>
                  <a:gd name="T1" fmla="*/ 6 h 6"/>
                  <a:gd name="T2" fmla="*/ 5 w 11"/>
                  <a:gd name="T3" fmla="*/ 6 h 6"/>
                  <a:gd name="T4" fmla="*/ 5 w 11"/>
                  <a:gd name="T5" fmla="*/ 0 h 6"/>
                  <a:gd name="T6" fmla="*/ 5 w 11"/>
                  <a:gd name="T7" fmla="*/ 0 h 6"/>
                  <a:gd name="T8" fmla="*/ 5 w 11"/>
                  <a:gd name="T9" fmla="*/ 0 h 6"/>
                  <a:gd name="T10" fmla="*/ 11 w 11"/>
                  <a:gd name="T11" fmla="*/ 0 h 6"/>
                  <a:gd name="T12" fmla="*/ 11 w 11"/>
                  <a:gd name="T13" fmla="*/ 0 h 6"/>
                  <a:gd name="T14" fmla="*/ 11 w 11"/>
                  <a:gd name="T15" fmla="*/ 0 h 6"/>
                  <a:gd name="T16" fmla="*/ 5 w 11"/>
                  <a:gd name="T17" fmla="*/ 0 h 6"/>
                  <a:gd name="T18" fmla="*/ 5 w 11"/>
                  <a:gd name="T19" fmla="*/ 0 h 6"/>
                  <a:gd name="T20" fmla="*/ 5 w 11"/>
                  <a:gd name="T21" fmla="*/ 0 h 6"/>
                  <a:gd name="T22" fmla="*/ 0 w 11"/>
                  <a:gd name="T23" fmla="*/ 0 h 6"/>
                  <a:gd name="T24" fmla="*/ 0 w 11"/>
                  <a:gd name="T25" fmla="*/ 0 h 6"/>
                  <a:gd name="T26" fmla="*/ 0 w 11"/>
                  <a:gd name="T27" fmla="*/ 0 h 6"/>
                  <a:gd name="T28" fmla="*/ 0 w 11"/>
                  <a:gd name="T29" fmla="*/ 0 h 6"/>
                  <a:gd name="T30" fmla="*/ 0 w 11"/>
                  <a:gd name="T31" fmla="*/ 0 h 6"/>
                  <a:gd name="T32" fmla="*/ 0 w 11"/>
                  <a:gd name="T33" fmla="*/ 0 h 6"/>
                  <a:gd name="T34" fmla="*/ 0 w 11"/>
                  <a:gd name="T35" fmla="*/ 0 h 6"/>
                  <a:gd name="T36" fmla="*/ 0 w 11"/>
                  <a:gd name="T37" fmla="*/ 0 h 6"/>
                  <a:gd name="T38" fmla="*/ 0 w 11"/>
                  <a:gd name="T39" fmla="*/ 0 h 6"/>
                  <a:gd name="T40" fmla="*/ 0 w 11"/>
                  <a:gd name="T41" fmla="*/ 0 h 6"/>
                  <a:gd name="T42" fmla="*/ 0 w 11"/>
                  <a:gd name="T43" fmla="*/ 0 h 6"/>
                  <a:gd name="T44" fmla="*/ 0 w 11"/>
                  <a:gd name="T45" fmla="*/ 0 h 6"/>
                  <a:gd name="T46" fmla="*/ 0 w 11"/>
                  <a:gd name="T47" fmla="*/ 0 h 6"/>
                  <a:gd name="T48" fmla="*/ 0 w 11"/>
                  <a:gd name="T49" fmla="*/ 0 h 6"/>
                  <a:gd name="T50" fmla="*/ 0 w 11"/>
                  <a:gd name="T51" fmla="*/ 0 h 6"/>
                  <a:gd name="T52" fmla="*/ 0 w 11"/>
                  <a:gd name="T53" fmla="*/ 0 h 6"/>
                  <a:gd name="T54" fmla="*/ 0 w 11"/>
                  <a:gd name="T55" fmla="*/ 0 h 6"/>
                  <a:gd name="T56" fmla="*/ 0 w 11"/>
                  <a:gd name="T57" fmla="*/ 0 h 6"/>
                  <a:gd name="T58" fmla="*/ 0 w 11"/>
                  <a:gd name="T59" fmla="*/ 0 h 6"/>
                  <a:gd name="T60" fmla="*/ 0 w 11"/>
                  <a:gd name="T61" fmla="*/ 0 h 6"/>
                  <a:gd name="T62" fmla="*/ 0 w 11"/>
                  <a:gd name="T63" fmla="*/ 0 h 6"/>
                  <a:gd name="T64" fmla="*/ 5 w 11"/>
                  <a:gd name="T65" fmla="*/ 0 h 6"/>
                  <a:gd name="T66" fmla="*/ 5 w 11"/>
                  <a:gd name="T67" fmla="*/ 0 h 6"/>
                  <a:gd name="T68" fmla="*/ 5 w 11"/>
                  <a:gd name="T69" fmla="*/ 6 h 6"/>
                  <a:gd name="T70" fmla="*/ 5 w 11"/>
                  <a:gd name="T71" fmla="*/ 6 h 6"/>
                  <a:gd name="T72" fmla="*/ 5 w 11"/>
                  <a:gd name="T73" fmla="*/ 6 h 6"/>
                  <a:gd name="T74" fmla="*/ 5 w 11"/>
                  <a:gd name="T75" fmla="*/ 0 h 6"/>
                  <a:gd name="T76" fmla="*/ 5 w 11"/>
                  <a:gd name="T77" fmla="*/ 0 h 6"/>
                  <a:gd name="T78" fmla="*/ 5 w 11"/>
                  <a:gd name="T79" fmla="*/ 0 h 6"/>
                  <a:gd name="T80" fmla="*/ 5 w 11"/>
                  <a:gd name="T81" fmla="*/ 0 h 6"/>
                  <a:gd name="T82" fmla="*/ 5 w 11"/>
                  <a:gd name="T83" fmla="*/ 6 h 6"/>
                  <a:gd name="T84" fmla="*/ 5 w 11"/>
                  <a:gd name="T85" fmla="*/ 6 h 6"/>
                  <a:gd name="T86" fmla="*/ 5 w 11"/>
                  <a:gd name="T87" fmla="*/ 6 h 6"/>
                  <a:gd name="T88" fmla="*/ 5 w 11"/>
                  <a:gd name="T89" fmla="*/ 6 h 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1"/>
                  <a:gd name="T136" fmla="*/ 0 h 6"/>
                  <a:gd name="T137" fmla="*/ 11 w 11"/>
                  <a:gd name="T138" fmla="*/ 6 h 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1" h="6">
                    <a:moveTo>
                      <a:pt x="5" y="6"/>
                    </a:moveTo>
                    <a:lnTo>
                      <a:pt x="5" y="6"/>
                    </a:lnTo>
                    <a:lnTo>
                      <a:pt x="5" y="0"/>
                    </a:lnTo>
                    <a:lnTo>
                      <a:pt x="11" y="0"/>
                    </a:lnTo>
                    <a:lnTo>
                      <a:pt x="5" y="0"/>
                    </a:lnTo>
                    <a:lnTo>
                      <a:pt x="0" y="0"/>
                    </a:lnTo>
                    <a:lnTo>
                      <a:pt x="5" y="0"/>
                    </a:lnTo>
                    <a:lnTo>
                      <a:pt x="5" y="6"/>
                    </a:lnTo>
                    <a:lnTo>
                      <a:pt x="5" y="0"/>
                    </a:lnTo>
                    <a:lnTo>
                      <a:pt x="5" y="6"/>
                    </a:lnTo>
                    <a:close/>
                  </a:path>
                </a:pathLst>
              </a:custGeom>
              <a:solidFill>
                <a:srgbClr val="000000"/>
              </a:solidFill>
              <a:ln w="9525">
                <a:noFill/>
                <a:round/>
                <a:headEnd/>
                <a:tailEnd/>
              </a:ln>
            </p:spPr>
            <p:txBody>
              <a:bodyPr/>
              <a:lstStyle/>
              <a:p>
                <a:pPr>
                  <a:defRPr/>
                </a:pPr>
                <a:endParaRPr lang="en-GB"/>
              </a:p>
            </p:txBody>
          </p:sp>
          <p:sp>
            <p:nvSpPr>
              <p:cNvPr id="72" name="Freeform 206"/>
              <p:cNvSpPr>
                <a:spLocks/>
              </p:cNvSpPr>
              <p:nvPr/>
            </p:nvSpPr>
            <p:spPr bwMode="auto">
              <a:xfrm>
                <a:off x="4315" y="1617"/>
                <a:ext cx="12" cy="13"/>
              </a:xfrm>
              <a:custGeom>
                <a:avLst/>
                <a:gdLst>
                  <a:gd name="T0" fmla="*/ 6 w 12"/>
                  <a:gd name="T1" fmla="*/ 11 h 11"/>
                  <a:gd name="T2" fmla="*/ 6 w 12"/>
                  <a:gd name="T3" fmla="*/ 11 h 11"/>
                  <a:gd name="T4" fmla="*/ 6 w 12"/>
                  <a:gd name="T5" fmla="*/ 5 h 11"/>
                  <a:gd name="T6" fmla="*/ 6 w 12"/>
                  <a:gd name="T7" fmla="*/ 5 h 11"/>
                  <a:gd name="T8" fmla="*/ 6 w 12"/>
                  <a:gd name="T9" fmla="*/ 5 h 11"/>
                  <a:gd name="T10" fmla="*/ 6 w 12"/>
                  <a:gd name="T11" fmla="*/ 5 h 11"/>
                  <a:gd name="T12" fmla="*/ 6 w 12"/>
                  <a:gd name="T13" fmla="*/ 5 h 11"/>
                  <a:gd name="T14" fmla="*/ 6 w 12"/>
                  <a:gd name="T15" fmla="*/ 5 h 11"/>
                  <a:gd name="T16" fmla="*/ 6 w 12"/>
                  <a:gd name="T17" fmla="*/ 5 h 11"/>
                  <a:gd name="T18" fmla="*/ 6 w 12"/>
                  <a:gd name="T19" fmla="*/ 5 h 11"/>
                  <a:gd name="T20" fmla="*/ 6 w 12"/>
                  <a:gd name="T21" fmla="*/ 5 h 11"/>
                  <a:gd name="T22" fmla="*/ 6 w 12"/>
                  <a:gd name="T23" fmla="*/ 0 h 11"/>
                  <a:gd name="T24" fmla="*/ 0 w 12"/>
                  <a:gd name="T25" fmla="*/ 0 h 11"/>
                  <a:gd name="T26" fmla="*/ 0 w 12"/>
                  <a:gd name="T27" fmla="*/ 0 h 11"/>
                  <a:gd name="T28" fmla="*/ 0 w 12"/>
                  <a:gd name="T29" fmla="*/ 0 h 11"/>
                  <a:gd name="T30" fmla="*/ 0 w 12"/>
                  <a:gd name="T31" fmla="*/ 5 h 11"/>
                  <a:gd name="T32" fmla="*/ 0 w 12"/>
                  <a:gd name="T33" fmla="*/ 5 h 11"/>
                  <a:gd name="T34" fmla="*/ 0 w 12"/>
                  <a:gd name="T35" fmla="*/ 5 h 11"/>
                  <a:gd name="T36" fmla="*/ 0 w 12"/>
                  <a:gd name="T37" fmla="*/ 5 h 11"/>
                  <a:gd name="T38" fmla="*/ 0 w 12"/>
                  <a:gd name="T39" fmla="*/ 5 h 11"/>
                  <a:gd name="T40" fmla="*/ 6 w 12"/>
                  <a:gd name="T41" fmla="*/ 5 h 11"/>
                  <a:gd name="T42" fmla="*/ 0 w 12"/>
                  <a:gd name="T43" fmla="*/ 5 h 11"/>
                  <a:gd name="T44" fmla="*/ 6 w 12"/>
                  <a:gd name="T45" fmla="*/ 11 h 11"/>
                  <a:gd name="T46" fmla="*/ 6 w 12"/>
                  <a:gd name="T47" fmla="*/ 11 h 11"/>
                  <a:gd name="T48" fmla="*/ 6 w 12"/>
                  <a:gd name="T49" fmla="*/ 5 h 11"/>
                  <a:gd name="T50" fmla="*/ 6 w 12"/>
                  <a:gd name="T51" fmla="*/ 5 h 11"/>
                  <a:gd name="T52" fmla="*/ 6 w 12"/>
                  <a:gd name="T53" fmla="*/ 5 h 11"/>
                  <a:gd name="T54" fmla="*/ 6 w 12"/>
                  <a:gd name="T55" fmla="*/ 11 h 11"/>
                  <a:gd name="T56" fmla="*/ 6 w 12"/>
                  <a:gd name="T57" fmla="*/ 11 h 11"/>
                  <a:gd name="T58" fmla="*/ 6 w 12"/>
                  <a:gd name="T59" fmla="*/ 11 h 11"/>
                  <a:gd name="T60" fmla="*/ 6 w 12"/>
                  <a:gd name="T61" fmla="*/ 5 h 11"/>
                  <a:gd name="T62" fmla="*/ 6 w 12"/>
                  <a:gd name="T63" fmla="*/ 5 h 11"/>
                  <a:gd name="T64" fmla="*/ 6 w 12"/>
                  <a:gd name="T65" fmla="*/ 5 h 11"/>
                  <a:gd name="T66" fmla="*/ 6 w 12"/>
                  <a:gd name="T67" fmla="*/ 5 h 11"/>
                  <a:gd name="T68" fmla="*/ 6 w 12"/>
                  <a:gd name="T69" fmla="*/ 5 h 11"/>
                  <a:gd name="T70" fmla="*/ 6 w 12"/>
                  <a:gd name="T71" fmla="*/ 11 h 11"/>
                  <a:gd name="T72" fmla="*/ 6 w 12"/>
                  <a:gd name="T73" fmla="*/ 11 h 11"/>
                  <a:gd name="T74" fmla="*/ 6 w 12"/>
                  <a:gd name="T75" fmla="*/ 5 h 11"/>
                  <a:gd name="T76" fmla="*/ 6 w 12"/>
                  <a:gd name="T77" fmla="*/ 5 h 11"/>
                  <a:gd name="T78" fmla="*/ 6 w 12"/>
                  <a:gd name="T79" fmla="*/ 5 h 11"/>
                  <a:gd name="T80" fmla="*/ 6 w 12"/>
                  <a:gd name="T81" fmla="*/ 11 h 11"/>
                  <a:gd name="T82" fmla="*/ 6 w 12"/>
                  <a:gd name="T83" fmla="*/ 11 h 11"/>
                  <a:gd name="T84" fmla="*/ 6 w 12"/>
                  <a:gd name="T85" fmla="*/ 11 h 11"/>
                  <a:gd name="T86" fmla="*/ 6 w 12"/>
                  <a:gd name="T87" fmla="*/ 11 h 1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
                  <a:gd name="T133" fmla="*/ 0 h 11"/>
                  <a:gd name="T134" fmla="*/ 12 w 12"/>
                  <a:gd name="T135" fmla="*/ 11 h 1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 h="11">
                    <a:moveTo>
                      <a:pt x="12" y="11"/>
                    </a:moveTo>
                    <a:lnTo>
                      <a:pt x="12" y="11"/>
                    </a:lnTo>
                    <a:lnTo>
                      <a:pt x="12" y="5"/>
                    </a:lnTo>
                    <a:lnTo>
                      <a:pt x="6" y="5"/>
                    </a:lnTo>
                    <a:lnTo>
                      <a:pt x="6" y="0"/>
                    </a:lnTo>
                    <a:lnTo>
                      <a:pt x="0" y="0"/>
                    </a:lnTo>
                    <a:lnTo>
                      <a:pt x="0" y="5"/>
                    </a:lnTo>
                    <a:lnTo>
                      <a:pt x="6" y="5"/>
                    </a:lnTo>
                    <a:lnTo>
                      <a:pt x="0" y="5"/>
                    </a:lnTo>
                    <a:lnTo>
                      <a:pt x="6" y="11"/>
                    </a:lnTo>
                    <a:lnTo>
                      <a:pt x="6" y="5"/>
                    </a:lnTo>
                    <a:lnTo>
                      <a:pt x="6" y="11"/>
                    </a:lnTo>
                    <a:lnTo>
                      <a:pt x="6" y="5"/>
                    </a:lnTo>
                    <a:lnTo>
                      <a:pt x="12" y="11"/>
                    </a:lnTo>
                    <a:lnTo>
                      <a:pt x="12" y="5"/>
                    </a:lnTo>
                    <a:lnTo>
                      <a:pt x="12" y="11"/>
                    </a:lnTo>
                    <a:close/>
                  </a:path>
                </a:pathLst>
              </a:custGeom>
              <a:solidFill>
                <a:srgbClr val="FFFFFF"/>
              </a:solidFill>
              <a:ln w="9525">
                <a:noFill/>
                <a:round/>
                <a:headEnd/>
                <a:tailEnd/>
              </a:ln>
            </p:spPr>
            <p:txBody>
              <a:bodyPr/>
              <a:lstStyle/>
              <a:p>
                <a:pPr>
                  <a:defRPr/>
                </a:pPr>
                <a:endParaRPr lang="en-GB"/>
              </a:p>
            </p:txBody>
          </p:sp>
          <p:sp>
            <p:nvSpPr>
              <p:cNvPr id="73" name="Freeform 207"/>
              <p:cNvSpPr>
                <a:spLocks/>
              </p:cNvSpPr>
              <p:nvPr/>
            </p:nvSpPr>
            <p:spPr bwMode="auto">
              <a:xfrm>
                <a:off x="4315" y="1617"/>
                <a:ext cx="6" cy="2"/>
              </a:xfrm>
              <a:custGeom>
                <a:avLst/>
                <a:gdLst>
                  <a:gd name="T0" fmla="*/ 6 w 6"/>
                  <a:gd name="T1" fmla="*/ 0 h 1"/>
                  <a:gd name="T2" fmla="*/ 6 w 6"/>
                  <a:gd name="T3" fmla="*/ 0 h 1"/>
                  <a:gd name="T4" fmla="*/ 6 w 6"/>
                  <a:gd name="T5" fmla="*/ 0 h 1"/>
                  <a:gd name="T6" fmla="*/ 6 w 6"/>
                  <a:gd name="T7" fmla="*/ 0 h 1"/>
                  <a:gd name="T8" fmla="*/ 6 w 6"/>
                  <a:gd name="T9" fmla="*/ 0 h 1"/>
                  <a:gd name="T10" fmla="*/ 6 w 6"/>
                  <a:gd name="T11" fmla="*/ 0 h 1"/>
                  <a:gd name="T12" fmla="*/ 6 w 6"/>
                  <a:gd name="T13" fmla="*/ 0 h 1"/>
                  <a:gd name="T14" fmla="*/ 6 w 6"/>
                  <a:gd name="T15" fmla="*/ 0 h 1"/>
                  <a:gd name="T16" fmla="*/ 0 w 6"/>
                  <a:gd name="T17" fmla="*/ 0 h 1"/>
                  <a:gd name="T18" fmla="*/ 0 w 6"/>
                  <a:gd name="T19" fmla="*/ 0 h 1"/>
                  <a:gd name="T20" fmla="*/ 0 w 6"/>
                  <a:gd name="T21" fmla="*/ 0 h 1"/>
                  <a:gd name="T22" fmla="*/ 0 w 6"/>
                  <a:gd name="T23" fmla="*/ 0 h 1"/>
                  <a:gd name="T24" fmla="*/ 0 w 6"/>
                  <a:gd name="T25" fmla="*/ 0 h 1"/>
                  <a:gd name="T26" fmla="*/ 0 w 6"/>
                  <a:gd name="T27" fmla="*/ 0 h 1"/>
                  <a:gd name="T28" fmla="*/ 0 w 6"/>
                  <a:gd name="T29" fmla="*/ 0 h 1"/>
                  <a:gd name="T30" fmla="*/ 6 w 6"/>
                  <a:gd name="T31" fmla="*/ 0 h 1"/>
                  <a:gd name="T32" fmla="*/ 6 w 6"/>
                  <a:gd name="T33" fmla="*/ 0 h 1"/>
                  <a:gd name="T34" fmla="*/ 6 w 6"/>
                  <a:gd name="T35" fmla="*/ 0 h 1"/>
                  <a:gd name="T36" fmla="*/ 6 w 6"/>
                  <a:gd name="T37" fmla="*/ 0 h 1"/>
                  <a:gd name="T38" fmla="*/ 6 w 6"/>
                  <a:gd name="T39" fmla="*/ 0 h 1"/>
                  <a:gd name="T40" fmla="*/ 6 w 6"/>
                  <a:gd name="T41" fmla="*/ 0 h 1"/>
                  <a:gd name="T42" fmla="*/ 6 w 6"/>
                  <a:gd name="T43" fmla="*/ 0 h 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
                  <a:gd name="T67" fmla="*/ 0 h 1"/>
                  <a:gd name="T68" fmla="*/ 6 w 6"/>
                  <a:gd name="T69" fmla="*/ 1 h 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 h="1">
                    <a:moveTo>
                      <a:pt x="6" y="0"/>
                    </a:moveTo>
                    <a:lnTo>
                      <a:pt x="6" y="0"/>
                    </a:lnTo>
                    <a:lnTo>
                      <a:pt x="0" y="0"/>
                    </a:lnTo>
                    <a:lnTo>
                      <a:pt x="6" y="0"/>
                    </a:lnTo>
                    <a:close/>
                  </a:path>
                </a:pathLst>
              </a:custGeom>
              <a:solidFill>
                <a:srgbClr val="FB0F0C"/>
              </a:solidFill>
              <a:ln w="9525">
                <a:noFill/>
                <a:round/>
                <a:headEnd/>
                <a:tailEnd/>
              </a:ln>
            </p:spPr>
            <p:txBody>
              <a:bodyPr/>
              <a:lstStyle/>
              <a:p>
                <a:pPr>
                  <a:defRPr/>
                </a:pPr>
                <a:endParaRPr lang="en-GB"/>
              </a:p>
            </p:txBody>
          </p:sp>
          <p:sp>
            <p:nvSpPr>
              <p:cNvPr id="74" name="Freeform 208"/>
              <p:cNvSpPr>
                <a:spLocks/>
              </p:cNvSpPr>
              <p:nvPr/>
            </p:nvSpPr>
            <p:spPr bwMode="auto">
              <a:xfrm>
                <a:off x="4315" y="1617"/>
                <a:ext cx="6" cy="6"/>
              </a:xfrm>
              <a:custGeom>
                <a:avLst/>
                <a:gdLst>
                  <a:gd name="T0" fmla="*/ 6 w 6"/>
                  <a:gd name="T1" fmla="*/ 0 h 5"/>
                  <a:gd name="T2" fmla="*/ 0 w 6"/>
                  <a:gd name="T3" fmla="*/ 0 h 5"/>
                  <a:gd name="T4" fmla="*/ 6 w 6"/>
                  <a:gd name="T5" fmla="*/ 5 h 5"/>
                  <a:gd name="T6" fmla="*/ 6 w 6"/>
                  <a:gd name="T7" fmla="*/ 0 h 5"/>
                  <a:gd name="T8" fmla="*/ 6 w 6"/>
                  <a:gd name="T9" fmla="*/ 0 h 5"/>
                  <a:gd name="T10" fmla="*/ 6 w 6"/>
                  <a:gd name="T11" fmla="*/ 0 h 5"/>
                  <a:gd name="T12" fmla="*/ 6 w 6"/>
                  <a:gd name="T13" fmla="*/ 5 h 5"/>
                  <a:gd name="T14" fmla="*/ 6 w 6"/>
                  <a:gd name="T15" fmla="*/ 5 h 5"/>
                  <a:gd name="T16" fmla="*/ 6 w 6"/>
                  <a:gd name="T17" fmla="*/ 5 h 5"/>
                  <a:gd name="T18" fmla="*/ 6 w 6"/>
                  <a:gd name="T19" fmla="*/ 0 h 5"/>
                  <a:gd name="T20" fmla="*/ 6 w 6"/>
                  <a:gd name="T21" fmla="*/ 0 h 5"/>
                  <a:gd name="T22" fmla="*/ 6 w 6"/>
                  <a:gd name="T23" fmla="*/ 0 h 5"/>
                  <a:gd name="T24" fmla="*/ 6 w 6"/>
                  <a:gd name="T25" fmla="*/ 0 h 5"/>
                  <a:gd name="T26" fmla="*/ 6 w 6"/>
                  <a:gd name="T27" fmla="*/ 0 h 5"/>
                  <a:gd name="T28" fmla="*/ 6 w 6"/>
                  <a:gd name="T29" fmla="*/ 0 h 5"/>
                  <a:gd name="T30" fmla="*/ 6 w 6"/>
                  <a:gd name="T31" fmla="*/ 0 h 5"/>
                  <a:gd name="T32" fmla="*/ 6 w 6"/>
                  <a:gd name="T33" fmla="*/ 0 h 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
                  <a:gd name="T52" fmla="*/ 0 h 5"/>
                  <a:gd name="T53" fmla="*/ 6 w 6"/>
                  <a:gd name="T54" fmla="*/ 5 h 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 h="5">
                    <a:moveTo>
                      <a:pt x="6" y="0"/>
                    </a:moveTo>
                    <a:lnTo>
                      <a:pt x="0" y="0"/>
                    </a:lnTo>
                    <a:lnTo>
                      <a:pt x="6" y="5"/>
                    </a:lnTo>
                    <a:lnTo>
                      <a:pt x="6" y="0"/>
                    </a:lnTo>
                    <a:lnTo>
                      <a:pt x="6" y="5"/>
                    </a:lnTo>
                    <a:lnTo>
                      <a:pt x="6" y="0"/>
                    </a:lnTo>
                    <a:close/>
                  </a:path>
                </a:pathLst>
              </a:custGeom>
              <a:solidFill>
                <a:srgbClr val="FB0F0C"/>
              </a:solidFill>
              <a:ln w="9525">
                <a:noFill/>
                <a:round/>
                <a:headEnd/>
                <a:tailEnd/>
              </a:ln>
            </p:spPr>
            <p:txBody>
              <a:bodyPr/>
              <a:lstStyle/>
              <a:p>
                <a:pPr>
                  <a:defRPr/>
                </a:pPr>
                <a:endParaRPr lang="en-GB"/>
              </a:p>
            </p:txBody>
          </p:sp>
          <p:sp>
            <p:nvSpPr>
              <p:cNvPr id="75" name="Freeform 209"/>
              <p:cNvSpPr>
                <a:spLocks/>
              </p:cNvSpPr>
              <p:nvPr/>
            </p:nvSpPr>
            <p:spPr bwMode="auto">
              <a:xfrm>
                <a:off x="4303" y="1626"/>
                <a:ext cx="6" cy="0"/>
              </a:xfrm>
              <a:custGeom>
                <a:avLst/>
                <a:gdLst>
                  <a:gd name="T0" fmla="*/ 0 w 6"/>
                  <a:gd name="T1" fmla="*/ 0 h 1"/>
                  <a:gd name="T2" fmla="*/ 0 w 6"/>
                  <a:gd name="T3" fmla="*/ 0 h 1"/>
                  <a:gd name="T4" fmla="*/ 0 w 6"/>
                  <a:gd name="T5" fmla="*/ 0 h 1"/>
                  <a:gd name="T6" fmla="*/ 6 w 6"/>
                  <a:gd name="T7" fmla="*/ 0 h 1"/>
                  <a:gd name="T8" fmla="*/ 6 w 6"/>
                  <a:gd name="T9" fmla="*/ 0 h 1"/>
                  <a:gd name="T10" fmla="*/ 0 w 6"/>
                  <a:gd name="T11" fmla="*/ 0 h 1"/>
                  <a:gd name="T12" fmla="*/ 0 w 6"/>
                  <a:gd name="T13" fmla="*/ 0 h 1"/>
                  <a:gd name="T14" fmla="*/ 0 w 6"/>
                  <a:gd name="T15" fmla="*/ 0 h 1"/>
                  <a:gd name="T16" fmla="*/ 0 w 6"/>
                  <a:gd name="T17" fmla="*/ 0 h 1"/>
                  <a:gd name="T18" fmla="*/ 0 w 6"/>
                  <a:gd name="T19" fmla="*/ 0 h 1"/>
                  <a:gd name="T20" fmla="*/ 0 w 6"/>
                  <a:gd name="T21" fmla="*/ 0 h 1"/>
                  <a:gd name="T22" fmla="*/ 0 w 6"/>
                  <a:gd name="T23" fmla="*/ 0 h 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
                  <a:gd name="T37" fmla="*/ 0 h 1"/>
                  <a:gd name="T38" fmla="*/ 6 w 6"/>
                  <a:gd name="T39" fmla="*/ 1 h 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 h="1">
                    <a:moveTo>
                      <a:pt x="0" y="0"/>
                    </a:moveTo>
                    <a:lnTo>
                      <a:pt x="0" y="0"/>
                    </a:lnTo>
                    <a:lnTo>
                      <a:pt x="6" y="0"/>
                    </a:lnTo>
                    <a:lnTo>
                      <a:pt x="0" y="0"/>
                    </a:lnTo>
                    <a:close/>
                  </a:path>
                </a:pathLst>
              </a:custGeom>
              <a:solidFill>
                <a:srgbClr val="FCCF41"/>
              </a:solidFill>
              <a:ln w="9525">
                <a:noFill/>
                <a:round/>
                <a:headEnd/>
                <a:tailEnd/>
              </a:ln>
            </p:spPr>
            <p:txBody>
              <a:bodyPr/>
              <a:lstStyle/>
              <a:p>
                <a:pPr>
                  <a:defRPr/>
                </a:pPr>
                <a:endParaRPr lang="en-GB"/>
              </a:p>
            </p:txBody>
          </p:sp>
          <p:sp>
            <p:nvSpPr>
              <p:cNvPr id="76" name="Freeform 210"/>
              <p:cNvSpPr>
                <a:spLocks/>
              </p:cNvSpPr>
              <p:nvPr/>
            </p:nvSpPr>
            <p:spPr bwMode="auto">
              <a:xfrm>
                <a:off x="4297" y="1617"/>
                <a:ext cx="6" cy="2"/>
              </a:xfrm>
              <a:custGeom>
                <a:avLst/>
                <a:gdLst>
                  <a:gd name="T0" fmla="*/ 0 w 6"/>
                  <a:gd name="T1" fmla="*/ 0 h 1"/>
                  <a:gd name="T2" fmla="*/ 0 w 6"/>
                  <a:gd name="T3" fmla="*/ 0 h 1"/>
                  <a:gd name="T4" fmla="*/ 0 w 6"/>
                  <a:gd name="T5" fmla="*/ 0 h 1"/>
                  <a:gd name="T6" fmla="*/ 6 w 6"/>
                  <a:gd name="T7" fmla="*/ 0 h 1"/>
                  <a:gd name="T8" fmla="*/ 6 w 6"/>
                  <a:gd name="T9" fmla="*/ 0 h 1"/>
                  <a:gd name="T10" fmla="*/ 6 w 6"/>
                  <a:gd name="T11" fmla="*/ 0 h 1"/>
                  <a:gd name="T12" fmla="*/ 6 w 6"/>
                  <a:gd name="T13" fmla="*/ 0 h 1"/>
                  <a:gd name="T14" fmla="*/ 0 w 6"/>
                  <a:gd name="T15" fmla="*/ 0 h 1"/>
                  <a:gd name="T16" fmla="*/ 0 w 6"/>
                  <a:gd name="T17" fmla="*/ 0 h 1"/>
                  <a:gd name="T18" fmla="*/ 0 w 6"/>
                  <a:gd name="T19" fmla="*/ 0 h 1"/>
                  <a:gd name="T20" fmla="*/ 0 w 6"/>
                  <a:gd name="T21" fmla="*/ 0 h 1"/>
                  <a:gd name="T22" fmla="*/ 0 w 6"/>
                  <a:gd name="T23" fmla="*/ 0 h 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
                  <a:gd name="T37" fmla="*/ 0 h 1"/>
                  <a:gd name="T38" fmla="*/ 6 w 6"/>
                  <a:gd name="T39" fmla="*/ 1 h 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 h="1">
                    <a:moveTo>
                      <a:pt x="0" y="0"/>
                    </a:moveTo>
                    <a:lnTo>
                      <a:pt x="0" y="0"/>
                    </a:lnTo>
                    <a:lnTo>
                      <a:pt x="6" y="0"/>
                    </a:lnTo>
                    <a:lnTo>
                      <a:pt x="0" y="0"/>
                    </a:lnTo>
                    <a:close/>
                  </a:path>
                </a:pathLst>
              </a:custGeom>
              <a:solidFill>
                <a:srgbClr val="FCCF41"/>
              </a:solidFill>
              <a:ln w="9525">
                <a:noFill/>
                <a:round/>
                <a:headEnd/>
                <a:tailEnd/>
              </a:ln>
            </p:spPr>
            <p:txBody>
              <a:bodyPr/>
              <a:lstStyle/>
              <a:p>
                <a:pPr>
                  <a:defRPr/>
                </a:pPr>
                <a:endParaRPr lang="en-GB"/>
              </a:p>
            </p:txBody>
          </p:sp>
          <p:sp>
            <p:nvSpPr>
              <p:cNvPr id="77" name="Freeform 211"/>
              <p:cNvSpPr>
                <a:spLocks/>
              </p:cNvSpPr>
              <p:nvPr/>
            </p:nvSpPr>
            <p:spPr bwMode="auto">
              <a:xfrm>
                <a:off x="4309" y="1617"/>
                <a:ext cx="2" cy="2"/>
              </a:xfrm>
              <a:custGeom>
                <a:avLst/>
                <a:gdLst>
                  <a:gd name="T0" fmla="*/ 0 w 1"/>
                  <a:gd name="T1" fmla="*/ 0 h 1"/>
                  <a:gd name="T2" fmla="*/ 0 w 1"/>
                  <a:gd name="T3" fmla="*/ 0 h 1"/>
                  <a:gd name="T4" fmla="*/ 0 w 1"/>
                  <a:gd name="T5" fmla="*/ 0 h 1"/>
                  <a:gd name="T6" fmla="*/ 0 w 1"/>
                  <a:gd name="T7" fmla="*/ 0 h 1"/>
                  <a:gd name="T8" fmla="*/ 0 w 1"/>
                  <a:gd name="T9" fmla="*/ 0 h 1"/>
                  <a:gd name="T10" fmla="*/ 0 w 1"/>
                  <a:gd name="T11" fmla="*/ 0 h 1"/>
                  <a:gd name="T12" fmla="*/ 0 w 1"/>
                  <a:gd name="T13" fmla="*/ 0 h 1"/>
                  <a:gd name="T14" fmla="*/ 0 w 1"/>
                  <a:gd name="T15" fmla="*/ 0 h 1"/>
                  <a:gd name="T16" fmla="*/ 0 w 1"/>
                  <a:gd name="T17" fmla="*/ 0 h 1"/>
                  <a:gd name="T18" fmla="*/ 0 w 1"/>
                  <a:gd name="T19" fmla="*/ 0 h 1"/>
                  <a:gd name="T20" fmla="*/ 0 w 1"/>
                  <a:gd name="T21" fmla="*/ 0 h 1"/>
                  <a:gd name="T22" fmla="*/ 0 w 1"/>
                  <a:gd name="T23" fmla="*/ 0 h 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
                  <a:gd name="T37" fmla="*/ 0 h 1"/>
                  <a:gd name="T38" fmla="*/ 1 w 1"/>
                  <a:gd name="T39" fmla="*/ 1 h 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 h="1">
                    <a:moveTo>
                      <a:pt x="0" y="0"/>
                    </a:moveTo>
                    <a:lnTo>
                      <a:pt x="0" y="0"/>
                    </a:lnTo>
                    <a:close/>
                  </a:path>
                </a:pathLst>
              </a:custGeom>
              <a:solidFill>
                <a:srgbClr val="FCCF41"/>
              </a:solidFill>
              <a:ln w="9525">
                <a:noFill/>
                <a:round/>
                <a:headEnd/>
                <a:tailEnd/>
              </a:ln>
            </p:spPr>
            <p:txBody>
              <a:bodyPr/>
              <a:lstStyle/>
              <a:p>
                <a:pPr>
                  <a:defRPr/>
                </a:pPr>
                <a:endParaRPr lang="en-GB"/>
              </a:p>
            </p:txBody>
          </p:sp>
          <p:sp>
            <p:nvSpPr>
              <p:cNvPr id="78" name="Freeform 212"/>
              <p:cNvSpPr>
                <a:spLocks/>
              </p:cNvSpPr>
              <p:nvPr/>
            </p:nvSpPr>
            <p:spPr bwMode="auto">
              <a:xfrm>
                <a:off x="4187" y="1590"/>
                <a:ext cx="238" cy="162"/>
              </a:xfrm>
              <a:custGeom>
                <a:avLst/>
                <a:gdLst>
                  <a:gd name="T0" fmla="*/ 40 w 244"/>
                  <a:gd name="T1" fmla="*/ 1704 h 156"/>
                  <a:gd name="T2" fmla="*/ 40 w 244"/>
                  <a:gd name="T3" fmla="*/ 0 h 156"/>
                  <a:gd name="T4" fmla="*/ 0 w 244"/>
                  <a:gd name="T5" fmla="*/ 0 h 156"/>
                  <a:gd name="T6" fmla="*/ 0 w 244"/>
                  <a:gd name="T7" fmla="*/ 1704 h 156"/>
                  <a:gd name="T8" fmla="*/ 40 w 244"/>
                  <a:gd name="T9" fmla="*/ 1704 h 156"/>
                  <a:gd name="T10" fmla="*/ 40 w 244"/>
                  <a:gd name="T11" fmla="*/ 1704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31" name="Group 223"/>
            <p:cNvGrpSpPr>
              <a:grpSpLocks/>
            </p:cNvGrpSpPr>
            <p:nvPr userDrawn="1"/>
          </p:nvGrpSpPr>
          <p:grpSpPr bwMode="auto">
            <a:xfrm>
              <a:off x="2701793" y="5092835"/>
              <a:ext cx="164978" cy="104897"/>
              <a:chOff x="4184" y="1339"/>
              <a:chExt cx="238" cy="162"/>
            </a:xfrm>
          </p:grpSpPr>
          <p:sp>
            <p:nvSpPr>
              <p:cNvPr id="48" name="Freeform 224"/>
              <p:cNvSpPr>
                <a:spLocks/>
              </p:cNvSpPr>
              <p:nvPr/>
            </p:nvSpPr>
            <p:spPr bwMode="auto">
              <a:xfrm>
                <a:off x="4184" y="1339"/>
                <a:ext cx="238" cy="162"/>
              </a:xfrm>
              <a:custGeom>
                <a:avLst/>
                <a:gdLst>
                  <a:gd name="T0" fmla="*/ 40 w 244"/>
                  <a:gd name="T1" fmla="*/ 1704 h 156"/>
                  <a:gd name="T2" fmla="*/ 40 w 244"/>
                  <a:gd name="T3" fmla="*/ 0 h 156"/>
                  <a:gd name="T4" fmla="*/ 0 w 244"/>
                  <a:gd name="T5" fmla="*/ 0 h 156"/>
                  <a:gd name="T6" fmla="*/ 0 w 244"/>
                  <a:gd name="T7" fmla="*/ 1704 h 156"/>
                  <a:gd name="T8" fmla="*/ 40 w 244"/>
                  <a:gd name="T9" fmla="*/ 1704 h 156"/>
                  <a:gd name="T10" fmla="*/ 40 w 244"/>
                  <a:gd name="T11" fmla="*/ 1704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FFFF"/>
              </a:solidFill>
              <a:ln w="9525">
                <a:noFill/>
                <a:round/>
                <a:headEnd/>
                <a:tailEnd/>
              </a:ln>
            </p:spPr>
            <p:txBody>
              <a:bodyPr/>
              <a:lstStyle/>
              <a:p>
                <a:pPr>
                  <a:defRPr/>
                </a:pPr>
                <a:endParaRPr lang="en-GB"/>
              </a:p>
            </p:txBody>
          </p:sp>
          <p:sp>
            <p:nvSpPr>
              <p:cNvPr id="49" name="Freeform 225"/>
              <p:cNvSpPr>
                <a:spLocks/>
              </p:cNvSpPr>
              <p:nvPr/>
            </p:nvSpPr>
            <p:spPr bwMode="auto">
              <a:xfrm>
                <a:off x="4184" y="1339"/>
                <a:ext cx="238" cy="53"/>
              </a:xfrm>
              <a:custGeom>
                <a:avLst/>
                <a:gdLst>
                  <a:gd name="T0" fmla="*/ 40 w 244"/>
                  <a:gd name="T1" fmla="*/ 962 h 50"/>
                  <a:gd name="T2" fmla="*/ 40 w 244"/>
                  <a:gd name="T3" fmla="*/ 0 h 50"/>
                  <a:gd name="T4" fmla="*/ 0 w 244"/>
                  <a:gd name="T5" fmla="*/ 0 h 50"/>
                  <a:gd name="T6" fmla="*/ 0 w 244"/>
                  <a:gd name="T7" fmla="*/ 962 h 50"/>
                  <a:gd name="T8" fmla="*/ 40 w 244"/>
                  <a:gd name="T9" fmla="*/ 962 h 50"/>
                  <a:gd name="T10" fmla="*/ 40 w 244"/>
                  <a:gd name="T11" fmla="*/ 962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FF0000"/>
              </a:solidFill>
              <a:ln w="9525">
                <a:noFill/>
                <a:round/>
                <a:headEnd/>
                <a:tailEnd/>
              </a:ln>
            </p:spPr>
            <p:txBody>
              <a:bodyPr/>
              <a:lstStyle/>
              <a:p>
                <a:pPr>
                  <a:defRPr/>
                </a:pPr>
                <a:endParaRPr lang="en-GB"/>
              </a:p>
            </p:txBody>
          </p:sp>
          <p:sp>
            <p:nvSpPr>
              <p:cNvPr id="50" name="Freeform 226"/>
              <p:cNvSpPr>
                <a:spLocks/>
              </p:cNvSpPr>
              <p:nvPr/>
            </p:nvSpPr>
            <p:spPr bwMode="auto">
              <a:xfrm>
                <a:off x="4184" y="1448"/>
                <a:ext cx="238" cy="53"/>
              </a:xfrm>
              <a:custGeom>
                <a:avLst/>
                <a:gdLst>
                  <a:gd name="T0" fmla="*/ 40 w 244"/>
                  <a:gd name="T1" fmla="*/ 962 h 50"/>
                  <a:gd name="T2" fmla="*/ 40 w 244"/>
                  <a:gd name="T3" fmla="*/ 0 h 50"/>
                  <a:gd name="T4" fmla="*/ 0 w 244"/>
                  <a:gd name="T5" fmla="*/ 0 h 50"/>
                  <a:gd name="T6" fmla="*/ 0 w 244"/>
                  <a:gd name="T7" fmla="*/ 962 h 50"/>
                  <a:gd name="T8" fmla="*/ 40 w 244"/>
                  <a:gd name="T9" fmla="*/ 962 h 50"/>
                  <a:gd name="T10" fmla="*/ 40 w 244"/>
                  <a:gd name="T11" fmla="*/ 962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409D27"/>
              </a:solidFill>
              <a:ln w="9525">
                <a:noFill/>
                <a:round/>
                <a:headEnd/>
                <a:tailEnd/>
              </a:ln>
            </p:spPr>
            <p:txBody>
              <a:bodyPr/>
              <a:lstStyle/>
              <a:p>
                <a:pPr>
                  <a:defRPr/>
                </a:pPr>
                <a:endParaRPr lang="en-GB"/>
              </a:p>
            </p:txBody>
          </p:sp>
          <p:sp>
            <p:nvSpPr>
              <p:cNvPr id="51" name="Freeform 227"/>
              <p:cNvSpPr>
                <a:spLocks/>
              </p:cNvSpPr>
              <p:nvPr/>
            </p:nvSpPr>
            <p:spPr bwMode="auto">
              <a:xfrm>
                <a:off x="4184" y="1339"/>
                <a:ext cx="238" cy="162"/>
              </a:xfrm>
              <a:custGeom>
                <a:avLst/>
                <a:gdLst>
                  <a:gd name="T0" fmla="*/ 40 w 244"/>
                  <a:gd name="T1" fmla="*/ 1704 h 156"/>
                  <a:gd name="T2" fmla="*/ 40 w 244"/>
                  <a:gd name="T3" fmla="*/ 0 h 156"/>
                  <a:gd name="T4" fmla="*/ 0 w 244"/>
                  <a:gd name="T5" fmla="*/ 0 h 156"/>
                  <a:gd name="T6" fmla="*/ 0 w 244"/>
                  <a:gd name="T7" fmla="*/ 1704 h 156"/>
                  <a:gd name="T8" fmla="*/ 40 w 244"/>
                  <a:gd name="T9" fmla="*/ 1704 h 156"/>
                  <a:gd name="T10" fmla="*/ 40 w 244"/>
                  <a:gd name="T11" fmla="*/ 1704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32" name="Group 38"/>
            <p:cNvGrpSpPr>
              <a:grpSpLocks/>
            </p:cNvGrpSpPr>
            <p:nvPr userDrawn="1"/>
          </p:nvGrpSpPr>
          <p:grpSpPr bwMode="auto">
            <a:xfrm>
              <a:off x="1217956" y="5092835"/>
              <a:ext cx="164978" cy="104922"/>
              <a:chOff x="528" y="1773"/>
              <a:chExt cx="246" cy="156"/>
            </a:xfrm>
          </p:grpSpPr>
          <p:sp>
            <p:nvSpPr>
              <p:cNvPr id="44" name="Freeform 248"/>
              <p:cNvSpPr>
                <a:spLocks/>
              </p:cNvSpPr>
              <p:nvPr/>
            </p:nvSpPr>
            <p:spPr bwMode="auto">
              <a:xfrm>
                <a:off x="528" y="1773"/>
                <a:ext cx="246" cy="156"/>
              </a:xfrm>
              <a:custGeom>
                <a:avLst/>
                <a:gdLst>
                  <a:gd name="T0" fmla="*/ 445 w 244"/>
                  <a:gd name="T1" fmla="*/ 61 h 157"/>
                  <a:gd name="T2" fmla="*/ 445 w 244"/>
                  <a:gd name="T3" fmla="*/ 0 h 157"/>
                  <a:gd name="T4" fmla="*/ 0 w 244"/>
                  <a:gd name="T5" fmla="*/ 0 h 157"/>
                  <a:gd name="T6" fmla="*/ 0 w 244"/>
                  <a:gd name="T7" fmla="*/ 61 h 157"/>
                  <a:gd name="T8" fmla="*/ 445 w 244"/>
                  <a:gd name="T9" fmla="*/ 61 h 157"/>
                  <a:gd name="T10" fmla="*/ 445 w 244"/>
                  <a:gd name="T11" fmla="*/ 61 h 157"/>
                  <a:gd name="T12" fmla="*/ 0 60000 65536"/>
                  <a:gd name="T13" fmla="*/ 0 60000 65536"/>
                  <a:gd name="T14" fmla="*/ 0 60000 65536"/>
                  <a:gd name="T15" fmla="*/ 0 60000 65536"/>
                  <a:gd name="T16" fmla="*/ 0 60000 65536"/>
                  <a:gd name="T17" fmla="*/ 0 60000 65536"/>
                  <a:gd name="T18" fmla="*/ 0 w 244"/>
                  <a:gd name="T19" fmla="*/ 0 h 157"/>
                  <a:gd name="T20" fmla="*/ 244 w 244"/>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4" h="157">
                    <a:moveTo>
                      <a:pt x="244" y="157"/>
                    </a:moveTo>
                    <a:lnTo>
                      <a:pt x="244" y="0"/>
                    </a:lnTo>
                    <a:lnTo>
                      <a:pt x="0" y="0"/>
                    </a:lnTo>
                    <a:lnTo>
                      <a:pt x="0" y="157"/>
                    </a:lnTo>
                    <a:lnTo>
                      <a:pt x="244" y="157"/>
                    </a:lnTo>
                    <a:close/>
                  </a:path>
                </a:pathLst>
              </a:custGeom>
              <a:solidFill>
                <a:srgbClr val="FFFFFF"/>
              </a:solidFill>
              <a:ln w="9525">
                <a:noFill/>
                <a:round/>
                <a:headEnd/>
                <a:tailEnd/>
              </a:ln>
            </p:spPr>
            <p:txBody>
              <a:bodyPr/>
              <a:lstStyle/>
              <a:p>
                <a:pPr>
                  <a:defRPr/>
                </a:pPr>
                <a:endParaRPr lang="en-GB"/>
              </a:p>
            </p:txBody>
          </p:sp>
          <p:sp>
            <p:nvSpPr>
              <p:cNvPr id="45" name="Freeform 249"/>
              <p:cNvSpPr>
                <a:spLocks/>
              </p:cNvSpPr>
              <p:nvPr/>
            </p:nvSpPr>
            <p:spPr bwMode="auto">
              <a:xfrm>
                <a:off x="528" y="1850"/>
                <a:ext cx="246" cy="79"/>
              </a:xfrm>
              <a:custGeom>
                <a:avLst/>
                <a:gdLst>
                  <a:gd name="T0" fmla="*/ 2929 w 238"/>
                  <a:gd name="T1" fmla="*/ 39 h 79"/>
                  <a:gd name="T2" fmla="*/ 2929 w 238"/>
                  <a:gd name="T3" fmla="*/ 0 h 79"/>
                  <a:gd name="T4" fmla="*/ 0 w 238"/>
                  <a:gd name="T5" fmla="*/ 0 h 79"/>
                  <a:gd name="T6" fmla="*/ 0 w 238"/>
                  <a:gd name="T7" fmla="*/ 39 h 79"/>
                  <a:gd name="T8" fmla="*/ 2929 w 238"/>
                  <a:gd name="T9" fmla="*/ 39 h 79"/>
                  <a:gd name="T10" fmla="*/ 2929 w 238"/>
                  <a:gd name="T11" fmla="*/ 39 h 79"/>
                  <a:gd name="T12" fmla="*/ 0 60000 65536"/>
                  <a:gd name="T13" fmla="*/ 0 60000 65536"/>
                  <a:gd name="T14" fmla="*/ 0 60000 65536"/>
                  <a:gd name="T15" fmla="*/ 0 60000 65536"/>
                  <a:gd name="T16" fmla="*/ 0 60000 65536"/>
                  <a:gd name="T17" fmla="*/ 0 60000 65536"/>
                  <a:gd name="T18" fmla="*/ 0 w 238"/>
                  <a:gd name="T19" fmla="*/ 0 h 79"/>
                  <a:gd name="T20" fmla="*/ 238 w 238"/>
                  <a:gd name="T21" fmla="*/ 79 h 79"/>
                </a:gdLst>
                <a:ahLst/>
                <a:cxnLst>
                  <a:cxn ang="T12">
                    <a:pos x="T0" y="T1"/>
                  </a:cxn>
                  <a:cxn ang="T13">
                    <a:pos x="T2" y="T3"/>
                  </a:cxn>
                  <a:cxn ang="T14">
                    <a:pos x="T4" y="T5"/>
                  </a:cxn>
                  <a:cxn ang="T15">
                    <a:pos x="T6" y="T7"/>
                  </a:cxn>
                  <a:cxn ang="T16">
                    <a:pos x="T8" y="T9"/>
                  </a:cxn>
                  <a:cxn ang="T17">
                    <a:pos x="T10" y="T11"/>
                  </a:cxn>
                </a:cxnLst>
                <a:rect l="T18" t="T19" r="T20" b="T21"/>
                <a:pathLst>
                  <a:path w="238" h="79">
                    <a:moveTo>
                      <a:pt x="238" y="79"/>
                    </a:moveTo>
                    <a:lnTo>
                      <a:pt x="238" y="0"/>
                    </a:lnTo>
                    <a:lnTo>
                      <a:pt x="0" y="0"/>
                    </a:lnTo>
                    <a:lnTo>
                      <a:pt x="0" y="79"/>
                    </a:lnTo>
                    <a:lnTo>
                      <a:pt x="238" y="79"/>
                    </a:lnTo>
                    <a:close/>
                  </a:path>
                </a:pathLst>
              </a:custGeom>
              <a:solidFill>
                <a:srgbClr val="FF0000"/>
              </a:solidFill>
              <a:ln w="9525">
                <a:noFill/>
                <a:round/>
                <a:headEnd/>
                <a:tailEnd/>
              </a:ln>
            </p:spPr>
            <p:txBody>
              <a:bodyPr/>
              <a:lstStyle/>
              <a:p>
                <a:pPr>
                  <a:defRPr/>
                </a:pPr>
                <a:endParaRPr lang="en-GB"/>
              </a:p>
            </p:txBody>
          </p:sp>
          <p:sp>
            <p:nvSpPr>
              <p:cNvPr id="46" name="Freeform 250"/>
              <p:cNvSpPr>
                <a:spLocks/>
              </p:cNvSpPr>
              <p:nvPr/>
            </p:nvSpPr>
            <p:spPr bwMode="auto">
              <a:xfrm>
                <a:off x="528" y="1773"/>
                <a:ext cx="120" cy="156"/>
              </a:xfrm>
              <a:custGeom>
                <a:avLst/>
                <a:gdLst>
                  <a:gd name="T0" fmla="*/ 0 w 119"/>
                  <a:gd name="T1" fmla="*/ 0 h 157"/>
                  <a:gd name="T2" fmla="*/ 0 w 119"/>
                  <a:gd name="T3" fmla="*/ 61 h 157"/>
                  <a:gd name="T4" fmla="*/ 211 w 119"/>
                  <a:gd name="T5" fmla="*/ 39 h 157"/>
                  <a:gd name="T6" fmla="*/ 0 w 119"/>
                  <a:gd name="T7" fmla="*/ 0 h 157"/>
                  <a:gd name="T8" fmla="*/ 0 w 119"/>
                  <a:gd name="T9" fmla="*/ 0 h 157"/>
                  <a:gd name="T10" fmla="*/ 0 60000 65536"/>
                  <a:gd name="T11" fmla="*/ 0 60000 65536"/>
                  <a:gd name="T12" fmla="*/ 0 60000 65536"/>
                  <a:gd name="T13" fmla="*/ 0 60000 65536"/>
                  <a:gd name="T14" fmla="*/ 0 60000 65536"/>
                  <a:gd name="T15" fmla="*/ 0 w 119"/>
                  <a:gd name="T16" fmla="*/ 0 h 157"/>
                  <a:gd name="T17" fmla="*/ 119 w 119"/>
                  <a:gd name="T18" fmla="*/ 157 h 157"/>
                </a:gdLst>
                <a:ahLst/>
                <a:cxnLst>
                  <a:cxn ang="T10">
                    <a:pos x="T0" y="T1"/>
                  </a:cxn>
                  <a:cxn ang="T11">
                    <a:pos x="T2" y="T3"/>
                  </a:cxn>
                  <a:cxn ang="T12">
                    <a:pos x="T4" y="T5"/>
                  </a:cxn>
                  <a:cxn ang="T13">
                    <a:pos x="T6" y="T7"/>
                  </a:cxn>
                  <a:cxn ang="T14">
                    <a:pos x="T8" y="T9"/>
                  </a:cxn>
                </a:cxnLst>
                <a:rect l="T15" t="T16" r="T17" b="T18"/>
                <a:pathLst>
                  <a:path w="119" h="157">
                    <a:moveTo>
                      <a:pt x="0" y="0"/>
                    </a:moveTo>
                    <a:lnTo>
                      <a:pt x="0" y="157"/>
                    </a:lnTo>
                    <a:lnTo>
                      <a:pt x="119" y="78"/>
                    </a:lnTo>
                    <a:lnTo>
                      <a:pt x="0" y="0"/>
                    </a:lnTo>
                    <a:close/>
                  </a:path>
                </a:pathLst>
              </a:custGeom>
              <a:solidFill>
                <a:srgbClr val="1A0C80"/>
              </a:solidFill>
              <a:ln w="9525">
                <a:noFill/>
                <a:round/>
                <a:headEnd/>
                <a:tailEnd/>
              </a:ln>
            </p:spPr>
            <p:txBody>
              <a:bodyPr/>
              <a:lstStyle/>
              <a:p>
                <a:pPr>
                  <a:defRPr/>
                </a:pPr>
                <a:endParaRPr lang="en-GB"/>
              </a:p>
            </p:txBody>
          </p:sp>
          <p:sp>
            <p:nvSpPr>
              <p:cNvPr id="47" name="Freeform 251"/>
              <p:cNvSpPr>
                <a:spLocks/>
              </p:cNvSpPr>
              <p:nvPr/>
            </p:nvSpPr>
            <p:spPr bwMode="auto">
              <a:xfrm>
                <a:off x="528" y="1773"/>
                <a:ext cx="246" cy="156"/>
              </a:xfrm>
              <a:custGeom>
                <a:avLst/>
                <a:gdLst>
                  <a:gd name="T0" fmla="*/ 445 w 244"/>
                  <a:gd name="T1" fmla="*/ 61 h 157"/>
                  <a:gd name="T2" fmla="*/ 445 w 244"/>
                  <a:gd name="T3" fmla="*/ 0 h 157"/>
                  <a:gd name="T4" fmla="*/ 0 w 244"/>
                  <a:gd name="T5" fmla="*/ 0 h 157"/>
                  <a:gd name="T6" fmla="*/ 0 w 244"/>
                  <a:gd name="T7" fmla="*/ 61 h 157"/>
                  <a:gd name="T8" fmla="*/ 445 w 244"/>
                  <a:gd name="T9" fmla="*/ 61 h 157"/>
                  <a:gd name="T10" fmla="*/ 445 w 244"/>
                  <a:gd name="T11" fmla="*/ 61 h 157"/>
                  <a:gd name="T12" fmla="*/ 0 60000 65536"/>
                  <a:gd name="T13" fmla="*/ 0 60000 65536"/>
                  <a:gd name="T14" fmla="*/ 0 60000 65536"/>
                  <a:gd name="T15" fmla="*/ 0 60000 65536"/>
                  <a:gd name="T16" fmla="*/ 0 60000 65536"/>
                  <a:gd name="T17" fmla="*/ 0 60000 65536"/>
                  <a:gd name="T18" fmla="*/ 0 w 244"/>
                  <a:gd name="T19" fmla="*/ 0 h 157"/>
                  <a:gd name="T20" fmla="*/ 244 w 244"/>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4" h="157">
                    <a:moveTo>
                      <a:pt x="244" y="157"/>
                    </a:moveTo>
                    <a:lnTo>
                      <a:pt x="244" y="0"/>
                    </a:lnTo>
                    <a:lnTo>
                      <a:pt x="0" y="0"/>
                    </a:lnTo>
                    <a:lnTo>
                      <a:pt x="0" y="157"/>
                    </a:lnTo>
                    <a:lnTo>
                      <a:pt x="244" y="157"/>
                    </a:lnTo>
                  </a:path>
                </a:pathLst>
              </a:custGeom>
              <a:noFill/>
              <a:ln w="0">
                <a:solidFill>
                  <a:srgbClr val="000000"/>
                </a:solidFill>
                <a:prstDash val="solid"/>
                <a:round/>
                <a:headEnd/>
                <a:tailEnd/>
              </a:ln>
            </p:spPr>
            <p:txBody>
              <a:bodyPr/>
              <a:lstStyle/>
              <a:p>
                <a:pPr>
                  <a:defRPr/>
                </a:pPr>
                <a:endParaRPr lang="en-GB"/>
              </a:p>
            </p:txBody>
          </p:sp>
        </p:grpSp>
        <p:grpSp>
          <p:nvGrpSpPr>
            <p:cNvPr id="33" name="Group 253"/>
            <p:cNvGrpSpPr>
              <a:grpSpLocks/>
            </p:cNvGrpSpPr>
            <p:nvPr userDrawn="1"/>
          </p:nvGrpSpPr>
          <p:grpSpPr bwMode="auto">
            <a:xfrm>
              <a:off x="793347" y="5092835"/>
              <a:ext cx="163271" cy="105273"/>
              <a:chOff x="528" y="1164"/>
              <a:chExt cx="237" cy="157"/>
            </a:xfrm>
          </p:grpSpPr>
          <p:sp>
            <p:nvSpPr>
              <p:cNvPr id="40" name="Rectangle 254"/>
              <p:cNvSpPr>
                <a:spLocks noChangeArrowheads="1"/>
              </p:cNvSpPr>
              <p:nvPr/>
            </p:nvSpPr>
            <p:spPr bwMode="auto">
              <a:xfrm>
                <a:off x="528" y="1164"/>
                <a:ext cx="237" cy="156"/>
              </a:xfrm>
              <a:prstGeom prst="rect">
                <a:avLst/>
              </a:prstGeom>
              <a:noFill/>
              <a:ln w="3175">
                <a:solidFill>
                  <a:schemeClr val="tx1"/>
                </a:solidFill>
                <a:miter lim="800000"/>
                <a:headEnd/>
                <a:tailEnd/>
              </a:ln>
            </p:spPr>
            <p:txBody>
              <a:bodyPr/>
              <a:lstStyle/>
              <a:p>
                <a:pPr eaLnBrk="0" hangingPunct="0">
                  <a:spcBef>
                    <a:spcPct val="50000"/>
                  </a:spcBef>
                  <a:defRPr/>
                </a:pPr>
                <a:endParaRPr lang="en-US">
                  <a:latin typeface="Arial" pitchFamily="34" charset="0"/>
                  <a:cs typeface="Arial" pitchFamily="34" charset="0"/>
                </a:endParaRPr>
              </a:p>
            </p:txBody>
          </p:sp>
          <p:sp>
            <p:nvSpPr>
              <p:cNvPr id="41" name="Rectangle 255"/>
              <p:cNvSpPr>
                <a:spLocks noChangeArrowheads="1"/>
              </p:cNvSpPr>
              <p:nvPr/>
            </p:nvSpPr>
            <p:spPr bwMode="auto">
              <a:xfrm>
                <a:off x="528" y="1164"/>
                <a:ext cx="237" cy="53"/>
              </a:xfrm>
              <a:prstGeom prst="rect">
                <a:avLst/>
              </a:prstGeom>
              <a:solidFill>
                <a:srgbClr val="FFFFFF"/>
              </a:solidFill>
              <a:ln w="3175">
                <a:solidFill>
                  <a:schemeClr val="tx1"/>
                </a:solidFill>
                <a:miter lim="800000"/>
                <a:headEnd/>
                <a:tailEnd/>
              </a:ln>
            </p:spPr>
            <p:txBody>
              <a:bodyPr/>
              <a:lstStyle/>
              <a:p>
                <a:pPr eaLnBrk="0" hangingPunct="0">
                  <a:spcBef>
                    <a:spcPct val="50000"/>
                  </a:spcBef>
                  <a:defRPr/>
                </a:pPr>
                <a:endParaRPr lang="en-US">
                  <a:latin typeface="Arial" pitchFamily="34" charset="0"/>
                  <a:cs typeface="Arial" pitchFamily="34" charset="0"/>
                </a:endParaRPr>
              </a:p>
            </p:txBody>
          </p:sp>
          <p:sp>
            <p:nvSpPr>
              <p:cNvPr id="42" name="Rectangle 256"/>
              <p:cNvSpPr>
                <a:spLocks noChangeArrowheads="1"/>
              </p:cNvSpPr>
              <p:nvPr/>
            </p:nvSpPr>
            <p:spPr bwMode="auto">
              <a:xfrm>
                <a:off x="528" y="1217"/>
                <a:ext cx="237" cy="55"/>
              </a:xfrm>
              <a:prstGeom prst="rect">
                <a:avLst/>
              </a:prstGeom>
              <a:solidFill>
                <a:srgbClr val="00FF00"/>
              </a:solidFill>
              <a:ln w="3175">
                <a:solidFill>
                  <a:schemeClr val="tx1">
                    <a:lumMod val="50000"/>
                  </a:schemeClr>
                </a:solidFill>
                <a:miter lim="800000"/>
                <a:headEnd/>
                <a:tailEnd/>
              </a:ln>
            </p:spPr>
            <p:txBody>
              <a:bodyPr/>
              <a:lstStyle/>
              <a:p>
                <a:pPr eaLnBrk="0" hangingPunct="0">
                  <a:spcBef>
                    <a:spcPct val="50000"/>
                  </a:spcBef>
                  <a:defRPr/>
                </a:pPr>
                <a:endParaRPr lang="en-US">
                  <a:latin typeface="Arial" pitchFamily="34" charset="0"/>
                  <a:cs typeface="Arial" pitchFamily="34" charset="0"/>
                </a:endParaRPr>
              </a:p>
            </p:txBody>
          </p:sp>
          <p:sp>
            <p:nvSpPr>
              <p:cNvPr id="43" name="Rectangle 257"/>
              <p:cNvSpPr>
                <a:spLocks noChangeArrowheads="1"/>
              </p:cNvSpPr>
              <p:nvPr/>
            </p:nvSpPr>
            <p:spPr bwMode="auto">
              <a:xfrm>
                <a:off x="528" y="1266"/>
                <a:ext cx="237" cy="55"/>
              </a:xfrm>
              <a:prstGeom prst="rect">
                <a:avLst/>
              </a:prstGeom>
              <a:solidFill>
                <a:srgbClr val="FF0000"/>
              </a:solidFill>
              <a:ln w="3175">
                <a:noFill/>
                <a:miter lim="800000"/>
                <a:headEnd/>
                <a:tailEnd/>
              </a:ln>
            </p:spPr>
            <p:txBody>
              <a:bodyPr/>
              <a:lstStyle/>
              <a:p>
                <a:pPr eaLnBrk="0" hangingPunct="0">
                  <a:spcBef>
                    <a:spcPct val="50000"/>
                  </a:spcBef>
                  <a:defRPr/>
                </a:pPr>
                <a:endParaRPr lang="en-US">
                  <a:latin typeface="Arial" pitchFamily="34" charset="0"/>
                  <a:cs typeface="Arial" pitchFamily="34" charset="0"/>
                </a:endParaRPr>
              </a:p>
            </p:txBody>
          </p:sp>
        </p:grpSp>
        <p:pic>
          <p:nvPicPr>
            <p:cNvPr id="34" name="Picture 268"/>
            <p:cNvPicPr>
              <a:picLocks noChangeAspect="1" noChangeArrowheads="1"/>
            </p:cNvPicPr>
            <p:nvPr userDrawn="1"/>
          </p:nvPicPr>
          <p:blipFill>
            <a:blip r:embed="rId9" cstate="print"/>
            <a:srcRect/>
            <a:stretch>
              <a:fillRect/>
            </a:stretch>
          </p:blipFill>
          <p:spPr bwMode="auto">
            <a:xfrm>
              <a:off x="2914951" y="5092835"/>
              <a:ext cx="167015" cy="109359"/>
            </a:xfrm>
            <a:prstGeom prst="rect">
              <a:avLst/>
            </a:prstGeom>
            <a:noFill/>
            <a:ln w="9525">
              <a:noFill/>
              <a:miter lim="800000"/>
              <a:headEnd/>
              <a:tailEnd/>
            </a:ln>
          </p:spPr>
        </p:pic>
        <p:grpSp>
          <p:nvGrpSpPr>
            <p:cNvPr id="35" name="Group 242"/>
            <p:cNvGrpSpPr>
              <a:grpSpLocks/>
            </p:cNvGrpSpPr>
            <p:nvPr userDrawn="1"/>
          </p:nvGrpSpPr>
          <p:grpSpPr bwMode="auto">
            <a:xfrm>
              <a:off x="1642783" y="5092835"/>
              <a:ext cx="163293" cy="104605"/>
              <a:chOff x="5555" y="2058"/>
              <a:chExt cx="245" cy="157"/>
            </a:xfrm>
          </p:grpSpPr>
          <p:sp>
            <p:nvSpPr>
              <p:cNvPr id="36" name="Freeform 243"/>
              <p:cNvSpPr>
                <a:spLocks/>
              </p:cNvSpPr>
              <p:nvPr/>
            </p:nvSpPr>
            <p:spPr bwMode="auto">
              <a:xfrm>
                <a:off x="5555" y="2058"/>
                <a:ext cx="245" cy="157"/>
              </a:xfrm>
              <a:custGeom>
                <a:avLst/>
                <a:gdLst>
                  <a:gd name="T0" fmla="*/ 0 w 244"/>
                  <a:gd name="T1" fmla="*/ 0 h 156"/>
                  <a:gd name="T2" fmla="*/ 0 w 244"/>
                  <a:gd name="T3" fmla="*/ 404 h 156"/>
                  <a:gd name="T4" fmla="*/ 445 w 244"/>
                  <a:gd name="T5" fmla="*/ 404 h 156"/>
                  <a:gd name="T6" fmla="*/ 445 w 244"/>
                  <a:gd name="T7" fmla="*/ 0 h 156"/>
                  <a:gd name="T8" fmla="*/ 0 w 244"/>
                  <a:gd name="T9" fmla="*/ 0 h 156"/>
                  <a:gd name="T10" fmla="*/ 0 w 244"/>
                  <a:gd name="T11" fmla="*/ 0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0" y="0"/>
                    </a:moveTo>
                    <a:lnTo>
                      <a:pt x="0" y="156"/>
                    </a:lnTo>
                    <a:lnTo>
                      <a:pt x="244" y="156"/>
                    </a:lnTo>
                    <a:lnTo>
                      <a:pt x="244" y="0"/>
                    </a:lnTo>
                    <a:lnTo>
                      <a:pt x="0" y="0"/>
                    </a:lnTo>
                    <a:close/>
                  </a:path>
                </a:pathLst>
              </a:custGeom>
              <a:solidFill>
                <a:srgbClr val="000000"/>
              </a:solidFill>
              <a:ln w="9525">
                <a:noFill/>
                <a:round/>
                <a:headEnd/>
                <a:tailEnd/>
              </a:ln>
            </p:spPr>
            <p:txBody>
              <a:bodyPr/>
              <a:lstStyle/>
              <a:p>
                <a:pPr>
                  <a:defRPr/>
                </a:pPr>
                <a:endParaRPr lang="en-GB"/>
              </a:p>
            </p:txBody>
          </p:sp>
          <p:sp>
            <p:nvSpPr>
              <p:cNvPr id="37" name="Freeform 244"/>
              <p:cNvSpPr>
                <a:spLocks/>
              </p:cNvSpPr>
              <p:nvPr/>
            </p:nvSpPr>
            <p:spPr bwMode="auto">
              <a:xfrm>
                <a:off x="5555" y="2162"/>
                <a:ext cx="245" cy="53"/>
              </a:xfrm>
              <a:custGeom>
                <a:avLst/>
                <a:gdLst>
                  <a:gd name="T0" fmla="*/ 0 w 244"/>
                  <a:gd name="T1" fmla="*/ 0 h 45"/>
                  <a:gd name="T2" fmla="*/ 0 w 244"/>
                  <a:gd name="T3" fmla="*/ 47398160 h 45"/>
                  <a:gd name="T4" fmla="*/ 445 w 244"/>
                  <a:gd name="T5" fmla="*/ 47398160 h 45"/>
                  <a:gd name="T6" fmla="*/ 445 w 244"/>
                  <a:gd name="T7" fmla="*/ 0 h 45"/>
                  <a:gd name="T8" fmla="*/ 0 w 244"/>
                  <a:gd name="T9" fmla="*/ 0 h 45"/>
                  <a:gd name="T10" fmla="*/ 0 w 244"/>
                  <a:gd name="T11" fmla="*/ 0 h 45"/>
                  <a:gd name="T12" fmla="*/ 0 60000 65536"/>
                  <a:gd name="T13" fmla="*/ 0 60000 65536"/>
                  <a:gd name="T14" fmla="*/ 0 60000 65536"/>
                  <a:gd name="T15" fmla="*/ 0 60000 65536"/>
                  <a:gd name="T16" fmla="*/ 0 60000 65536"/>
                  <a:gd name="T17" fmla="*/ 0 60000 65536"/>
                  <a:gd name="T18" fmla="*/ 0 w 244"/>
                  <a:gd name="T19" fmla="*/ 0 h 45"/>
                  <a:gd name="T20" fmla="*/ 244 w 244"/>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244" h="45">
                    <a:moveTo>
                      <a:pt x="0" y="0"/>
                    </a:moveTo>
                    <a:lnTo>
                      <a:pt x="0" y="45"/>
                    </a:lnTo>
                    <a:lnTo>
                      <a:pt x="244" y="45"/>
                    </a:lnTo>
                    <a:lnTo>
                      <a:pt x="244" y="0"/>
                    </a:lnTo>
                    <a:lnTo>
                      <a:pt x="0" y="0"/>
                    </a:lnTo>
                    <a:close/>
                  </a:path>
                </a:pathLst>
              </a:custGeom>
              <a:solidFill>
                <a:schemeClr val="bg1"/>
              </a:solidFill>
              <a:ln w="9525">
                <a:noFill/>
                <a:round/>
                <a:headEnd/>
                <a:tailEnd/>
              </a:ln>
            </p:spPr>
            <p:txBody>
              <a:bodyPr/>
              <a:lstStyle/>
              <a:p>
                <a:pPr>
                  <a:defRPr/>
                </a:pPr>
                <a:endParaRPr lang="en-GB"/>
              </a:p>
            </p:txBody>
          </p:sp>
          <p:sp>
            <p:nvSpPr>
              <p:cNvPr id="38" name="Freeform 245"/>
              <p:cNvSpPr>
                <a:spLocks/>
              </p:cNvSpPr>
              <p:nvPr/>
            </p:nvSpPr>
            <p:spPr bwMode="auto">
              <a:xfrm>
                <a:off x="5555" y="2060"/>
                <a:ext cx="245" cy="55"/>
              </a:xfrm>
              <a:custGeom>
                <a:avLst/>
                <a:gdLst>
                  <a:gd name="T0" fmla="*/ 0 w 244"/>
                  <a:gd name="T1" fmla="*/ 0 h 50"/>
                  <a:gd name="T2" fmla="*/ 0 w 244"/>
                  <a:gd name="T3" fmla="*/ 17379 h 50"/>
                  <a:gd name="T4" fmla="*/ 445 w 244"/>
                  <a:gd name="T5" fmla="*/ 17379 h 50"/>
                  <a:gd name="T6" fmla="*/ 445 w 244"/>
                  <a:gd name="T7" fmla="*/ 0 h 50"/>
                  <a:gd name="T8" fmla="*/ 0 w 244"/>
                  <a:gd name="T9" fmla="*/ 0 h 50"/>
                  <a:gd name="T10" fmla="*/ 0 w 244"/>
                  <a:gd name="T11" fmla="*/ 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0" y="0"/>
                    </a:moveTo>
                    <a:lnTo>
                      <a:pt x="0" y="50"/>
                    </a:lnTo>
                    <a:lnTo>
                      <a:pt x="244" y="50"/>
                    </a:lnTo>
                    <a:lnTo>
                      <a:pt x="244" y="0"/>
                    </a:lnTo>
                    <a:lnTo>
                      <a:pt x="0" y="0"/>
                    </a:lnTo>
                    <a:close/>
                  </a:path>
                </a:pathLst>
              </a:custGeom>
              <a:solidFill>
                <a:srgbClr val="0000FF"/>
              </a:solidFill>
              <a:ln w="9525">
                <a:noFill/>
                <a:round/>
                <a:headEnd/>
                <a:tailEnd/>
              </a:ln>
            </p:spPr>
            <p:txBody>
              <a:bodyPr/>
              <a:lstStyle/>
              <a:p>
                <a:pPr>
                  <a:defRPr/>
                </a:pPr>
                <a:endParaRPr lang="en-GB"/>
              </a:p>
            </p:txBody>
          </p:sp>
          <p:sp>
            <p:nvSpPr>
              <p:cNvPr id="39" name="Freeform 246"/>
              <p:cNvSpPr>
                <a:spLocks/>
              </p:cNvSpPr>
              <p:nvPr/>
            </p:nvSpPr>
            <p:spPr bwMode="auto">
              <a:xfrm>
                <a:off x="5555" y="2058"/>
                <a:ext cx="245" cy="157"/>
              </a:xfrm>
              <a:custGeom>
                <a:avLst/>
                <a:gdLst>
                  <a:gd name="T0" fmla="*/ 445 w 244"/>
                  <a:gd name="T1" fmla="*/ 404 h 156"/>
                  <a:gd name="T2" fmla="*/ 445 w 244"/>
                  <a:gd name="T3" fmla="*/ 0 h 156"/>
                  <a:gd name="T4" fmla="*/ 0 w 244"/>
                  <a:gd name="T5" fmla="*/ 0 h 156"/>
                  <a:gd name="T6" fmla="*/ 0 w 244"/>
                  <a:gd name="T7" fmla="*/ 404 h 156"/>
                  <a:gd name="T8" fmla="*/ 445 w 244"/>
                  <a:gd name="T9" fmla="*/ 404 h 156"/>
                  <a:gd name="T10" fmla="*/ 445 w 244"/>
                  <a:gd name="T11" fmla="*/ 404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pic>
        <p:nvPicPr>
          <p:cNvPr id="243" name="Picture 3"/>
          <p:cNvPicPr>
            <a:picLocks noChangeAspect="1" noChangeArrowheads="1"/>
          </p:cNvPicPr>
          <p:nvPr userDrawn="1"/>
        </p:nvPicPr>
        <p:blipFill>
          <a:blip r:embed="rId10" cstate="print"/>
          <a:srcRect/>
          <a:stretch>
            <a:fillRect/>
          </a:stretch>
        </p:blipFill>
        <p:spPr bwMode="auto">
          <a:xfrm>
            <a:off x="9554066" y="6319135"/>
            <a:ext cx="164978" cy="106293"/>
          </a:xfrm>
          <a:prstGeom prst="rect">
            <a:avLst/>
          </a:prstGeom>
          <a:noFill/>
          <a:ln w="9525">
            <a:noFill/>
            <a:miter lim="800000"/>
            <a:headEnd/>
            <a:tailEnd/>
          </a:ln>
        </p:spPr>
      </p:pic>
      <p:sp>
        <p:nvSpPr>
          <p:cNvPr id="245" name="Rectangle 244"/>
          <p:cNvSpPr/>
          <p:nvPr userDrawn="1"/>
        </p:nvSpPr>
        <p:spPr bwMode="auto">
          <a:xfrm>
            <a:off x="8817935" y="6613451"/>
            <a:ext cx="921488" cy="244549"/>
          </a:xfrm>
          <a:prstGeom prst="rect">
            <a:avLst/>
          </a:prstGeom>
          <a:solidFill>
            <a:schemeClr val="bg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endParaRPr kumimoji="0" lang="en-GB" sz="900" b="1" i="0" u="none" strike="noStrike" cap="none" normalizeH="0" baseline="0" smtClean="0">
              <a:ln>
                <a:noFill/>
              </a:ln>
              <a:solidFill>
                <a:schemeClr val="bg1"/>
              </a:solidFill>
              <a:effectLst/>
              <a:latin typeface="Tahoma" pitchFamily="34" charset="0"/>
            </a:endParaRPr>
          </a:p>
        </p:txBody>
      </p:sp>
    </p:spTree>
  </p:cSld>
  <p:clrMapOvr>
    <a:masterClrMapping/>
  </p:clrMapOvr>
  <p:transition xmlns:p14="http://schemas.microsoft.com/office/powerpoint/2010/mai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221972" cy="854075"/>
          </a:xfrm>
        </p:spPr>
        <p:txBody>
          <a:bodyPr/>
          <a:lstStyle>
            <a:lvl1pPr marL="180000">
              <a:defRPr/>
            </a:lvl1pPr>
          </a:lstStyle>
          <a:p>
            <a:r>
              <a:rPr lang="en-US" smtClean="0"/>
              <a:t>Click to edit Master title style</a:t>
            </a:r>
            <a:endParaRPr lang="en-GB" dirty="0"/>
          </a:p>
        </p:txBody>
      </p:sp>
      <p:sp>
        <p:nvSpPr>
          <p:cNvPr id="3" name="Content Placeholder 2"/>
          <p:cNvSpPr>
            <a:spLocks noGrp="1"/>
          </p:cNvSpPr>
          <p:nvPr>
            <p:ph idx="1"/>
          </p:nvPr>
        </p:nvSpPr>
        <p:spPr/>
        <p:txBody>
          <a:bodyPr>
            <a:normAutofit/>
          </a:bodyPr>
          <a:lstStyle>
            <a:lvl1pPr marL="252000" indent="-252000">
              <a:spcBef>
                <a:spcPts val="0"/>
              </a:spcBef>
              <a:defRPr/>
            </a:lvl1pPr>
            <a:lvl2pPr>
              <a:defRPr/>
            </a:lvl2pPr>
            <a:lvl3pPr>
              <a:defRPr/>
            </a:lvl3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cSld>
  <p:clrMapOvr>
    <a:masterClrMapping/>
  </p:clrMapOvr>
  <p:transition xmlns:p14="http://schemas.microsoft.com/office/powerpoint/2010/mai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4" Type="http://schemas.openxmlformats.org/officeDocument/2006/relationships/image" Target="../media/image1.jpeg"/><Relationship Id="rId5"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bwMode="auto">
          <a:xfrm>
            <a:off x="0" y="0"/>
            <a:ext cx="9278679" cy="8540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29700" name="Rectangle 58"/>
          <p:cNvSpPr>
            <a:spLocks noGrp="1" noChangeArrowheads="1"/>
          </p:cNvSpPr>
          <p:nvPr>
            <p:ph type="body" idx="1"/>
          </p:nvPr>
        </p:nvSpPr>
        <p:spPr bwMode="auto">
          <a:xfrm>
            <a:off x="266700" y="992188"/>
            <a:ext cx="9447213" cy="53911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pic>
        <p:nvPicPr>
          <p:cNvPr id="29701" name="Picture 6"/>
          <p:cNvPicPr>
            <a:picLocks noChangeAspect="1" noChangeArrowheads="1"/>
          </p:cNvPicPr>
          <p:nvPr/>
        </p:nvPicPr>
        <p:blipFill>
          <a:blip r:embed="rId5" cstate="print"/>
          <a:srcRect/>
          <a:stretch>
            <a:fillRect/>
          </a:stretch>
        </p:blipFill>
        <p:spPr bwMode="auto">
          <a:xfrm>
            <a:off x="8891588" y="6646528"/>
            <a:ext cx="808037" cy="149225"/>
          </a:xfrm>
          <a:prstGeom prst="rect">
            <a:avLst/>
          </a:prstGeom>
          <a:noFill/>
          <a:ln w="9525">
            <a:noFill/>
            <a:miter lim="800000"/>
            <a:headEnd/>
            <a:tailEnd/>
          </a:ln>
        </p:spPr>
      </p:pic>
      <p:sp>
        <p:nvSpPr>
          <p:cNvPr id="7" name="Rectangle 39"/>
          <p:cNvSpPr>
            <a:spLocks noChangeArrowheads="1"/>
          </p:cNvSpPr>
          <p:nvPr/>
        </p:nvSpPr>
        <p:spPr bwMode="auto">
          <a:xfrm>
            <a:off x="324039" y="6652878"/>
            <a:ext cx="125034" cy="123111"/>
          </a:xfrm>
          <a:prstGeom prst="rect">
            <a:avLst/>
          </a:prstGeom>
          <a:noFill/>
          <a:ln w="9525">
            <a:noFill/>
            <a:miter lim="800000"/>
            <a:headEnd/>
            <a:tailEnd/>
          </a:ln>
        </p:spPr>
        <p:txBody>
          <a:bodyPr wrap="none" lIns="0" tIns="0" rIns="0" bIns="0">
            <a:spAutoFit/>
          </a:bodyPr>
          <a:lstStyle/>
          <a:p>
            <a:pPr algn="ctr" eaLnBrk="0" hangingPunct="0">
              <a:defRPr/>
            </a:pPr>
            <a:fld id="{FF9CC606-8418-49EA-9DB7-3FFD72983DD3}" type="slidenum">
              <a:rPr lang="de-DE" sz="800" b="0">
                <a:solidFill>
                  <a:srgbClr val="00B5E2"/>
                </a:solidFill>
                <a:latin typeface="Arial" pitchFamily="34" charset="0"/>
                <a:cs typeface="Arial" pitchFamily="34" charset="0"/>
              </a:rPr>
              <a:pPr algn="ctr" eaLnBrk="0" hangingPunct="0">
                <a:defRPr/>
              </a:pPr>
              <a:t>‹Nr.›</a:t>
            </a:fld>
            <a:endParaRPr lang="de-DE" sz="800" b="0" dirty="0">
              <a:solidFill>
                <a:srgbClr val="00B5E2"/>
              </a:solidFill>
              <a:latin typeface="Arial" pitchFamily="34" charset="0"/>
              <a:cs typeface="Arial" pitchFamily="34" charset="0"/>
            </a:endParaRPr>
          </a:p>
        </p:txBody>
      </p:sp>
      <p:sp>
        <p:nvSpPr>
          <p:cNvPr id="8" name="Rectangle 61"/>
          <p:cNvSpPr>
            <a:spLocks noChangeArrowheads="1"/>
          </p:cNvSpPr>
          <p:nvPr/>
        </p:nvSpPr>
        <p:spPr bwMode="auto">
          <a:xfrm>
            <a:off x="627063" y="6652878"/>
            <a:ext cx="2851743" cy="123111"/>
          </a:xfrm>
          <a:prstGeom prst="rect">
            <a:avLst/>
          </a:prstGeom>
          <a:noFill/>
          <a:ln w="9525">
            <a:noFill/>
            <a:miter lim="800000"/>
            <a:headEnd/>
            <a:tailEnd/>
          </a:ln>
        </p:spPr>
        <p:txBody>
          <a:bodyPr wrap="none" lIns="0" tIns="0" rIns="0" bIns="0">
            <a:spAutoFit/>
          </a:bodyPr>
          <a:lstStyle/>
          <a:p>
            <a:pPr eaLnBrk="0" hangingPunct="0">
              <a:defRPr/>
            </a:pPr>
            <a:r>
              <a:rPr lang="de-DE" sz="800" b="0" baseline="0" dirty="0" smtClean="0">
                <a:solidFill>
                  <a:srgbClr val="00B5E2"/>
                </a:solidFill>
                <a:latin typeface="Arial" pitchFamily="34" charset="0"/>
                <a:cs typeface="Arial" pitchFamily="34" charset="0"/>
              </a:rPr>
              <a:t>EUM/STG-OPSWG/42/17/VWG/15, v1, 7 – 8 September 2017</a:t>
            </a:r>
            <a:endParaRPr lang="de-DE" sz="800" b="0" baseline="0" dirty="0">
              <a:solidFill>
                <a:srgbClr val="00B5E2"/>
              </a:solidFill>
              <a:latin typeface="Arial" pitchFamily="34" charset="0"/>
              <a:cs typeface="Arial" pitchFamily="34" charset="0"/>
            </a:endParaRPr>
          </a:p>
        </p:txBody>
      </p:sp>
    </p:spTree>
  </p:cSld>
  <p:clrMap bg1="lt1" tx1="dk1" bg2="lt2" tx2="dk2" accent1="accent1" accent2="accent2" accent3="accent3" accent4="accent4" accent5="accent5" accent6="accent6" hlink="hlink" folHlink="folHlink"/>
  <p:sldLayoutIdLst>
    <p:sldLayoutId id="2147487670" r:id="rId1"/>
    <p:sldLayoutId id="2147487664" r:id="rId2"/>
  </p:sldLayoutIdLst>
  <p:transition xmlns:p14="http://schemas.microsoft.com/office/powerpoint/2010/main"/>
  <p:txStyles>
    <p:titleStyle>
      <a:lvl1pPr marL="179388" algn="l" rtl="0" eaLnBrk="1" fontAlgn="base" hangingPunct="1">
        <a:spcBef>
          <a:spcPct val="0"/>
        </a:spcBef>
        <a:spcAft>
          <a:spcPct val="0"/>
        </a:spcAft>
        <a:defRPr sz="2800" b="1">
          <a:solidFill>
            <a:schemeClr val="bg1"/>
          </a:solidFill>
          <a:latin typeface="Arial" pitchFamily="34" charset="0"/>
          <a:ea typeface="+mj-ea"/>
          <a:cs typeface="Arial" pitchFamily="34" charset="0"/>
        </a:defRPr>
      </a:lvl1pPr>
      <a:lvl2pPr marL="179388" algn="l" rtl="0" eaLnBrk="1" fontAlgn="base" hangingPunct="1">
        <a:spcBef>
          <a:spcPct val="0"/>
        </a:spcBef>
        <a:spcAft>
          <a:spcPct val="0"/>
        </a:spcAft>
        <a:defRPr sz="2800" b="1">
          <a:solidFill>
            <a:schemeClr val="bg1"/>
          </a:solidFill>
          <a:latin typeface="Arial" pitchFamily="34" charset="0"/>
          <a:cs typeface="Arial" pitchFamily="34" charset="0"/>
        </a:defRPr>
      </a:lvl2pPr>
      <a:lvl3pPr marL="179388" algn="l" rtl="0" eaLnBrk="1" fontAlgn="base" hangingPunct="1">
        <a:spcBef>
          <a:spcPct val="0"/>
        </a:spcBef>
        <a:spcAft>
          <a:spcPct val="0"/>
        </a:spcAft>
        <a:defRPr sz="2800" b="1">
          <a:solidFill>
            <a:schemeClr val="bg1"/>
          </a:solidFill>
          <a:latin typeface="Arial" pitchFamily="34" charset="0"/>
          <a:cs typeface="Arial" pitchFamily="34" charset="0"/>
        </a:defRPr>
      </a:lvl3pPr>
      <a:lvl4pPr marL="179388" algn="l" rtl="0" eaLnBrk="1" fontAlgn="base" hangingPunct="1">
        <a:spcBef>
          <a:spcPct val="0"/>
        </a:spcBef>
        <a:spcAft>
          <a:spcPct val="0"/>
        </a:spcAft>
        <a:defRPr sz="2800" b="1">
          <a:solidFill>
            <a:schemeClr val="bg1"/>
          </a:solidFill>
          <a:latin typeface="Arial" pitchFamily="34" charset="0"/>
          <a:cs typeface="Arial" pitchFamily="34" charset="0"/>
        </a:defRPr>
      </a:lvl4pPr>
      <a:lvl5pPr marL="179388" algn="l" rtl="0" eaLnBrk="1" fontAlgn="base" hangingPunct="1">
        <a:spcBef>
          <a:spcPct val="0"/>
        </a:spcBef>
        <a:spcAft>
          <a:spcPct val="0"/>
        </a:spcAft>
        <a:defRPr sz="2800" b="1">
          <a:solidFill>
            <a:schemeClr val="bg1"/>
          </a:solidFill>
          <a:latin typeface="Arial" pitchFamily="34" charset="0"/>
          <a:cs typeface="Arial" pitchFamily="34" charset="0"/>
        </a:defRPr>
      </a:lvl5pPr>
      <a:lvl6pPr marL="457200" algn="l" rtl="0" eaLnBrk="1" fontAlgn="base" hangingPunct="1">
        <a:spcBef>
          <a:spcPct val="0"/>
        </a:spcBef>
        <a:spcAft>
          <a:spcPct val="0"/>
        </a:spcAft>
        <a:defRPr sz="2800" b="1">
          <a:solidFill>
            <a:schemeClr val="bg1"/>
          </a:solidFill>
          <a:latin typeface="Century Gothic" pitchFamily="34" charset="0"/>
        </a:defRPr>
      </a:lvl6pPr>
      <a:lvl7pPr marL="914400" algn="l" rtl="0" eaLnBrk="1" fontAlgn="base" hangingPunct="1">
        <a:spcBef>
          <a:spcPct val="0"/>
        </a:spcBef>
        <a:spcAft>
          <a:spcPct val="0"/>
        </a:spcAft>
        <a:defRPr sz="2800" b="1">
          <a:solidFill>
            <a:schemeClr val="bg1"/>
          </a:solidFill>
          <a:latin typeface="Century Gothic" pitchFamily="34" charset="0"/>
        </a:defRPr>
      </a:lvl7pPr>
      <a:lvl8pPr marL="1371600" algn="l" rtl="0" eaLnBrk="1" fontAlgn="base" hangingPunct="1">
        <a:spcBef>
          <a:spcPct val="0"/>
        </a:spcBef>
        <a:spcAft>
          <a:spcPct val="0"/>
        </a:spcAft>
        <a:defRPr sz="2800" b="1">
          <a:solidFill>
            <a:schemeClr val="bg1"/>
          </a:solidFill>
          <a:latin typeface="Century Gothic" pitchFamily="34" charset="0"/>
        </a:defRPr>
      </a:lvl8pPr>
      <a:lvl9pPr marL="1828800" algn="l" rtl="0" eaLnBrk="1" fontAlgn="base" hangingPunct="1">
        <a:spcBef>
          <a:spcPct val="0"/>
        </a:spcBef>
        <a:spcAft>
          <a:spcPct val="0"/>
        </a:spcAft>
        <a:defRPr sz="2800" b="1">
          <a:solidFill>
            <a:schemeClr val="bg1"/>
          </a:solidFill>
          <a:latin typeface="Century Gothic" pitchFamily="34" charset="0"/>
        </a:defRPr>
      </a:lvl9pPr>
    </p:titleStyle>
    <p:bodyStyle>
      <a:lvl1pPr marL="342900" indent="-342900" algn="l" rtl="0" eaLnBrk="1" fontAlgn="base" hangingPunct="1">
        <a:spcBef>
          <a:spcPct val="20000"/>
        </a:spcBef>
        <a:spcAft>
          <a:spcPct val="0"/>
        </a:spcAft>
        <a:buFont typeface="Arial" pitchFamily="34" charset="0"/>
        <a:buChar char="•"/>
        <a:defRPr sz="3600">
          <a:solidFill>
            <a:schemeClr val="tx2"/>
          </a:solidFill>
          <a:latin typeface="Arial" pitchFamily="34" charset="0"/>
          <a:ea typeface="+mn-ea"/>
          <a:cs typeface="Arial" pitchFamily="34" charset="0"/>
        </a:defRPr>
      </a:lvl1pPr>
      <a:lvl2pPr marL="742950" indent="-285750" algn="l" rtl="0" eaLnBrk="1" fontAlgn="base" hangingPunct="1">
        <a:spcBef>
          <a:spcPct val="20000"/>
        </a:spcBef>
        <a:spcAft>
          <a:spcPct val="0"/>
        </a:spcAft>
        <a:buFont typeface="Arial" pitchFamily="34" charset="0"/>
        <a:buChar char="•"/>
        <a:defRPr sz="3200">
          <a:solidFill>
            <a:schemeClr val="tx2"/>
          </a:solidFill>
          <a:latin typeface="Arial" pitchFamily="34" charset="0"/>
          <a:cs typeface="Arial" pitchFamily="34" charset="0"/>
        </a:defRPr>
      </a:lvl2pPr>
      <a:lvl3pPr marL="1143000" indent="-228600" algn="l" rtl="0" eaLnBrk="1" fontAlgn="base" hangingPunct="1">
        <a:spcBef>
          <a:spcPct val="20000"/>
        </a:spcBef>
        <a:spcAft>
          <a:spcPct val="0"/>
        </a:spcAft>
        <a:buFont typeface="Arial" pitchFamily="34" charset="0"/>
        <a:buChar char="•"/>
        <a:defRPr sz="2800">
          <a:solidFill>
            <a:schemeClr val="tx2"/>
          </a:solidFill>
          <a:latin typeface="Arial" pitchFamily="34" charset="0"/>
          <a:cs typeface="Arial" pitchFamily="34" charset="0"/>
        </a:defRPr>
      </a:lvl3pPr>
      <a:lvl4pPr marL="1600200" indent="-228600" algn="l" rtl="0" eaLnBrk="1" fontAlgn="base" hangingPunct="1">
        <a:spcBef>
          <a:spcPct val="20000"/>
        </a:spcBef>
        <a:spcAft>
          <a:spcPct val="0"/>
        </a:spcAft>
        <a:buFont typeface="Arial" pitchFamily="34" charset="0"/>
        <a:buChar char="•"/>
        <a:defRPr sz="2400">
          <a:solidFill>
            <a:schemeClr val="tx2"/>
          </a:solidFill>
          <a:latin typeface="Arial" pitchFamily="34" charset="0"/>
          <a:cs typeface="Arial" pitchFamily="34" charset="0"/>
        </a:defRPr>
      </a:lvl4pPr>
      <a:lvl5pPr marL="2057400" indent="-228600" algn="l" rtl="0" eaLnBrk="1" fontAlgn="base" hangingPunct="1">
        <a:spcBef>
          <a:spcPct val="20000"/>
        </a:spcBef>
        <a:spcAft>
          <a:spcPct val="0"/>
        </a:spcAft>
        <a:buFont typeface="Arial" pitchFamily="34" charset="0"/>
        <a:buChar char="•"/>
        <a:defRPr sz="2000">
          <a:solidFill>
            <a:schemeClr val="tx2"/>
          </a:solidFill>
          <a:latin typeface="Arial" pitchFamily="34" charset="0"/>
          <a:cs typeface="Arial" pitchFamily="34" charset="0"/>
        </a:defRPr>
      </a:lvl5pPr>
      <a:lvl6pPr marL="2514600" indent="-228600" algn="l" rtl="0" eaLnBrk="1" fontAlgn="base" hangingPunct="1">
        <a:spcBef>
          <a:spcPct val="20000"/>
        </a:spcBef>
        <a:spcAft>
          <a:spcPct val="0"/>
        </a:spcAft>
        <a:defRPr sz="2400">
          <a:solidFill>
            <a:schemeClr val="tx2"/>
          </a:solidFill>
          <a:latin typeface="+mn-lt"/>
        </a:defRPr>
      </a:lvl6pPr>
      <a:lvl7pPr marL="2971800" indent="-228600" algn="l" rtl="0" eaLnBrk="1" fontAlgn="base" hangingPunct="1">
        <a:spcBef>
          <a:spcPct val="20000"/>
        </a:spcBef>
        <a:spcAft>
          <a:spcPct val="0"/>
        </a:spcAft>
        <a:defRPr sz="2400">
          <a:solidFill>
            <a:schemeClr val="tx2"/>
          </a:solidFill>
          <a:latin typeface="+mn-lt"/>
        </a:defRPr>
      </a:lvl7pPr>
      <a:lvl8pPr marL="3429000" indent="-228600" algn="l" rtl="0" eaLnBrk="1" fontAlgn="base" hangingPunct="1">
        <a:spcBef>
          <a:spcPct val="20000"/>
        </a:spcBef>
        <a:spcAft>
          <a:spcPct val="0"/>
        </a:spcAft>
        <a:defRPr sz="2400">
          <a:solidFill>
            <a:schemeClr val="tx2"/>
          </a:solidFill>
          <a:latin typeface="+mn-lt"/>
        </a:defRPr>
      </a:lvl8pPr>
      <a:lvl9pPr marL="3886200" indent="-228600" algn="l" rtl="0" eaLnBrk="1" fontAlgn="base" hangingPunct="1">
        <a:spcBef>
          <a:spcPct val="20000"/>
        </a:spcBef>
        <a:spcAft>
          <a:spcPct val="0"/>
        </a:spcAft>
        <a:defRPr sz="2400">
          <a:solidFill>
            <a:schemeClr val="tx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diagramData" Target="../diagrams/data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package" Target="../embeddings/Microsoft_Visio_Drawing221111.vsdx"/><Relationship Id="rId4" Type="http://schemas.openxmlformats.org/officeDocument/2006/relationships/image" Target="../media/image14.emf"/><Relationship Id="rId1" Type="http://schemas.openxmlformats.org/officeDocument/2006/relationships/vmlDrawing" Target="../drawings/vmlDrawing2.vml"/><Relationship Id="rId2"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5.emf"/></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11.xml"/><Relationship Id="rId4" Type="http://schemas.openxmlformats.org/officeDocument/2006/relationships/package" Target="../embeddings/Microsoft_Visio_Drawing122.vsdx"/><Relationship Id="rId5" Type="http://schemas.openxmlformats.org/officeDocument/2006/relationships/image" Target="../media/image16.emf"/><Relationship Id="rId1" Type="http://schemas.openxmlformats.org/officeDocument/2006/relationships/vmlDrawing" Target="../drawings/vmlDrawing3.vml"/><Relationship Id="rId2"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1.ppt"/><Relationship Id="rId4" Type="http://schemas.openxmlformats.org/officeDocument/2006/relationships/image" Target="../media/image17.emf"/><Relationship Id="rId1" Type="http://schemas.openxmlformats.org/officeDocument/2006/relationships/vmlDrawing" Target="../drawings/vmlDrawing4.vml"/><Relationship Id="rId2"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package" Target="../embeddings/Microsoft_Visio_Drawing6112233.vsdx"/><Relationship Id="rId4" Type="http://schemas.openxmlformats.org/officeDocument/2006/relationships/image" Target="../media/image18.emf"/><Relationship Id="rId1" Type="http://schemas.openxmlformats.org/officeDocument/2006/relationships/vmlDrawing" Target="../drawings/vmlDrawing5.vml"/><Relationship Id="rId2"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9.emf"/></Relationships>
</file>

<file path=ppt/slides/_rels/slide39.xml.rels><?xml version="1.0" encoding="UTF-8" standalone="yes"?>
<Relationships xmlns="http://schemas.openxmlformats.org/package/2006/relationships"><Relationship Id="rId3" Type="http://schemas.openxmlformats.org/officeDocument/2006/relationships/package" Target="../embeddings/Microsoft_Visio_Drawing7223344.vsdx"/><Relationship Id="rId4" Type="http://schemas.openxmlformats.org/officeDocument/2006/relationships/image" Target="../media/image20.emf"/><Relationship Id="rId1" Type="http://schemas.openxmlformats.org/officeDocument/2006/relationships/vmlDrawing" Target="../drawings/vmlDrawing6.vml"/><Relationship Id="rId2"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13.xml"/><Relationship Id="rId4" Type="http://schemas.openxmlformats.org/officeDocument/2006/relationships/package" Target="../embeddings/Microsoft_Visio_Drawing8334455.vsdx"/><Relationship Id="rId5" Type="http://schemas.openxmlformats.org/officeDocument/2006/relationships/image" Target="../media/image21.emf"/><Relationship Id="rId1" Type="http://schemas.openxmlformats.org/officeDocument/2006/relationships/vmlDrawing" Target="../drawings/vmlDrawing7.vml"/><Relationship Id="rId2"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1"/>
          <p:cNvSpPr txBox="1">
            <a:spLocks noChangeArrowheads="1"/>
          </p:cNvSpPr>
          <p:nvPr/>
        </p:nvSpPr>
        <p:spPr>
          <a:xfrm>
            <a:off x="4965700" y="3096929"/>
            <a:ext cx="4711700" cy="1701799"/>
          </a:xfrm>
          <a:prstGeom prst="rect">
            <a:avLst/>
          </a:prstGeom>
        </p:spPr>
        <p:txBody>
          <a:bodyPr anchor="t"/>
          <a:lstStyle>
            <a:lvl1pPr marL="0" indent="0" algn="r">
              <a:lnSpc>
                <a:spcPts val="3400"/>
              </a:lnSpc>
              <a:buNone/>
              <a:defRPr sz="2400" b="0" cap="none" baseline="0">
                <a:solidFill>
                  <a:srgbClr val="00205B"/>
                </a:solidFill>
              </a:defRPr>
            </a:lvl1pPr>
          </a:lstStyle>
          <a:p>
            <a:pPr marL="0" marR="0" lvl="0" indent="0" algn="r" defTabSz="914400" rtl="0" eaLnBrk="1" fontAlgn="base" latinLnBrk="0" hangingPunct="1">
              <a:lnSpc>
                <a:spcPts val="3400"/>
              </a:lnSpc>
              <a:spcBef>
                <a:spcPct val="20000"/>
              </a:spcBef>
              <a:spcAft>
                <a:spcPct val="0"/>
              </a:spcAft>
              <a:buClrTx/>
              <a:buSzTx/>
              <a:buFont typeface="Arial" pitchFamily="34" charset="0"/>
              <a:buNone/>
              <a:tabLst/>
              <a:defRPr/>
            </a:pPr>
            <a:endParaRPr kumimoji="0" lang="en-GB" b="0" i="0" u="none" strike="noStrike" kern="0" cap="none" spc="0" normalizeH="0" baseline="0" noProof="0" dirty="0" smtClean="0">
              <a:ln>
                <a:noFill/>
              </a:ln>
              <a:solidFill>
                <a:schemeClr val="bg1"/>
              </a:solidFill>
              <a:effectLst/>
              <a:uLnTx/>
              <a:uFillTx/>
              <a:latin typeface="Arial" pitchFamily="34" charset="0"/>
              <a:ea typeface="+mn-ea"/>
              <a:cs typeface="Arial" pitchFamily="34" charset="0"/>
            </a:endParaRPr>
          </a:p>
          <a:p>
            <a:pPr marL="0" marR="0" lvl="0" indent="0" algn="r" defTabSz="914400" rtl="0" eaLnBrk="1" fontAlgn="base" latinLnBrk="0" hangingPunct="1">
              <a:lnSpc>
                <a:spcPts val="3400"/>
              </a:lnSpc>
              <a:spcBef>
                <a:spcPct val="20000"/>
              </a:spcBef>
              <a:spcAft>
                <a:spcPct val="0"/>
              </a:spcAft>
              <a:buClrTx/>
              <a:buSzTx/>
              <a:buFont typeface="Arial" pitchFamily="34" charset="0"/>
              <a:buNone/>
              <a:tabLst/>
              <a:defRPr/>
            </a:pPr>
            <a:r>
              <a:rPr kumimoji="0" lang="en-GB" b="0" i="0" u="none" strike="noStrike" kern="0" cap="none" spc="0" normalizeH="0" baseline="0" noProof="0" dirty="0" err="1" smtClean="0">
                <a:ln>
                  <a:noFill/>
                </a:ln>
                <a:solidFill>
                  <a:schemeClr val="bg1"/>
                </a:solidFill>
                <a:effectLst/>
                <a:uLnTx/>
                <a:uFillTx/>
                <a:latin typeface="Arial" pitchFamily="34" charset="0"/>
                <a:ea typeface="+mn-ea"/>
                <a:cs typeface="Arial" pitchFamily="34" charset="0"/>
              </a:rPr>
              <a:t>Lothar</a:t>
            </a:r>
            <a:r>
              <a:rPr kumimoji="0" lang="en-GB" b="0" i="0" u="none" strike="noStrike" kern="0" cap="none" spc="0" normalizeH="0" noProof="0" dirty="0" smtClean="0">
                <a:ln>
                  <a:noFill/>
                </a:ln>
                <a:solidFill>
                  <a:schemeClr val="bg1"/>
                </a:solidFill>
                <a:effectLst/>
                <a:uLnTx/>
                <a:uFillTx/>
                <a:latin typeface="Arial" pitchFamily="34" charset="0"/>
                <a:ea typeface="+mn-ea"/>
                <a:cs typeface="Arial" pitchFamily="34" charset="0"/>
              </a:rPr>
              <a:t> Wolf</a:t>
            </a:r>
          </a:p>
          <a:p>
            <a:pPr marL="0" marR="0" lvl="0" indent="0" algn="r" defTabSz="914400" rtl="0" eaLnBrk="1" fontAlgn="base" latinLnBrk="0" hangingPunct="1">
              <a:lnSpc>
                <a:spcPts val="3400"/>
              </a:lnSpc>
              <a:spcBef>
                <a:spcPct val="20000"/>
              </a:spcBef>
              <a:spcAft>
                <a:spcPct val="0"/>
              </a:spcAft>
              <a:buClrTx/>
              <a:buSzTx/>
              <a:buFont typeface="Arial" pitchFamily="34" charset="0"/>
              <a:buNone/>
              <a:tabLst/>
              <a:defRPr/>
            </a:pPr>
            <a:r>
              <a:rPr lang="en-GB" sz="1800" kern="0" baseline="0" dirty="0" smtClean="0">
                <a:solidFill>
                  <a:schemeClr val="bg1"/>
                </a:solidFill>
                <a:latin typeface="Arial" pitchFamily="34" charset="0"/>
                <a:cs typeface="Arial" pitchFamily="34" charset="0"/>
              </a:rPr>
              <a:t>Data Services Competence Area Manager</a:t>
            </a:r>
            <a:endParaRPr kumimoji="0" lang="en-GB" sz="1800" b="0" i="0" u="none" strike="noStrike" kern="0" cap="none" spc="0" normalizeH="0" baseline="0" noProof="0" dirty="0" smtClean="0">
              <a:ln>
                <a:noFill/>
              </a:ln>
              <a:solidFill>
                <a:schemeClr val="bg1"/>
              </a:solidFill>
              <a:effectLst/>
              <a:uLnTx/>
              <a:uFillTx/>
              <a:latin typeface="Arial" pitchFamily="34" charset="0"/>
              <a:cs typeface="Arial" pitchFamily="34" charset="0"/>
            </a:endParaRPr>
          </a:p>
        </p:txBody>
      </p:sp>
      <p:sp>
        <p:nvSpPr>
          <p:cNvPr id="6" name="Title 247"/>
          <p:cNvSpPr txBox="1">
            <a:spLocks/>
          </p:cNvSpPr>
          <p:nvPr/>
        </p:nvSpPr>
        <p:spPr>
          <a:xfrm>
            <a:off x="2565400" y="1103029"/>
            <a:ext cx="7112000" cy="1981200"/>
          </a:xfrm>
          <a:prstGeom prst="rect">
            <a:avLst/>
          </a:prstGeom>
        </p:spPr>
        <p:txBody>
          <a:bodyPr anchor="b"/>
          <a:lstStyle>
            <a:lvl1pPr algn="r">
              <a:defRPr>
                <a:solidFill>
                  <a:srgbClr val="00B5E2"/>
                </a:solidFill>
              </a:defRPr>
            </a:lvl1pPr>
          </a:lstStyle>
          <a:p>
            <a:pPr marL="179388" marR="0" lvl="0" indent="0" algn="r" defTabSz="914400" rtl="0" eaLnBrk="1" fontAlgn="base" latinLnBrk="0" hangingPunct="1">
              <a:lnSpc>
                <a:spcPct val="100000"/>
              </a:lnSpc>
              <a:spcBef>
                <a:spcPct val="0"/>
              </a:spcBef>
              <a:spcAft>
                <a:spcPct val="0"/>
              </a:spcAft>
              <a:buClrTx/>
              <a:buSzTx/>
              <a:buFontTx/>
              <a:buNone/>
              <a:tabLst/>
              <a:defRPr/>
            </a:pPr>
            <a:r>
              <a:rPr kumimoji="0" lang="en-GB" sz="2800" b="1" i="0" u="none" strike="noStrike" kern="0" cap="none" spc="0" normalizeH="0" baseline="0" noProof="0" dirty="0" smtClean="0">
                <a:ln>
                  <a:noFill/>
                </a:ln>
                <a:solidFill>
                  <a:schemeClr val="bg1"/>
                </a:solidFill>
                <a:effectLst/>
                <a:uLnTx/>
                <a:uFillTx/>
                <a:latin typeface="Arial" pitchFamily="34" charset="0"/>
                <a:ea typeface="+mj-ea"/>
                <a:cs typeface="Arial" pitchFamily="34" charset="0"/>
              </a:rPr>
              <a:t>Implementation Status of the EUMETSAT</a:t>
            </a:r>
            <a:r>
              <a:rPr kumimoji="0" lang="en-GB" sz="2800" b="1" i="0" u="none" strike="noStrike" kern="0" cap="none" spc="0" normalizeH="0" noProof="0" dirty="0" smtClean="0">
                <a:ln>
                  <a:noFill/>
                </a:ln>
                <a:solidFill>
                  <a:schemeClr val="bg1"/>
                </a:solidFill>
                <a:effectLst/>
                <a:uLnTx/>
                <a:uFillTx/>
                <a:latin typeface="Arial" pitchFamily="34" charset="0"/>
                <a:ea typeface="+mj-ea"/>
                <a:cs typeface="Arial" pitchFamily="34" charset="0"/>
              </a:rPr>
              <a:t> Data Services Strategy</a:t>
            </a:r>
          </a:p>
          <a:p>
            <a:pPr marL="179388" marR="0" lvl="0" indent="0" algn="r" defTabSz="914400" rtl="0" eaLnBrk="1" fontAlgn="base" latinLnBrk="0" hangingPunct="1">
              <a:lnSpc>
                <a:spcPct val="100000"/>
              </a:lnSpc>
              <a:spcBef>
                <a:spcPct val="0"/>
              </a:spcBef>
              <a:spcAft>
                <a:spcPct val="0"/>
              </a:spcAft>
              <a:buClrTx/>
              <a:buSzTx/>
              <a:buFontTx/>
              <a:buNone/>
              <a:tabLst/>
              <a:defRPr/>
            </a:pPr>
            <a:r>
              <a:rPr lang="en-GB" sz="2800" kern="0" baseline="0" dirty="0" smtClean="0">
                <a:solidFill>
                  <a:schemeClr val="bg1"/>
                </a:solidFill>
                <a:latin typeface="Arial" pitchFamily="34" charset="0"/>
                <a:ea typeface="+mj-ea"/>
                <a:cs typeface="Arial" pitchFamily="34" charset="0"/>
              </a:rPr>
              <a:t>(for presentation</a:t>
            </a:r>
            <a:r>
              <a:rPr lang="en-GB" sz="2800" kern="0" dirty="0" smtClean="0">
                <a:solidFill>
                  <a:schemeClr val="bg1"/>
                </a:solidFill>
                <a:latin typeface="Arial" pitchFamily="34" charset="0"/>
                <a:ea typeface="+mj-ea"/>
                <a:cs typeface="Arial" pitchFamily="34" charset="0"/>
              </a:rPr>
              <a:t> during TT-</a:t>
            </a:r>
            <a:r>
              <a:rPr lang="en-GB" sz="2800" kern="0" dirty="0" err="1" smtClean="0">
                <a:solidFill>
                  <a:schemeClr val="bg1"/>
                </a:solidFill>
                <a:latin typeface="Arial" pitchFamily="34" charset="0"/>
                <a:ea typeface="+mj-ea"/>
                <a:cs typeface="Arial" pitchFamily="34" charset="0"/>
              </a:rPr>
              <a:t>eWIS</a:t>
            </a:r>
            <a:r>
              <a:rPr lang="en-GB" sz="2800" kern="0" dirty="0" smtClean="0">
                <a:solidFill>
                  <a:schemeClr val="bg1"/>
                </a:solidFill>
                <a:latin typeface="Arial" pitchFamily="34" charset="0"/>
                <a:ea typeface="+mj-ea"/>
                <a:cs typeface="Arial" pitchFamily="34" charset="0"/>
              </a:rPr>
              <a:t>)</a:t>
            </a: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Background (drivers &amp; objectives)</a:t>
            </a:r>
            <a:endParaRPr lang="en-GB" dirty="0"/>
          </a:p>
        </p:txBody>
      </p:sp>
      <p:sp>
        <p:nvSpPr>
          <p:cNvPr id="8" name="Content Placeholder 7"/>
          <p:cNvSpPr>
            <a:spLocks noGrp="1"/>
          </p:cNvSpPr>
          <p:nvPr>
            <p:ph idx="1"/>
          </p:nvPr>
        </p:nvSpPr>
        <p:spPr/>
        <p:txBody>
          <a:bodyPr>
            <a:normAutofit fontScale="77500" lnSpcReduction="20000"/>
          </a:bodyPr>
          <a:lstStyle/>
          <a:p>
            <a:pPr marL="0" indent="0">
              <a:buNone/>
            </a:pPr>
            <a:r>
              <a:rPr lang="de-DE" u="sng" dirty="0" smtClean="0"/>
              <a:t>Drivers:</a:t>
            </a:r>
            <a:endParaRPr lang="en-GB" u="sng" dirty="0" smtClean="0"/>
          </a:p>
          <a:p>
            <a:r>
              <a:rPr lang="en-GB" sz="3400" dirty="0" smtClean="0"/>
              <a:t>Evolution of user needs and expectations</a:t>
            </a:r>
          </a:p>
          <a:p>
            <a:r>
              <a:rPr lang="de-DE" sz="3400" dirty="0" err="1" smtClean="0"/>
              <a:t>Increase</a:t>
            </a:r>
            <a:r>
              <a:rPr lang="de-DE" sz="3400" dirty="0" smtClean="0"/>
              <a:t> </a:t>
            </a:r>
            <a:r>
              <a:rPr lang="de-DE" sz="3400" dirty="0" err="1" smtClean="0"/>
              <a:t>of</a:t>
            </a:r>
            <a:r>
              <a:rPr lang="de-DE" sz="3400" dirty="0" smtClean="0"/>
              <a:t> </a:t>
            </a:r>
            <a:r>
              <a:rPr lang="de-DE" sz="3400" dirty="0" err="1" smtClean="0"/>
              <a:t>data</a:t>
            </a:r>
            <a:r>
              <a:rPr lang="de-DE" sz="3400" dirty="0" smtClean="0"/>
              <a:t> </a:t>
            </a:r>
            <a:r>
              <a:rPr lang="de-DE" sz="3400" dirty="0" err="1" smtClean="0"/>
              <a:t>volumes</a:t>
            </a:r>
            <a:endParaRPr lang="en-GB" sz="3400" dirty="0" smtClean="0"/>
          </a:p>
          <a:p>
            <a:r>
              <a:rPr lang="en-GB" sz="3400" dirty="0" smtClean="0"/>
              <a:t>Availability of “big data” technologies</a:t>
            </a:r>
          </a:p>
          <a:p>
            <a:r>
              <a:rPr lang="en-GB" sz="3400" dirty="0" smtClean="0"/>
              <a:t>Flexibility to address changes</a:t>
            </a:r>
            <a:endParaRPr lang="en-GB" sz="3400" dirty="0"/>
          </a:p>
          <a:p>
            <a:r>
              <a:rPr lang="en-GB" sz="3400" dirty="0" smtClean="0"/>
              <a:t>Future-proof solutions  </a:t>
            </a:r>
          </a:p>
          <a:p>
            <a:endParaRPr lang="de-DE" u="sng" dirty="0" smtClean="0"/>
          </a:p>
          <a:p>
            <a:pPr marL="0" indent="0">
              <a:buNone/>
            </a:pPr>
            <a:r>
              <a:rPr lang="de-DE" u="sng" dirty="0" err="1" smtClean="0"/>
              <a:t>Objectives</a:t>
            </a:r>
            <a:r>
              <a:rPr lang="de-DE" u="sng" dirty="0" smtClean="0"/>
              <a:t>:</a:t>
            </a:r>
            <a:endParaRPr lang="en-GB" u="sng" dirty="0" smtClean="0"/>
          </a:p>
          <a:p>
            <a:r>
              <a:rPr lang="en-GB" sz="3400" dirty="0" smtClean="0"/>
              <a:t>Establish a new Data Services Portfolio </a:t>
            </a:r>
          </a:p>
          <a:p>
            <a:r>
              <a:rPr lang="en-GB" sz="3400" dirty="0" smtClean="0"/>
              <a:t>Service-oriented interfaces to users</a:t>
            </a:r>
          </a:p>
          <a:p>
            <a:r>
              <a:rPr lang="en-GB" sz="3400" dirty="0" smtClean="0"/>
              <a:t>Using an interoperable, and generic IT </a:t>
            </a:r>
            <a:r>
              <a:rPr lang="en-GB" sz="3400" dirty="0" smtClean="0"/>
              <a:t>&amp; Service infrastructure</a:t>
            </a:r>
            <a:endParaRPr lang="en-GB" sz="3400" dirty="0" smtClean="0"/>
          </a:p>
          <a:p>
            <a:r>
              <a:rPr lang="en-GB" sz="3400" dirty="0" smtClean="0"/>
              <a:t>Based on well established standards </a:t>
            </a:r>
          </a:p>
          <a:p>
            <a:r>
              <a:rPr lang="en-GB" sz="3400" dirty="0" smtClean="0"/>
              <a:t>Support “data to the users” as well as “users to the data” services</a:t>
            </a:r>
          </a:p>
          <a:p>
            <a:r>
              <a:rPr lang="en-GB" sz="3400" dirty="0" smtClean="0"/>
              <a:t>Allow federation and cross domain data access</a:t>
            </a:r>
            <a:endParaRPr lang="en-GB" sz="3400" dirty="0"/>
          </a:p>
        </p:txBody>
      </p:sp>
    </p:spTree>
    <p:extLst>
      <p:ext uri="{BB962C8B-B14F-4D97-AF65-F5344CB8AC3E}">
        <p14:creationId xmlns:p14="http://schemas.microsoft.com/office/powerpoint/2010/main" val="47553614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Vision</a:t>
            </a:r>
            <a:endParaRPr lang="en-GB" dirty="0"/>
          </a:p>
        </p:txBody>
      </p:sp>
      <p:pic>
        <p:nvPicPr>
          <p:cNvPr id="7" name="Picture 6" descr="C:\Users\WolfL\Desktop\ICC.jpg"/>
          <p:cNvPicPr/>
          <p:nvPr/>
        </p:nvPicPr>
        <p:blipFill>
          <a:blip r:embed="rId2" cstate="print"/>
          <a:srcRect/>
          <a:stretch>
            <a:fillRect/>
          </a:stretch>
        </p:blipFill>
        <p:spPr bwMode="auto">
          <a:xfrm>
            <a:off x="487567" y="1662545"/>
            <a:ext cx="8537679" cy="4194463"/>
          </a:xfrm>
          <a:prstGeom prst="rect">
            <a:avLst/>
          </a:prstGeom>
          <a:noFill/>
          <a:ln w="9525">
            <a:noFill/>
            <a:miter lim="800000"/>
            <a:headEnd/>
            <a:tailEnd/>
          </a:ln>
        </p:spPr>
      </p:pic>
    </p:spTree>
    <p:extLst>
      <p:ext uri="{BB962C8B-B14F-4D97-AF65-F5344CB8AC3E}">
        <p14:creationId xmlns:p14="http://schemas.microsoft.com/office/powerpoint/2010/main" val="205890318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marL="179388" lvl="0">
              <a:defRPr/>
            </a:pPr>
            <a:r>
              <a:rPr lang="en-US" dirty="0" smtClean="0"/>
              <a:t>How to get there …</a:t>
            </a:r>
          </a:p>
        </p:txBody>
      </p:sp>
      <p:grpSp>
        <p:nvGrpSpPr>
          <p:cNvPr id="2" name="Group 6"/>
          <p:cNvGrpSpPr/>
          <p:nvPr/>
        </p:nvGrpSpPr>
        <p:grpSpPr>
          <a:xfrm>
            <a:off x="2421170" y="2758440"/>
            <a:ext cx="3048000" cy="1990725"/>
            <a:chOff x="-3048000" y="2209800"/>
            <a:chExt cx="3048000" cy="1990725"/>
          </a:xfrm>
        </p:grpSpPr>
        <p:sp>
          <p:nvSpPr>
            <p:cNvPr id="8" name="Cloud"/>
            <p:cNvSpPr>
              <a:spLocks noChangeAspect="1" noEditPoints="1" noChangeArrowheads="1"/>
            </p:cNvSpPr>
            <p:nvPr/>
          </p:nvSpPr>
          <p:spPr bwMode="auto">
            <a:xfrm>
              <a:off x="-3048000" y="2209800"/>
              <a:ext cx="3048000" cy="1990725"/>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BE7D"/>
            </a:solidFill>
            <a:ln w="9525">
              <a:solidFill>
                <a:srgbClr val="000000"/>
              </a:solidFill>
              <a:miter lim="800000"/>
              <a:headEnd/>
              <a:tailEnd/>
            </a:ln>
            <a:effectLst>
              <a:outerShdw dist="107763" dir="2700000" algn="ctr" rotWithShape="0">
                <a:srgbClr val="808080"/>
              </a:outerShdw>
            </a:effectLst>
          </p:spPr>
          <p:txBody>
            <a:bodyPr vert="horz" wrap="square" lIns="91440" tIns="45720" rIns="91440" bIns="45720" numCol="1" anchor="t" anchorCtr="0" compatLnSpc="1">
              <a:prstTxWarp prst="textNoShape">
                <a:avLst/>
              </a:prstTxWarp>
            </a:bodyPr>
            <a:lstStyle/>
            <a:p>
              <a:endParaRPr lang="en-GB"/>
            </a:p>
          </p:txBody>
        </p:sp>
        <p:grpSp>
          <p:nvGrpSpPr>
            <p:cNvPr id="3" name="Group 46"/>
            <p:cNvGrpSpPr/>
            <p:nvPr/>
          </p:nvGrpSpPr>
          <p:grpSpPr>
            <a:xfrm>
              <a:off x="-2667000" y="2590800"/>
              <a:ext cx="2209800" cy="1143000"/>
              <a:chOff x="3657600" y="2057400"/>
              <a:chExt cx="2362200" cy="1447800"/>
            </a:xfrm>
          </p:grpSpPr>
          <p:sp>
            <p:nvSpPr>
              <p:cNvPr id="10" name="Flowchart: Magnetic Disk 9"/>
              <p:cNvSpPr/>
              <p:nvPr/>
            </p:nvSpPr>
            <p:spPr>
              <a:xfrm>
                <a:off x="4648200" y="2514600"/>
                <a:ext cx="381000" cy="304800"/>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5334000" y="3200400"/>
                <a:ext cx="6858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5334000" y="2590800"/>
                <a:ext cx="6858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3733800" y="3200400"/>
                <a:ext cx="6858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3657600" y="2590800"/>
                <a:ext cx="6858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lowchart: Magnetic Disk 14"/>
              <p:cNvSpPr/>
              <p:nvPr/>
            </p:nvSpPr>
            <p:spPr>
              <a:xfrm>
                <a:off x="4724400" y="3124200"/>
                <a:ext cx="381000" cy="304800"/>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4419600" y="2057400"/>
                <a:ext cx="6858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7" name="Straight Arrow Connector 16"/>
              <p:cNvCxnSpPr>
                <a:endCxn id="10" idx="1"/>
              </p:cNvCxnSpPr>
              <p:nvPr/>
            </p:nvCxnSpPr>
            <p:spPr>
              <a:xfrm>
                <a:off x="4800600" y="2438400"/>
                <a:ext cx="38100" cy="7620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16" idx="2"/>
                <a:endCxn id="14" idx="0"/>
              </p:cNvCxnSpPr>
              <p:nvPr/>
            </p:nvCxnSpPr>
            <p:spPr>
              <a:xfrm flipH="1">
                <a:off x="4000500" y="2362200"/>
                <a:ext cx="762000" cy="22860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10" idx="3"/>
                <a:endCxn id="15" idx="1"/>
              </p:cNvCxnSpPr>
              <p:nvPr/>
            </p:nvCxnSpPr>
            <p:spPr>
              <a:xfrm>
                <a:off x="4838700" y="2819400"/>
                <a:ext cx="76200" cy="30480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13" idx="0"/>
                <a:endCxn id="10" idx="3"/>
              </p:cNvCxnSpPr>
              <p:nvPr/>
            </p:nvCxnSpPr>
            <p:spPr>
              <a:xfrm flipV="1">
                <a:off x="4076700" y="2819400"/>
                <a:ext cx="762000" cy="38100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11" idx="1"/>
                <a:endCxn id="15" idx="4"/>
              </p:cNvCxnSpPr>
              <p:nvPr/>
            </p:nvCxnSpPr>
            <p:spPr>
              <a:xfrm flipH="1" flipV="1">
                <a:off x="5105400" y="3276600"/>
                <a:ext cx="228600" cy="7620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14" idx="3"/>
                <a:endCxn id="10" idx="3"/>
              </p:cNvCxnSpPr>
              <p:nvPr/>
            </p:nvCxnSpPr>
            <p:spPr>
              <a:xfrm>
                <a:off x="4343400" y="2743200"/>
                <a:ext cx="495300" cy="7620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12" idx="1"/>
                <a:endCxn id="10" idx="4"/>
              </p:cNvCxnSpPr>
              <p:nvPr/>
            </p:nvCxnSpPr>
            <p:spPr>
              <a:xfrm flipH="1" flipV="1">
                <a:off x="5029200" y="2667000"/>
                <a:ext cx="304800" cy="7620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endCxn id="11" idx="0"/>
              </p:cNvCxnSpPr>
              <p:nvPr/>
            </p:nvCxnSpPr>
            <p:spPr>
              <a:xfrm>
                <a:off x="5638800" y="2971800"/>
                <a:ext cx="38100" cy="22860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grpSp>
      </p:grpSp>
      <p:sp>
        <p:nvSpPr>
          <p:cNvPr id="25" name="Rounded Rectangle 24"/>
          <p:cNvSpPr/>
          <p:nvPr/>
        </p:nvSpPr>
        <p:spPr>
          <a:xfrm rot="16200000">
            <a:off x="-1217380" y="3501390"/>
            <a:ext cx="3581400" cy="5715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smtClean="0"/>
              <a:t>EUMETSAT Ground Segment</a:t>
            </a:r>
            <a:endParaRPr lang="en-GB" dirty="0"/>
          </a:p>
        </p:txBody>
      </p:sp>
      <p:sp>
        <p:nvSpPr>
          <p:cNvPr id="26" name="Rounded Rectangle 25"/>
          <p:cNvSpPr/>
          <p:nvPr/>
        </p:nvSpPr>
        <p:spPr>
          <a:xfrm>
            <a:off x="5621570" y="1920240"/>
            <a:ext cx="1600200" cy="609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smtClean="0"/>
              <a:t>NRT  (Push) Dissemination</a:t>
            </a:r>
            <a:endParaRPr lang="en-GB" dirty="0"/>
          </a:p>
        </p:txBody>
      </p:sp>
      <p:sp>
        <p:nvSpPr>
          <p:cNvPr id="27" name="Rounded Rectangle 26"/>
          <p:cNvSpPr/>
          <p:nvPr/>
        </p:nvSpPr>
        <p:spPr>
          <a:xfrm>
            <a:off x="5316770" y="4511040"/>
            <a:ext cx="1905000" cy="609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smtClean="0"/>
              <a:t>Pull Data Access </a:t>
            </a:r>
          </a:p>
        </p:txBody>
      </p:sp>
      <p:sp>
        <p:nvSpPr>
          <p:cNvPr id="28" name="Flowchart: Magnetic Disk 27"/>
          <p:cNvSpPr/>
          <p:nvPr/>
        </p:nvSpPr>
        <p:spPr>
          <a:xfrm>
            <a:off x="3640370" y="5882640"/>
            <a:ext cx="1295400" cy="612648"/>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smtClean="0"/>
              <a:t>Long Term Archive</a:t>
            </a:r>
            <a:endParaRPr lang="en-GB" dirty="0"/>
          </a:p>
        </p:txBody>
      </p:sp>
      <p:sp>
        <p:nvSpPr>
          <p:cNvPr id="29" name="Rounded Rectangle 28"/>
          <p:cNvSpPr/>
          <p:nvPr/>
        </p:nvSpPr>
        <p:spPr>
          <a:xfrm>
            <a:off x="5773970" y="2529840"/>
            <a:ext cx="1905000" cy="5334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smtClean="0"/>
              <a:t>EUMETCast Terrestrial </a:t>
            </a:r>
          </a:p>
          <a:p>
            <a:pPr algn="ctr"/>
            <a:r>
              <a:rPr lang="de-DE" dirty="0" smtClean="0"/>
              <a:t>(PF II) </a:t>
            </a:r>
            <a:endParaRPr lang="en-GB" dirty="0"/>
          </a:p>
        </p:txBody>
      </p:sp>
      <p:sp>
        <p:nvSpPr>
          <p:cNvPr id="30" name="Right Arrow 29"/>
          <p:cNvSpPr/>
          <p:nvPr/>
        </p:nvSpPr>
        <p:spPr>
          <a:xfrm rot="20385790">
            <a:off x="5088170" y="2529840"/>
            <a:ext cx="4572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ight Arrow 30"/>
          <p:cNvSpPr/>
          <p:nvPr/>
        </p:nvSpPr>
        <p:spPr>
          <a:xfrm>
            <a:off x="7907570" y="2225040"/>
            <a:ext cx="6858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ounded Rectangle 31"/>
          <p:cNvSpPr/>
          <p:nvPr/>
        </p:nvSpPr>
        <p:spPr>
          <a:xfrm>
            <a:off x="5773970" y="4968240"/>
            <a:ext cx="1905000" cy="5334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smtClean="0"/>
              <a:t>Online Data Access(PF I) </a:t>
            </a:r>
            <a:endParaRPr lang="en-GB" dirty="0"/>
          </a:p>
        </p:txBody>
      </p:sp>
      <p:sp>
        <p:nvSpPr>
          <p:cNvPr id="33" name="Left-Right Arrow 32"/>
          <p:cNvSpPr/>
          <p:nvPr/>
        </p:nvSpPr>
        <p:spPr>
          <a:xfrm>
            <a:off x="7831370" y="4815840"/>
            <a:ext cx="838200" cy="3810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ounded Rectangle 33"/>
          <p:cNvSpPr/>
          <p:nvPr/>
        </p:nvSpPr>
        <p:spPr>
          <a:xfrm>
            <a:off x="6002570" y="4053840"/>
            <a:ext cx="1905000" cy="5334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err="1" smtClean="0"/>
              <a:t>Licensed</a:t>
            </a:r>
            <a:r>
              <a:rPr lang="de-DE" dirty="0" smtClean="0"/>
              <a:t> Web </a:t>
            </a:r>
            <a:r>
              <a:rPr lang="de-DE" dirty="0" err="1" smtClean="0"/>
              <a:t>Map</a:t>
            </a:r>
            <a:r>
              <a:rPr lang="de-DE" dirty="0" smtClean="0"/>
              <a:t> Services (PF III) </a:t>
            </a:r>
            <a:endParaRPr lang="en-GB" dirty="0"/>
          </a:p>
        </p:txBody>
      </p:sp>
      <p:sp>
        <p:nvSpPr>
          <p:cNvPr id="35" name="Left-Right Arrow 34"/>
          <p:cNvSpPr/>
          <p:nvPr/>
        </p:nvSpPr>
        <p:spPr>
          <a:xfrm rot="1784693">
            <a:off x="4623773" y="4661291"/>
            <a:ext cx="685800" cy="30171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Left-Right Arrow 35"/>
          <p:cNvSpPr/>
          <p:nvPr/>
        </p:nvSpPr>
        <p:spPr>
          <a:xfrm rot="15804301">
            <a:off x="3461256" y="5108904"/>
            <a:ext cx="914055" cy="359823"/>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ounded Rectangle 36"/>
          <p:cNvSpPr/>
          <p:nvPr/>
        </p:nvSpPr>
        <p:spPr>
          <a:xfrm>
            <a:off x="2725970" y="1524000"/>
            <a:ext cx="1447800" cy="8382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smtClean="0"/>
              <a:t>Format Conversion Toolbox (PF IV) </a:t>
            </a:r>
            <a:endParaRPr lang="en-GB" dirty="0"/>
          </a:p>
        </p:txBody>
      </p:sp>
      <p:sp>
        <p:nvSpPr>
          <p:cNvPr id="38" name="Left-Right Arrow 37"/>
          <p:cNvSpPr/>
          <p:nvPr/>
        </p:nvSpPr>
        <p:spPr>
          <a:xfrm rot="4484693">
            <a:off x="3353591" y="2513759"/>
            <a:ext cx="457200" cy="2286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ounded Rectangle 39"/>
          <p:cNvSpPr/>
          <p:nvPr/>
        </p:nvSpPr>
        <p:spPr>
          <a:xfrm>
            <a:off x="1125770" y="2301240"/>
            <a:ext cx="1447800" cy="381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smtClean="0"/>
              <a:t>Thematic  processing</a:t>
            </a:r>
            <a:endParaRPr lang="en-GB" dirty="0"/>
          </a:p>
        </p:txBody>
      </p:sp>
      <p:sp>
        <p:nvSpPr>
          <p:cNvPr id="41" name="Right Arrow 40"/>
          <p:cNvSpPr/>
          <p:nvPr/>
        </p:nvSpPr>
        <p:spPr>
          <a:xfrm>
            <a:off x="1125770" y="3444240"/>
            <a:ext cx="914400" cy="609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Left-Right Arrow 41"/>
          <p:cNvSpPr/>
          <p:nvPr/>
        </p:nvSpPr>
        <p:spPr>
          <a:xfrm rot="2532979">
            <a:off x="2358429" y="2873115"/>
            <a:ext cx="685800" cy="3048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ounded Rectangle 42"/>
          <p:cNvSpPr/>
          <p:nvPr/>
        </p:nvSpPr>
        <p:spPr>
          <a:xfrm>
            <a:off x="1049570" y="2606040"/>
            <a:ext cx="1371600" cy="7620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smtClean="0"/>
              <a:t>Hosted Processing (PF V) </a:t>
            </a:r>
            <a:endParaRPr lang="en-GB" dirty="0"/>
          </a:p>
        </p:txBody>
      </p:sp>
      <p:sp>
        <p:nvSpPr>
          <p:cNvPr id="46" name="Rounded Rectangle 45"/>
          <p:cNvSpPr/>
          <p:nvPr/>
        </p:nvSpPr>
        <p:spPr bwMode="auto">
          <a:xfrm>
            <a:off x="2114297" y="1447800"/>
            <a:ext cx="6143793" cy="5151120"/>
          </a:xfrm>
          <a:prstGeom prst="roundRect">
            <a:avLst/>
          </a:prstGeom>
          <a:noFill/>
          <a:ln w="12700" cap="flat" cmpd="sng" algn="ctr">
            <a:solidFill>
              <a:schemeClr val="tx1"/>
            </a:solidFill>
            <a:prstDash val="dash"/>
            <a:round/>
            <a:headEnd type="none" w="med" len="med"/>
            <a:tailEnd type="none" w="med" len="med"/>
          </a:ln>
          <a:effectLst/>
        </p:spPr>
        <p:txBody>
          <a:bodyPr vert="horz" wrap="square" lIns="35994" tIns="35994" rIns="35994" bIns="35994" numCol="1" rtlCol="0" anchor="t" anchorCtr="0" compatLnSpc="1">
            <a:prstTxWarp prst="textNoShape">
              <a:avLst/>
            </a:prstTxWarp>
          </a:bodyPr>
          <a:lstStyle/>
          <a:p>
            <a:pPr defTabSz="914235" eaLnBrk="0" hangingPunct="0">
              <a:spcBef>
                <a:spcPct val="50000"/>
              </a:spcBef>
            </a:pPr>
            <a:endParaRPr lang="en-GB" dirty="0" smtClean="0"/>
          </a:p>
        </p:txBody>
      </p:sp>
      <p:sp>
        <p:nvSpPr>
          <p:cNvPr id="47" name="TextBox 46"/>
          <p:cNvSpPr txBox="1"/>
          <p:nvPr/>
        </p:nvSpPr>
        <p:spPr>
          <a:xfrm>
            <a:off x="4348091" y="3081403"/>
            <a:ext cx="649537" cy="338554"/>
          </a:xfrm>
          <a:prstGeom prst="rect">
            <a:avLst/>
          </a:prstGeom>
          <a:noFill/>
        </p:spPr>
        <p:txBody>
          <a:bodyPr wrap="none" rtlCol="0">
            <a:spAutoFit/>
          </a:bodyPr>
          <a:lstStyle/>
          <a:p>
            <a:r>
              <a:rPr lang="en-GB" sz="1600" dirty="0" smtClean="0">
                <a:solidFill>
                  <a:schemeClr val="tx1"/>
                </a:solidFill>
              </a:rPr>
              <a:t>ICSI</a:t>
            </a:r>
            <a:endParaRPr lang="en-GB" sz="1600" dirty="0">
              <a:solidFill>
                <a:schemeClr val="tx1"/>
              </a:solidFill>
            </a:endParaRPr>
          </a:p>
        </p:txBody>
      </p:sp>
      <p:sp>
        <p:nvSpPr>
          <p:cNvPr id="44" name="Rounded Rectangle 43"/>
          <p:cNvSpPr/>
          <p:nvPr/>
        </p:nvSpPr>
        <p:spPr>
          <a:xfrm rot="16200000">
            <a:off x="7328522" y="3498515"/>
            <a:ext cx="3581400" cy="571500"/>
          </a:xfrm>
          <a:prstGeom prst="round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1200" dirty="0" smtClean="0"/>
              <a:t>U</a:t>
            </a:r>
          </a:p>
          <a:p>
            <a:pPr algn="ctr"/>
            <a:r>
              <a:rPr lang="en-US" sz="1200" dirty="0" smtClean="0"/>
              <a:t>s</a:t>
            </a:r>
          </a:p>
          <a:p>
            <a:pPr algn="ctr"/>
            <a:r>
              <a:rPr lang="en-US" sz="1200" dirty="0" smtClean="0"/>
              <a:t>e</a:t>
            </a:r>
          </a:p>
          <a:p>
            <a:pPr algn="ctr"/>
            <a:r>
              <a:rPr lang="en-US" sz="1200" dirty="0" smtClean="0"/>
              <a:t>r</a:t>
            </a:r>
          </a:p>
          <a:p>
            <a:pPr algn="ctr"/>
            <a:r>
              <a:rPr lang="en-US" sz="1200" dirty="0" smtClean="0"/>
              <a:t>s</a:t>
            </a:r>
          </a:p>
          <a:p>
            <a:pPr algn="ctr"/>
            <a:endParaRPr lang="en-US" sz="1200" dirty="0" smtClean="0"/>
          </a:p>
        </p:txBody>
      </p:sp>
    </p:spTree>
    <p:extLst>
      <p:ext uri="{BB962C8B-B14F-4D97-AF65-F5344CB8AC3E}">
        <p14:creationId xmlns:p14="http://schemas.microsoft.com/office/powerpoint/2010/main" val="196782648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Pathfinder/ Projects</a:t>
            </a:r>
            <a:endParaRPr lang="en-GB" dirty="0"/>
          </a:p>
        </p:txBody>
      </p:sp>
      <p:sp>
        <p:nvSpPr>
          <p:cNvPr id="3" name="Content Placeholder 2"/>
          <p:cNvSpPr>
            <a:spLocks noGrp="1"/>
          </p:cNvSpPr>
          <p:nvPr>
            <p:ph idx="1"/>
          </p:nvPr>
        </p:nvSpPr>
        <p:spPr/>
        <p:txBody>
          <a:bodyPr>
            <a:normAutofit fontScale="92500"/>
          </a:bodyPr>
          <a:lstStyle/>
          <a:p>
            <a:pPr>
              <a:buNone/>
            </a:pPr>
            <a:r>
              <a:rPr lang="en-GB" sz="2800" dirty="0" smtClean="0"/>
              <a:t>PF-I: Online data access (OLDA)</a:t>
            </a:r>
          </a:p>
          <a:p>
            <a:pPr>
              <a:buNone/>
            </a:pPr>
            <a:endParaRPr lang="en-GB" sz="2800" dirty="0" smtClean="0"/>
          </a:p>
          <a:p>
            <a:pPr>
              <a:buNone/>
            </a:pPr>
            <a:r>
              <a:rPr lang="en-GB" sz="2800" dirty="0" smtClean="0"/>
              <a:t>PF-II: High volume data delivery via </a:t>
            </a:r>
            <a:r>
              <a:rPr lang="en-GB" sz="2800" dirty="0" err="1" smtClean="0"/>
              <a:t>EUMETCast</a:t>
            </a:r>
            <a:r>
              <a:rPr lang="en-GB" sz="2800" dirty="0" smtClean="0"/>
              <a:t> Terrestrial</a:t>
            </a:r>
          </a:p>
          <a:p>
            <a:pPr>
              <a:buNone/>
            </a:pPr>
            <a:endParaRPr lang="en-GB" sz="2800" dirty="0" smtClean="0"/>
          </a:p>
          <a:p>
            <a:pPr>
              <a:buNone/>
            </a:pPr>
            <a:r>
              <a:rPr lang="en-GB" sz="2800" dirty="0" smtClean="0"/>
              <a:t>PF-III: Licensed Web Map Services</a:t>
            </a:r>
          </a:p>
          <a:p>
            <a:pPr>
              <a:buNone/>
            </a:pPr>
            <a:endParaRPr lang="en-GB" sz="2800" dirty="0" smtClean="0"/>
          </a:p>
          <a:p>
            <a:pPr>
              <a:buNone/>
            </a:pPr>
            <a:r>
              <a:rPr lang="en-GB" sz="2800" dirty="0" smtClean="0"/>
              <a:t>PF-IV: Format conversion toolbox</a:t>
            </a:r>
          </a:p>
          <a:p>
            <a:pPr>
              <a:buNone/>
            </a:pPr>
            <a:endParaRPr lang="en-GB" sz="2800" dirty="0" smtClean="0"/>
          </a:p>
          <a:p>
            <a:pPr>
              <a:buNone/>
            </a:pPr>
            <a:r>
              <a:rPr lang="en-GB" sz="2800" dirty="0" smtClean="0"/>
              <a:t>PF-V: Hosted processing</a:t>
            </a:r>
          </a:p>
          <a:p>
            <a:endParaRPr lang="en-GB" sz="2800" dirty="0" smtClean="0"/>
          </a:p>
          <a:p>
            <a:pPr>
              <a:buNone/>
            </a:pPr>
            <a:r>
              <a:rPr lang="en-GB" sz="2800" dirty="0" smtClean="0"/>
              <a:t>PF-VI: SAF Data Access (study)</a:t>
            </a:r>
          </a:p>
          <a:p>
            <a:pPr>
              <a:buNone/>
            </a:pPr>
            <a:endParaRPr lang="en-GB" sz="2800" dirty="0" smtClean="0"/>
          </a:p>
          <a:p>
            <a:pPr>
              <a:buNone/>
            </a:pPr>
            <a:r>
              <a:rPr lang="en-GB" sz="2800" dirty="0" smtClean="0"/>
              <a:t>VII: EUMETSAT &amp; ECMWF and Mercator-Ocean Partner DIAS</a:t>
            </a:r>
          </a:p>
          <a:p>
            <a:pPr>
              <a:buNone/>
            </a:pPr>
            <a:endParaRPr lang="en-GB" dirty="0" smtClean="0"/>
          </a:p>
        </p:txBody>
      </p:sp>
    </p:spTree>
    <p:extLst>
      <p:ext uri="{BB962C8B-B14F-4D97-AF65-F5344CB8AC3E}">
        <p14:creationId xmlns:p14="http://schemas.microsoft.com/office/powerpoint/2010/main" val="289694830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High Level Organisation</a:t>
            </a:r>
            <a:endParaRPr lang="en-GB" dirty="0"/>
          </a:p>
        </p:txBody>
      </p:sp>
      <p:sp>
        <p:nvSpPr>
          <p:cNvPr id="374786" name="Rectangle 2"/>
          <p:cNvSpPr>
            <a:spLocks noChangeArrowheads="1"/>
          </p:cNvSpPr>
          <p:nvPr/>
        </p:nvSpPr>
        <p:spPr bwMode="auto">
          <a:xfrm>
            <a:off x="0" y="0"/>
            <a:ext cx="9906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6" name="Rectangle 5"/>
          <p:cNvSpPr/>
          <p:nvPr/>
        </p:nvSpPr>
        <p:spPr bwMode="auto">
          <a:xfrm>
            <a:off x="510398" y="882503"/>
            <a:ext cx="8835656" cy="499731"/>
          </a:xfrm>
          <a:prstGeom prst="rect">
            <a:avLst/>
          </a:prstGeom>
          <a:solidFill>
            <a:schemeClr val="bg2"/>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kumimoji="0" lang="en-GB" sz="2400" b="1" i="0" u="none" strike="noStrike" cap="none" normalizeH="0" baseline="0" dirty="0" smtClean="0">
                <a:ln>
                  <a:noFill/>
                </a:ln>
                <a:solidFill>
                  <a:schemeClr val="bg1"/>
                </a:solidFill>
                <a:effectLst/>
                <a:latin typeface="Tahoma" pitchFamily="34" charset="0"/>
              </a:rPr>
              <a:t>Framework Management</a:t>
            </a:r>
          </a:p>
        </p:txBody>
      </p:sp>
      <p:sp>
        <p:nvSpPr>
          <p:cNvPr id="7" name="Rectangle 6"/>
          <p:cNvSpPr/>
          <p:nvPr/>
        </p:nvSpPr>
        <p:spPr bwMode="auto">
          <a:xfrm>
            <a:off x="538876" y="3672365"/>
            <a:ext cx="3820509" cy="397848"/>
          </a:xfrm>
          <a:prstGeom prst="rect">
            <a:avLst/>
          </a:prstGeom>
          <a:solidFill>
            <a:schemeClr val="accent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kumimoji="0" lang="en-GB" sz="1800" b="1" i="0" u="none" strike="noStrike" cap="none" normalizeH="0" baseline="0" dirty="0" smtClean="0">
                <a:ln>
                  <a:noFill/>
                </a:ln>
                <a:solidFill>
                  <a:schemeClr val="bg1"/>
                </a:solidFill>
                <a:effectLst/>
                <a:latin typeface="Tahoma" pitchFamily="34" charset="0"/>
              </a:rPr>
              <a:t>Pathfinder Project I</a:t>
            </a:r>
          </a:p>
        </p:txBody>
      </p:sp>
      <p:sp>
        <p:nvSpPr>
          <p:cNvPr id="8" name="Rectangle 7"/>
          <p:cNvSpPr/>
          <p:nvPr/>
        </p:nvSpPr>
        <p:spPr bwMode="auto">
          <a:xfrm>
            <a:off x="526385" y="4095446"/>
            <a:ext cx="3843634" cy="396313"/>
          </a:xfrm>
          <a:prstGeom prst="rect">
            <a:avLst/>
          </a:prstGeom>
          <a:solidFill>
            <a:schemeClr val="accent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kumimoji="0" lang="en-GB" sz="1800" b="1" i="0" u="none" strike="noStrike" cap="none" normalizeH="0" baseline="0" dirty="0" smtClean="0">
                <a:ln>
                  <a:noFill/>
                </a:ln>
                <a:solidFill>
                  <a:schemeClr val="bg1"/>
                </a:solidFill>
                <a:effectLst/>
                <a:latin typeface="Tahoma" pitchFamily="34" charset="0"/>
              </a:rPr>
              <a:t>Pathfinder Project II</a:t>
            </a:r>
          </a:p>
        </p:txBody>
      </p:sp>
      <p:sp>
        <p:nvSpPr>
          <p:cNvPr id="9" name="Rectangle 8"/>
          <p:cNvSpPr/>
          <p:nvPr/>
        </p:nvSpPr>
        <p:spPr bwMode="auto">
          <a:xfrm>
            <a:off x="538753" y="4517047"/>
            <a:ext cx="3841897" cy="406789"/>
          </a:xfrm>
          <a:prstGeom prst="rect">
            <a:avLst/>
          </a:prstGeom>
          <a:solidFill>
            <a:schemeClr val="accent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kumimoji="0" lang="en-GB" sz="1800" b="1" i="0" u="none" strike="noStrike" cap="none" normalizeH="0" baseline="0" dirty="0" smtClean="0">
                <a:ln>
                  <a:noFill/>
                </a:ln>
                <a:solidFill>
                  <a:schemeClr val="bg1"/>
                </a:solidFill>
                <a:effectLst/>
                <a:latin typeface="Tahoma" pitchFamily="34" charset="0"/>
              </a:rPr>
              <a:t>Pathfinder Project III</a:t>
            </a:r>
          </a:p>
        </p:txBody>
      </p:sp>
      <p:sp>
        <p:nvSpPr>
          <p:cNvPr id="10" name="Rectangle 9"/>
          <p:cNvSpPr/>
          <p:nvPr/>
        </p:nvSpPr>
        <p:spPr bwMode="auto">
          <a:xfrm>
            <a:off x="523825" y="4932082"/>
            <a:ext cx="3856825" cy="389172"/>
          </a:xfrm>
          <a:prstGeom prst="rect">
            <a:avLst/>
          </a:prstGeom>
          <a:solidFill>
            <a:schemeClr val="accent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kumimoji="0" lang="en-GB" sz="1800" b="1" i="0" u="none" strike="noStrike" cap="none" normalizeH="0" baseline="0" dirty="0" smtClean="0">
                <a:ln>
                  <a:noFill/>
                </a:ln>
                <a:solidFill>
                  <a:schemeClr val="bg1"/>
                </a:solidFill>
                <a:effectLst/>
                <a:latin typeface="Tahoma" pitchFamily="34" charset="0"/>
              </a:rPr>
              <a:t>Pathfinder Project IV</a:t>
            </a:r>
          </a:p>
        </p:txBody>
      </p:sp>
      <p:sp>
        <p:nvSpPr>
          <p:cNvPr id="11" name="Rectangle 10"/>
          <p:cNvSpPr/>
          <p:nvPr/>
        </p:nvSpPr>
        <p:spPr bwMode="auto">
          <a:xfrm>
            <a:off x="527949" y="5336112"/>
            <a:ext cx="3852702" cy="379492"/>
          </a:xfrm>
          <a:prstGeom prst="rect">
            <a:avLst/>
          </a:prstGeom>
          <a:solidFill>
            <a:schemeClr val="accent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kumimoji="0" lang="en-GB" sz="1800" b="1" i="0" u="none" strike="noStrike" cap="none" normalizeH="0" baseline="0" dirty="0" smtClean="0">
                <a:ln>
                  <a:noFill/>
                </a:ln>
                <a:solidFill>
                  <a:schemeClr val="bg1"/>
                </a:solidFill>
                <a:effectLst/>
                <a:latin typeface="Tahoma" pitchFamily="34" charset="0"/>
              </a:rPr>
              <a:t>Pathfinder Project V</a:t>
            </a:r>
          </a:p>
        </p:txBody>
      </p:sp>
      <p:sp>
        <p:nvSpPr>
          <p:cNvPr id="12" name="Rectangle 11"/>
          <p:cNvSpPr/>
          <p:nvPr/>
        </p:nvSpPr>
        <p:spPr bwMode="auto">
          <a:xfrm>
            <a:off x="528120" y="5726495"/>
            <a:ext cx="3852529" cy="394092"/>
          </a:xfrm>
          <a:prstGeom prst="rect">
            <a:avLst/>
          </a:prstGeom>
          <a:solidFill>
            <a:schemeClr val="accent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kumimoji="0" lang="en-GB" sz="1800" b="1" i="0" u="none" strike="noStrike" cap="none" normalizeH="0" baseline="0" dirty="0" smtClean="0">
                <a:ln>
                  <a:noFill/>
                </a:ln>
                <a:solidFill>
                  <a:schemeClr val="bg1"/>
                </a:solidFill>
                <a:effectLst/>
                <a:latin typeface="Tahoma" pitchFamily="34" charset="0"/>
              </a:rPr>
              <a:t>Pathfinder Project VI</a:t>
            </a:r>
          </a:p>
        </p:txBody>
      </p:sp>
      <p:sp>
        <p:nvSpPr>
          <p:cNvPr id="13" name="Rectangle 12"/>
          <p:cNvSpPr/>
          <p:nvPr/>
        </p:nvSpPr>
        <p:spPr bwMode="auto">
          <a:xfrm>
            <a:off x="517487" y="6163338"/>
            <a:ext cx="4533015" cy="499731"/>
          </a:xfrm>
          <a:prstGeom prst="rect">
            <a:avLst/>
          </a:prstGeom>
          <a:solidFill>
            <a:schemeClr val="accent1">
              <a:lumMod val="75000"/>
            </a:schemeClr>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lang="en-GB" sz="1800" dirty="0" smtClean="0"/>
              <a:t>Internal Infrastructure Setup</a:t>
            </a:r>
            <a:endParaRPr kumimoji="0" lang="en-GB" sz="1800" b="1" i="0" u="none" strike="noStrike" cap="none" normalizeH="0" baseline="0" dirty="0" smtClean="0">
              <a:ln>
                <a:noFill/>
              </a:ln>
              <a:solidFill>
                <a:schemeClr val="bg1"/>
              </a:solidFill>
              <a:effectLst/>
              <a:latin typeface="Tahoma" pitchFamily="34" charset="0"/>
            </a:endParaRPr>
          </a:p>
        </p:txBody>
      </p:sp>
      <p:sp>
        <p:nvSpPr>
          <p:cNvPr id="14" name="Rectangle 13"/>
          <p:cNvSpPr/>
          <p:nvPr/>
        </p:nvSpPr>
        <p:spPr bwMode="auto">
          <a:xfrm>
            <a:off x="510399" y="1424761"/>
            <a:ext cx="4480073" cy="1967025"/>
          </a:xfrm>
          <a:prstGeom prst="rect">
            <a:avLst/>
          </a:prstGeom>
          <a:solidFill>
            <a:schemeClr val="bg2"/>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kumimoji="0" lang="en-GB" sz="1400" b="1" i="0" u="none" strike="noStrike" cap="none" normalizeH="0" baseline="0" dirty="0" smtClean="0">
                <a:ln>
                  <a:noFill/>
                </a:ln>
                <a:solidFill>
                  <a:schemeClr val="bg1"/>
                </a:solidFill>
                <a:effectLst/>
                <a:latin typeface="Tahoma" pitchFamily="34" charset="0"/>
              </a:rPr>
              <a:t>Phase I – Pathfinder</a:t>
            </a:r>
            <a:r>
              <a:rPr kumimoji="0" lang="en-GB" sz="1400" b="1" i="0" u="none" strike="noStrike" cap="none" normalizeH="0" dirty="0" smtClean="0">
                <a:ln>
                  <a:noFill/>
                </a:ln>
                <a:solidFill>
                  <a:schemeClr val="bg1"/>
                </a:solidFill>
                <a:effectLst/>
                <a:latin typeface="Tahoma" pitchFamily="34" charset="0"/>
              </a:rPr>
              <a:t> Phase</a:t>
            </a:r>
            <a:endParaRPr kumimoji="0" lang="en-GB" sz="1400" b="1" i="0" u="none" strike="noStrike" cap="none" normalizeH="0" baseline="0" dirty="0" smtClean="0">
              <a:ln>
                <a:noFill/>
              </a:ln>
              <a:solidFill>
                <a:schemeClr val="bg1"/>
              </a:solidFill>
              <a:effectLst/>
              <a:latin typeface="Tahoma" pitchFamily="34" charset="0"/>
            </a:endParaRPr>
          </a:p>
        </p:txBody>
      </p:sp>
      <p:sp>
        <p:nvSpPr>
          <p:cNvPr id="15" name="Rectangle 14"/>
          <p:cNvSpPr/>
          <p:nvPr/>
        </p:nvSpPr>
        <p:spPr bwMode="auto">
          <a:xfrm>
            <a:off x="5019047" y="1423432"/>
            <a:ext cx="4337642" cy="1968353"/>
          </a:xfrm>
          <a:prstGeom prst="rect">
            <a:avLst/>
          </a:prstGeom>
          <a:solidFill>
            <a:schemeClr val="bg2"/>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kumimoji="0" lang="en-GB" sz="1400" b="1" i="0" u="none" strike="noStrike" cap="none" normalizeH="0" baseline="0" dirty="0" smtClean="0">
                <a:ln>
                  <a:noFill/>
                </a:ln>
                <a:solidFill>
                  <a:schemeClr val="bg1"/>
                </a:solidFill>
                <a:effectLst/>
                <a:latin typeface="Tahoma" pitchFamily="34" charset="0"/>
              </a:rPr>
              <a:t>Phase II</a:t>
            </a:r>
            <a:r>
              <a:rPr kumimoji="0" lang="en-GB" sz="1400" b="1" i="0" u="none" strike="noStrike" cap="none" normalizeH="0" dirty="0" smtClean="0">
                <a:ln>
                  <a:noFill/>
                </a:ln>
                <a:solidFill>
                  <a:schemeClr val="bg1"/>
                </a:solidFill>
                <a:effectLst/>
                <a:latin typeface="Tahoma" pitchFamily="34" charset="0"/>
              </a:rPr>
              <a:t> – Operational Implementation</a:t>
            </a:r>
            <a:endParaRPr kumimoji="0" lang="en-GB" sz="1400" b="1" i="0" u="none" strike="noStrike" cap="none" normalizeH="0" baseline="0" dirty="0" smtClean="0">
              <a:ln>
                <a:noFill/>
              </a:ln>
              <a:solidFill>
                <a:schemeClr val="bg1"/>
              </a:solidFill>
              <a:effectLst/>
              <a:latin typeface="Tahoma" pitchFamily="34" charset="0"/>
            </a:endParaRPr>
          </a:p>
        </p:txBody>
      </p:sp>
      <p:sp>
        <p:nvSpPr>
          <p:cNvPr id="16" name="Isosceles Triangle 15"/>
          <p:cNvSpPr/>
          <p:nvPr/>
        </p:nvSpPr>
        <p:spPr bwMode="auto">
          <a:xfrm>
            <a:off x="4398592" y="3652282"/>
            <a:ext cx="1244009" cy="1233377"/>
          </a:xfrm>
          <a:prstGeom prst="triangle">
            <a:avLst/>
          </a:prstGeom>
          <a:solidFill>
            <a:srgbClr val="FF0000"/>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kumimoji="0" lang="en-GB" sz="900" b="1" i="0" u="none" strike="noStrike" cap="none" normalizeH="0" baseline="0" dirty="0" smtClean="0">
                <a:ln>
                  <a:noFill/>
                </a:ln>
                <a:solidFill>
                  <a:schemeClr val="bg1"/>
                </a:solidFill>
                <a:effectLst/>
                <a:latin typeface="Tahoma" pitchFamily="34" charset="0"/>
              </a:rPr>
              <a:t>Delegate Body Decision Point *</a:t>
            </a:r>
          </a:p>
        </p:txBody>
      </p:sp>
      <p:sp>
        <p:nvSpPr>
          <p:cNvPr id="17" name="Right Brace 16"/>
          <p:cNvSpPr/>
          <p:nvPr/>
        </p:nvSpPr>
        <p:spPr bwMode="auto">
          <a:xfrm>
            <a:off x="5709718" y="3684846"/>
            <a:ext cx="1233377" cy="2450139"/>
          </a:xfrm>
          <a:prstGeom prst="rightBrace">
            <a:avLst/>
          </a:prstGeom>
          <a:solidFill>
            <a:schemeClr val="bg2"/>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endParaRPr kumimoji="0" lang="en-GB" sz="900" b="1" i="0" u="none" strike="noStrike" cap="none" normalizeH="0" baseline="0" smtClean="0">
              <a:ln>
                <a:noFill/>
              </a:ln>
              <a:solidFill>
                <a:schemeClr val="bg1"/>
              </a:solidFill>
              <a:effectLst/>
              <a:latin typeface="Tahoma" pitchFamily="34" charset="0"/>
            </a:endParaRPr>
          </a:p>
        </p:txBody>
      </p:sp>
      <p:sp>
        <p:nvSpPr>
          <p:cNvPr id="18" name="Rectangle 17"/>
          <p:cNvSpPr/>
          <p:nvPr/>
        </p:nvSpPr>
        <p:spPr bwMode="auto">
          <a:xfrm>
            <a:off x="6996260" y="3682630"/>
            <a:ext cx="2348689" cy="2420235"/>
          </a:xfrm>
          <a:prstGeom prst="rect">
            <a:avLst/>
          </a:prstGeom>
          <a:solidFill>
            <a:schemeClr val="accent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kumimoji="0" lang="en-GB" sz="1800" b="1" i="0" u="none" strike="noStrike" cap="none" normalizeH="0" baseline="0" dirty="0" smtClean="0">
                <a:ln>
                  <a:noFill/>
                </a:ln>
                <a:solidFill>
                  <a:schemeClr val="bg1"/>
                </a:solidFill>
                <a:effectLst/>
                <a:latin typeface="Tahoma" pitchFamily="34" charset="0"/>
              </a:rPr>
              <a:t>Operational</a:t>
            </a:r>
          </a:p>
          <a:p>
            <a:pPr marL="0" marR="0" indent="0" algn="ctr" defTabSz="914400" rtl="0" eaLnBrk="0" fontAlgn="base" latinLnBrk="0" hangingPunct="0">
              <a:lnSpc>
                <a:spcPct val="100000"/>
              </a:lnSpc>
              <a:spcBef>
                <a:spcPct val="50000"/>
              </a:spcBef>
              <a:spcAft>
                <a:spcPct val="0"/>
              </a:spcAft>
              <a:buClrTx/>
              <a:buSzTx/>
              <a:buFontTx/>
              <a:buNone/>
              <a:tabLst/>
            </a:pPr>
            <a:r>
              <a:rPr lang="en-GB" sz="1800" dirty="0" smtClean="0"/>
              <a:t>Implementation</a:t>
            </a:r>
          </a:p>
          <a:p>
            <a:pPr marL="0" marR="0" indent="0" algn="ctr" defTabSz="914400" rtl="0" eaLnBrk="0" fontAlgn="base" latinLnBrk="0" hangingPunct="0">
              <a:lnSpc>
                <a:spcPct val="100000"/>
              </a:lnSpc>
              <a:spcBef>
                <a:spcPct val="50000"/>
              </a:spcBef>
              <a:spcAft>
                <a:spcPct val="0"/>
              </a:spcAft>
              <a:buClrTx/>
              <a:buSzTx/>
              <a:buFontTx/>
              <a:buNone/>
              <a:tabLst/>
            </a:pPr>
            <a:r>
              <a:rPr kumimoji="0" lang="en-GB" sz="1800" b="1" i="0" u="none" strike="noStrike" cap="none" normalizeH="0" baseline="0" dirty="0" smtClean="0">
                <a:ln>
                  <a:noFill/>
                </a:ln>
                <a:solidFill>
                  <a:schemeClr val="bg1"/>
                </a:solidFill>
                <a:effectLst/>
                <a:latin typeface="Tahoma" pitchFamily="34" charset="0"/>
              </a:rPr>
              <a:t>Project</a:t>
            </a:r>
          </a:p>
        </p:txBody>
      </p:sp>
      <p:sp>
        <p:nvSpPr>
          <p:cNvPr id="19" name="Rectangle 18"/>
          <p:cNvSpPr/>
          <p:nvPr/>
        </p:nvSpPr>
        <p:spPr bwMode="auto">
          <a:xfrm>
            <a:off x="513943" y="2183218"/>
            <a:ext cx="4472763" cy="326065"/>
          </a:xfrm>
          <a:prstGeom prst="rect">
            <a:avLst/>
          </a:prstGeom>
          <a:solidFill>
            <a:schemeClr val="bg2">
              <a:lumMod val="40000"/>
              <a:lumOff val="60000"/>
            </a:schemeClr>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kumimoji="0" lang="en-GB" sz="1400" b="1" i="0" u="none" strike="noStrike" cap="none" normalizeH="0" baseline="0" dirty="0" smtClean="0">
                <a:ln>
                  <a:noFill/>
                </a:ln>
                <a:solidFill>
                  <a:schemeClr val="bg1"/>
                </a:solidFill>
                <a:effectLst/>
                <a:latin typeface="Tahoma" pitchFamily="34" charset="0"/>
              </a:rPr>
              <a:t>Evolution of Legal &amp; Data Policy aspects</a:t>
            </a:r>
          </a:p>
        </p:txBody>
      </p:sp>
      <p:sp>
        <p:nvSpPr>
          <p:cNvPr id="20" name="Rectangle 19"/>
          <p:cNvSpPr/>
          <p:nvPr/>
        </p:nvSpPr>
        <p:spPr bwMode="auto">
          <a:xfrm>
            <a:off x="5072877" y="6159573"/>
            <a:ext cx="4336974" cy="499731"/>
          </a:xfrm>
          <a:prstGeom prst="rect">
            <a:avLst/>
          </a:prstGeom>
          <a:solidFill>
            <a:schemeClr val="accent1">
              <a:lumMod val="75000"/>
            </a:schemeClr>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lang="en-GB" sz="1800" dirty="0" smtClean="0"/>
              <a:t>Operational Ramp-up</a:t>
            </a:r>
            <a:endParaRPr kumimoji="0" lang="en-GB" sz="1800" b="1" i="0" u="none" strike="noStrike" cap="none" normalizeH="0" baseline="0" dirty="0" smtClean="0">
              <a:ln>
                <a:noFill/>
              </a:ln>
              <a:solidFill>
                <a:schemeClr val="bg1"/>
              </a:solidFill>
              <a:effectLst/>
              <a:latin typeface="Tahoma" pitchFamily="34" charset="0"/>
            </a:endParaRPr>
          </a:p>
        </p:txBody>
      </p:sp>
      <p:sp>
        <p:nvSpPr>
          <p:cNvPr id="21" name="Rectangle 20"/>
          <p:cNvSpPr/>
          <p:nvPr/>
        </p:nvSpPr>
        <p:spPr bwMode="auto">
          <a:xfrm>
            <a:off x="3285497" y="1728234"/>
            <a:ext cx="1609725" cy="381000"/>
          </a:xfrm>
          <a:prstGeom prst="rect">
            <a:avLst/>
          </a:prstGeom>
          <a:solidFill>
            <a:schemeClr val="bg2">
              <a:lumMod val="60000"/>
              <a:lumOff val="40000"/>
            </a:schemeClr>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lang="en-GB" sz="1000" dirty="0" smtClean="0"/>
              <a:t>PF Execution &amp; User feedback</a:t>
            </a:r>
            <a:endParaRPr kumimoji="0" lang="en-GB" sz="1000" b="1" i="0" u="none" strike="noStrike" cap="none" normalizeH="0" baseline="0" dirty="0" smtClean="0">
              <a:ln>
                <a:noFill/>
              </a:ln>
              <a:solidFill>
                <a:schemeClr val="bg1"/>
              </a:solidFill>
              <a:effectLst/>
              <a:latin typeface="Tahoma" pitchFamily="34" charset="0"/>
            </a:endParaRPr>
          </a:p>
        </p:txBody>
      </p:sp>
      <p:sp>
        <p:nvSpPr>
          <p:cNvPr id="22" name="Isosceles Triangle 21"/>
          <p:cNvSpPr/>
          <p:nvPr/>
        </p:nvSpPr>
        <p:spPr bwMode="auto">
          <a:xfrm>
            <a:off x="3342868" y="2923287"/>
            <a:ext cx="1367391" cy="383438"/>
          </a:xfrm>
          <a:prstGeom prst="triangle">
            <a:avLst/>
          </a:prstGeom>
          <a:solidFill>
            <a:srgbClr val="FF0000"/>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r>
              <a:rPr kumimoji="0" lang="en-GB" sz="900" b="1" i="0" u="none" strike="noStrike" cap="none" normalizeH="0" baseline="0" dirty="0" smtClean="0">
                <a:ln>
                  <a:noFill/>
                </a:ln>
                <a:solidFill>
                  <a:schemeClr val="bg1"/>
                </a:solidFill>
                <a:effectLst/>
                <a:latin typeface="Tahoma" pitchFamily="34" charset="0"/>
              </a:rPr>
              <a:t>Workshop</a:t>
            </a:r>
          </a:p>
        </p:txBody>
      </p:sp>
      <p:sp>
        <p:nvSpPr>
          <p:cNvPr id="23" name="Rectangle 22"/>
          <p:cNvSpPr/>
          <p:nvPr/>
        </p:nvSpPr>
        <p:spPr bwMode="auto">
          <a:xfrm>
            <a:off x="2009147" y="1728234"/>
            <a:ext cx="1238250" cy="381000"/>
          </a:xfrm>
          <a:prstGeom prst="rect">
            <a:avLst/>
          </a:prstGeom>
          <a:solidFill>
            <a:schemeClr val="bg2">
              <a:lumMod val="60000"/>
              <a:lumOff val="40000"/>
            </a:schemeClr>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lang="en-GB" sz="1000" dirty="0" smtClean="0"/>
              <a:t>Procurement Activities</a:t>
            </a:r>
            <a:endParaRPr kumimoji="0" lang="en-GB" sz="1000" b="1" i="0" u="none" strike="noStrike" cap="none" normalizeH="0" baseline="0" dirty="0" smtClean="0">
              <a:ln>
                <a:noFill/>
              </a:ln>
              <a:solidFill>
                <a:schemeClr val="bg1"/>
              </a:solidFill>
              <a:effectLst/>
              <a:latin typeface="Tahoma" pitchFamily="34" charset="0"/>
            </a:endParaRPr>
          </a:p>
        </p:txBody>
      </p:sp>
      <p:sp>
        <p:nvSpPr>
          <p:cNvPr id="24" name="Rectangle 23"/>
          <p:cNvSpPr/>
          <p:nvPr/>
        </p:nvSpPr>
        <p:spPr bwMode="auto">
          <a:xfrm>
            <a:off x="532772" y="1728234"/>
            <a:ext cx="1409700" cy="381000"/>
          </a:xfrm>
          <a:prstGeom prst="rect">
            <a:avLst/>
          </a:prstGeom>
          <a:solidFill>
            <a:schemeClr val="bg2">
              <a:lumMod val="60000"/>
              <a:lumOff val="40000"/>
            </a:schemeClr>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lang="en-GB" sz="1000" dirty="0" smtClean="0"/>
              <a:t>Requirements &amp; Design</a:t>
            </a:r>
            <a:endParaRPr kumimoji="0" lang="en-GB" sz="1000" b="1" i="0" u="none" strike="noStrike" cap="none" normalizeH="0" baseline="0" dirty="0" smtClean="0">
              <a:ln>
                <a:noFill/>
              </a:ln>
              <a:solidFill>
                <a:schemeClr val="bg1"/>
              </a:solidFill>
              <a:effectLst/>
              <a:latin typeface="Tahoma" pitchFamily="34" charset="0"/>
            </a:endParaRPr>
          </a:p>
        </p:txBody>
      </p:sp>
      <p:sp>
        <p:nvSpPr>
          <p:cNvPr id="25" name="Rectangle 24"/>
          <p:cNvSpPr/>
          <p:nvPr/>
        </p:nvSpPr>
        <p:spPr bwMode="auto">
          <a:xfrm>
            <a:off x="7714622" y="1737759"/>
            <a:ext cx="1609725" cy="381000"/>
          </a:xfrm>
          <a:prstGeom prst="rect">
            <a:avLst/>
          </a:prstGeom>
          <a:solidFill>
            <a:schemeClr val="bg2">
              <a:lumMod val="60000"/>
              <a:lumOff val="40000"/>
            </a:schemeClr>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lang="en-GB" sz="1000" dirty="0" smtClean="0"/>
              <a:t>Operations &amp; User feedback</a:t>
            </a:r>
            <a:endParaRPr kumimoji="0" lang="en-GB" sz="1000" b="1" i="0" u="none" strike="noStrike" cap="none" normalizeH="0" baseline="0" dirty="0" smtClean="0">
              <a:ln>
                <a:noFill/>
              </a:ln>
              <a:solidFill>
                <a:schemeClr val="bg1"/>
              </a:solidFill>
              <a:effectLst/>
              <a:latin typeface="Tahoma" pitchFamily="34" charset="0"/>
            </a:endParaRPr>
          </a:p>
        </p:txBody>
      </p:sp>
      <p:sp>
        <p:nvSpPr>
          <p:cNvPr id="26" name="Rectangle 25"/>
          <p:cNvSpPr/>
          <p:nvPr/>
        </p:nvSpPr>
        <p:spPr bwMode="auto">
          <a:xfrm>
            <a:off x="6466847" y="1737759"/>
            <a:ext cx="1238250" cy="381000"/>
          </a:xfrm>
          <a:prstGeom prst="rect">
            <a:avLst/>
          </a:prstGeom>
          <a:solidFill>
            <a:schemeClr val="bg2">
              <a:lumMod val="60000"/>
              <a:lumOff val="40000"/>
            </a:schemeClr>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lang="en-GB" sz="1000" dirty="0" smtClean="0"/>
              <a:t>Procurement Activities</a:t>
            </a:r>
            <a:endParaRPr kumimoji="0" lang="en-GB" sz="1000" b="1" i="0" u="none" strike="noStrike" cap="none" normalizeH="0" baseline="0" dirty="0" smtClean="0">
              <a:ln>
                <a:noFill/>
              </a:ln>
              <a:solidFill>
                <a:schemeClr val="bg1"/>
              </a:solidFill>
              <a:effectLst/>
              <a:latin typeface="Tahoma" pitchFamily="34" charset="0"/>
            </a:endParaRPr>
          </a:p>
        </p:txBody>
      </p:sp>
      <p:sp>
        <p:nvSpPr>
          <p:cNvPr id="27" name="Rectangle 26"/>
          <p:cNvSpPr/>
          <p:nvPr/>
        </p:nvSpPr>
        <p:spPr bwMode="auto">
          <a:xfrm>
            <a:off x="5047622" y="1737759"/>
            <a:ext cx="1409700" cy="381000"/>
          </a:xfrm>
          <a:prstGeom prst="rect">
            <a:avLst/>
          </a:prstGeom>
          <a:solidFill>
            <a:schemeClr val="bg2">
              <a:lumMod val="60000"/>
              <a:lumOff val="40000"/>
            </a:schemeClr>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lang="en-GB" sz="1000" dirty="0" smtClean="0"/>
              <a:t>Requirements &amp; Design</a:t>
            </a:r>
            <a:endParaRPr kumimoji="0" lang="en-GB" sz="1000" b="1" i="0" u="none" strike="noStrike" cap="none" normalizeH="0" baseline="0" dirty="0" smtClean="0">
              <a:ln>
                <a:noFill/>
              </a:ln>
              <a:solidFill>
                <a:schemeClr val="bg1"/>
              </a:solidFill>
              <a:effectLst/>
              <a:latin typeface="Tahoma" pitchFamily="34" charset="0"/>
            </a:endParaRPr>
          </a:p>
        </p:txBody>
      </p:sp>
      <p:sp>
        <p:nvSpPr>
          <p:cNvPr id="28" name="Rectangle 27"/>
          <p:cNvSpPr/>
          <p:nvPr/>
        </p:nvSpPr>
        <p:spPr bwMode="auto">
          <a:xfrm>
            <a:off x="5036324" y="2590799"/>
            <a:ext cx="4267201" cy="326065"/>
          </a:xfrm>
          <a:prstGeom prst="rect">
            <a:avLst/>
          </a:prstGeom>
          <a:solidFill>
            <a:schemeClr val="bg2">
              <a:lumMod val="40000"/>
              <a:lumOff val="60000"/>
            </a:schemeClr>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kumimoji="0" lang="en-GB" sz="1400" b="1" i="0" u="none" strike="noStrike" cap="none" normalizeH="0" baseline="0" dirty="0" smtClean="0">
                <a:ln>
                  <a:noFill/>
                </a:ln>
                <a:solidFill>
                  <a:schemeClr val="bg1"/>
                </a:solidFill>
                <a:effectLst/>
                <a:latin typeface="Tahoma" pitchFamily="34" charset="0"/>
              </a:rPr>
              <a:t>Feedback</a:t>
            </a:r>
            <a:r>
              <a:rPr kumimoji="0" lang="en-GB" sz="1400" b="1" i="0" u="none" strike="noStrike" cap="none" normalizeH="0" dirty="0" smtClean="0">
                <a:ln>
                  <a:noFill/>
                </a:ln>
                <a:solidFill>
                  <a:schemeClr val="bg1"/>
                </a:solidFill>
                <a:effectLst/>
                <a:latin typeface="Tahoma" pitchFamily="34" charset="0"/>
              </a:rPr>
              <a:t> &amp; Reporting to Delegate Bodies</a:t>
            </a:r>
            <a:endParaRPr kumimoji="0" lang="en-GB" sz="1400" b="1" i="0" u="none" strike="noStrike" cap="none" normalizeH="0" baseline="0" dirty="0" smtClean="0">
              <a:ln>
                <a:noFill/>
              </a:ln>
              <a:solidFill>
                <a:schemeClr val="bg1"/>
              </a:solidFill>
              <a:effectLst/>
              <a:latin typeface="Tahoma" pitchFamily="34" charset="0"/>
            </a:endParaRPr>
          </a:p>
        </p:txBody>
      </p:sp>
      <p:sp>
        <p:nvSpPr>
          <p:cNvPr id="29" name="Isosceles Triangle 28"/>
          <p:cNvSpPr/>
          <p:nvPr/>
        </p:nvSpPr>
        <p:spPr bwMode="auto">
          <a:xfrm>
            <a:off x="7812088" y="2937464"/>
            <a:ext cx="1303596" cy="383438"/>
          </a:xfrm>
          <a:prstGeom prst="triangle">
            <a:avLst/>
          </a:prstGeom>
          <a:solidFill>
            <a:srgbClr val="FF0000"/>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r>
              <a:rPr kumimoji="0" lang="en-GB" sz="900" b="1" i="0" u="none" strike="noStrike" cap="none" normalizeH="0" baseline="0" dirty="0" smtClean="0">
                <a:ln>
                  <a:noFill/>
                </a:ln>
                <a:solidFill>
                  <a:schemeClr val="bg1"/>
                </a:solidFill>
                <a:effectLst/>
                <a:latin typeface="Tahoma" pitchFamily="34" charset="0"/>
              </a:rPr>
              <a:t>Reporting</a:t>
            </a:r>
          </a:p>
        </p:txBody>
      </p:sp>
      <p:sp>
        <p:nvSpPr>
          <p:cNvPr id="30" name="Rectangle 29"/>
          <p:cNvSpPr/>
          <p:nvPr/>
        </p:nvSpPr>
        <p:spPr bwMode="auto">
          <a:xfrm>
            <a:off x="510399" y="2594343"/>
            <a:ext cx="4476307" cy="326065"/>
          </a:xfrm>
          <a:prstGeom prst="rect">
            <a:avLst/>
          </a:prstGeom>
          <a:solidFill>
            <a:schemeClr val="bg2">
              <a:lumMod val="40000"/>
              <a:lumOff val="60000"/>
            </a:schemeClr>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r>
              <a:rPr kumimoji="0" lang="en-GB" sz="1400" b="1" i="0" u="none" strike="noStrike" cap="none" normalizeH="0" baseline="0" dirty="0" smtClean="0">
                <a:ln>
                  <a:noFill/>
                </a:ln>
                <a:solidFill>
                  <a:schemeClr val="bg1"/>
                </a:solidFill>
                <a:effectLst/>
                <a:latin typeface="Tahoma" pitchFamily="34" charset="0"/>
              </a:rPr>
              <a:t>Feedback</a:t>
            </a:r>
            <a:r>
              <a:rPr kumimoji="0" lang="en-GB" sz="1400" b="1" i="0" u="none" strike="noStrike" cap="none" normalizeH="0" dirty="0" smtClean="0">
                <a:ln>
                  <a:noFill/>
                </a:ln>
                <a:solidFill>
                  <a:schemeClr val="bg1"/>
                </a:solidFill>
                <a:effectLst/>
                <a:latin typeface="Tahoma" pitchFamily="34" charset="0"/>
              </a:rPr>
              <a:t> &amp; Reporting to Delegate Bodies</a:t>
            </a:r>
            <a:endParaRPr kumimoji="0" lang="en-GB" sz="1400" b="1" i="0" u="none" strike="noStrike" cap="none" normalizeH="0" baseline="0" dirty="0" smtClean="0">
              <a:ln>
                <a:noFill/>
              </a:ln>
              <a:solidFill>
                <a:schemeClr val="bg1"/>
              </a:solidFill>
              <a:effectLst/>
              <a:latin typeface="Tahoma" pitchFamily="34" charset="0"/>
            </a:endParaRPr>
          </a:p>
        </p:txBody>
      </p:sp>
      <p:sp>
        <p:nvSpPr>
          <p:cNvPr id="31" name="TextBox 30"/>
          <p:cNvSpPr txBox="1"/>
          <p:nvPr/>
        </p:nvSpPr>
        <p:spPr>
          <a:xfrm>
            <a:off x="4455078" y="4922873"/>
            <a:ext cx="1137684" cy="507831"/>
          </a:xfrm>
          <a:prstGeom prst="rect">
            <a:avLst/>
          </a:prstGeom>
          <a:noFill/>
        </p:spPr>
        <p:txBody>
          <a:bodyPr wrap="square" rtlCol="0">
            <a:spAutoFit/>
          </a:bodyPr>
          <a:lstStyle/>
          <a:p>
            <a:r>
              <a:rPr lang="en-GB" dirty="0" smtClean="0">
                <a:solidFill>
                  <a:schemeClr val="tx1"/>
                </a:solidFill>
              </a:rPr>
              <a:t>* Decision on go-ahead with a baseline</a:t>
            </a:r>
            <a:endParaRPr lang="en-GB" dirty="0">
              <a:solidFill>
                <a:schemeClr val="tx1"/>
              </a:solidFill>
            </a:endParaRPr>
          </a:p>
        </p:txBody>
      </p:sp>
      <p:sp>
        <p:nvSpPr>
          <p:cNvPr id="32" name="Isosceles Triangle 31"/>
          <p:cNvSpPr/>
          <p:nvPr/>
        </p:nvSpPr>
        <p:spPr bwMode="auto">
          <a:xfrm>
            <a:off x="6493651" y="2948096"/>
            <a:ext cx="1303596" cy="383438"/>
          </a:xfrm>
          <a:prstGeom prst="triangle">
            <a:avLst/>
          </a:prstGeom>
          <a:solidFill>
            <a:srgbClr val="FF0000"/>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r>
              <a:rPr kumimoji="0" lang="en-GB" sz="900" b="1" i="0" u="none" strike="noStrike" cap="none" normalizeH="0" baseline="0" dirty="0" smtClean="0">
                <a:ln>
                  <a:noFill/>
                </a:ln>
                <a:solidFill>
                  <a:schemeClr val="bg1"/>
                </a:solidFill>
                <a:effectLst/>
                <a:latin typeface="Tahoma" pitchFamily="34" charset="0"/>
              </a:rPr>
              <a:t>Approval</a:t>
            </a:r>
          </a:p>
        </p:txBody>
      </p:sp>
      <p:sp>
        <p:nvSpPr>
          <p:cNvPr id="33" name="Isosceles Triangle 32"/>
          <p:cNvSpPr/>
          <p:nvPr/>
        </p:nvSpPr>
        <p:spPr bwMode="auto">
          <a:xfrm>
            <a:off x="581948" y="2937464"/>
            <a:ext cx="1303596" cy="383438"/>
          </a:xfrm>
          <a:prstGeom prst="triangle">
            <a:avLst/>
          </a:prstGeom>
          <a:solidFill>
            <a:srgbClr val="FF0000"/>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r>
              <a:rPr kumimoji="0" lang="en-GB" sz="900" b="1" i="0" u="none" strike="noStrike" cap="none" normalizeH="0" baseline="0" dirty="0" smtClean="0">
                <a:ln>
                  <a:noFill/>
                </a:ln>
                <a:solidFill>
                  <a:schemeClr val="bg1"/>
                </a:solidFill>
                <a:effectLst/>
                <a:latin typeface="Tahoma" pitchFamily="34" charset="0"/>
              </a:rPr>
              <a:t>Reporting</a:t>
            </a:r>
          </a:p>
        </p:txBody>
      </p:sp>
      <p:sp>
        <p:nvSpPr>
          <p:cNvPr id="34" name="Isosceles Triangle 33"/>
          <p:cNvSpPr/>
          <p:nvPr/>
        </p:nvSpPr>
        <p:spPr bwMode="auto">
          <a:xfrm>
            <a:off x="1978358" y="2941008"/>
            <a:ext cx="1303596" cy="383438"/>
          </a:xfrm>
          <a:prstGeom prst="triangle">
            <a:avLst/>
          </a:prstGeom>
          <a:solidFill>
            <a:srgbClr val="FF0000"/>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r>
              <a:rPr kumimoji="0" lang="en-GB" sz="900" b="1" i="0" u="none" strike="noStrike" cap="none" normalizeH="0" baseline="0" dirty="0" smtClean="0">
                <a:ln>
                  <a:noFill/>
                </a:ln>
                <a:solidFill>
                  <a:schemeClr val="bg1"/>
                </a:solidFill>
                <a:effectLst/>
                <a:latin typeface="Tahoma" pitchFamily="34" charset="0"/>
              </a:rPr>
              <a:t>Reporting</a:t>
            </a:r>
          </a:p>
        </p:txBody>
      </p:sp>
      <p:sp>
        <p:nvSpPr>
          <p:cNvPr id="35" name="Isosceles Triangle 34"/>
          <p:cNvSpPr/>
          <p:nvPr/>
        </p:nvSpPr>
        <p:spPr bwMode="auto">
          <a:xfrm>
            <a:off x="5083065" y="2941009"/>
            <a:ext cx="1303596" cy="383438"/>
          </a:xfrm>
          <a:prstGeom prst="triangle">
            <a:avLst/>
          </a:prstGeom>
          <a:solidFill>
            <a:srgbClr val="FF0000"/>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r>
              <a:rPr kumimoji="0" lang="en-GB" sz="900" b="1" i="0" u="none" strike="noStrike" cap="none" normalizeH="0" baseline="0" dirty="0" smtClean="0">
                <a:ln>
                  <a:noFill/>
                </a:ln>
                <a:solidFill>
                  <a:schemeClr val="bg1"/>
                </a:solidFill>
                <a:effectLst/>
                <a:latin typeface="Tahoma" pitchFamily="34" charset="0"/>
              </a:rPr>
              <a:t>Reporting</a:t>
            </a: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Framework Scope</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Management and Coordination of the overall activity</a:t>
            </a:r>
          </a:p>
          <a:p>
            <a:pPr lvl="1"/>
            <a:r>
              <a:rPr lang="en-GB" sz="2800" dirty="0" smtClean="0"/>
              <a:t>Budget, Resources &amp; HR;</a:t>
            </a:r>
          </a:p>
          <a:p>
            <a:pPr lvl="1"/>
            <a:r>
              <a:rPr lang="en-GB" sz="2800" dirty="0" smtClean="0"/>
              <a:t>Risks, Constraints; </a:t>
            </a:r>
          </a:p>
          <a:p>
            <a:pPr lvl="1"/>
            <a:r>
              <a:rPr lang="en-GB" sz="2800" dirty="0" smtClean="0"/>
              <a:t>Schedule;</a:t>
            </a:r>
          </a:p>
          <a:p>
            <a:pPr lvl="1"/>
            <a:r>
              <a:rPr lang="en-GB" sz="2800" dirty="0" smtClean="0"/>
              <a:t>Cross project decencies, reviews;</a:t>
            </a:r>
          </a:p>
          <a:p>
            <a:pPr lvl="1"/>
            <a:r>
              <a:rPr lang="en-GB" sz="2800" dirty="0" smtClean="0"/>
              <a:t>Deliverables</a:t>
            </a:r>
          </a:p>
          <a:p>
            <a:pPr lvl="1"/>
            <a:r>
              <a:rPr lang="en-GB" sz="2800" dirty="0" smtClean="0"/>
              <a:t>Reporting</a:t>
            </a:r>
          </a:p>
          <a:p>
            <a:pPr>
              <a:buNone/>
            </a:pPr>
            <a:endParaRPr lang="en-GB" dirty="0" smtClean="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High Level Status</a:t>
            </a:r>
            <a:endParaRPr lang="en-GB" dirty="0"/>
          </a:p>
        </p:txBody>
      </p:sp>
      <p:sp>
        <p:nvSpPr>
          <p:cNvPr id="3" name="Content Placeholder 2"/>
          <p:cNvSpPr>
            <a:spLocks noGrp="1"/>
          </p:cNvSpPr>
          <p:nvPr>
            <p:ph idx="1"/>
          </p:nvPr>
        </p:nvSpPr>
        <p:spPr>
          <a:xfrm>
            <a:off x="266700" y="992188"/>
            <a:ext cx="9524928" cy="5391150"/>
          </a:xfrm>
        </p:spPr>
        <p:txBody>
          <a:bodyPr>
            <a:normAutofit/>
          </a:bodyPr>
          <a:lstStyle/>
          <a:p>
            <a:r>
              <a:rPr lang="en-GB" sz="3200" dirty="0" smtClean="0"/>
              <a:t>ICSI Platform Architecture Key Point (May 2017);</a:t>
            </a:r>
          </a:p>
          <a:p>
            <a:r>
              <a:rPr lang="en-GB" sz="3200" dirty="0" smtClean="0"/>
              <a:t>OLDA &amp; WMS Architecture Key Point (July 2017);</a:t>
            </a:r>
          </a:p>
          <a:p>
            <a:r>
              <a:rPr lang="en-GB" sz="3200" dirty="0" smtClean="0"/>
              <a:t>ICSI &amp; Pathfinder Services Design Review (October 2017);</a:t>
            </a:r>
          </a:p>
          <a:p>
            <a:r>
              <a:rPr lang="en-GB" sz="3200" dirty="0" smtClean="0"/>
              <a:t>Legal &amp; Policy aspects assessments;</a:t>
            </a:r>
          </a:p>
          <a:p>
            <a:r>
              <a:rPr lang="en-GB" sz="3200" dirty="0" smtClean="0"/>
              <a:t>Security Requirements integration (October 2017);</a:t>
            </a:r>
          </a:p>
          <a:p>
            <a:r>
              <a:rPr lang="en-GB" sz="3200" dirty="0" smtClean="0"/>
              <a:t>OSAT for ICSI Platform January 2018. </a:t>
            </a:r>
          </a:p>
          <a:p>
            <a:endParaRPr lang="de-DE" sz="3200" dirty="0"/>
          </a:p>
          <a:p>
            <a:pPr marL="0" indent="0">
              <a:buNone/>
            </a:pPr>
            <a:r>
              <a:rPr lang="de-DE" sz="1300" dirty="0" smtClean="0"/>
              <a:t>*ICSI – Information </a:t>
            </a:r>
            <a:r>
              <a:rPr lang="de-DE" sz="1300" dirty="0" err="1" smtClean="0"/>
              <a:t>Centric</a:t>
            </a:r>
            <a:r>
              <a:rPr lang="de-DE" sz="1300" dirty="0" smtClean="0"/>
              <a:t> Service Infrastructure</a:t>
            </a:r>
          </a:p>
          <a:p>
            <a:pPr marL="0" indent="0">
              <a:buNone/>
            </a:pPr>
            <a:r>
              <a:rPr lang="de-DE" sz="1300" dirty="0" smtClean="0"/>
              <a:t>*ICSI </a:t>
            </a:r>
            <a:r>
              <a:rPr lang="de-DE" sz="1300" dirty="0" err="1" smtClean="0"/>
              <a:t>Platform</a:t>
            </a:r>
            <a:r>
              <a:rPr lang="de-DE" sz="1300" dirty="0" smtClean="0"/>
              <a:t> </a:t>
            </a:r>
            <a:r>
              <a:rPr lang="mr-IN" sz="1300" dirty="0" smtClean="0"/>
              <a:t>–</a:t>
            </a:r>
            <a:r>
              <a:rPr lang="de-DE" sz="1300" dirty="0" smtClean="0"/>
              <a:t> </a:t>
            </a:r>
            <a:r>
              <a:rPr lang="de-DE" sz="1300" dirty="0" err="1" smtClean="0"/>
              <a:t>IaaS</a:t>
            </a:r>
            <a:r>
              <a:rPr lang="de-DE" sz="1300" dirty="0" smtClean="0"/>
              <a:t> &amp;</a:t>
            </a:r>
            <a:r>
              <a:rPr lang="de-DE" sz="1300" dirty="0" err="1" smtClean="0"/>
              <a:t>PaaS</a:t>
            </a:r>
            <a:endParaRPr lang="de-DE" sz="1300" dirty="0" smtClean="0"/>
          </a:p>
          <a:p>
            <a:pPr marL="0" indent="0">
              <a:buNone/>
            </a:pPr>
            <a:r>
              <a:rPr lang="de-DE" sz="1300" dirty="0" smtClean="0"/>
              <a:t>*OLDA – On-Line Data Access</a:t>
            </a:r>
          </a:p>
          <a:p>
            <a:pPr marL="0" indent="0">
              <a:buNone/>
            </a:pPr>
            <a:r>
              <a:rPr lang="de-DE" sz="1300" dirty="0" smtClean="0"/>
              <a:t>*WMS – Web Mapping Service</a:t>
            </a:r>
            <a:endParaRPr lang="en-GB" sz="1300"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Integrated development logic for Roadmap &amp; DIAS</a:t>
            </a:r>
            <a:endParaRPr lang="en-GB" dirty="0"/>
          </a:p>
        </p:txBody>
      </p:sp>
      <p:sp>
        <p:nvSpPr>
          <p:cNvPr id="6" name="Flowchart: Decision 5"/>
          <p:cNvSpPr/>
          <p:nvPr/>
        </p:nvSpPr>
        <p:spPr>
          <a:xfrm>
            <a:off x="79757" y="2020966"/>
            <a:ext cx="216024" cy="216024"/>
          </a:xfrm>
          <a:prstGeom prst="flowChartDecision">
            <a:avLst/>
          </a:prstGeom>
          <a:ln/>
        </p:spPr>
        <p:style>
          <a:lnRef idx="1">
            <a:schemeClr val="dk1"/>
          </a:lnRef>
          <a:fillRef idx="2">
            <a:schemeClr val="dk1"/>
          </a:fillRef>
          <a:effectRef idx="1">
            <a:schemeClr val="dk1"/>
          </a:effectRef>
          <a:fontRef idx="minor">
            <a:schemeClr val="dk1"/>
          </a:fontRef>
        </p:style>
        <p:txBody>
          <a:bodyPr rtlCol="0" anchor="ctr"/>
          <a:lstStyle/>
          <a:p>
            <a:pPr algn="ctr"/>
            <a:endParaRPr lang="en-GB"/>
          </a:p>
        </p:txBody>
      </p:sp>
      <p:sp>
        <p:nvSpPr>
          <p:cNvPr id="8" name="Rectangle 7"/>
          <p:cNvSpPr/>
          <p:nvPr/>
        </p:nvSpPr>
        <p:spPr>
          <a:xfrm>
            <a:off x="318194" y="2245337"/>
            <a:ext cx="1093255" cy="372812"/>
          </a:xfrm>
          <a:prstGeom prst="rect">
            <a:avLst/>
          </a:prstGeom>
          <a:ln/>
        </p:spPr>
        <p:style>
          <a:lnRef idx="1">
            <a:schemeClr val="dk1"/>
          </a:lnRef>
          <a:fillRef idx="2">
            <a:schemeClr val="dk1"/>
          </a:fillRef>
          <a:effectRef idx="1">
            <a:schemeClr val="dk1"/>
          </a:effectRef>
          <a:fontRef idx="minor">
            <a:schemeClr val="dk1"/>
          </a:fontRef>
        </p:style>
        <p:txBody>
          <a:bodyPr rtlCol="0" anchor="ctr"/>
          <a:lstStyle/>
          <a:p>
            <a:pPr lvl="0" algn="ctr"/>
            <a:r>
              <a:rPr lang="en-GB" sz="1050" dirty="0">
                <a:solidFill>
                  <a:srgbClr val="002060"/>
                </a:solidFill>
              </a:rPr>
              <a:t>Architectural Concept</a:t>
            </a:r>
          </a:p>
        </p:txBody>
      </p:sp>
      <p:cxnSp>
        <p:nvCxnSpPr>
          <p:cNvPr id="3" name="Connector: Elbow 2"/>
          <p:cNvCxnSpPr>
            <a:cxnSpLocks/>
            <a:stCxn id="6" idx="2"/>
            <a:endCxn id="8" idx="1"/>
          </p:cNvCxnSpPr>
          <p:nvPr/>
        </p:nvCxnSpPr>
        <p:spPr bwMode="auto">
          <a:xfrm rot="16200000" flipH="1">
            <a:off x="155605" y="2269153"/>
            <a:ext cx="194753" cy="130425"/>
          </a:xfrm>
          <a:prstGeom prst="bentConnector2">
            <a:avLst/>
          </a:prstGeom>
          <a:ln>
            <a:headEnd type="none" w="med" len="med"/>
            <a:tailEnd type="triangle"/>
          </a:ln>
        </p:spPr>
        <p:style>
          <a:lnRef idx="1">
            <a:schemeClr val="accent4"/>
          </a:lnRef>
          <a:fillRef idx="0">
            <a:schemeClr val="accent4"/>
          </a:fillRef>
          <a:effectRef idx="0">
            <a:schemeClr val="accent4"/>
          </a:effectRef>
          <a:fontRef idx="minor">
            <a:schemeClr val="tx1"/>
          </a:fontRef>
        </p:style>
      </p:cxnSp>
      <p:sp>
        <p:nvSpPr>
          <p:cNvPr id="17" name="Rectangle 16"/>
          <p:cNvSpPr/>
          <p:nvPr/>
        </p:nvSpPr>
        <p:spPr>
          <a:xfrm>
            <a:off x="1409517" y="2245335"/>
            <a:ext cx="984030" cy="372814"/>
          </a:xfrm>
          <a:prstGeom prst="rect">
            <a:avLst/>
          </a:prstGeom>
          <a:ln>
            <a:prstDash val="dash"/>
          </a:ln>
        </p:spPr>
        <p:style>
          <a:lnRef idx="1">
            <a:schemeClr val="dk1"/>
          </a:lnRef>
          <a:fillRef idx="2">
            <a:schemeClr val="dk1"/>
          </a:fillRef>
          <a:effectRef idx="1">
            <a:schemeClr val="dk1"/>
          </a:effectRef>
          <a:fontRef idx="minor">
            <a:schemeClr val="dk1"/>
          </a:fontRef>
        </p:style>
        <p:txBody>
          <a:bodyPr rtlCol="0" anchor="ctr"/>
          <a:lstStyle/>
          <a:p>
            <a:pPr lvl="0" algn="ctr"/>
            <a:r>
              <a:rPr lang="en-GB" sz="1050" b="0" i="1" dirty="0">
                <a:solidFill>
                  <a:srgbClr val="002060"/>
                </a:solidFill>
              </a:rPr>
              <a:t>Architecture Consolidation</a:t>
            </a:r>
          </a:p>
        </p:txBody>
      </p:sp>
      <p:sp>
        <p:nvSpPr>
          <p:cNvPr id="23" name="Flowchart: Decision 22"/>
          <p:cNvSpPr/>
          <p:nvPr/>
        </p:nvSpPr>
        <p:spPr>
          <a:xfrm>
            <a:off x="2528753" y="2334401"/>
            <a:ext cx="216024" cy="216024"/>
          </a:xfrm>
          <a:prstGeom prst="flowChartDecision">
            <a:avLst/>
          </a:prstGeom>
          <a:ln/>
        </p:spPr>
        <p:style>
          <a:lnRef idx="1">
            <a:schemeClr val="dk1"/>
          </a:lnRef>
          <a:fillRef idx="2">
            <a:schemeClr val="dk1"/>
          </a:fillRef>
          <a:effectRef idx="1">
            <a:schemeClr val="dk1"/>
          </a:effectRef>
          <a:fontRef idx="minor">
            <a:schemeClr val="dk1"/>
          </a:fontRef>
        </p:style>
        <p:txBody>
          <a:bodyPr rtlCol="0" anchor="ctr"/>
          <a:lstStyle/>
          <a:p>
            <a:pPr algn="ctr"/>
            <a:endParaRPr lang="en-GB"/>
          </a:p>
        </p:txBody>
      </p:sp>
      <p:cxnSp>
        <p:nvCxnSpPr>
          <p:cNvPr id="24" name="Connector: Elbow 23"/>
          <p:cNvCxnSpPr>
            <a:cxnSpLocks/>
            <a:stCxn id="17" idx="3"/>
            <a:endCxn id="23" idx="1"/>
          </p:cNvCxnSpPr>
          <p:nvPr/>
        </p:nvCxnSpPr>
        <p:spPr bwMode="auto">
          <a:xfrm>
            <a:off x="2393547" y="2431742"/>
            <a:ext cx="135206" cy="10671"/>
          </a:xfrm>
          <a:prstGeom prst="bentConnector3">
            <a:avLst>
              <a:gd name="adj1" fmla="val 50000"/>
            </a:avLst>
          </a:prstGeom>
          <a:ln>
            <a:headEnd type="none" w="med" len="med"/>
            <a:tailEnd type="triangle"/>
          </a:ln>
        </p:spPr>
        <p:style>
          <a:lnRef idx="1">
            <a:schemeClr val="accent4"/>
          </a:lnRef>
          <a:fillRef idx="0">
            <a:schemeClr val="accent4"/>
          </a:fillRef>
          <a:effectRef idx="0">
            <a:schemeClr val="accent4"/>
          </a:effectRef>
          <a:fontRef idx="minor">
            <a:schemeClr val="tx1"/>
          </a:fontRef>
        </p:style>
      </p:cxnSp>
      <p:cxnSp>
        <p:nvCxnSpPr>
          <p:cNvPr id="27" name="Connector: Elbow 26"/>
          <p:cNvCxnSpPr>
            <a:cxnSpLocks/>
            <a:stCxn id="17" idx="1"/>
          </p:cNvCxnSpPr>
          <p:nvPr/>
        </p:nvCxnSpPr>
        <p:spPr bwMode="auto">
          <a:xfrm rot="10800000" flipV="1">
            <a:off x="1409517" y="2431741"/>
            <a:ext cx="12700" cy="648153"/>
          </a:xfrm>
          <a:prstGeom prst="bentConnector4">
            <a:avLst>
              <a:gd name="adj1" fmla="val 94732"/>
              <a:gd name="adj2" fmla="val 64380"/>
            </a:avLst>
          </a:prstGeom>
          <a:ln>
            <a:headEnd type="none" w="med" len="med"/>
            <a:tailEnd type="triangle"/>
          </a:ln>
        </p:spPr>
        <p:style>
          <a:lnRef idx="1">
            <a:schemeClr val="accent4"/>
          </a:lnRef>
          <a:fillRef idx="0">
            <a:schemeClr val="accent4"/>
          </a:fillRef>
          <a:effectRef idx="0">
            <a:schemeClr val="accent4"/>
          </a:effectRef>
          <a:fontRef idx="minor">
            <a:schemeClr val="tx1"/>
          </a:fontRef>
        </p:style>
      </p:cxnSp>
      <p:sp>
        <p:nvSpPr>
          <p:cNvPr id="41" name="TextBox 40"/>
          <p:cNvSpPr txBox="1"/>
          <p:nvPr/>
        </p:nvSpPr>
        <p:spPr>
          <a:xfrm>
            <a:off x="-5568" y="1769598"/>
            <a:ext cx="362167" cy="215444"/>
          </a:xfrm>
          <a:prstGeom prst="rect">
            <a:avLst/>
          </a:prstGeom>
          <a:noFill/>
          <a:ln>
            <a:no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US" sz="800" b="1" dirty="0"/>
              <a:t>KO</a:t>
            </a:r>
            <a:endParaRPr lang="en-GB" sz="800" b="1" dirty="0"/>
          </a:p>
        </p:txBody>
      </p:sp>
      <p:sp>
        <p:nvSpPr>
          <p:cNvPr id="49" name="Rectangle 48"/>
          <p:cNvSpPr/>
          <p:nvPr/>
        </p:nvSpPr>
        <p:spPr>
          <a:xfrm>
            <a:off x="2439141" y="3079896"/>
            <a:ext cx="1495763" cy="316349"/>
          </a:xfrm>
          <a:prstGeom prst="rect">
            <a:avLst/>
          </a:prstGeom>
          <a:ln/>
        </p:spPr>
        <p:style>
          <a:lnRef idx="1">
            <a:schemeClr val="dk1"/>
          </a:lnRef>
          <a:fillRef idx="2">
            <a:schemeClr val="dk1"/>
          </a:fillRef>
          <a:effectRef idx="1">
            <a:schemeClr val="dk1"/>
          </a:effectRef>
          <a:fontRef idx="minor">
            <a:schemeClr val="dk1"/>
          </a:fontRef>
        </p:style>
        <p:txBody>
          <a:bodyPr rtlCol="0" anchor="ctr"/>
          <a:lstStyle/>
          <a:p>
            <a:pPr lvl="0" algn="ctr"/>
            <a:r>
              <a:rPr lang="en-GB" sz="1050" dirty="0">
                <a:solidFill>
                  <a:srgbClr val="002060"/>
                </a:solidFill>
              </a:rPr>
              <a:t>Design</a:t>
            </a:r>
          </a:p>
        </p:txBody>
      </p:sp>
      <p:sp>
        <p:nvSpPr>
          <p:cNvPr id="53" name="Rectangle 52"/>
          <p:cNvSpPr/>
          <p:nvPr/>
        </p:nvSpPr>
        <p:spPr>
          <a:xfrm>
            <a:off x="1126298" y="3088905"/>
            <a:ext cx="1314681" cy="306106"/>
          </a:xfrm>
          <a:prstGeom prst="rect">
            <a:avLst/>
          </a:prstGeom>
          <a:ln>
            <a:prstDash val="dash"/>
          </a:ln>
        </p:spPr>
        <p:style>
          <a:lnRef idx="1">
            <a:schemeClr val="dk1"/>
          </a:lnRef>
          <a:fillRef idx="2">
            <a:schemeClr val="dk1"/>
          </a:fillRef>
          <a:effectRef idx="1">
            <a:schemeClr val="dk1"/>
          </a:effectRef>
          <a:fontRef idx="minor">
            <a:schemeClr val="dk1"/>
          </a:fontRef>
        </p:style>
        <p:txBody>
          <a:bodyPr rtlCol="0" anchor="ctr"/>
          <a:lstStyle/>
          <a:p>
            <a:pPr lvl="0" algn="ctr"/>
            <a:r>
              <a:rPr lang="en-GB" sz="1050" b="0" i="1" dirty="0">
                <a:solidFill>
                  <a:srgbClr val="002060"/>
                </a:solidFill>
              </a:rPr>
              <a:t>Initial design</a:t>
            </a:r>
          </a:p>
        </p:txBody>
      </p:sp>
      <p:sp>
        <p:nvSpPr>
          <p:cNvPr id="62" name="Flowchart: Decision 61"/>
          <p:cNvSpPr/>
          <p:nvPr/>
        </p:nvSpPr>
        <p:spPr>
          <a:xfrm>
            <a:off x="4098274" y="3122213"/>
            <a:ext cx="216024" cy="216024"/>
          </a:xfrm>
          <a:prstGeom prst="flowChartDecision">
            <a:avLst/>
          </a:prstGeom>
          <a:ln/>
        </p:spPr>
        <p:style>
          <a:lnRef idx="1">
            <a:schemeClr val="dk1"/>
          </a:lnRef>
          <a:fillRef idx="2">
            <a:schemeClr val="dk1"/>
          </a:fillRef>
          <a:effectRef idx="1">
            <a:schemeClr val="dk1"/>
          </a:effectRef>
          <a:fontRef idx="minor">
            <a:schemeClr val="dk1"/>
          </a:fontRef>
        </p:style>
        <p:txBody>
          <a:bodyPr rtlCol="0" anchor="ctr"/>
          <a:lstStyle/>
          <a:p>
            <a:pPr algn="ctr"/>
            <a:endParaRPr lang="en-GB"/>
          </a:p>
        </p:txBody>
      </p:sp>
      <p:cxnSp>
        <p:nvCxnSpPr>
          <p:cNvPr id="63" name="Connector: Elbow 62"/>
          <p:cNvCxnSpPr>
            <a:cxnSpLocks/>
            <a:stCxn id="49" idx="3"/>
            <a:endCxn id="62" idx="1"/>
          </p:cNvCxnSpPr>
          <p:nvPr/>
        </p:nvCxnSpPr>
        <p:spPr bwMode="auto">
          <a:xfrm flipV="1">
            <a:off x="3934904" y="3230225"/>
            <a:ext cx="163370" cy="7846"/>
          </a:xfrm>
          <a:prstGeom prst="bentConnector3">
            <a:avLst>
              <a:gd name="adj1" fmla="val 50000"/>
            </a:avLst>
          </a:prstGeom>
          <a:ln>
            <a:headEnd type="none" w="med" len="med"/>
            <a:tailEnd type="triangle"/>
          </a:ln>
        </p:spPr>
        <p:style>
          <a:lnRef idx="1">
            <a:schemeClr val="accent4"/>
          </a:lnRef>
          <a:fillRef idx="0">
            <a:schemeClr val="accent4"/>
          </a:fillRef>
          <a:effectRef idx="0">
            <a:schemeClr val="accent4"/>
          </a:effectRef>
          <a:fontRef idx="minor">
            <a:schemeClr val="tx1"/>
          </a:fontRef>
        </p:style>
      </p:cxnSp>
      <p:sp>
        <p:nvSpPr>
          <p:cNvPr id="66" name="TextBox 65"/>
          <p:cNvSpPr txBox="1"/>
          <p:nvPr/>
        </p:nvSpPr>
        <p:spPr>
          <a:xfrm>
            <a:off x="3890847" y="2796030"/>
            <a:ext cx="682285" cy="338554"/>
          </a:xfrm>
          <a:prstGeom prst="rect">
            <a:avLst/>
          </a:prstGeom>
          <a:noFill/>
          <a:ln>
            <a:no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US" sz="800" b="1" dirty="0"/>
              <a:t>Design Review</a:t>
            </a:r>
            <a:endParaRPr lang="en-GB" sz="800" b="1" dirty="0"/>
          </a:p>
        </p:txBody>
      </p:sp>
      <p:sp>
        <p:nvSpPr>
          <p:cNvPr id="67" name="Rectangle 66"/>
          <p:cNvSpPr/>
          <p:nvPr/>
        </p:nvSpPr>
        <p:spPr>
          <a:xfrm>
            <a:off x="3056304" y="3686558"/>
            <a:ext cx="1144488" cy="316349"/>
          </a:xfrm>
          <a:prstGeom prst="rect">
            <a:avLst/>
          </a:prstGeom>
          <a:ln>
            <a:prstDash val="dash"/>
          </a:ln>
        </p:spPr>
        <p:style>
          <a:lnRef idx="1">
            <a:schemeClr val="dk1"/>
          </a:lnRef>
          <a:fillRef idx="2">
            <a:schemeClr val="dk1"/>
          </a:fillRef>
          <a:effectRef idx="1">
            <a:schemeClr val="dk1"/>
          </a:effectRef>
          <a:fontRef idx="minor">
            <a:schemeClr val="dk1"/>
          </a:fontRef>
        </p:style>
        <p:txBody>
          <a:bodyPr rtlCol="0" anchor="ctr"/>
          <a:lstStyle/>
          <a:p>
            <a:pPr lvl="0" algn="ctr"/>
            <a:r>
              <a:rPr lang="en-GB" sz="1050" b="0" i="1" dirty="0">
                <a:solidFill>
                  <a:srgbClr val="002060"/>
                </a:solidFill>
              </a:rPr>
              <a:t>Initial implementation</a:t>
            </a:r>
          </a:p>
        </p:txBody>
      </p:sp>
      <p:sp>
        <p:nvSpPr>
          <p:cNvPr id="68" name="Rectangle 67"/>
          <p:cNvSpPr/>
          <p:nvPr/>
        </p:nvSpPr>
        <p:spPr>
          <a:xfrm>
            <a:off x="4205196" y="3697271"/>
            <a:ext cx="1559084" cy="322328"/>
          </a:xfrm>
          <a:prstGeom prst="rect">
            <a:avLst/>
          </a:prstGeom>
          <a:ln/>
        </p:spPr>
        <p:style>
          <a:lnRef idx="1">
            <a:schemeClr val="dk1"/>
          </a:lnRef>
          <a:fillRef idx="2">
            <a:schemeClr val="dk1"/>
          </a:fillRef>
          <a:effectRef idx="1">
            <a:schemeClr val="dk1"/>
          </a:effectRef>
          <a:fontRef idx="minor">
            <a:schemeClr val="dk1"/>
          </a:fontRef>
        </p:style>
        <p:txBody>
          <a:bodyPr rtlCol="0" anchor="ctr"/>
          <a:lstStyle/>
          <a:p>
            <a:pPr lvl="0" algn="ctr"/>
            <a:r>
              <a:rPr lang="en-GB" sz="1050" dirty="0">
                <a:solidFill>
                  <a:srgbClr val="002060"/>
                </a:solidFill>
              </a:rPr>
              <a:t>Implementation</a:t>
            </a:r>
          </a:p>
        </p:txBody>
      </p:sp>
      <p:cxnSp>
        <p:nvCxnSpPr>
          <p:cNvPr id="69" name="Connector: Elbow 68"/>
          <p:cNvCxnSpPr>
            <a:cxnSpLocks/>
            <a:stCxn id="62" idx="2"/>
          </p:cNvCxnSpPr>
          <p:nvPr/>
        </p:nvCxnSpPr>
        <p:spPr bwMode="auto">
          <a:xfrm rot="5400000">
            <a:off x="4029378" y="3509651"/>
            <a:ext cx="348323" cy="5494"/>
          </a:xfrm>
          <a:prstGeom prst="bentConnector3">
            <a:avLst>
              <a:gd name="adj1" fmla="val 50000"/>
            </a:avLst>
          </a:prstGeom>
          <a:ln>
            <a:headEnd type="none" w="med" len="med"/>
            <a:tailEnd type="triangle"/>
          </a:ln>
        </p:spPr>
        <p:style>
          <a:lnRef idx="1">
            <a:schemeClr val="accent4"/>
          </a:lnRef>
          <a:fillRef idx="0">
            <a:schemeClr val="accent4"/>
          </a:fillRef>
          <a:effectRef idx="0">
            <a:schemeClr val="accent4"/>
          </a:effectRef>
          <a:fontRef idx="minor">
            <a:schemeClr val="tx1"/>
          </a:fontRef>
        </p:style>
      </p:cxnSp>
      <p:sp>
        <p:nvSpPr>
          <p:cNvPr id="73" name="Flowchart: Decision 72"/>
          <p:cNvSpPr/>
          <p:nvPr/>
        </p:nvSpPr>
        <p:spPr>
          <a:xfrm>
            <a:off x="7651916" y="4363036"/>
            <a:ext cx="216024" cy="216024"/>
          </a:xfrm>
          <a:prstGeom prst="flowChartDecision">
            <a:avLst/>
          </a:prstGeom>
          <a:ln/>
        </p:spPr>
        <p:style>
          <a:lnRef idx="1">
            <a:schemeClr val="dk1"/>
          </a:lnRef>
          <a:fillRef idx="2">
            <a:schemeClr val="dk1"/>
          </a:fillRef>
          <a:effectRef idx="1">
            <a:schemeClr val="dk1"/>
          </a:effectRef>
          <a:fontRef idx="minor">
            <a:schemeClr val="dk1"/>
          </a:fontRef>
        </p:style>
        <p:txBody>
          <a:bodyPr rtlCol="0" anchor="ctr"/>
          <a:lstStyle/>
          <a:p>
            <a:pPr algn="ctr"/>
            <a:endParaRPr lang="en-GB"/>
          </a:p>
        </p:txBody>
      </p:sp>
      <p:cxnSp>
        <p:nvCxnSpPr>
          <p:cNvPr id="74" name="Connector: Elbow 73"/>
          <p:cNvCxnSpPr>
            <a:cxnSpLocks/>
            <a:stCxn id="77" idx="3"/>
            <a:endCxn id="73" idx="1"/>
          </p:cNvCxnSpPr>
          <p:nvPr/>
        </p:nvCxnSpPr>
        <p:spPr bwMode="auto">
          <a:xfrm>
            <a:off x="7484798" y="4471047"/>
            <a:ext cx="167118" cy="1"/>
          </a:xfrm>
          <a:prstGeom prst="bentConnector3">
            <a:avLst>
              <a:gd name="adj1" fmla="val 50000"/>
            </a:avLst>
          </a:prstGeom>
          <a:ln>
            <a:headEnd type="none" w="med" len="med"/>
            <a:tailEnd type="triangle"/>
          </a:ln>
        </p:spPr>
        <p:style>
          <a:lnRef idx="1">
            <a:schemeClr val="accent4"/>
          </a:lnRef>
          <a:fillRef idx="0">
            <a:schemeClr val="accent4"/>
          </a:fillRef>
          <a:effectRef idx="0">
            <a:schemeClr val="accent4"/>
          </a:effectRef>
          <a:fontRef idx="minor">
            <a:schemeClr val="tx1"/>
          </a:fontRef>
        </p:style>
      </p:cxnSp>
      <p:sp>
        <p:nvSpPr>
          <p:cNvPr id="76" name="TextBox 75"/>
          <p:cNvSpPr txBox="1"/>
          <p:nvPr/>
        </p:nvSpPr>
        <p:spPr>
          <a:xfrm>
            <a:off x="7239747" y="3744624"/>
            <a:ext cx="940990" cy="461665"/>
          </a:xfrm>
          <a:prstGeom prst="rect">
            <a:avLst/>
          </a:prstGeom>
          <a:noFill/>
          <a:ln>
            <a:no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US" sz="800" b="1" dirty="0"/>
              <a:t>Validation Readiness Review</a:t>
            </a:r>
            <a:endParaRPr lang="en-GB" sz="800" b="1" dirty="0"/>
          </a:p>
        </p:txBody>
      </p:sp>
      <p:sp>
        <p:nvSpPr>
          <p:cNvPr id="77" name="Rectangle 76"/>
          <p:cNvSpPr/>
          <p:nvPr/>
        </p:nvSpPr>
        <p:spPr>
          <a:xfrm>
            <a:off x="6335905" y="4309883"/>
            <a:ext cx="1148893" cy="322328"/>
          </a:xfrm>
          <a:prstGeom prst="rect">
            <a:avLst/>
          </a:prstGeom>
          <a:ln/>
        </p:spPr>
        <p:style>
          <a:lnRef idx="1">
            <a:schemeClr val="dk1"/>
          </a:lnRef>
          <a:fillRef idx="2">
            <a:schemeClr val="dk1"/>
          </a:fillRef>
          <a:effectRef idx="1">
            <a:schemeClr val="dk1"/>
          </a:effectRef>
          <a:fontRef idx="minor">
            <a:schemeClr val="dk1"/>
          </a:fontRef>
        </p:style>
        <p:txBody>
          <a:bodyPr rtlCol="0" anchor="ctr"/>
          <a:lstStyle/>
          <a:p>
            <a:pPr lvl="0" algn="ctr"/>
            <a:r>
              <a:rPr lang="en-GB" sz="1050" dirty="0">
                <a:solidFill>
                  <a:srgbClr val="002060"/>
                </a:solidFill>
              </a:rPr>
              <a:t>Integration &amp; Verification</a:t>
            </a:r>
          </a:p>
        </p:txBody>
      </p:sp>
      <p:sp>
        <p:nvSpPr>
          <p:cNvPr id="78" name="Rectangle 77"/>
          <p:cNvSpPr/>
          <p:nvPr/>
        </p:nvSpPr>
        <p:spPr>
          <a:xfrm>
            <a:off x="7928831" y="4694450"/>
            <a:ext cx="1905331" cy="322328"/>
          </a:xfrm>
          <a:prstGeom prst="rect">
            <a:avLst/>
          </a:prstGeom>
          <a:ln/>
        </p:spPr>
        <p:style>
          <a:lnRef idx="1">
            <a:schemeClr val="accent2"/>
          </a:lnRef>
          <a:fillRef idx="2">
            <a:schemeClr val="accent2"/>
          </a:fillRef>
          <a:effectRef idx="1">
            <a:schemeClr val="accent2"/>
          </a:effectRef>
          <a:fontRef idx="minor">
            <a:schemeClr val="dk1"/>
          </a:fontRef>
        </p:style>
        <p:txBody>
          <a:bodyPr rtlCol="0" anchor="ctr"/>
          <a:lstStyle/>
          <a:p>
            <a:pPr lvl="0" algn="ctr"/>
            <a:r>
              <a:rPr lang="en-GB" sz="1050" dirty="0">
                <a:solidFill>
                  <a:srgbClr val="002060"/>
                </a:solidFill>
              </a:rPr>
              <a:t>User Validation</a:t>
            </a:r>
          </a:p>
        </p:txBody>
      </p:sp>
      <p:sp>
        <p:nvSpPr>
          <p:cNvPr id="79" name="Flowchart: Decision 78"/>
          <p:cNvSpPr/>
          <p:nvPr/>
        </p:nvSpPr>
        <p:spPr>
          <a:xfrm>
            <a:off x="5953053" y="4363035"/>
            <a:ext cx="216024" cy="216024"/>
          </a:xfrm>
          <a:prstGeom prst="flowChartDecision">
            <a:avLst/>
          </a:prstGeom>
          <a:ln/>
        </p:spPr>
        <p:style>
          <a:lnRef idx="1">
            <a:schemeClr val="dk1"/>
          </a:lnRef>
          <a:fillRef idx="2">
            <a:schemeClr val="dk1"/>
          </a:fillRef>
          <a:effectRef idx="1">
            <a:schemeClr val="dk1"/>
          </a:effectRef>
          <a:fontRef idx="minor">
            <a:schemeClr val="dk1"/>
          </a:fontRef>
        </p:style>
        <p:txBody>
          <a:bodyPr rtlCol="0" anchor="ctr"/>
          <a:lstStyle/>
          <a:p>
            <a:pPr algn="ctr"/>
            <a:endParaRPr lang="en-GB"/>
          </a:p>
        </p:txBody>
      </p:sp>
      <p:cxnSp>
        <p:nvCxnSpPr>
          <p:cNvPr id="80" name="Connector: Elbow 79"/>
          <p:cNvCxnSpPr>
            <a:cxnSpLocks/>
            <a:stCxn id="68" idx="3"/>
            <a:endCxn id="79" idx="1"/>
          </p:cNvCxnSpPr>
          <p:nvPr/>
        </p:nvCxnSpPr>
        <p:spPr bwMode="auto">
          <a:xfrm>
            <a:off x="5764280" y="3858435"/>
            <a:ext cx="188773" cy="612612"/>
          </a:xfrm>
          <a:prstGeom prst="bentConnector3">
            <a:avLst>
              <a:gd name="adj1" fmla="val -988"/>
            </a:avLst>
          </a:prstGeom>
          <a:ln>
            <a:headEnd type="none" w="med" len="med"/>
            <a:tailEnd type="triangle"/>
          </a:ln>
        </p:spPr>
        <p:style>
          <a:lnRef idx="1">
            <a:schemeClr val="accent4"/>
          </a:lnRef>
          <a:fillRef idx="0">
            <a:schemeClr val="accent4"/>
          </a:fillRef>
          <a:effectRef idx="0">
            <a:schemeClr val="accent4"/>
          </a:effectRef>
          <a:fontRef idx="minor">
            <a:schemeClr val="tx1"/>
          </a:fontRef>
        </p:style>
      </p:cxnSp>
      <p:cxnSp>
        <p:nvCxnSpPr>
          <p:cNvPr id="81" name="Connector: Elbow 80"/>
          <p:cNvCxnSpPr>
            <a:cxnSpLocks/>
            <a:stCxn id="79" idx="3"/>
            <a:endCxn id="77" idx="1"/>
          </p:cNvCxnSpPr>
          <p:nvPr/>
        </p:nvCxnSpPr>
        <p:spPr bwMode="auto">
          <a:xfrm>
            <a:off x="6169077" y="4471047"/>
            <a:ext cx="166828" cy="12700"/>
          </a:xfrm>
          <a:prstGeom prst="bentConnector3">
            <a:avLst>
              <a:gd name="adj1" fmla="val 50000"/>
            </a:avLst>
          </a:prstGeom>
          <a:ln>
            <a:headEnd type="none" w="med" len="med"/>
            <a:tailEnd type="triangle"/>
          </a:ln>
        </p:spPr>
        <p:style>
          <a:lnRef idx="1">
            <a:schemeClr val="accent4"/>
          </a:lnRef>
          <a:fillRef idx="0">
            <a:schemeClr val="accent4"/>
          </a:fillRef>
          <a:effectRef idx="0">
            <a:schemeClr val="accent4"/>
          </a:effectRef>
          <a:fontRef idx="minor">
            <a:schemeClr val="tx1"/>
          </a:fontRef>
        </p:style>
      </p:cxnSp>
      <p:sp>
        <p:nvSpPr>
          <p:cNvPr id="84" name="TextBox 83"/>
          <p:cNvSpPr txBox="1"/>
          <p:nvPr/>
        </p:nvSpPr>
        <p:spPr>
          <a:xfrm>
            <a:off x="5374848" y="4555113"/>
            <a:ext cx="1007861" cy="461665"/>
          </a:xfrm>
          <a:prstGeom prst="rect">
            <a:avLst/>
          </a:prstGeom>
          <a:noFill/>
          <a:ln>
            <a:no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US" sz="800" b="1" dirty="0"/>
              <a:t>ICSI platform Readiness Review</a:t>
            </a:r>
            <a:endParaRPr lang="en-GB" sz="800" b="1" dirty="0"/>
          </a:p>
        </p:txBody>
      </p:sp>
      <p:cxnSp>
        <p:nvCxnSpPr>
          <p:cNvPr id="103" name="Connector: Elbow 102"/>
          <p:cNvCxnSpPr>
            <a:cxnSpLocks/>
            <a:stCxn id="73" idx="2"/>
            <a:endCxn id="78" idx="1"/>
          </p:cNvCxnSpPr>
          <p:nvPr/>
        </p:nvCxnSpPr>
        <p:spPr bwMode="auto">
          <a:xfrm rot="16200000" flipH="1">
            <a:off x="7706102" y="4632885"/>
            <a:ext cx="276554" cy="168903"/>
          </a:xfrm>
          <a:prstGeom prst="bentConnector2">
            <a:avLst/>
          </a:prstGeom>
          <a:ln>
            <a:headEnd type="none" w="med" len="med"/>
            <a:tailEnd type="triangle"/>
          </a:ln>
        </p:spPr>
        <p:style>
          <a:lnRef idx="1">
            <a:schemeClr val="accent4"/>
          </a:lnRef>
          <a:fillRef idx="0">
            <a:schemeClr val="accent4"/>
          </a:fillRef>
          <a:effectRef idx="0">
            <a:schemeClr val="accent4"/>
          </a:effectRef>
          <a:fontRef idx="minor">
            <a:schemeClr val="tx1"/>
          </a:fontRef>
        </p:style>
      </p:cxnSp>
      <p:cxnSp>
        <p:nvCxnSpPr>
          <p:cNvPr id="119" name="Connector: Elbow 118"/>
          <p:cNvCxnSpPr>
            <a:cxnSpLocks/>
            <a:stCxn id="23" idx="2"/>
          </p:cNvCxnSpPr>
          <p:nvPr/>
        </p:nvCxnSpPr>
        <p:spPr bwMode="auto">
          <a:xfrm rot="5400000">
            <a:off x="2273219" y="2716347"/>
            <a:ext cx="529469" cy="197624"/>
          </a:xfrm>
          <a:prstGeom prst="bentConnector3">
            <a:avLst>
              <a:gd name="adj1" fmla="val 50000"/>
            </a:avLst>
          </a:prstGeom>
          <a:ln>
            <a:headEnd type="none" w="med" len="med"/>
            <a:tailEnd type="triangle"/>
          </a:ln>
        </p:spPr>
        <p:style>
          <a:lnRef idx="1">
            <a:schemeClr val="accent4"/>
          </a:lnRef>
          <a:fillRef idx="0">
            <a:schemeClr val="accent4"/>
          </a:fillRef>
          <a:effectRef idx="0">
            <a:schemeClr val="accent4"/>
          </a:effectRef>
          <a:fontRef idx="minor">
            <a:schemeClr val="tx1"/>
          </a:fontRef>
        </p:style>
      </p:cxnSp>
      <p:cxnSp>
        <p:nvCxnSpPr>
          <p:cNvPr id="33" name="Connector: Elbow 32"/>
          <p:cNvCxnSpPr>
            <a:cxnSpLocks/>
          </p:cNvCxnSpPr>
          <p:nvPr/>
        </p:nvCxnSpPr>
        <p:spPr bwMode="auto">
          <a:xfrm rot="16200000" flipV="1">
            <a:off x="3648602" y="-521481"/>
            <a:ext cx="2449113" cy="8016675"/>
          </a:xfrm>
          <a:prstGeom prst="bentConnector3">
            <a:avLst>
              <a:gd name="adj1" fmla="val 114526"/>
            </a:avLst>
          </a:prstGeom>
          <a:ln>
            <a:solidFill>
              <a:schemeClr val="accent2"/>
            </a:solidFill>
            <a:prstDash val="dash"/>
            <a:headEnd type="none" w="med" len="med"/>
            <a:tailEnd type="triangle"/>
          </a:ln>
        </p:spPr>
        <p:style>
          <a:lnRef idx="1">
            <a:schemeClr val="accent4"/>
          </a:lnRef>
          <a:fillRef idx="0">
            <a:schemeClr val="accent4"/>
          </a:fillRef>
          <a:effectRef idx="0">
            <a:schemeClr val="accent4"/>
          </a:effectRef>
          <a:fontRef idx="minor">
            <a:schemeClr val="tx1"/>
          </a:fontRef>
        </p:style>
      </p:cxnSp>
      <p:cxnSp>
        <p:nvCxnSpPr>
          <p:cNvPr id="37" name="Connector: Elbow 36"/>
          <p:cNvCxnSpPr>
            <a:cxnSpLocks/>
            <a:stCxn id="78" idx="0"/>
            <a:endCxn id="49" idx="0"/>
          </p:cNvCxnSpPr>
          <p:nvPr/>
        </p:nvCxnSpPr>
        <p:spPr bwMode="auto">
          <a:xfrm rot="16200000" flipV="1">
            <a:off x="5226983" y="1039936"/>
            <a:ext cx="1614554" cy="5694474"/>
          </a:xfrm>
          <a:prstGeom prst="bentConnector3">
            <a:avLst>
              <a:gd name="adj1" fmla="val 153761"/>
            </a:avLst>
          </a:prstGeom>
          <a:ln>
            <a:solidFill>
              <a:schemeClr val="accent2"/>
            </a:solidFill>
            <a:prstDash val="dash"/>
            <a:headEnd type="none" w="med" len="med"/>
            <a:tailEnd type="triangle"/>
          </a:ln>
        </p:spPr>
        <p:style>
          <a:lnRef idx="1">
            <a:schemeClr val="accent4"/>
          </a:lnRef>
          <a:fillRef idx="0">
            <a:schemeClr val="accent4"/>
          </a:fillRef>
          <a:effectRef idx="0">
            <a:schemeClr val="accent4"/>
          </a:effectRef>
          <a:fontRef idx="minor">
            <a:schemeClr val="tx1"/>
          </a:fontRef>
        </p:style>
      </p:cxnSp>
      <p:cxnSp>
        <p:nvCxnSpPr>
          <p:cNvPr id="42" name="Connector: Elbow 41"/>
          <p:cNvCxnSpPr>
            <a:cxnSpLocks/>
            <a:stCxn id="78" idx="0"/>
            <a:endCxn id="68" idx="0"/>
          </p:cNvCxnSpPr>
          <p:nvPr/>
        </p:nvCxnSpPr>
        <p:spPr bwMode="auto">
          <a:xfrm rot="16200000" flipV="1">
            <a:off x="6434529" y="2247481"/>
            <a:ext cx="997179" cy="3896759"/>
          </a:xfrm>
          <a:prstGeom prst="bentConnector3">
            <a:avLst>
              <a:gd name="adj1" fmla="val 221304"/>
            </a:avLst>
          </a:prstGeom>
          <a:ln>
            <a:solidFill>
              <a:schemeClr val="accent2"/>
            </a:solidFill>
            <a:prstDash val="dash"/>
            <a:headEnd type="none" w="med" len="med"/>
            <a:tailEnd type="triangle"/>
          </a:ln>
        </p:spPr>
        <p:style>
          <a:lnRef idx="1">
            <a:schemeClr val="accent4"/>
          </a:lnRef>
          <a:fillRef idx="0">
            <a:schemeClr val="accent4"/>
          </a:fillRef>
          <a:effectRef idx="0">
            <a:schemeClr val="accent4"/>
          </a:effectRef>
          <a:fontRef idx="minor">
            <a:schemeClr val="tx1"/>
          </a:fontRef>
        </p:style>
      </p:cxnSp>
      <p:sp>
        <p:nvSpPr>
          <p:cNvPr id="45" name="TextBox 44"/>
          <p:cNvSpPr txBox="1"/>
          <p:nvPr/>
        </p:nvSpPr>
        <p:spPr>
          <a:xfrm>
            <a:off x="7484798" y="1666086"/>
            <a:ext cx="1569571" cy="215444"/>
          </a:xfrm>
          <a:prstGeom prst="rect">
            <a:avLst/>
          </a:prstGeom>
          <a:noFill/>
          <a:ln>
            <a:no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US" sz="800" b="1" dirty="0">
                <a:solidFill>
                  <a:schemeClr val="accent2"/>
                </a:solidFill>
              </a:rPr>
              <a:t>Feedback from users</a:t>
            </a:r>
            <a:endParaRPr lang="en-GB" sz="800" b="1" dirty="0">
              <a:solidFill>
                <a:schemeClr val="accent2"/>
              </a:solidFill>
            </a:endParaRPr>
          </a:p>
        </p:txBody>
      </p:sp>
      <p:sp>
        <p:nvSpPr>
          <p:cNvPr id="82" name="Rectangle 81"/>
          <p:cNvSpPr/>
          <p:nvPr/>
        </p:nvSpPr>
        <p:spPr>
          <a:xfrm>
            <a:off x="5765863" y="3707342"/>
            <a:ext cx="1016589" cy="316349"/>
          </a:xfrm>
          <a:prstGeom prst="rect">
            <a:avLst/>
          </a:prstGeom>
          <a:ln>
            <a:prstDash val="dash"/>
          </a:ln>
        </p:spPr>
        <p:style>
          <a:lnRef idx="1">
            <a:schemeClr val="dk1"/>
          </a:lnRef>
          <a:fillRef idx="2">
            <a:schemeClr val="dk1"/>
          </a:fillRef>
          <a:effectRef idx="1">
            <a:schemeClr val="dk1"/>
          </a:effectRef>
          <a:fontRef idx="minor">
            <a:schemeClr val="dk1"/>
          </a:fontRef>
        </p:style>
        <p:txBody>
          <a:bodyPr rtlCol="0" anchor="ctr"/>
          <a:lstStyle/>
          <a:p>
            <a:pPr lvl="0" algn="ctr"/>
            <a:r>
              <a:rPr lang="en-GB" sz="1050" b="0" i="1" dirty="0">
                <a:solidFill>
                  <a:srgbClr val="002060"/>
                </a:solidFill>
              </a:rPr>
              <a:t>Finalise implement.</a:t>
            </a:r>
          </a:p>
        </p:txBody>
      </p:sp>
      <p:cxnSp>
        <p:nvCxnSpPr>
          <p:cNvPr id="85" name="Connector: Elbow 84"/>
          <p:cNvCxnSpPr>
            <a:cxnSpLocks/>
            <a:stCxn id="82" idx="3"/>
            <a:endCxn id="77" idx="0"/>
          </p:cNvCxnSpPr>
          <p:nvPr/>
        </p:nvCxnSpPr>
        <p:spPr bwMode="auto">
          <a:xfrm>
            <a:off x="6782452" y="3865517"/>
            <a:ext cx="127900" cy="444366"/>
          </a:xfrm>
          <a:prstGeom prst="bentConnector2">
            <a:avLst/>
          </a:prstGeom>
          <a:ln>
            <a:headEnd type="none" w="med" len="med"/>
            <a:tailEnd type="triangle"/>
          </a:ln>
        </p:spPr>
        <p:style>
          <a:lnRef idx="1">
            <a:schemeClr val="accent4"/>
          </a:lnRef>
          <a:fillRef idx="0">
            <a:schemeClr val="accent4"/>
          </a:fillRef>
          <a:effectRef idx="0">
            <a:schemeClr val="accent4"/>
          </a:effectRef>
          <a:fontRef idx="minor">
            <a:schemeClr val="tx1"/>
          </a:fontRef>
        </p:style>
      </p:cxnSp>
      <p:cxnSp>
        <p:nvCxnSpPr>
          <p:cNvPr id="89" name="Connector: Elbow 88"/>
          <p:cNvCxnSpPr>
            <a:cxnSpLocks/>
          </p:cNvCxnSpPr>
          <p:nvPr/>
        </p:nvCxnSpPr>
        <p:spPr bwMode="auto">
          <a:xfrm rot="16200000" flipV="1">
            <a:off x="6364760" y="4065187"/>
            <a:ext cx="283688" cy="192511"/>
          </a:xfrm>
          <a:prstGeom prst="bentConnector3">
            <a:avLst>
              <a:gd name="adj1" fmla="val 50000"/>
            </a:avLst>
          </a:prstGeom>
          <a:ln>
            <a:headEnd type="none" w="med" len="med"/>
            <a:tailEnd type="triangle"/>
          </a:ln>
        </p:spPr>
        <p:style>
          <a:lnRef idx="1">
            <a:schemeClr val="accent4"/>
          </a:lnRef>
          <a:fillRef idx="0">
            <a:schemeClr val="accent4"/>
          </a:fillRef>
          <a:effectRef idx="0">
            <a:schemeClr val="accent4"/>
          </a:effectRef>
          <a:fontRef idx="minor">
            <a:schemeClr val="tx1"/>
          </a:fontRef>
        </p:style>
      </p:cxnSp>
      <p:sp>
        <p:nvSpPr>
          <p:cNvPr id="39" name="Rectangle 38"/>
          <p:cNvSpPr/>
          <p:nvPr/>
        </p:nvSpPr>
        <p:spPr>
          <a:xfrm>
            <a:off x="1419525" y="5656686"/>
            <a:ext cx="8414638" cy="316349"/>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lvl="0" algn="ctr"/>
            <a:r>
              <a:rPr lang="en-GB" sz="1050" dirty="0" smtClean="0">
                <a:solidFill>
                  <a:srgbClr val="002060"/>
                </a:solidFill>
              </a:rPr>
              <a:t>EUMETSAT, MO, ECMWF – DIAS</a:t>
            </a:r>
            <a:endParaRPr lang="en-GB" sz="1050" dirty="0">
              <a:solidFill>
                <a:srgbClr val="002060"/>
              </a:solidFill>
            </a:endParaRPr>
          </a:p>
        </p:txBody>
      </p:sp>
      <p:cxnSp>
        <p:nvCxnSpPr>
          <p:cNvPr id="40" name="Connector: Elbow 39"/>
          <p:cNvCxnSpPr>
            <a:cxnSpLocks/>
            <a:stCxn id="23" idx="3"/>
          </p:cNvCxnSpPr>
          <p:nvPr/>
        </p:nvCxnSpPr>
        <p:spPr bwMode="auto">
          <a:xfrm>
            <a:off x="2744777" y="2442413"/>
            <a:ext cx="55358" cy="3214273"/>
          </a:xfrm>
          <a:prstGeom prst="bentConnector2">
            <a:avLst/>
          </a:prstGeom>
          <a:ln>
            <a:prstDash val="dash"/>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43" name="Connector: Elbow 42"/>
          <p:cNvCxnSpPr>
            <a:cxnSpLocks/>
            <a:endCxn id="49" idx="2"/>
          </p:cNvCxnSpPr>
          <p:nvPr/>
        </p:nvCxnSpPr>
        <p:spPr bwMode="auto">
          <a:xfrm rot="16200000" flipV="1">
            <a:off x="2089362" y="4493907"/>
            <a:ext cx="2198043" cy="2719"/>
          </a:xfrm>
          <a:prstGeom prst="bentConnector3">
            <a:avLst>
              <a:gd name="adj1" fmla="val 50000"/>
            </a:avLst>
          </a:prstGeom>
          <a:ln>
            <a:prstDash val="dash"/>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46" name="Connector: Elbow 45"/>
          <p:cNvCxnSpPr>
            <a:cxnSpLocks/>
            <a:endCxn id="68" idx="2"/>
          </p:cNvCxnSpPr>
          <p:nvPr/>
        </p:nvCxnSpPr>
        <p:spPr bwMode="auto">
          <a:xfrm rot="5400000" flipH="1" flipV="1">
            <a:off x="4135231" y="4863774"/>
            <a:ext cx="1693682" cy="5332"/>
          </a:xfrm>
          <a:prstGeom prst="bentConnector3">
            <a:avLst>
              <a:gd name="adj1" fmla="val 50000"/>
            </a:avLst>
          </a:prstGeom>
          <a:ln>
            <a:prstDash val="dash"/>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48" name="Connector: Elbow 47"/>
          <p:cNvCxnSpPr>
            <a:cxnSpLocks/>
            <a:endCxn id="77" idx="2"/>
          </p:cNvCxnSpPr>
          <p:nvPr/>
        </p:nvCxnSpPr>
        <p:spPr bwMode="auto">
          <a:xfrm rot="16200000" flipV="1">
            <a:off x="6399119" y="5143444"/>
            <a:ext cx="1030826" cy="8359"/>
          </a:xfrm>
          <a:prstGeom prst="bentConnector3">
            <a:avLst>
              <a:gd name="adj1" fmla="val 50000"/>
            </a:avLst>
          </a:prstGeom>
          <a:ln>
            <a:prstDash val="dash"/>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51" name="Connector: Elbow 50"/>
          <p:cNvCxnSpPr>
            <a:cxnSpLocks/>
          </p:cNvCxnSpPr>
          <p:nvPr/>
        </p:nvCxnSpPr>
        <p:spPr bwMode="auto">
          <a:xfrm rot="5400000" flipH="1" flipV="1">
            <a:off x="8394425" y="5330727"/>
            <a:ext cx="627900" cy="2"/>
          </a:xfrm>
          <a:prstGeom prst="bentConnector3">
            <a:avLst>
              <a:gd name="adj1" fmla="val 50000"/>
            </a:avLst>
          </a:prstGeom>
          <a:ln>
            <a:prstDash val="dash"/>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2206249" y="1982407"/>
            <a:ext cx="1077056" cy="338554"/>
          </a:xfrm>
          <a:prstGeom prst="rect">
            <a:avLst/>
          </a:prstGeom>
          <a:noFill/>
          <a:ln>
            <a:no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US" sz="800" b="1" dirty="0"/>
              <a:t>Architecture Checkpoint</a:t>
            </a:r>
            <a:endParaRPr lang="en-GB" sz="800" b="1" dirty="0"/>
          </a:p>
        </p:txBody>
      </p:sp>
      <p:sp>
        <p:nvSpPr>
          <p:cNvPr id="44" name="TextBox 43"/>
          <p:cNvSpPr txBox="1"/>
          <p:nvPr/>
        </p:nvSpPr>
        <p:spPr>
          <a:xfrm>
            <a:off x="2766951" y="2315688"/>
            <a:ext cx="684803" cy="230832"/>
          </a:xfrm>
          <a:prstGeom prst="rect">
            <a:avLst/>
          </a:prstGeom>
          <a:noFill/>
        </p:spPr>
        <p:txBody>
          <a:bodyPr wrap="none" rtlCol="0">
            <a:spAutoFit/>
          </a:bodyPr>
          <a:lstStyle/>
          <a:p>
            <a:r>
              <a:rPr lang="en-GB" dirty="0" smtClean="0">
                <a:solidFill>
                  <a:schemeClr val="tx1"/>
                </a:solidFill>
              </a:rPr>
              <a:t>18</a:t>
            </a:r>
            <a:r>
              <a:rPr lang="en-GB" baseline="30000" dirty="0" smtClean="0">
                <a:solidFill>
                  <a:schemeClr val="tx1"/>
                </a:solidFill>
              </a:rPr>
              <a:t>th</a:t>
            </a:r>
            <a:r>
              <a:rPr lang="en-GB" dirty="0" smtClean="0">
                <a:solidFill>
                  <a:schemeClr val="tx1"/>
                </a:solidFill>
              </a:rPr>
              <a:t> May</a:t>
            </a:r>
            <a:endParaRPr lang="en-GB" dirty="0">
              <a:solidFill>
                <a:schemeClr val="tx1"/>
              </a:solidFill>
            </a:endParaRPr>
          </a:p>
        </p:txBody>
      </p:sp>
      <p:sp>
        <p:nvSpPr>
          <p:cNvPr id="47" name="TextBox 46"/>
          <p:cNvSpPr txBox="1"/>
          <p:nvPr/>
        </p:nvSpPr>
        <p:spPr>
          <a:xfrm>
            <a:off x="4380015" y="3109356"/>
            <a:ext cx="1080745" cy="230832"/>
          </a:xfrm>
          <a:prstGeom prst="rect">
            <a:avLst/>
          </a:prstGeom>
          <a:noFill/>
        </p:spPr>
        <p:txBody>
          <a:bodyPr wrap="none" rtlCol="0">
            <a:spAutoFit/>
          </a:bodyPr>
          <a:lstStyle/>
          <a:p>
            <a:r>
              <a:rPr lang="en-GB" dirty="0" smtClean="0">
                <a:solidFill>
                  <a:schemeClr val="tx1"/>
                </a:solidFill>
              </a:rPr>
              <a:t>15</a:t>
            </a:r>
            <a:r>
              <a:rPr lang="en-GB" baseline="30000" dirty="0" smtClean="0">
                <a:solidFill>
                  <a:schemeClr val="tx1"/>
                </a:solidFill>
              </a:rPr>
              <a:t>th</a:t>
            </a:r>
            <a:r>
              <a:rPr lang="en-GB" dirty="0" smtClean="0">
                <a:solidFill>
                  <a:schemeClr val="tx1"/>
                </a:solidFill>
              </a:rPr>
              <a:t> September</a:t>
            </a:r>
            <a:endParaRPr lang="en-GB" dirty="0">
              <a:solidFill>
                <a:schemeClr val="tx1"/>
              </a:solidFill>
            </a:endParaRPr>
          </a:p>
        </p:txBody>
      </p:sp>
      <p:sp>
        <p:nvSpPr>
          <p:cNvPr id="50" name="TextBox 49"/>
          <p:cNvSpPr txBox="1"/>
          <p:nvPr/>
        </p:nvSpPr>
        <p:spPr>
          <a:xfrm>
            <a:off x="5531923" y="4973782"/>
            <a:ext cx="1024639" cy="230832"/>
          </a:xfrm>
          <a:prstGeom prst="rect">
            <a:avLst/>
          </a:prstGeom>
          <a:noFill/>
        </p:spPr>
        <p:txBody>
          <a:bodyPr wrap="none" rtlCol="0">
            <a:spAutoFit/>
          </a:bodyPr>
          <a:lstStyle/>
          <a:p>
            <a:r>
              <a:rPr lang="en-GB" dirty="0" smtClean="0">
                <a:solidFill>
                  <a:schemeClr val="tx1"/>
                </a:solidFill>
              </a:rPr>
              <a:t>Mid November</a:t>
            </a:r>
            <a:endParaRPr lang="en-GB" dirty="0">
              <a:solidFill>
                <a:schemeClr val="tx1"/>
              </a:solidFill>
            </a:endParaRPr>
          </a:p>
        </p:txBody>
      </p:sp>
      <p:sp>
        <p:nvSpPr>
          <p:cNvPr id="52" name="TextBox 51"/>
          <p:cNvSpPr txBox="1"/>
          <p:nvPr/>
        </p:nvSpPr>
        <p:spPr>
          <a:xfrm>
            <a:off x="7325096" y="3536867"/>
            <a:ext cx="971741" cy="230832"/>
          </a:xfrm>
          <a:prstGeom prst="rect">
            <a:avLst/>
          </a:prstGeom>
          <a:noFill/>
        </p:spPr>
        <p:txBody>
          <a:bodyPr wrap="none" rtlCol="0">
            <a:spAutoFit/>
          </a:bodyPr>
          <a:lstStyle/>
          <a:p>
            <a:r>
              <a:rPr lang="en-GB" dirty="0" smtClean="0">
                <a:solidFill>
                  <a:schemeClr val="tx1"/>
                </a:solidFill>
              </a:rPr>
              <a:t>January 2018</a:t>
            </a:r>
            <a:endParaRPr lang="en-GB" dirty="0">
              <a:solidFill>
                <a:schemeClr val="tx1"/>
              </a:solidFill>
            </a:endParaRPr>
          </a:p>
        </p:txBody>
      </p:sp>
      <p:sp>
        <p:nvSpPr>
          <p:cNvPr id="54" name="TextBox 53"/>
          <p:cNvSpPr txBox="1"/>
          <p:nvPr/>
        </p:nvSpPr>
        <p:spPr>
          <a:xfrm>
            <a:off x="8441377" y="4391891"/>
            <a:ext cx="978153" cy="230832"/>
          </a:xfrm>
          <a:prstGeom prst="rect">
            <a:avLst/>
          </a:prstGeom>
          <a:noFill/>
        </p:spPr>
        <p:txBody>
          <a:bodyPr wrap="none" rtlCol="0">
            <a:spAutoFit/>
          </a:bodyPr>
          <a:lstStyle/>
          <a:p>
            <a:r>
              <a:rPr lang="en-GB" dirty="0" smtClean="0">
                <a:solidFill>
                  <a:schemeClr val="tx1"/>
                </a:solidFill>
              </a:rPr>
              <a:t>Q1 – Q2 2018</a:t>
            </a:r>
            <a:endParaRPr lang="en-GB" dirty="0">
              <a:solidFill>
                <a:schemeClr val="tx1"/>
              </a:solidFill>
            </a:endParaRPr>
          </a:p>
        </p:txBody>
      </p:sp>
    </p:spTree>
    <p:extLst>
      <p:ext uri="{BB962C8B-B14F-4D97-AF65-F5344CB8AC3E}">
        <p14:creationId xmlns:p14="http://schemas.microsoft.com/office/powerpoint/2010/main" val="134936162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266700" y="992188"/>
          <a:ext cx="9447213" cy="53911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r>
              <a:rPr lang="en-GB" dirty="0"/>
              <a:t>DIAS development heritage </a:t>
            </a:r>
          </a:p>
        </p:txBody>
      </p:sp>
    </p:spTree>
    <p:extLst>
      <p:ext uri="{BB962C8B-B14F-4D97-AF65-F5344CB8AC3E}">
        <p14:creationId xmlns:p14="http://schemas.microsoft.com/office/powerpoint/2010/main" val="1680460675"/>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DIAS Development Schedule</a:t>
            </a:r>
            <a:endParaRPr lang="en-GB" dirty="0"/>
          </a:p>
        </p:txBody>
      </p:sp>
      <p:pic>
        <p:nvPicPr>
          <p:cNvPr id="4" name="Content Placeholder 3"/>
          <p:cNvPicPr>
            <a:picLocks noGrp="1"/>
          </p:cNvPicPr>
          <p:nvPr>
            <p:ph idx="1"/>
          </p:nvPr>
        </p:nvPicPr>
        <p:blipFill>
          <a:blip r:embed="rId2" cstate="print"/>
          <a:stretch>
            <a:fillRect/>
          </a:stretch>
        </p:blipFill>
        <p:spPr bwMode="auto">
          <a:xfrm>
            <a:off x="266700" y="1279246"/>
            <a:ext cx="9447213" cy="4817034"/>
          </a:xfrm>
          <a:prstGeom prst="rect">
            <a:avLst/>
          </a:prstGeom>
          <a:noFill/>
          <a:ln w="9525">
            <a:noFill/>
            <a:miter lim="800000"/>
            <a:headEnd/>
            <a:tailEnd/>
          </a:ln>
        </p:spPr>
      </p:pic>
    </p:spTree>
    <p:extLst>
      <p:ext uri="{BB962C8B-B14F-4D97-AF65-F5344CB8AC3E}">
        <p14:creationId xmlns:p14="http://schemas.microsoft.com/office/powerpoint/2010/main" val="2331154558"/>
      </p:ext>
    </p:extLst>
  </p:cSld>
  <p:clrMapOvr>
    <a:masterClrMapping/>
  </p:clrMapOvr>
  <p:transition xmlns:p14="http://schemas.microsoft.com/office/powerpoint/2010/mai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DIAS Development </a:t>
            </a:r>
            <a:r>
              <a:rPr lang="de-DE" dirty="0" err="1" smtClean="0"/>
              <a:t>Logic</a:t>
            </a:r>
            <a:endParaRPr lang="de-DE" dirty="0"/>
          </a:p>
        </p:txBody>
      </p:sp>
      <p:pic>
        <p:nvPicPr>
          <p:cNvPr id="4" name="Picture 3"/>
          <p:cNvPicPr>
            <a:picLocks noChangeAspect="1"/>
          </p:cNvPicPr>
          <p:nvPr/>
        </p:nvPicPr>
        <p:blipFill>
          <a:blip r:embed="rId2"/>
          <a:stretch>
            <a:fillRect/>
          </a:stretch>
        </p:blipFill>
        <p:spPr>
          <a:xfrm>
            <a:off x="433953" y="861964"/>
            <a:ext cx="8743987" cy="5749349"/>
          </a:xfrm>
          <a:prstGeom prst="rect">
            <a:avLst/>
          </a:prstGeom>
        </p:spPr>
      </p:pic>
    </p:spTree>
    <p:extLst>
      <p:ext uri="{BB962C8B-B14F-4D97-AF65-F5344CB8AC3E}">
        <p14:creationId xmlns:p14="http://schemas.microsoft.com/office/powerpoint/2010/main" val="3819094020"/>
      </p:ext>
    </p:extLst>
  </p:cSld>
  <p:clrMapOvr>
    <a:masterClrMapping/>
  </p:clrMapOvr>
  <p:transition xmlns:p14="http://schemas.microsoft.com/office/powerpoint/2010/mai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Roadmap Legal </a:t>
            </a:r>
            <a:r>
              <a:rPr lang="en-GB" dirty="0" smtClean="0"/>
              <a:t>&amp; Policy Activities (1)</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Cloud Computing in view of risks and legal challenges associated with public commercial cloud computing, particularly in the context of an intergovernmental organisation;</a:t>
            </a:r>
          </a:p>
          <a:p>
            <a:r>
              <a:rPr lang="en-GB" dirty="0"/>
              <a:t>L</a:t>
            </a:r>
            <a:r>
              <a:rPr lang="en-GB" dirty="0" smtClean="0"/>
              <a:t>egal analysis of </a:t>
            </a:r>
            <a:r>
              <a:rPr lang="en-GB" dirty="0" smtClean="0"/>
              <a:t>the 3 </a:t>
            </a:r>
            <a:r>
              <a:rPr lang="en-GB" dirty="0" smtClean="0"/>
              <a:t>typical use cases of commercial cloud services in the context of the Pathfinders;</a:t>
            </a:r>
          </a:p>
          <a:p>
            <a:r>
              <a:rPr lang="en-GB" dirty="0"/>
              <a:t>Data Policy analysis of the pathfinder services and suggested access </a:t>
            </a:r>
            <a:r>
              <a:rPr lang="en-GB" dirty="0" smtClean="0"/>
              <a:t>conditions</a:t>
            </a:r>
          </a:p>
          <a:p>
            <a:r>
              <a:rPr lang="en-GB" dirty="0"/>
              <a:t>Legal analysis for a set of overarching general </a:t>
            </a:r>
            <a:r>
              <a:rPr lang="en-GB" dirty="0" smtClean="0"/>
              <a:t>access and usage terms </a:t>
            </a:r>
            <a:r>
              <a:rPr lang="en-GB" dirty="0"/>
              <a:t>and </a:t>
            </a:r>
            <a:r>
              <a:rPr lang="en-GB" dirty="0" smtClean="0"/>
              <a:t>conditions for </a:t>
            </a:r>
            <a:r>
              <a:rPr lang="en-GB" dirty="0" smtClean="0"/>
              <a:t>the Services</a:t>
            </a:r>
            <a:endParaRPr lang="en-GB" dirty="0" smtClean="0"/>
          </a:p>
          <a:p>
            <a:pPr>
              <a:buNone/>
            </a:pPr>
            <a:r>
              <a:rPr lang="en-GB" dirty="0" smtClean="0"/>
              <a:t> </a:t>
            </a: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Roadmap User </a:t>
            </a:r>
            <a:r>
              <a:rPr lang="en-US" dirty="0" smtClean="0"/>
              <a:t>Validation Approach</a:t>
            </a:r>
            <a:endParaRPr lang="en-GB" dirty="0"/>
          </a:p>
        </p:txBody>
      </p:sp>
      <p:sp>
        <p:nvSpPr>
          <p:cNvPr id="5" name="Content Placeholder 4"/>
          <p:cNvSpPr>
            <a:spLocks noGrp="1"/>
          </p:cNvSpPr>
          <p:nvPr>
            <p:ph idx="1"/>
          </p:nvPr>
        </p:nvSpPr>
        <p:spPr/>
        <p:txBody>
          <a:bodyPr>
            <a:normAutofit fontScale="85000" lnSpcReduction="20000"/>
          </a:bodyPr>
          <a:lstStyle/>
          <a:p>
            <a:r>
              <a:rPr lang="en-US" b="1" dirty="0" smtClean="0"/>
              <a:t>Purpose: </a:t>
            </a:r>
          </a:p>
          <a:p>
            <a:pPr lvl="1"/>
            <a:r>
              <a:rPr lang="en-US" dirty="0" smtClean="0"/>
              <a:t>to gather user “feedback” on the output of the Pathfinder Projects and to derive recommendations towards the operational deployment of new data services</a:t>
            </a:r>
            <a:r>
              <a:rPr lang="en-US" dirty="0"/>
              <a:t>;</a:t>
            </a:r>
            <a:endParaRPr lang="en-US" dirty="0" smtClean="0"/>
          </a:p>
          <a:p>
            <a:pPr lvl="2">
              <a:buNone/>
            </a:pPr>
            <a:endParaRPr lang="en-US" dirty="0" smtClean="0"/>
          </a:p>
          <a:p>
            <a:pPr lvl="1"/>
            <a:r>
              <a:rPr lang="en-US" dirty="0" smtClean="0"/>
              <a:t>This feedback will assist EUMETSAT in shaping full scale deployment of the new data services.</a:t>
            </a:r>
          </a:p>
          <a:p>
            <a:endParaRPr lang="en-US" dirty="0" smtClean="0"/>
          </a:p>
          <a:p>
            <a:r>
              <a:rPr lang="en-US" b="1" dirty="0" smtClean="0"/>
              <a:t>Scope:</a:t>
            </a:r>
            <a:r>
              <a:rPr lang="en-US" dirty="0" smtClean="0"/>
              <a:t> </a:t>
            </a:r>
          </a:p>
          <a:p>
            <a:pPr lvl="1"/>
            <a:r>
              <a:rPr lang="en-GB" dirty="0" smtClean="0"/>
              <a:t>assessment </a:t>
            </a:r>
            <a:r>
              <a:rPr lang="en-GB" dirty="0"/>
              <a:t>of the individual Pathfinder’s </a:t>
            </a:r>
            <a:r>
              <a:rPr lang="en-GB" dirty="0" smtClean="0"/>
              <a:t>functionality</a:t>
            </a:r>
          </a:p>
          <a:p>
            <a:pPr lvl="1"/>
            <a:r>
              <a:rPr lang="en-GB" dirty="0" smtClean="0"/>
              <a:t>capturing </a:t>
            </a:r>
            <a:r>
              <a:rPr lang="en-GB" dirty="0"/>
              <a:t>feedback on </a:t>
            </a:r>
            <a:r>
              <a:rPr lang="en-GB" dirty="0" smtClean="0"/>
              <a:t>its future use within </a:t>
            </a:r>
            <a:r>
              <a:rPr lang="en-GB" dirty="0"/>
              <a:t>integrated </a:t>
            </a:r>
            <a:r>
              <a:rPr lang="en-GB" dirty="0" smtClean="0"/>
              <a:t>data services </a:t>
            </a:r>
            <a:r>
              <a:rPr lang="en-GB" dirty="0"/>
              <a:t>in the operational phase</a:t>
            </a:r>
            <a:r>
              <a:rPr lang="en-GB" dirty="0" smtClean="0"/>
              <a:t>.</a:t>
            </a:r>
            <a:endParaRPr lang="en-US" dirty="0" smtClean="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Roadmap User </a:t>
            </a:r>
            <a:r>
              <a:rPr lang="en-US" dirty="0" smtClean="0"/>
              <a:t>Validation Approach</a:t>
            </a:r>
            <a:endParaRPr lang="en-GB" dirty="0"/>
          </a:p>
        </p:txBody>
      </p:sp>
      <p:sp>
        <p:nvSpPr>
          <p:cNvPr id="5" name="Content Placeholder 4"/>
          <p:cNvSpPr>
            <a:spLocks noGrp="1"/>
          </p:cNvSpPr>
          <p:nvPr>
            <p:ph idx="1"/>
          </p:nvPr>
        </p:nvSpPr>
        <p:spPr/>
        <p:txBody>
          <a:bodyPr>
            <a:normAutofit fontScale="85000" lnSpcReduction="20000"/>
          </a:bodyPr>
          <a:lstStyle/>
          <a:p>
            <a:r>
              <a:rPr lang="en-US" b="1" dirty="0" smtClean="0"/>
              <a:t>Methodology:</a:t>
            </a:r>
          </a:p>
          <a:p>
            <a:pPr lvl="1"/>
            <a:r>
              <a:rPr lang="en-US" dirty="0" smtClean="0"/>
              <a:t>UX - User Experience:</a:t>
            </a:r>
          </a:p>
          <a:p>
            <a:pPr lvl="2"/>
            <a:r>
              <a:rPr lang="en-GB" dirty="0" smtClean="0"/>
              <a:t>Moderated In-Person and/or Remote Usability Testing;</a:t>
            </a:r>
          </a:p>
          <a:p>
            <a:pPr lvl="2"/>
            <a:r>
              <a:rPr lang="en-US" dirty="0" smtClean="0"/>
              <a:t>Online and in-person surveys;</a:t>
            </a:r>
          </a:p>
          <a:p>
            <a:pPr lvl="2"/>
            <a:endParaRPr lang="en-US" dirty="0" smtClean="0"/>
          </a:p>
          <a:p>
            <a:pPr lvl="1"/>
            <a:r>
              <a:rPr lang="en-US" dirty="0" smtClean="0"/>
              <a:t>Other validation:</a:t>
            </a:r>
          </a:p>
          <a:p>
            <a:pPr lvl="2"/>
            <a:r>
              <a:rPr lang="en-US" dirty="0" smtClean="0"/>
              <a:t>Feedback from workshops (WMS and Hosted processing PFs foresee dedicated workshops with the validation group);</a:t>
            </a:r>
          </a:p>
          <a:p>
            <a:pPr lvl="2"/>
            <a:r>
              <a:rPr lang="en-US" dirty="0" smtClean="0"/>
              <a:t>Proposed to have a MS workshop to demonstrate the PFs;</a:t>
            </a:r>
          </a:p>
          <a:p>
            <a:pPr lvl="2">
              <a:buNone/>
            </a:pPr>
            <a:endParaRPr lang="en-US" dirty="0" smtClean="0"/>
          </a:p>
          <a:p>
            <a:pPr lvl="1"/>
            <a:r>
              <a:rPr lang="en-US" dirty="0" smtClean="0"/>
              <a:t>Support for the testing:</a:t>
            </a:r>
          </a:p>
          <a:p>
            <a:pPr lvl="2"/>
            <a:r>
              <a:rPr lang="en-US" dirty="0" smtClean="0"/>
              <a:t>Where applicable via industry support to perform the testing. prepare a test report and support the users directly</a:t>
            </a:r>
          </a:p>
          <a:p>
            <a:pPr lvl="1"/>
            <a:endParaRPr lang="en-US" dirty="0" smtClean="0"/>
          </a:p>
          <a:p>
            <a:pPr lvl="1"/>
            <a:endParaRPr lang="en-US" dirty="0" smtClean="0"/>
          </a:p>
          <a:p>
            <a:pPr lvl="1">
              <a:buNone/>
            </a:pPr>
            <a:endParaRPr lang="en-US" dirty="0" smtClean="0"/>
          </a:p>
          <a:p>
            <a:endParaRPr lang="en-US" dirty="0" smtClean="0"/>
          </a:p>
          <a:p>
            <a:endParaRPr lang="en-US" dirty="0" smtClean="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PF-I OLDA Scope</a:t>
            </a:r>
            <a:endParaRPr lang="en-GB" dirty="0"/>
          </a:p>
        </p:txBody>
      </p:sp>
      <p:sp>
        <p:nvSpPr>
          <p:cNvPr id="3" name="Content Placeholder 2"/>
          <p:cNvSpPr>
            <a:spLocks noGrp="1"/>
          </p:cNvSpPr>
          <p:nvPr>
            <p:ph idx="1"/>
          </p:nvPr>
        </p:nvSpPr>
        <p:spPr/>
        <p:txBody>
          <a:bodyPr>
            <a:normAutofit fontScale="70000" lnSpcReduction="20000"/>
          </a:bodyPr>
          <a:lstStyle/>
          <a:p>
            <a:r>
              <a:rPr lang="en-GB" sz="3400" dirty="0" smtClean="0"/>
              <a:t>OLDA Pathfinder-I project is focused in: </a:t>
            </a:r>
          </a:p>
          <a:p>
            <a:pPr lvl="1"/>
            <a:r>
              <a:rPr lang="en-GB" dirty="0"/>
              <a:t>P</a:t>
            </a:r>
            <a:r>
              <a:rPr lang="en-GB" dirty="0" smtClean="0"/>
              <a:t>roviding End-Users with an access mechanism to mission data able to provide immediate direct download of real time data and products “as is”</a:t>
            </a:r>
            <a:r>
              <a:rPr lang="en-GB" dirty="0" smtClean="0"/>
              <a:t>;</a:t>
            </a:r>
          </a:p>
          <a:p>
            <a:pPr lvl="1"/>
            <a:r>
              <a:rPr lang="en-GB" dirty="0" smtClean="0"/>
              <a:t>Abstraction of data access from physical implementation;</a:t>
            </a:r>
            <a:endParaRPr lang="en-GB" dirty="0" smtClean="0"/>
          </a:p>
          <a:p>
            <a:pPr lvl="1"/>
            <a:r>
              <a:rPr lang="en-GB" dirty="0" smtClean="0"/>
              <a:t>Simple User Interface, including fast registration via single-sign-on</a:t>
            </a:r>
            <a:r>
              <a:rPr lang="en-GB" dirty="0"/>
              <a:t>;</a:t>
            </a:r>
            <a:endParaRPr lang="en-GB" dirty="0" smtClean="0"/>
          </a:p>
          <a:p>
            <a:pPr lvl="1"/>
            <a:r>
              <a:rPr lang="en-GB" dirty="0" smtClean="0"/>
              <a:t>Demonstrating of monitoring &amp; reporting capabilities</a:t>
            </a:r>
            <a:r>
              <a:rPr lang="en-GB" dirty="0"/>
              <a:t>;</a:t>
            </a:r>
            <a:endParaRPr lang="en-GB" dirty="0" smtClean="0"/>
          </a:p>
          <a:p>
            <a:pPr lvl="1"/>
            <a:r>
              <a:rPr lang="en-GB" dirty="0" smtClean="0"/>
              <a:t>Exploring of spatial subset &amp; regional data access aspects; </a:t>
            </a:r>
          </a:p>
          <a:p>
            <a:pPr lvl="1"/>
            <a:r>
              <a:rPr lang="en-GB" dirty="0" smtClean="0"/>
              <a:t>Assessing of how various Service Level Agreements with different user communities could be managed;</a:t>
            </a:r>
          </a:p>
          <a:p>
            <a:endParaRPr lang="en-GB" dirty="0" smtClean="0"/>
          </a:p>
          <a:p>
            <a:r>
              <a:rPr lang="en-GB" sz="3400" dirty="0" smtClean="0"/>
              <a:t>OLDA Pathfinder-I service will be made available to End-Users for the purpose of the demonstration based on an agreed "test" data set, addressing a broad range of user requirements and including sufficiently large volume of data to provide a suitable basis for demonstration/assessment, complying with the current EUMETSAT Data Policy.</a:t>
            </a:r>
          </a:p>
          <a:p>
            <a:endParaRPr lang="en-GB"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PF-I OLDA Status</a:t>
            </a:r>
            <a:endParaRPr lang="en-GB" dirty="0"/>
          </a:p>
        </p:txBody>
      </p:sp>
      <p:sp>
        <p:nvSpPr>
          <p:cNvPr id="3" name="Content Placeholder 2"/>
          <p:cNvSpPr>
            <a:spLocks noGrp="1"/>
          </p:cNvSpPr>
          <p:nvPr>
            <p:ph idx="1"/>
          </p:nvPr>
        </p:nvSpPr>
        <p:spPr/>
        <p:txBody>
          <a:bodyPr>
            <a:normAutofit fontScale="62500" lnSpcReduction="20000"/>
          </a:bodyPr>
          <a:lstStyle/>
          <a:p>
            <a:pPr marL="0">
              <a:spcBef>
                <a:spcPts val="1200"/>
              </a:spcBef>
            </a:pPr>
            <a:r>
              <a:rPr lang="en-GB" dirty="0" smtClean="0"/>
              <a:t>Design phase is on-going; </a:t>
            </a:r>
          </a:p>
          <a:p>
            <a:pPr>
              <a:spcBef>
                <a:spcPts val="1200"/>
              </a:spcBef>
            </a:pPr>
            <a:r>
              <a:rPr lang="en-GB" sz="3700" dirty="0"/>
              <a:t>Preliminary design outputs (initial system requirements, service </a:t>
            </a:r>
            <a:r>
              <a:rPr lang="en-GB" sz="3700" dirty="0" smtClean="0"/>
              <a:t>declarations </a:t>
            </a:r>
            <a:r>
              <a:rPr lang="en-GB" sz="3700" dirty="0"/>
              <a:t>and architectural concept) have been produced;</a:t>
            </a:r>
          </a:p>
          <a:p>
            <a:pPr marL="0">
              <a:spcBef>
                <a:spcPts val="1200"/>
              </a:spcBef>
            </a:pPr>
            <a:r>
              <a:rPr lang="en-GB" dirty="0" smtClean="0"/>
              <a:t>Successful Architecture check point on on 28 July;</a:t>
            </a:r>
          </a:p>
          <a:p>
            <a:pPr marL="0" indent="0">
              <a:spcBef>
                <a:spcPts val="1200"/>
              </a:spcBef>
              <a:buNone/>
            </a:pPr>
            <a:endParaRPr lang="en-GB" dirty="0" smtClean="0"/>
          </a:p>
          <a:p>
            <a:r>
              <a:rPr lang="en-GB" dirty="0" smtClean="0"/>
              <a:t>System detailed design/ prototyping started in early August addressing:</a:t>
            </a:r>
          </a:p>
          <a:p>
            <a:pPr lvl="1"/>
            <a:r>
              <a:rPr lang="en-GB" dirty="0"/>
              <a:t>C</a:t>
            </a:r>
            <a:r>
              <a:rPr lang="en-GB" dirty="0" smtClean="0"/>
              <a:t>omplete OLDA system detailed design;</a:t>
            </a:r>
          </a:p>
          <a:p>
            <a:pPr lvl="1"/>
            <a:r>
              <a:rPr lang="en-GB" dirty="0" smtClean="0"/>
              <a:t>Development sprints aimed to perform “pre-developments” on key design aspects for preparing the way for a iterative implementation phase, with a staggered release of OLDA services based on an agreed prioritisation; </a:t>
            </a:r>
          </a:p>
          <a:p>
            <a:pPr lvl="1"/>
            <a:endParaRPr lang="en-GB" dirty="0" smtClean="0"/>
          </a:p>
          <a:p>
            <a:r>
              <a:rPr lang="en-GB" dirty="0" smtClean="0"/>
              <a:t>OLDA service components planned to be available for integration at EUM premises starting from October until December 2017, following the agreed staged development logic;</a:t>
            </a:r>
          </a:p>
          <a:p>
            <a:endParaRPr lang="en-GB" dirty="0" smtClean="0"/>
          </a:p>
          <a:p>
            <a:r>
              <a:rPr lang="en-GB" dirty="0" smtClean="0"/>
              <a:t>OLDA service verification planned to start in early 2018.</a:t>
            </a:r>
          </a:p>
          <a:p>
            <a:endParaRPr lang="en-GB"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757064" cy="854075"/>
          </a:xfrm>
        </p:spPr>
        <p:txBody>
          <a:bodyPr/>
          <a:lstStyle/>
          <a:p>
            <a:r>
              <a:rPr lang="en-GB" sz="2400" dirty="0" smtClean="0"/>
              <a:t>PF-II: High Volume Data Delivery via EUM Terrestrial</a:t>
            </a:r>
            <a:endParaRPr lang="en-GB" sz="2400" dirty="0"/>
          </a:p>
        </p:txBody>
      </p:sp>
      <p:sp>
        <p:nvSpPr>
          <p:cNvPr id="5" name="Rectangle 4"/>
          <p:cNvSpPr/>
          <p:nvPr/>
        </p:nvSpPr>
        <p:spPr>
          <a:xfrm>
            <a:off x="768469" y="941079"/>
            <a:ext cx="8349651" cy="1015663"/>
          </a:xfrm>
          <a:prstGeom prst="rect">
            <a:avLst/>
          </a:prstGeom>
        </p:spPr>
        <p:txBody>
          <a:bodyPr wrap="square">
            <a:spAutoFit/>
          </a:bodyPr>
          <a:lstStyle/>
          <a:p>
            <a:r>
              <a:rPr lang="en-US" sz="2000" b="0" dirty="0" err="1" smtClean="0">
                <a:solidFill>
                  <a:srgbClr val="002060"/>
                </a:solidFill>
              </a:rPr>
              <a:t>EUMETCast</a:t>
            </a:r>
            <a:r>
              <a:rPr lang="en-US" sz="2000" b="0" dirty="0" smtClean="0">
                <a:solidFill>
                  <a:srgbClr val="002060"/>
                </a:solidFill>
              </a:rPr>
              <a:t> is a </a:t>
            </a:r>
            <a:r>
              <a:rPr lang="en-US" sz="2000" dirty="0" smtClean="0">
                <a:solidFill>
                  <a:srgbClr val="002060"/>
                </a:solidFill>
              </a:rPr>
              <a:t>near real-time data </a:t>
            </a:r>
            <a:r>
              <a:rPr lang="en-US" sz="2000" b="0" dirty="0" smtClean="0">
                <a:solidFill>
                  <a:srgbClr val="002060"/>
                </a:solidFill>
              </a:rPr>
              <a:t>dissemination service which is based on an IP multicast “push” concept and implemented using the </a:t>
            </a:r>
            <a:r>
              <a:rPr lang="en-US" sz="2000" b="0" dirty="0" err="1" smtClean="0">
                <a:solidFill>
                  <a:srgbClr val="002060"/>
                </a:solidFill>
              </a:rPr>
              <a:t>TelliCast</a:t>
            </a:r>
            <a:r>
              <a:rPr lang="en-US" sz="2000" b="0" dirty="0" smtClean="0">
                <a:solidFill>
                  <a:srgbClr val="002060"/>
                </a:solidFill>
              </a:rPr>
              <a:t> server and client applications</a:t>
            </a:r>
          </a:p>
        </p:txBody>
      </p:sp>
      <p:pic>
        <p:nvPicPr>
          <p:cNvPr id="402434" name="Picture 2"/>
          <p:cNvPicPr>
            <a:picLocks noChangeAspect="1" noChangeArrowheads="1"/>
          </p:cNvPicPr>
          <p:nvPr/>
        </p:nvPicPr>
        <p:blipFill>
          <a:blip r:embed="rId3" cstate="print"/>
          <a:srcRect/>
          <a:stretch>
            <a:fillRect/>
          </a:stretch>
        </p:blipFill>
        <p:spPr bwMode="auto">
          <a:xfrm>
            <a:off x="70576" y="2124075"/>
            <a:ext cx="9759223" cy="4276725"/>
          </a:xfrm>
          <a:prstGeom prst="rect">
            <a:avLst/>
          </a:prstGeom>
          <a:noFill/>
          <a:ln w="9525">
            <a:noFill/>
            <a:miter lim="800000"/>
            <a:headEnd/>
            <a:tailEnd/>
          </a:ln>
        </p:spPr>
      </p:pic>
    </p:spTree>
    <p:extLst>
      <p:ext uri="{BB962C8B-B14F-4D97-AF65-F5344CB8AC3E}">
        <p14:creationId xmlns:p14="http://schemas.microsoft.com/office/powerpoint/2010/main" val="4124702105"/>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PF-II High Volume Data Delivery Scope</a:t>
            </a:r>
            <a:endParaRPr lang="en-GB" dirty="0"/>
          </a:p>
        </p:txBody>
      </p:sp>
      <p:sp>
        <p:nvSpPr>
          <p:cNvPr id="3" name="Content Placeholder 2"/>
          <p:cNvSpPr>
            <a:spLocks noGrp="1"/>
          </p:cNvSpPr>
          <p:nvPr>
            <p:ph idx="1"/>
          </p:nvPr>
        </p:nvSpPr>
        <p:spPr/>
        <p:txBody>
          <a:bodyPr>
            <a:normAutofit fontScale="55000" lnSpcReduction="20000"/>
          </a:bodyPr>
          <a:lstStyle/>
          <a:p>
            <a:r>
              <a:rPr lang="en-US" dirty="0" smtClean="0"/>
              <a:t>Assess/confirm the relevance of the </a:t>
            </a:r>
            <a:r>
              <a:rPr lang="en-US" dirty="0" err="1" smtClean="0"/>
              <a:t>EUMETCast</a:t>
            </a:r>
            <a:r>
              <a:rPr lang="en-US" dirty="0" smtClean="0"/>
              <a:t>-Terrestrial concept for:</a:t>
            </a:r>
            <a:endParaRPr lang="en-GB" dirty="0" smtClean="0"/>
          </a:p>
          <a:p>
            <a:pPr lvl="1"/>
            <a:r>
              <a:rPr lang="en-US" dirty="0" smtClean="0"/>
              <a:t>The delivery of high volume of data to international partners, on a best effort basis;</a:t>
            </a:r>
            <a:endParaRPr lang="en-GB" dirty="0" smtClean="0"/>
          </a:p>
          <a:p>
            <a:pPr lvl="1"/>
            <a:r>
              <a:rPr lang="en-US" dirty="0" smtClean="0"/>
              <a:t>The cost efficient delivery of large additional data sets that are needed only by a limited number of users;</a:t>
            </a:r>
            <a:endParaRPr lang="en-GB" dirty="0" smtClean="0"/>
          </a:p>
          <a:p>
            <a:pPr lvl="1"/>
            <a:r>
              <a:rPr lang="en-US" dirty="0" smtClean="0"/>
              <a:t>The delivery of temporary, trial or project-related time / non-time critical datasets to NMSs or expert user groups;</a:t>
            </a:r>
          </a:p>
          <a:p>
            <a:pPr lvl="1"/>
            <a:endParaRPr lang="en-GB" dirty="0" smtClean="0"/>
          </a:p>
          <a:p>
            <a:r>
              <a:rPr lang="en-US" dirty="0" smtClean="0"/>
              <a:t>Demonstrate the capability of the system to serve as a backup to </a:t>
            </a:r>
            <a:r>
              <a:rPr lang="en-US" dirty="0" err="1" smtClean="0"/>
              <a:t>EUMETCast</a:t>
            </a:r>
            <a:r>
              <a:rPr lang="en-US" dirty="0" smtClean="0"/>
              <a:t>-Satellite for access to time-critical </a:t>
            </a:r>
            <a:r>
              <a:rPr lang="en-US" dirty="0" smtClean="0"/>
              <a:t>data for individual cases;</a:t>
            </a:r>
            <a:endParaRPr lang="en-US" dirty="0" smtClean="0"/>
          </a:p>
          <a:p>
            <a:endParaRPr lang="en-GB" dirty="0" smtClean="0"/>
          </a:p>
          <a:p>
            <a:r>
              <a:rPr lang="en-US" dirty="0" smtClean="0"/>
              <a:t>Provide a single and harmonized user interface across </a:t>
            </a:r>
            <a:r>
              <a:rPr lang="en-US" dirty="0" err="1" smtClean="0"/>
              <a:t>EUMETCast</a:t>
            </a:r>
            <a:r>
              <a:rPr lang="en-US" dirty="0" smtClean="0"/>
              <a:t>-Terrestrial and </a:t>
            </a:r>
            <a:r>
              <a:rPr lang="en-US" dirty="0" err="1" smtClean="0"/>
              <a:t>EUMETCast</a:t>
            </a:r>
            <a:r>
              <a:rPr lang="en-US" dirty="0" smtClean="0"/>
              <a:t>-Satellite exploited as a single-point managed service;</a:t>
            </a:r>
          </a:p>
          <a:p>
            <a:endParaRPr lang="en-GB" dirty="0" smtClean="0"/>
          </a:p>
          <a:p>
            <a:r>
              <a:rPr lang="en-US" dirty="0" smtClean="0"/>
              <a:t>Specify a network provider wan concept that:</a:t>
            </a:r>
            <a:endParaRPr lang="en-GB" dirty="0" smtClean="0"/>
          </a:p>
          <a:p>
            <a:pPr lvl="1"/>
            <a:r>
              <a:rPr lang="en-US" dirty="0" smtClean="0"/>
              <a:t>provides a scalable service with respect to data volume and number of users;</a:t>
            </a:r>
            <a:endParaRPr lang="en-GB" dirty="0" smtClean="0"/>
          </a:p>
          <a:p>
            <a:pPr lvl="1"/>
            <a:r>
              <a:rPr lang="en-US" dirty="0" smtClean="0"/>
              <a:t>ensures the eligibility of traffic and users (i.e. in addition to accessing the service via the existing GEANT/NREN links any user shall be able to access the service via their Internet link);</a:t>
            </a:r>
            <a:endParaRPr lang="en-GB" dirty="0" smtClean="0"/>
          </a:p>
          <a:p>
            <a:pPr lvl="1"/>
            <a:r>
              <a:rPr lang="en-US" dirty="0" smtClean="0"/>
              <a:t>provides different levels of service accessibility and/or reliability to end users;</a:t>
            </a:r>
            <a:endParaRPr lang="en-GB" dirty="0" smtClean="0"/>
          </a:p>
          <a:p>
            <a:pPr lvl="1"/>
            <a:r>
              <a:rPr lang="en-US" dirty="0" smtClean="0"/>
              <a:t>includes a scalable monitoring and reporting functionality;</a:t>
            </a:r>
            <a:endParaRPr lang="en-GB" dirty="0" smtClean="0"/>
          </a:p>
          <a:p>
            <a:endParaRPr lang="en-GB"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PF-II High Volume Data Delivery Status</a:t>
            </a:r>
            <a:endParaRPr lang="en-GB" dirty="0"/>
          </a:p>
        </p:txBody>
      </p:sp>
      <p:sp>
        <p:nvSpPr>
          <p:cNvPr id="3" name="Content Placeholder 2"/>
          <p:cNvSpPr>
            <a:spLocks noGrp="1"/>
          </p:cNvSpPr>
          <p:nvPr>
            <p:ph idx="1"/>
          </p:nvPr>
        </p:nvSpPr>
        <p:spPr/>
        <p:txBody>
          <a:bodyPr>
            <a:normAutofit fontScale="62500" lnSpcReduction="20000"/>
          </a:bodyPr>
          <a:lstStyle/>
          <a:p>
            <a:r>
              <a:rPr lang="en-US" dirty="0" smtClean="0"/>
              <a:t>Key Challenges:</a:t>
            </a:r>
            <a:endParaRPr lang="en-GB" dirty="0" smtClean="0"/>
          </a:p>
          <a:p>
            <a:pPr lvl="1"/>
            <a:r>
              <a:rPr lang="en-US" dirty="0" smtClean="0"/>
              <a:t>Design of the contractual setup with network providers (which is a hybrid consisting of academic/research networks and commercial ISPs);</a:t>
            </a:r>
            <a:endParaRPr lang="en-GB" dirty="0" smtClean="0"/>
          </a:p>
          <a:p>
            <a:pPr lvl="1"/>
            <a:r>
              <a:rPr lang="en-US" dirty="0" smtClean="0"/>
              <a:t>Design of a scalable monitoring and reporting functionality;</a:t>
            </a:r>
          </a:p>
          <a:p>
            <a:pPr lvl="1"/>
            <a:r>
              <a:rPr lang="en-GB" dirty="0" smtClean="0"/>
              <a:t>Define a set of service levels for different qualities of service;</a:t>
            </a:r>
          </a:p>
          <a:p>
            <a:endParaRPr lang="en-GB" dirty="0" smtClean="0"/>
          </a:p>
          <a:p>
            <a:r>
              <a:rPr lang="en-US" dirty="0" smtClean="0"/>
              <a:t>Status of Progress:</a:t>
            </a:r>
            <a:endParaRPr lang="en-GB" dirty="0" smtClean="0"/>
          </a:p>
          <a:p>
            <a:pPr lvl="1"/>
            <a:r>
              <a:rPr lang="en-US" dirty="0" smtClean="0"/>
              <a:t>Work is on-going to define the Engineering Work Packages with industry partners to:</a:t>
            </a:r>
            <a:endParaRPr lang="en-GB" dirty="0" smtClean="0"/>
          </a:p>
          <a:p>
            <a:pPr lvl="1"/>
            <a:r>
              <a:rPr lang="en-US" dirty="0" smtClean="0"/>
              <a:t>Specify the network provider concept;</a:t>
            </a:r>
            <a:endParaRPr lang="en-GB" dirty="0" smtClean="0"/>
          </a:p>
          <a:p>
            <a:pPr lvl="1"/>
            <a:r>
              <a:rPr lang="en-US" dirty="0" smtClean="0"/>
              <a:t>Verify the </a:t>
            </a:r>
            <a:r>
              <a:rPr lang="en-GB" dirty="0" smtClean="0"/>
              <a:t>scalability of the server and client applications;</a:t>
            </a:r>
          </a:p>
          <a:p>
            <a:pPr lvl="1"/>
            <a:r>
              <a:rPr lang="en-GB" dirty="0" smtClean="0"/>
              <a:t>Define suitable and sufficient monitoring and reporting tools;</a:t>
            </a:r>
          </a:p>
          <a:p>
            <a:pPr lvl="1"/>
            <a:r>
              <a:rPr lang="en-GB" dirty="0" smtClean="0"/>
              <a:t>Define suitable methods to provide different qualities of service;</a:t>
            </a:r>
          </a:p>
          <a:p>
            <a:endParaRPr lang="en-GB" dirty="0" smtClean="0"/>
          </a:p>
          <a:p>
            <a:r>
              <a:rPr lang="en-GB" dirty="0" smtClean="0"/>
              <a:t>Next Steps:</a:t>
            </a:r>
          </a:p>
          <a:p>
            <a:pPr lvl="1"/>
            <a:r>
              <a:rPr lang="en-GB" dirty="0" smtClean="0"/>
              <a:t>Assessment of prototype of EUM </a:t>
            </a:r>
            <a:r>
              <a:rPr lang="en-GB" dirty="0" err="1" smtClean="0"/>
              <a:t>Terr</a:t>
            </a:r>
            <a:r>
              <a:rPr lang="en-GB" dirty="0" smtClean="0"/>
              <a:t> on commercial Internet</a:t>
            </a:r>
          </a:p>
          <a:p>
            <a:endParaRPr lang="en-GB"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PF-III Web Map Services Scope</a:t>
            </a:r>
            <a:endParaRPr lang="en-US" dirty="0"/>
          </a:p>
        </p:txBody>
      </p:sp>
      <p:sp>
        <p:nvSpPr>
          <p:cNvPr id="3" name="Content Placeholder 2"/>
          <p:cNvSpPr>
            <a:spLocks noGrp="1"/>
          </p:cNvSpPr>
          <p:nvPr>
            <p:ph idx="1"/>
          </p:nvPr>
        </p:nvSpPr>
        <p:spPr/>
        <p:txBody>
          <a:bodyPr>
            <a:normAutofit fontScale="55000" lnSpcReduction="20000"/>
          </a:bodyPr>
          <a:lstStyle/>
          <a:p>
            <a:r>
              <a:rPr lang="en-GB" dirty="0" smtClean="0"/>
              <a:t>Provision of visualisations in near real-time, generated from EUMETSAT </a:t>
            </a:r>
            <a:r>
              <a:rPr lang="en-GB" dirty="0" smtClean="0">
                <a:solidFill>
                  <a:schemeClr val="tx1"/>
                </a:solidFill>
              </a:rPr>
              <a:t>open </a:t>
            </a:r>
            <a:r>
              <a:rPr lang="en-GB" dirty="0" smtClean="0"/>
              <a:t>and licensed products;</a:t>
            </a:r>
          </a:p>
          <a:p>
            <a:endParaRPr lang="en-GB" dirty="0" smtClean="0"/>
          </a:p>
          <a:p>
            <a:r>
              <a:rPr lang="en-US" dirty="0" smtClean="0"/>
              <a:t>Creation of an online holding of Licensed and non-Licensed visualizations;</a:t>
            </a:r>
          </a:p>
          <a:p>
            <a:endParaRPr lang="en-US" dirty="0" smtClean="0"/>
          </a:p>
          <a:p>
            <a:r>
              <a:rPr lang="en-US" dirty="0" smtClean="0"/>
              <a:t>Provide discovery services in the UI and from the WMS API to find the visualizations;</a:t>
            </a:r>
          </a:p>
          <a:p>
            <a:endParaRPr lang="en-US" dirty="0" smtClean="0"/>
          </a:p>
          <a:p>
            <a:pPr lvl="0">
              <a:defRPr/>
            </a:pPr>
            <a:r>
              <a:rPr lang="en-GB" dirty="0" smtClean="0"/>
              <a:t>Tailoring of EUMETSAT visualisations for each users:</a:t>
            </a:r>
          </a:p>
          <a:p>
            <a:pPr lvl="1"/>
            <a:r>
              <a:rPr lang="en-GB" dirty="0" smtClean="0"/>
              <a:t>Personalize visualisation and save in user’s profile;</a:t>
            </a:r>
          </a:p>
          <a:p>
            <a:pPr lvl="1"/>
            <a:r>
              <a:rPr lang="en-GB" dirty="0" smtClean="0"/>
              <a:t>Share with a colleague;</a:t>
            </a:r>
          </a:p>
          <a:p>
            <a:pPr lvl="1"/>
            <a:endParaRPr lang="en-GB" dirty="0" smtClean="0"/>
          </a:p>
          <a:p>
            <a:r>
              <a:rPr lang="en-GB" dirty="0" smtClean="0"/>
              <a:t>Demonstrate provision of  open and licensed data using OGC WFS and WCS:</a:t>
            </a:r>
          </a:p>
          <a:p>
            <a:pPr lvl="1"/>
            <a:r>
              <a:rPr lang="en-GB" dirty="0" smtClean="0"/>
              <a:t>WFS (Web Feature Service): provision of point values and integration within Web Interface;</a:t>
            </a:r>
          </a:p>
          <a:p>
            <a:pPr lvl="1"/>
            <a:r>
              <a:rPr lang="en-GB" dirty="0" smtClean="0"/>
              <a:t>WCS (Web Coverage Service): provision of data for a given time and area of Interest.</a:t>
            </a:r>
          </a:p>
        </p:txBody>
      </p:sp>
    </p:spTree>
    <p:extLst>
      <p:ext uri="{BB962C8B-B14F-4D97-AF65-F5344CB8AC3E}">
        <p14:creationId xmlns:p14="http://schemas.microsoft.com/office/powerpoint/2010/main" val="174401603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180000" lvl="1"/>
            <a:r>
              <a:rPr lang="en-GB" dirty="0" smtClean="0"/>
              <a:t>PF-III Web Map Services Status - completed</a:t>
            </a:r>
            <a:endParaRPr lang="en-US" dirty="0" smtClean="0"/>
          </a:p>
        </p:txBody>
      </p:sp>
      <p:sp>
        <p:nvSpPr>
          <p:cNvPr id="8" name="Rectangle 7"/>
          <p:cNvSpPr/>
          <p:nvPr/>
        </p:nvSpPr>
        <p:spPr>
          <a:xfrm>
            <a:off x="2476500" y="2213283"/>
            <a:ext cx="4953000" cy="2431435"/>
          </a:xfrm>
          <a:prstGeom prst="rect">
            <a:avLst/>
          </a:prstGeom>
        </p:spPr>
        <p:txBody>
          <a:bodyPr>
            <a:spAutoFit/>
          </a:bodyPr>
          <a:lstStyle/>
          <a:p>
            <a:pPr lvl="1">
              <a:spcBef>
                <a:spcPts val="600"/>
              </a:spcBef>
              <a:spcAft>
                <a:spcPts val="600"/>
              </a:spcAft>
            </a:pPr>
            <a:r>
              <a:rPr lang="en-GB" sz="2200" dirty="0" smtClean="0"/>
              <a:t>Web Services Engineers:		GSI/C/OE, GSI/C/OB</a:t>
            </a:r>
          </a:p>
          <a:p>
            <a:pPr lvl="1">
              <a:spcBef>
                <a:spcPts val="600"/>
              </a:spcBef>
              <a:spcAft>
                <a:spcPts val="600"/>
              </a:spcAft>
            </a:pPr>
            <a:r>
              <a:rPr lang="en-GB" sz="2200" dirty="0" smtClean="0"/>
              <a:t>System engineer support: 	GSI/C/NE</a:t>
            </a:r>
          </a:p>
          <a:p>
            <a:pPr lvl="1">
              <a:spcBef>
                <a:spcPts val="600"/>
              </a:spcBef>
              <a:spcAft>
                <a:spcPts val="600"/>
              </a:spcAft>
            </a:pPr>
            <a:r>
              <a:rPr lang="pt-PT" sz="2200" dirty="0" smtClean="0"/>
              <a:t>User Service Representatives:	USC/MHi, USC//T/IP </a:t>
            </a:r>
          </a:p>
        </p:txBody>
      </p:sp>
      <p:sp>
        <p:nvSpPr>
          <p:cNvPr id="9" name="Content Placeholder 10"/>
          <p:cNvSpPr>
            <a:spLocks noGrp="1"/>
          </p:cNvSpPr>
          <p:nvPr>
            <p:ph idx="1"/>
          </p:nvPr>
        </p:nvSpPr>
        <p:spPr>
          <a:xfrm>
            <a:off x="266700" y="992188"/>
            <a:ext cx="9447213" cy="5391150"/>
          </a:xfrm>
        </p:spPr>
        <p:txBody>
          <a:bodyPr>
            <a:normAutofit lnSpcReduction="10000"/>
          </a:bodyPr>
          <a:lstStyle/>
          <a:p>
            <a:pPr>
              <a:spcBef>
                <a:spcPts val="600"/>
              </a:spcBef>
              <a:spcAft>
                <a:spcPts val="600"/>
              </a:spcAft>
            </a:pPr>
            <a:r>
              <a:rPr lang="pt-PT" sz="2400" dirty="0" smtClean="0"/>
              <a:t>EOWS WMS Workshops with industry support for </a:t>
            </a:r>
            <a:r>
              <a:rPr lang="pt-PT" sz="2400" dirty="0" err="1" smtClean="0"/>
              <a:t>requirements</a:t>
            </a:r>
            <a:r>
              <a:rPr lang="pt-PT" sz="2400" dirty="0" smtClean="0"/>
              <a:t> </a:t>
            </a:r>
            <a:r>
              <a:rPr lang="pt-PT" sz="2400" dirty="0" err="1" smtClean="0"/>
              <a:t>accessement</a:t>
            </a:r>
            <a:r>
              <a:rPr lang="pt-PT" sz="2400" dirty="0" smtClean="0"/>
              <a:t> &amp; </a:t>
            </a:r>
            <a:r>
              <a:rPr lang="pt-PT" sz="2400" dirty="0" err="1" smtClean="0"/>
              <a:t>clarifications</a:t>
            </a:r>
            <a:r>
              <a:rPr lang="pt-PT" sz="2400" dirty="0" smtClean="0"/>
              <a:t> </a:t>
            </a:r>
            <a:r>
              <a:rPr lang="pt-PT" sz="2400" dirty="0" err="1" smtClean="0"/>
              <a:t>May</a:t>
            </a:r>
            <a:r>
              <a:rPr lang="pt-PT" sz="2400" dirty="0" smtClean="0"/>
              <a:t> 2017; </a:t>
            </a:r>
          </a:p>
          <a:p>
            <a:pPr>
              <a:spcBef>
                <a:spcPts val="600"/>
              </a:spcBef>
              <a:spcAft>
                <a:spcPts val="600"/>
              </a:spcAft>
            </a:pPr>
            <a:r>
              <a:rPr lang="pt-PT" sz="2400" dirty="0" smtClean="0"/>
              <a:t>Trade Off Analyses for the Front End – Final Consolidated document delivered. Technologies have been selected;</a:t>
            </a:r>
          </a:p>
          <a:p>
            <a:pPr>
              <a:spcBef>
                <a:spcPts val="600"/>
              </a:spcBef>
              <a:spcAft>
                <a:spcPts val="600"/>
              </a:spcAft>
            </a:pPr>
            <a:r>
              <a:rPr lang="pt-PT" sz="2400" dirty="0" smtClean="0"/>
              <a:t>Trade Off Analyses for the Back End – Final Consolidated document delivered. Technology have been selected;</a:t>
            </a:r>
          </a:p>
          <a:p>
            <a:pPr>
              <a:spcBef>
                <a:spcPts val="600"/>
              </a:spcBef>
              <a:spcAft>
                <a:spcPts val="600"/>
              </a:spcAft>
            </a:pPr>
            <a:r>
              <a:rPr lang="pt-PT" sz="2400" dirty="0"/>
              <a:t>Succesful Architecture Concept Checkpoint </a:t>
            </a:r>
            <a:r>
              <a:rPr lang="pt-PT" sz="2400" dirty="0" err="1"/>
              <a:t>review</a:t>
            </a:r>
            <a:r>
              <a:rPr lang="pt-PT" sz="2400" dirty="0"/>
              <a:t> </a:t>
            </a:r>
            <a:r>
              <a:rPr lang="pt-PT" sz="2400" dirty="0" smtClean="0"/>
              <a:t>(</a:t>
            </a:r>
            <a:r>
              <a:rPr lang="pt-PT" sz="2400" dirty="0" err="1" smtClean="0"/>
              <a:t>July</a:t>
            </a:r>
            <a:r>
              <a:rPr lang="pt-PT" sz="2400" dirty="0" smtClean="0"/>
              <a:t> 2017); </a:t>
            </a:r>
            <a:endParaRPr lang="pt-PT" sz="2400" dirty="0"/>
          </a:p>
          <a:p>
            <a:pPr lvl="1">
              <a:spcBef>
                <a:spcPts val="600"/>
              </a:spcBef>
              <a:spcAft>
                <a:spcPts val="600"/>
              </a:spcAft>
            </a:pPr>
            <a:r>
              <a:rPr lang="en-GB" sz="2000" dirty="0" smtClean="0"/>
              <a:t>WMS System Concept and Top-Level Architecture Document;</a:t>
            </a:r>
            <a:endParaRPr lang="pt-PT" sz="2000" dirty="0" smtClean="0"/>
          </a:p>
          <a:p>
            <a:pPr lvl="1">
              <a:spcBef>
                <a:spcPts val="600"/>
              </a:spcBef>
              <a:spcAft>
                <a:spcPts val="600"/>
              </a:spcAft>
            </a:pPr>
            <a:r>
              <a:rPr lang="pt-PT" sz="2000" dirty="0" smtClean="0"/>
              <a:t>WMS System Requirements Document;</a:t>
            </a:r>
          </a:p>
          <a:p>
            <a:pPr lvl="1">
              <a:spcBef>
                <a:spcPts val="600"/>
              </a:spcBef>
              <a:spcAft>
                <a:spcPts val="600"/>
              </a:spcAft>
            </a:pPr>
            <a:r>
              <a:rPr lang="en-GB" sz="2000" dirty="0" smtClean="0"/>
              <a:t>WMS Service Declaration;</a:t>
            </a:r>
            <a:endParaRPr lang="pt-PT" sz="2000" dirty="0" smtClean="0"/>
          </a:p>
          <a:p>
            <a:pPr lvl="0">
              <a:spcBef>
                <a:spcPts val="600"/>
              </a:spcBef>
              <a:spcAft>
                <a:spcPts val="600"/>
              </a:spcAft>
            </a:pPr>
            <a:r>
              <a:rPr lang="pt-PT" sz="2400" dirty="0" smtClean="0">
                <a:solidFill>
                  <a:srgbClr val="002569"/>
                </a:solidFill>
              </a:rPr>
              <a:t>Priorities for the upcomming activities have been provieded and agreed;</a:t>
            </a:r>
          </a:p>
          <a:p>
            <a:pPr>
              <a:spcBef>
                <a:spcPts val="600"/>
              </a:spcBef>
              <a:spcAft>
                <a:spcPts val="600"/>
              </a:spcAft>
              <a:buNone/>
            </a:pPr>
            <a:endParaRPr lang="pt-PT" sz="1800" dirty="0" smtClean="0"/>
          </a:p>
          <a:p>
            <a:pPr>
              <a:spcBef>
                <a:spcPts val="600"/>
              </a:spcBef>
              <a:spcAft>
                <a:spcPts val="600"/>
              </a:spcAft>
            </a:pPr>
            <a:endParaRPr lang="pt-PT" sz="2600" dirty="0" smtClean="0"/>
          </a:p>
          <a:p>
            <a:pPr lvl="1">
              <a:spcBef>
                <a:spcPts val="600"/>
              </a:spcBef>
              <a:spcAft>
                <a:spcPts val="600"/>
              </a:spcAft>
            </a:pPr>
            <a:endParaRPr lang="pt-PT" sz="2200" dirty="0" smtClean="0"/>
          </a:p>
          <a:p>
            <a:pPr lvl="2">
              <a:spcBef>
                <a:spcPts val="600"/>
              </a:spcBef>
              <a:spcAft>
                <a:spcPts val="600"/>
              </a:spcAft>
              <a:buNone/>
            </a:pPr>
            <a:endParaRPr lang="pt-PT" sz="1800" dirty="0" smtClean="0"/>
          </a:p>
          <a:p>
            <a:pPr lvl="2">
              <a:spcBef>
                <a:spcPts val="600"/>
              </a:spcBef>
              <a:spcAft>
                <a:spcPts val="600"/>
              </a:spcAft>
              <a:buNone/>
            </a:pPr>
            <a:endParaRPr lang="pt-PT" sz="1800" dirty="0" smtClean="0"/>
          </a:p>
          <a:p>
            <a:endParaRPr lang="en-GB" b="1" dirty="0" smtClean="0"/>
          </a:p>
          <a:p>
            <a:pPr>
              <a:buNone/>
            </a:pPr>
            <a:endParaRPr lang="en-GB" dirty="0" smtClean="0"/>
          </a:p>
          <a:p>
            <a:endParaRPr lang="en-GB"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180000" lvl="1"/>
            <a:r>
              <a:rPr lang="en-GB" dirty="0" smtClean="0"/>
              <a:t>PF-III Web Map Services Status – on going</a:t>
            </a:r>
            <a:endParaRPr lang="en-US" dirty="0" smtClean="0"/>
          </a:p>
        </p:txBody>
      </p:sp>
      <p:sp>
        <p:nvSpPr>
          <p:cNvPr id="8" name="Rectangle 7"/>
          <p:cNvSpPr/>
          <p:nvPr/>
        </p:nvSpPr>
        <p:spPr>
          <a:xfrm>
            <a:off x="2476500" y="2213283"/>
            <a:ext cx="4953000" cy="2431435"/>
          </a:xfrm>
          <a:prstGeom prst="rect">
            <a:avLst/>
          </a:prstGeom>
        </p:spPr>
        <p:txBody>
          <a:bodyPr>
            <a:spAutoFit/>
          </a:bodyPr>
          <a:lstStyle/>
          <a:p>
            <a:pPr lvl="1">
              <a:spcBef>
                <a:spcPts val="600"/>
              </a:spcBef>
              <a:spcAft>
                <a:spcPts val="600"/>
              </a:spcAft>
            </a:pPr>
            <a:r>
              <a:rPr lang="en-GB" sz="2200" dirty="0" smtClean="0"/>
              <a:t>Web Services Engineers:		GSI/C/OE, GSI/C/OB</a:t>
            </a:r>
          </a:p>
          <a:p>
            <a:pPr lvl="1">
              <a:spcBef>
                <a:spcPts val="600"/>
              </a:spcBef>
              <a:spcAft>
                <a:spcPts val="600"/>
              </a:spcAft>
            </a:pPr>
            <a:r>
              <a:rPr lang="en-GB" sz="2200" dirty="0" smtClean="0"/>
              <a:t>System engineer support: 	GSI/C/NE</a:t>
            </a:r>
          </a:p>
          <a:p>
            <a:pPr lvl="1">
              <a:spcBef>
                <a:spcPts val="600"/>
              </a:spcBef>
              <a:spcAft>
                <a:spcPts val="600"/>
              </a:spcAft>
            </a:pPr>
            <a:r>
              <a:rPr lang="pt-PT" sz="2200" dirty="0" smtClean="0"/>
              <a:t>User Service Representatives:	USC/MHi, USC//T/IP </a:t>
            </a:r>
          </a:p>
        </p:txBody>
      </p:sp>
      <p:sp>
        <p:nvSpPr>
          <p:cNvPr id="9" name="Content Placeholder 10"/>
          <p:cNvSpPr>
            <a:spLocks noGrp="1"/>
          </p:cNvSpPr>
          <p:nvPr>
            <p:ph idx="1"/>
          </p:nvPr>
        </p:nvSpPr>
        <p:spPr>
          <a:xfrm>
            <a:off x="266700" y="992188"/>
            <a:ext cx="9447213" cy="5391150"/>
          </a:xfrm>
        </p:spPr>
        <p:txBody>
          <a:bodyPr>
            <a:normAutofit/>
          </a:bodyPr>
          <a:lstStyle/>
          <a:p>
            <a:pPr marL="0" indent="0">
              <a:spcBef>
                <a:spcPts val="600"/>
              </a:spcBef>
              <a:spcAft>
                <a:spcPts val="600"/>
              </a:spcAft>
              <a:buNone/>
            </a:pPr>
            <a:endParaRPr lang="pt-PT" sz="2200" dirty="0" smtClean="0"/>
          </a:p>
          <a:p>
            <a:pPr>
              <a:spcBef>
                <a:spcPts val="600"/>
              </a:spcBef>
              <a:spcAft>
                <a:spcPts val="600"/>
              </a:spcAft>
            </a:pPr>
            <a:r>
              <a:rPr lang="pt-PT" sz="2200" dirty="0"/>
              <a:t>Preparation of a WMS Design Workshop; </a:t>
            </a:r>
          </a:p>
          <a:p>
            <a:pPr>
              <a:spcBef>
                <a:spcPts val="600"/>
              </a:spcBef>
              <a:spcAft>
                <a:spcPts val="600"/>
              </a:spcAft>
            </a:pPr>
            <a:r>
              <a:rPr lang="pt-PT" sz="2200" dirty="0" smtClean="0"/>
              <a:t>Definition of the WMS Products to be made available in the GUI;</a:t>
            </a:r>
          </a:p>
          <a:p>
            <a:pPr>
              <a:spcBef>
                <a:spcPts val="600"/>
              </a:spcBef>
              <a:spcAft>
                <a:spcPts val="600"/>
              </a:spcAft>
            </a:pPr>
            <a:r>
              <a:rPr lang="pt-PT" sz="2200" dirty="0" smtClean="0"/>
              <a:t>Support to the </a:t>
            </a:r>
            <a:r>
              <a:rPr lang="en-US" sz="2200" dirty="0" smtClean="0"/>
              <a:t>User Validation process definition;</a:t>
            </a:r>
            <a:endParaRPr lang="pt-PT" sz="2200" dirty="0" smtClean="0"/>
          </a:p>
          <a:p>
            <a:pPr>
              <a:spcBef>
                <a:spcPts val="600"/>
              </a:spcBef>
              <a:spcAft>
                <a:spcPts val="600"/>
              </a:spcAft>
            </a:pPr>
            <a:r>
              <a:rPr lang="pt-PT" sz="2200" dirty="0" smtClean="0"/>
              <a:t>Consolidation of WMS User and HL Requirements. </a:t>
            </a:r>
            <a:endParaRPr lang="pt-PT" sz="2200" b="1" dirty="0" smtClean="0"/>
          </a:p>
          <a:p>
            <a:pPr>
              <a:spcBef>
                <a:spcPts val="600"/>
              </a:spcBef>
              <a:spcAft>
                <a:spcPts val="600"/>
              </a:spcAft>
            </a:pPr>
            <a:endParaRPr lang="pt-PT" sz="2600" dirty="0" smtClean="0"/>
          </a:p>
          <a:p>
            <a:pPr lvl="1">
              <a:spcBef>
                <a:spcPts val="600"/>
              </a:spcBef>
              <a:spcAft>
                <a:spcPts val="600"/>
              </a:spcAft>
            </a:pPr>
            <a:endParaRPr lang="pt-PT" sz="2200" dirty="0" smtClean="0"/>
          </a:p>
          <a:p>
            <a:pPr lvl="2">
              <a:spcBef>
                <a:spcPts val="600"/>
              </a:spcBef>
              <a:spcAft>
                <a:spcPts val="600"/>
              </a:spcAft>
              <a:buNone/>
            </a:pPr>
            <a:endParaRPr lang="pt-PT" sz="1800" dirty="0" smtClean="0"/>
          </a:p>
          <a:p>
            <a:pPr lvl="2">
              <a:spcBef>
                <a:spcPts val="600"/>
              </a:spcBef>
              <a:spcAft>
                <a:spcPts val="600"/>
              </a:spcAft>
              <a:buNone/>
            </a:pPr>
            <a:endParaRPr lang="pt-PT" sz="1800" dirty="0" smtClean="0"/>
          </a:p>
          <a:p>
            <a:endParaRPr lang="en-GB" b="1" dirty="0" smtClean="0"/>
          </a:p>
          <a:p>
            <a:pPr>
              <a:buNone/>
            </a:pPr>
            <a:endParaRPr lang="en-GB" dirty="0" smtClean="0"/>
          </a:p>
          <a:p>
            <a:endParaRPr lang="en-GB"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PF-IV (Product Customization Toolbox) Scope</a:t>
            </a:r>
            <a:endParaRPr lang="en-GB" dirty="0"/>
          </a:p>
        </p:txBody>
      </p:sp>
      <p:sp>
        <p:nvSpPr>
          <p:cNvPr id="5" name="Content Placeholder 4"/>
          <p:cNvSpPr>
            <a:spLocks noGrp="1"/>
          </p:cNvSpPr>
          <p:nvPr>
            <p:ph idx="1"/>
          </p:nvPr>
        </p:nvSpPr>
        <p:spPr/>
        <p:txBody>
          <a:bodyPr>
            <a:normAutofit fontScale="55000" lnSpcReduction="20000"/>
          </a:bodyPr>
          <a:lstStyle/>
          <a:p>
            <a:r>
              <a:rPr lang="en-GB" dirty="0" smtClean="0"/>
              <a:t>Entails for the </a:t>
            </a:r>
            <a:r>
              <a:rPr lang="en-GB" i="1" dirty="0" smtClean="0"/>
              <a:t>re-formatting and customization of EUMETSAT products; </a:t>
            </a:r>
          </a:p>
          <a:p>
            <a:endParaRPr lang="en-GB" dirty="0" smtClean="0"/>
          </a:p>
          <a:p>
            <a:r>
              <a:rPr lang="en-GB" dirty="0" smtClean="0"/>
              <a:t>To be </a:t>
            </a:r>
            <a:r>
              <a:rPr lang="en-GB" i="1" dirty="0" smtClean="0"/>
              <a:t>accessible</a:t>
            </a:r>
            <a:r>
              <a:rPr lang="en-GB" dirty="0" smtClean="0"/>
              <a:t> for </a:t>
            </a:r>
            <a:r>
              <a:rPr lang="en-GB" i="1" dirty="0" smtClean="0"/>
              <a:t>all EUMETSAT users </a:t>
            </a:r>
            <a:r>
              <a:rPr lang="en-GB" dirty="0" smtClean="0"/>
              <a:t>that wants to </a:t>
            </a:r>
            <a:r>
              <a:rPr lang="en-GB" i="1" dirty="0" smtClean="0"/>
              <a:t>convert</a:t>
            </a:r>
            <a:r>
              <a:rPr lang="en-GB" dirty="0" smtClean="0"/>
              <a:t> from </a:t>
            </a:r>
            <a:r>
              <a:rPr lang="en-GB" i="1" dirty="0" smtClean="0"/>
              <a:t>EUMETSAT internal format </a:t>
            </a:r>
            <a:r>
              <a:rPr lang="en-GB" dirty="0" smtClean="0"/>
              <a:t>to a variety of </a:t>
            </a:r>
            <a:r>
              <a:rPr lang="en-GB" i="1" dirty="0" smtClean="0"/>
              <a:t>industry standard formats </a:t>
            </a:r>
            <a:r>
              <a:rPr lang="en-GB" dirty="0" smtClean="0"/>
              <a:t>(</a:t>
            </a:r>
            <a:r>
              <a:rPr lang="en-GB" dirty="0" err="1" smtClean="0"/>
              <a:t>NetCDF</a:t>
            </a:r>
            <a:r>
              <a:rPr lang="en-GB" dirty="0" smtClean="0"/>
              <a:t>, HDF, JPEG200, etc.);</a:t>
            </a:r>
          </a:p>
          <a:p>
            <a:endParaRPr lang="en-GB" dirty="0" smtClean="0"/>
          </a:p>
          <a:p>
            <a:r>
              <a:rPr lang="en-GB" dirty="0" smtClean="0"/>
              <a:t>To customize the products in a way that allow the products ingestion in user applications, to do so the toolbox mainly allow:</a:t>
            </a:r>
          </a:p>
          <a:p>
            <a:pPr lvl="1"/>
            <a:r>
              <a:rPr lang="en-GB" dirty="0" smtClean="0"/>
              <a:t>Changing the product projection; </a:t>
            </a:r>
          </a:p>
          <a:p>
            <a:pPr lvl="1"/>
            <a:r>
              <a:rPr lang="en-GB" dirty="0" smtClean="0"/>
              <a:t>Selecting specific regions of interest (ROI);</a:t>
            </a:r>
          </a:p>
          <a:p>
            <a:pPr lvl="1"/>
            <a:r>
              <a:rPr lang="en-GB" dirty="0" smtClean="0"/>
              <a:t>Extracting data layer (bands information, etc.);</a:t>
            </a:r>
          </a:p>
          <a:p>
            <a:pPr lvl="1"/>
            <a:r>
              <a:rPr lang="en-GB" dirty="0" smtClean="0"/>
              <a:t>Generating </a:t>
            </a:r>
            <a:r>
              <a:rPr lang="en-GB" dirty="0" err="1" smtClean="0"/>
              <a:t>Quicklooks</a:t>
            </a:r>
            <a:r>
              <a:rPr lang="en-GB" dirty="0"/>
              <a:t>;</a:t>
            </a:r>
            <a:endParaRPr lang="en-GB" dirty="0" smtClean="0"/>
          </a:p>
          <a:p>
            <a:pPr lvl="1"/>
            <a:r>
              <a:rPr lang="en-GB" dirty="0" smtClean="0"/>
              <a:t>Re-sampling</a:t>
            </a:r>
            <a:r>
              <a:rPr lang="en-GB" dirty="0"/>
              <a:t>;</a:t>
            </a:r>
            <a:endParaRPr lang="en-GB" dirty="0" smtClean="0"/>
          </a:p>
          <a:p>
            <a:pPr lvl="1"/>
            <a:endParaRPr lang="en-GB" dirty="0" smtClean="0"/>
          </a:p>
          <a:p>
            <a:r>
              <a:rPr lang="en-GB" dirty="0" smtClean="0"/>
              <a:t> The major challenge is having a </a:t>
            </a:r>
            <a:r>
              <a:rPr lang="en-GB" i="1" dirty="0" smtClean="0"/>
              <a:t>design</a:t>
            </a:r>
            <a:r>
              <a:rPr lang="en-GB" dirty="0" smtClean="0"/>
              <a:t> which is </a:t>
            </a:r>
            <a:r>
              <a:rPr lang="en-GB" i="1" dirty="0" smtClean="0"/>
              <a:t>robust</a:t>
            </a:r>
            <a:r>
              <a:rPr lang="en-GB" dirty="0" smtClean="0"/>
              <a:t>, </a:t>
            </a:r>
            <a:r>
              <a:rPr lang="en-GB" i="1" dirty="0" smtClean="0"/>
              <a:t>extendable</a:t>
            </a:r>
            <a:r>
              <a:rPr lang="en-GB" dirty="0" smtClean="0"/>
              <a:t> and </a:t>
            </a:r>
            <a:r>
              <a:rPr lang="en-GB" i="1" dirty="0" smtClean="0"/>
              <a:t>intuitive</a:t>
            </a:r>
            <a:r>
              <a:rPr lang="en-GB" dirty="0" smtClean="0"/>
              <a:t> that </a:t>
            </a:r>
            <a:r>
              <a:rPr lang="en-GB" i="1" u="sng" dirty="0" smtClean="0"/>
              <a:t>can be used all of our users</a:t>
            </a:r>
            <a:r>
              <a:rPr lang="en-GB" dirty="0" smtClean="0"/>
              <a:t> (WOCA/WORA):</a:t>
            </a:r>
          </a:p>
          <a:p>
            <a:pPr lvl="1"/>
            <a:r>
              <a:rPr lang="en-GB" dirty="0" smtClean="0"/>
              <a:t>Toolbox provides an API, a Command Line Interface (CLI) and web services;</a:t>
            </a:r>
          </a:p>
          <a:p>
            <a:pPr>
              <a:buNone/>
            </a:pPr>
            <a:r>
              <a:rPr lang="en-GB" dirty="0" smtClean="0"/>
              <a:t>    </a:t>
            </a:r>
            <a:endParaRPr lang="en-GB"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PF-IV (Product Customization Toolbox) Status</a:t>
            </a:r>
            <a:endParaRPr lang="en-GB" dirty="0"/>
          </a:p>
        </p:txBody>
      </p:sp>
      <p:sp>
        <p:nvSpPr>
          <p:cNvPr id="3" name="Content Placeholder 2"/>
          <p:cNvSpPr>
            <a:spLocks noGrp="1"/>
          </p:cNvSpPr>
          <p:nvPr>
            <p:ph idx="1"/>
          </p:nvPr>
        </p:nvSpPr>
        <p:spPr/>
        <p:txBody>
          <a:bodyPr>
            <a:normAutofit fontScale="70000" lnSpcReduction="20000"/>
          </a:bodyPr>
          <a:lstStyle/>
          <a:p>
            <a:r>
              <a:rPr lang="en-GB" sz="3400" dirty="0" smtClean="0"/>
              <a:t>The </a:t>
            </a:r>
            <a:r>
              <a:rPr lang="en-GB" sz="3400" i="1" dirty="0" smtClean="0"/>
              <a:t>user requirements document </a:t>
            </a:r>
            <a:r>
              <a:rPr lang="en-GB" sz="3400" dirty="0" smtClean="0"/>
              <a:t>is </a:t>
            </a:r>
            <a:r>
              <a:rPr lang="en-GB" sz="3400" i="1" dirty="0" smtClean="0"/>
              <a:t>mature</a:t>
            </a:r>
            <a:r>
              <a:rPr lang="en-GB" sz="3400" dirty="0" smtClean="0"/>
              <a:t>: First version has been published; </a:t>
            </a:r>
          </a:p>
          <a:p>
            <a:endParaRPr lang="en-GB" sz="3400" dirty="0" smtClean="0"/>
          </a:p>
          <a:p>
            <a:r>
              <a:rPr lang="en-GB" sz="3400" dirty="0" smtClean="0"/>
              <a:t>The </a:t>
            </a:r>
            <a:r>
              <a:rPr lang="en-GB" sz="3400" i="1" dirty="0" smtClean="0"/>
              <a:t>ITT process </a:t>
            </a:r>
            <a:r>
              <a:rPr lang="en-GB" sz="3400" dirty="0" smtClean="0"/>
              <a:t>has been </a:t>
            </a:r>
            <a:r>
              <a:rPr lang="en-GB" sz="3400" i="1" dirty="0" smtClean="0"/>
              <a:t>finished</a:t>
            </a:r>
            <a:r>
              <a:rPr lang="en-GB" sz="3400" dirty="0" smtClean="0"/>
              <a:t> for selecting the company supporting EUMETSAT during the pathfinder implementation;</a:t>
            </a:r>
          </a:p>
          <a:p>
            <a:endParaRPr lang="en-GB" sz="3400" dirty="0" smtClean="0"/>
          </a:p>
          <a:p>
            <a:r>
              <a:rPr lang="en-GB" sz="3400" dirty="0" smtClean="0"/>
              <a:t>The project is </a:t>
            </a:r>
            <a:r>
              <a:rPr lang="en-GB" sz="3400" i="1" dirty="0" smtClean="0"/>
              <a:t>currently</a:t>
            </a:r>
            <a:r>
              <a:rPr lang="en-GB" sz="3400" dirty="0" smtClean="0"/>
              <a:t> evolving </a:t>
            </a:r>
            <a:r>
              <a:rPr lang="en-GB" sz="3400" i="1" dirty="0" smtClean="0"/>
              <a:t>slightly</a:t>
            </a:r>
            <a:r>
              <a:rPr lang="en-GB" sz="3400" dirty="0" smtClean="0"/>
              <a:t> </a:t>
            </a:r>
            <a:r>
              <a:rPr lang="en-GB" sz="3400" i="1" dirty="0" smtClean="0"/>
              <a:t>behind the schedule :</a:t>
            </a:r>
          </a:p>
          <a:p>
            <a:pPr lvl="1"/>
            <a:r>
              <a:rPr lang="en-GB" sz="3400" dirty="0" smtClean="0"/>
              <a:t>KOM with the company selected has not yet taken place;</a:t>
            </a:r>
          </a:p>
          <a:p>
            <a:pPr lvl="1"/>
            <a:r>
              <a:rPr lang="en-GB" sz="3400" dirty="0" smtClean="0"/>
              <a:t>It is expected to be held by end of July in a date TBC; </a:t>
            </a:r>
          </a:p>
          <a:p>
            <a:endParaRPr lang="en-GB" sz="3400" dirty="0" smtClean="0"/>
          </a:p>
          <a:p>
            <a:r>
              <a:rPr lang="en-GB" sz="3400" i="1" dirty="0" smtClean="0"/>
              <a:t>Next milestones</a:t>
            </a:r>
            <a:r>
              <a:rPr lang="en-GB" sz="3400" dirty="0" smtClean="0"/>
              <a:t> will be:</a:t>
            </a:r>
          </a:p>
          <a:p>
            <a:pPr lvl="1"/>
            <a:r>
              <a:rPr lang="en-GB" i="1" dirty="0" smtClean="0"/>
              <a:t>Analysis</a:t>
            </a:r>
            <a:r>
              <a:rPr lang="en-GB" dirty="0" smtClean="0"/>
              <a:t> of the </a:t>
            </a:r>
            <a:r>
              <a:rPr lang="en-GB" i="1" dirty="0" smtClean="0"/>
              <a:t>State of the Art of technologies</a:t>
            </a:r>
            <a:r>
              <a:rPr lang="en-GB" dirty="0" smtClean="0"/>
              <a:t>, for its integration on the toolbox, and </a:t>
            </a:r>
            <a:r>
              <a:rPr lang="en-GB" i="1" dirty="0" smtClean="0"/>
              <a:t>System Requirement elicitation </a:t>
            </a:r>
            <a:r>
              <a:rPr lang="en-GB" dirty="0" smtClean="0"/>
              <a:t>by the </a:t>
            </a:r>
            <a:r>
              <a:rPr lang="en-GB" i="1" dirty="0" smtClean="0"/>
              <a:t>end of October 2017</a:t>
            </a:r>
            <a:r>
              <a:rPr lang="en-GB" dirty="0"/>
              <a:t>;</a:t>
            </a:r>
            <a:endParaRPr lang="en-GB" dirty="0" smtClean="0"/>
          </a:p>
          <a:p>
            <a:pPr lvl="1"/>
            <a:r>
              <a:rPr lang="en-GB" dirty="0" smtClean="0"/>
              <a:t>A rapid and iterative </a:t>
            </a:r>
            <a:r>
              <a:rPr lang="en-GB" i="1" dirty="0" smtClean="0"/>
              <a:t>design</a:t>
            </a:r>
            <a:r>
              <a:rPr lang="en-GB" dirty="0" smtClean="0"/>
              <a:t> and </a:t>
            </a:r>
            <a:r>
              <a:rPr lang="en-GB" i="1" dirty="0" smtClean="0"/>
              <a:t>prototyping </a:t>
            </a:r>
            <a:r>
              <a:rPr lang="en-GB" dirty="0" smtClean="0"/>
              <a:t>of the </a:t>
            </a:r>
            <a:r>
              <a:rPr lang="en-GB" i="1" dirty="0" smtClean="0"/>
              <a:t>main; functionalities </a:t>
            </a:r>
            <a:r>
              <a:rPr lang="en-GB" dirty="0" smtClean="0"/>
              <a:t>targeted by the user validation expected by </a:t>
            </a:r>
            <a:r>
              <a:rPr lang="en-GB" i="1" dirty="0" smtClean="0"/>
              <a:t>end Q1 2018</a:t>
            </a:r>
            <a:r>
              <a:rPr lang="en-GB" dirty="0" smtClean="0"/>
              <a:t>.</a:t>
            </a:r>
          </a:p>
          <a:p>
            <a:endParaRPr lang="en-GB"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PF-V Hosted Processing Scope</a:t>
            </a:r>
            <a:endParaRPr lang="en-GB" dirty="0"/>
          </a:p>
        </p:txBody>
      </p:sp>
      <p:sp>
        <p:nvSpPr>
          <p:cNvPr id="3" name="Content Placeholder 2"/>
          <p:cNvSpPr>
            <a:spLocks noGrp="1"/>
          </p:cNvSpPr>
          <p:nvPr>
            <p:ph idx="1"/>
          </p:nvPr>
        </p:nvSpPr>
        <p:spPr/>
        <p:txBody>
          <a:bodyPr/>
          <a:lstStyle/>
          <a:p>
            <a:pPr marL="0" indent="0">
              <a:buNone/>
            </a:pPr>
            <a:endParaRPr lang="en-GB" sz="2400" dirty="0" smtClean="0"/>
          </a:p>
          <a:p>
            <a:r>
              <a:rPr lang="en-GB" sz="2400" dirty="0" smtClean="0"/>
              <a:t>To prototype a future </a:t>
            </a:r>
            <a:r>
              <a:rPr lang="en-GB" sz="2400" dirty="0" smtClean="0"/>
              <a:t>service and corresponding architecture for </a:t>
            </a:r>
            <a:r>
              <a:rPr lang="en-GB" sz="2400" dirty="0" smtClean="0"/>
              <a:t>allowing external and internal users to access EUMETSAT’s archive of images </a:t>
            </a:r>
            <a:r>
              <a:rPr lang="en-GB" sz="2400" dirty="0" smtClean="0"/>
              <a:t>&amp; products </a:t>
            </a:r>
            <a:r>
              <a:rPr lang="en-GB" sz="2400" dirty="0" smtClean="0"/>
              <a:t>for their </a:t>
            </a:r>
            <a:r>
              <a:rPr lang="en-GB" sz="2400" dirty="0" smtClean="0"/>
              <a:t>own development </a:t>
            </a:r>
            <a:r>
              <a:rPr lang="en-GB" sz="2400" dirty="0" smtClean="0"/>
              <a:t>and processing </a:t>
            </a:r>
            <a:r>
              <a:rPr lang="en-GB" sz="2400" dirty="0" smtClean="0"/>
              <a:t>needs utilising EUMETSAT resources &amp; tools</a:t>
            </a:r>
            <a:endParaRPr lang="en-GB" sz="2400" dirty="0" smtClean="0"/>
          </a:p>
          <a:p>
            <a:endParaRPr lang="en-GB"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PF-V Hosted Processing Status</a:t>
            </a:r>
            <a:endParaRPr lang="en-GB" dirty="0"/>
          </a:p>
        </p:txBody>
      </p:sp>
      <p:sp>
        <p:nvSpPr>
          <p:cNvPr id="3" name="Content Placeholder 2"/>
          <p:cNvSpPr>
            <a:spLocks noGrp="1"/>
          </p:cNvSpPr>
          <p:nvPr>
            <p:ph idx="1"/>
          </p:nvPr>
        </p:nvSpPr>
        <p:spPr/>
        <p:txBody>
          <a:bodyPr>
            <a:normAutofit/>
          </a:bodyPr>
          <a:lstStyle/>
          <a:p>
            <a:r>
              <a:rPr lang="en-GB" sz="2800" dirty="0" smtClean="0"/>
              <a:t>The project is in the design stage;</a:t>
            </a:r>
          </a:p>
          <a:p>
            <a:r>
              <a:rPr lang="en-GB" sz="2800" dirty="0" smtClean="0"/>
              <a:t>A concept infrastructure design has been reviewed;</a:t>
            </a:r>
          </a:p>
          <a:p>
            <a:r>
              <a:rPr lang="en-GB" sz="2800" dirty="0" smtClean="0"/>
              <a:t>The project is now focussing on non-infrastructure elements;</a:t>
            </a:r>
          </a:p>
          <a:p>
            <a:r>
              <a:rPr lang="en-GB" sz="2800" dirty="0" smtClean="0"/>
              <a:t>The legal aspects have been discussed with the view to detailing the use cases leading to a draft user agreement document;</a:t>
            </a:r>
          </a:p>
          <a:p>
            <a:r>
              <a:rPr lang="en-GB" sz="2800" dirty="0" smtClean="0"/>
              <a:t>The user representatives are discussing real processing operations as potential use cases. </a:t>
            </a:r>
          </a:p>
          <a:p>
            <a:endParaRPr lang="en-GB"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PF-VI SAF Scope</a:t>
            </a:r>
            <a:endParaRPr lang="en-GB" dirty="0"/>
          </a:p>
        </p:txBody>
      </p:sp>
      <p:sp>
        <p:nvSpPr>
          <p:cNvPr id="3" name="Content Placeholder 2"/>
          <p:cNvSpPr>
            <a:spLocks noGrp="1"/>
          </p:cNvSpPr>
          <p:nvPr>
            <p:ph idx="1"/>
          </p:nvPr>
        </p:nvSpPr>
        <p:spPr/>
        <p:txBody>
          <a:bodyPr>
            <a:normAutofit fontScale="55000" lnSpcReduction="20000"/>
          </a:bodyPr>
          <a:lstStyle/>
          <a:p>
            <a:r>
              <a:rPr lang="en-GB" dirty="0" smtClean="0"/>
              <a:t>The main objective is to analyse possible concepts for harmonising access to SAF products and assess implications, using the OSI SAF for testing purposes, whose data are already archived in the EUMETSAT Data Centre and hence locally available for Pathfinders;</a:t>
            </a:r>
          </a:p>
          <a:p>
            <a:endParaRPr lang="en-GB" dirty="0" smtClean="0"/>
          </a:p>
          <a:p>
            <a:r>
              <a:rPr lang="en-GB" dirty="0" smtClean="0"/>
              <a:t>This will capitalise, where appropriate, on the other Pathfinders, in particular through the inclusion of SAF OSI products in Pathfinder I (OLDA) and Pathfinder III (Web Services), the use of the Tool box (Pathfinder IV) to convert formats of SAF products, and the application of processing software selected under Pathfinder V (Hosted processing) to SAF products, including SAF software for the generation of some SAF products</a:t>
            </a:r>
            <a:r>
              <a:rPr lang="en-GB" dirty="0" smtClean="0"/>
              <a:t>;</a:t>
            </a:r>
          </a:p>
          <a:p>
            <a:endParaRPr lang="en-GB" dirty="0" smtClean="0"/>
          </a:p>
          <a:p>
            <a:r>
              <a:rPr lang="en-GB" dirty="0" smtClean="0"/>
              <a:t>Demonstrate how the technologies exploited in the PFs could be of relevance to SAF products and data access;</a:t>
            </a:r>
          </a:p>
          <a:p>
            <a:endParaRPr lang="en-GB" dirty="0" smtClean="0"/>
          </a:p>
          <a:p>
            <a:r>
              <a:rPr lang="en-GB" dirty="0" smtClean="0"/>
              <a:t>Definition of concepts that could be applied across the SAF Network.</a:t>
            </a:r>
          </a:p>
          <a:p>
            <a:endParaRPr lang="en-GB" dirty="0"/>
          </a:p>
          <a:p>
            <a:r>
              <a:rPr lang="en-GB" dirty="0"/>
              <a:t>Essentially this PF will demonstrate the user benefits of the full integration </a:t>
            </a:r>
            <a:r>
              <a:rPr lang="en-GB" dirty="0" smtClean="0"/>
              <a:t>&amp; cross usage of </a:t>
            </a:r>
            <a:r>
              <a:rPr lang="en-GB" dirty="0"/>
              <a:t>all prospective services envisaged by the Data Service </a:t>
            </a:r>
            <a:r>
              <a:rPr lang="en-GB" dirty="0" smtClean="0"/>
              <a:t>Roadmap</a:t>
            </a:r>
            <a:endParaRPr lang="en-GB"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PF-VI SAF Status</a:t>
            </a:r>
            <a:endParaRPr lang="en-GB" dirty="0"/>
          </a:p>
        </p:txBody>
      </p:sp>
      <p:sp>
        <p:nvSpPr>
          <p:cNvPr id="3" name="Content Placeholder 2"/>
          <p:cNvSpPr>
            <a:spLocks noGrp="1"/>
          </p:cNvSpPr>
          <p:nvPr>
            <p:ph idx="1"/>
          </p:nvPr>
        </p:nvSpPr>
        <p:spPr/>
        <p:txBody>
          <a:bodyPr>
            <a:noAutofit/>
          </a:bodyPr>
          <a:lstStyle/>
          <a:p>
            <a:r>
              <a:rPr lang="en-GB" sz="2400" dirty="0" smtClean="0"/>
              <a:t>The project is in its initiation phase;</a:t>
            </a:r>
          </a:p>
          <a:p>
            <a:r>
              <a:rPr lang="en-GB" sz="2400" dirty="0" smtClean="0"/>
              <a:t>Kick-off in September 2017;</a:t>
            </a:r>
          </a:p>
          <a:p>
            <a:r>
              <a:rPr lang="en-GB" sz="2400" dirty="0" smtClean="0"/>
              <a:t>First work element will be on selection of appropriate OSI-SAF products;</a:t>
            </a:r>
          </a:p>
          <a:p>
            <a:r>
              <a:rPr lang="en-GB" sz="2400" dirty="0" smtClean="0"/>
              <a:t>Initial focus on integration of the selected product into WMS and OLDA service;</a:t>
            </a:r>
          </a:p>
          <a:p>
            <a:r>
              <a:rPr lang="en-GB" sz="2400" dirty="0" smtClean="0"/>
              <a:t>In a second phase the usage of the product within PF-IV and PF-V context, i.e. production of a region of interest within a hosted processing environment;</a:t>
            </a:r>
          </a:p>
          <a:p>
            <a:r>
              <a:rPr lang="en-GB" sz="2400" dirty="0" smtClean="0"/>
              <a:t>The overall outcome of the demonstrator would be a general template of implementation steps and service integrations on how SAF products in general could benefit from the new services defined by the Data Services Roadmap.</a:t>
            </a:r>
            <a:endParaRPr lang="en-GB" sz="2400"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ICSI/DCSI System Architecture - I</a:t>
            </a:r>
            <a:endParaRPr lang="en-GB" dirty="0"/>
          </a:p>
        </p:txBody>
      </p:sp>
      <p:pic>
        <p:nvPicPr>
          <p:cNvPr id="6" name="Content Placeholder 5"/>
          <p:cNvPicPr>
            <a:picLocks noGrp="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1072491" y="992188"/>
            <a:ext cx="7835630" cy="5391150"/>
          </a:xfrm>
          <a:prstGeom prst="rect">
            <a:avLst/>
          </a:prstGeom>
          <a:noFill/>
          <a:ln w="3175">
            <a:solidFill>
              <a:schemeClr val="tx1"/>
            </a:solidFill>
          </a:ln>
        </p:spPr>
      </p:pic>
    </p:spTree>
    <p:extLst>
      <p:ext uri="{BB962C8B-B14F-4D97-AF65-F5344CB8AC3E}">
        <p14:creationId xmlns:p14="http://schemas.microsoft.com/office/powerpoint/2010/main" val="1204631471"/>
      </p:ext>
    </p:extLst>
  </p:cSld>
  <p:clrMapOvr>
    <a:masterClrMapping/>
  </p:clrMapOvr>
  <p:transition xmlns:p14="http://schemas.microsoft.com/office/powerpoint/2010/mai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ICSI/DCSI System Architecture - II</a:t>
            </a:r>
            <a:endParaRPr lang="en-GB" dirty="0"/>
          </a:p>
        </p:txBody>
      </p:sp>
      <p:sp>
        <p:nvSpPr>
          <p:cNvPr id="4" name="Rectangle 2"/>
          <p:cNvSpPr>
            <a:spLocks noChangeArrowheads="1"/>
          </p:cNvSpPr>
          <p:nvPr/>
        </p:nvSpPr>
        <p:spPr bwMode="auto">
          <a:xfrm>
            <a:off x="535259" y="1092819"/>
            <a:ext cx="1385696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6" name="Rectangle 4"/>
          <p:cNvSpPr>
            <a:spLocks noChangeArrowheads="1"/>
          </p:cNvSpPr>
          <p:nvPr/>
        </p:nvSpPr>
        <p:spPr bwMode="auto">
          <a:xfrm>
            <a:off x="994409" y="1223009"/>
            <a:ext cx="1444406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graphicFrame>
        <p:nvGraphicFramePr>
          <p:cNvPr id="7" name="Object 6"/>
          <p:cNvGraphicFramePr>
            <a:graphicFrameLocks noChangeAspect="1"/>
          </p:cNvGraphicFramePr>
          <p:nvPr>
            <p:extLst>
              <p:ext uri="{D42A27DB-BD31-4B8C-83A1-F6EECF244321}">
                <p14:modId xmlns:p14="http://schemas.microsoft.com/office/powerpoint/2010/main" val="2524815572"/>
              </p:ext>
            </p:extLst>
          </p:nvPr>
        </p:nvGraphicFramePr>
        <p:xfrm>
          <a:off x="994410" y="1223010"/>
          <a:ext cx="7360920" cy="5069313"/>
        </p:xfrm>
        <a:graphic>
          <a:graphicData uri="http://schemas.openxmlformats.org/presentationml/2006/ole">
            <mc:AlternateContent xmlns:mc="http://schemas.openxmlformats.org/markup-compatibility/2006">
              <mc:Choice xmlns:v="urn:schemas-microsoft-com:vml" Requires="v">
                <p:oleObj spid="_x0000_s368670" name="Visio" r:id="rId3" imgW="10801266" imgH="7372485" progId="Visio.Drawing.15">
                  <p:embed/>
                </p:oleObj>
              </mc:Choice>
              <mc:Fallback>
                <p:oleObj name="Visio" r:id="rId3" imgW="10801266" imgH="7372485" progId="Visio.Drawing.15">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4410" y="1223010"/>
                        <a:ext cx="7360920" cy="5069313"/>
                      </a:xfrm>
                      <a:prstGeom prst="rect">
                        <a:avLst/>
                      </a:prstGeom>
                      <a:noFill/>
                    </p:spPr>
                  </p:pic>
                </p:oleObj>
              </mc:Fallback>
            </mc:AlternateContent>
          </a:graphicData>
        </a:graphic>
      </p:graphicFrame>
    </p:spTree>
    <p:extLst>
      <p:ext uri="{BB962C8B-B14F-4D97-AF65-F5344CB8AC3E}">
        <p14:creationId xmlns:p14="http://schemas.microsoft.com/office/powerpoint/2010/main" val="271723759"/>
      </p:ext>
    </p:extLst>
  </p:cSld>
  <p:clrMapOvr>
    <a:masterClrMapping/>
  </p:clrMapOvr>
  <p:transition xmlns:p14="http://schemas.microsoft.com/office/powerpoint/2010/mai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EUMETSAT DIAS Implementation Scope</a:t>
            </a:r>
            <a:endParaRPr lang="en-GB" dirty="0"/>
          </a:p>
        </p:txBody>
      </p:sp>
      <p:sp>
        <p:nvSpPr>
          <p:cNvPr id="3" name="Content Placeholder 2"/>
          <p:cNvSpPr>
            <a:spLocks noGrp="1"/>
          </p:cNvSpPr>
          <p:nvPr>
            <p:ph idx="1"/>
          </p:nvPr>
        </p:nvSpPr>
        <p:spPr/>
        <p:txBody>
          <a:bodyPr>
            <a:normAutofit/>
          </a:bodyPr>
          <a:lstStyle/>
          <a:p>
            <a:r>
              <a:rPr lang="en-GB" sz="2600" dirty="0" smtClean="0"/>
              <a:t>Implementation of a Data and Information Access Services (DIAS) instance on the basis of DC;</a:t>
            </a:r>
          </a:p>
          <a:p>
            <a:endParaRPr lang="en-GB" sz="2600" dirty="0" smtClean="0"/>
          </a:p>
          <a:p>
            <a:r>
              <a:rPr lang="en-GB" sz="2600" dirty="0" smtClean="0"/>
              <a:t>Decentralised implementation encompassing:</a:t>
            </a:r>
          </a:p>
          <a:p>
            <a:pPr lvl="1"/>
            <a:r>
              <a:rPr lang="en-GB" sz="2600" dirty="0" smtClean="0"/>
              <a:t>EUMETSAT, ECMWF and Mercator Ocean;</a:t>
            </a:r>
          </a:p>
          <a:p>
            <a:pPr lvl="1"/>
            <a:r>
              <a:rPr lang="en-GB" sz="2600" dirty="0" smtClean="0"/>
              <a:t>C</a:t>
            </a:r>
            <a:r>
              <a:rPr lang="de-DE" sz="2600" dirty="0" err="1" smtClean="0"/>
              <a:t>ommercial</a:t>
            </a:r>
            <a:r>
              <a:rPr lang="de-DE" sz="2600" dirty="0" smtClean="0"/>
              <a:t> 3</a:t>
            </a:r>
            <a:r>
              <a:rPr lang="de-DE" sz="2600" baseline="30000" dirty="0" smtClean="0"/>
              <a:t>rd</a:t>
            </a:r>
            <a:r>
              <a:rPr lang="de-DE" sz="2600" dirty="0" smtClean="0"/>
              <a:t> </a:t>
            </a:r>
            <a:r>
              <a:rPr lang="de-DE" sz="2600" dirty="0" smtClean="0"/>
              <a:t>Party </a:t>
            </a:r>
            <a:r>
              <a:rPr lang="de-DE" sz="2600" dirty="0" err="1" smtClean="0"/>
              <a:t>cloud</a:t>
            </a:r>
            <a:r>
              <a:rPr lang="de-DE" sz="2600" dirty="0" smtClean="0"/>
              <a:t> </a:t>
            </a:r>
            <a:r>
              <a:rPr lang="de-DE" sz="2600" dirty="0" err="1" smtClean="0"/>
              <a:t>provider</a:t>
            </a:r>
            <a:r>
              <a:rPr lang="de-DE" sz="2600" dirty="0" smtClean="0"/>
              <a:t>;</a:t>
            </a:r>
            <a:endParaRPr lang="en-GB" sz="2600" dirty="0" smtClean="0"/>
          </a:p>
          <a:p>
            <a:endParaRPr lang="de-DE" sz="2600" dirty="0" smtClean="0"/>
          </a:p>
          <a:p>
            <a:r>
              <a:rPr lang="en-GB" sz="2600" dirty="0" smtClean="0"/>
              <a:t>Focus on "users to the data" service;</a:t>
            </a:r>
          </a:p>
          <a:p>
            <a:r>
              <a:rPr lang="en-GB" sz="2600" dirty="0" smtClean="0"/>
              <a:t>Benefitting of today's big data technologies;</a:t>
            </a:r>
          </a:p>
          <a:p>
            <a:r>
              <a:rPr lang="en-GB" sz="2600" dirty="0" smtClean="0"/>
              <a:t>Unified access to ALL Sentinel data and Copernicus services information.</a:t>
            </a:r>
            <a:endParaRPr lang="en-GB" sz="2600"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Targeted DIAS user community - Actors &amp; Roles</a:t>
            </a:r>
            <a:endParaRPr lang="en-GB" dirty="0"/>
          </a:p>
        </p:txBody>
      </p:sp>
      <p:sp>
        <p:nvSpPr>
          <p:cNvPr id="4" name="Rectangle 2"/>
          <p:cNvSpPr>
            <a:spLocks noChangeArrowheads="1"/>
          </p:cNvSpPr>
          <p:nvPr/>
        </p:nvSpPr>
        <p:spPr bwMode="auto">
          <a:xfrm>
            <a:off x="1159727" y="1081668"/>
            <a:ext cx="990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 name="Rectangle 14"/>
          <p:cNvSpPr>
            <a:spLocks noChangeArrowheads="1"/>
          </p:cNvSpPr>
          <p:nvPr/>
        </p:nvSpPr>
        <p:spPr bwMode="auto">
          <a:xfrm>
            <a:off x="474969" y="1223556"/>
            <a:ext cx="13531892"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pic>
        <p:nvPicPr>
          <p:cNvPr id="7" name="Picture 6"/>
          <p:cNvPicPr>
            <a:picLocks noChangeAspect="1"/>
          </p:cNvPicPr>
          <p:nvPr/>
        </p:nvPicPr>
        <p:blipFill>
          <a:blip r:embed="rId3"/>
          <a:stretch>
            <a:fillRect/>
          </a:stretch>
        </p:blipFill>
        <p:spPr>
          <a:xfrm>
            <a:off x="293666" y="974647"/>
            <a:ext cx="9306358" cy="5189670"/>
          </a:xfrm>
          <a:prstGeom prst="rect">
            <a:avLst/>
          </a:prstGeom>
        </p:spPr>
      </p:pic>
    </p:spTree>
    <p:extLst>
      <p:ext uri="{BB962C8B-B14F-4D97-AF65-F5344CB8AC3E}">
        <p14:creationId xmlns:p14="http://schemas.microsoft.com/office/powerpoint/2010/main" val="213278822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de-DE" dirty="0" smtClean="0"/>
              <a:t>DIAS </a:t>
            </a:r>
            <a:r>
              <a:rPr lang="de-DE" dirty="0" err="1" smtClean="0"/>
              <a:t>Use</a:t>
            </a:r>
            <a:r>
              <a:rPr lang="de-DE" dirty="0" smtClean="0"/>
              <a:t> Cases</a:t>
            </a:r>
            <a:endParaRPr lang="en-GB" dirty="0"/>
          </a:p>
        </p:txBody>
      </p:sp>
      <p:sp>
        <p:nvSpPr>
          <p:cNvPr id="4" name="Rectangle 2"/>
          <p:cNvSpPr>
            <a:spLocks noChangeArrowheads="1"/>
          </p:cNvSpPr>
          <p:nvPr/>
        </p:nvSpPr>
        <p:spPr bwMode="auto">
          <a:xfrm>
            <a:off x="746324" y="919877"/>
            <a:ext cx="1347505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6" name="TextBox 5"/>
          <p:cNvSpPr txBox="1"/>
          <p:nvPr/>
        </p:nvSpPr>
        <p:spPr>
          <a:xfrm>
            <a:off x="6731876" y="6093372"/>
            <a:ext cx="1810111" cy="230832"/>
          </a:xfrm>
          <a:prstGeom prst="rect">
            <a:avLst/>
          </a:prstGeom>
          <a:noFill/>
        </p:spPr>
        <p:txBody>
          <a:bodyPr wrap="none" rtlCol="0">
            <a:spAutoFit/>
          </a:bodyPr>
          <a:lstStyle/>
          <a:p>
            <a:r>
              <a:rPr lang="de-DE" dirty="0" smtClean="0">
                <a:solidFill>
                  <a:srgbClr val="00205B"/>
                </a:solidFill>
              </a:rPr>
              <a:t>* - </a:t>
            </a:r>
            <a:r>
              <a:rPr lang="de-DE" dirty="0" err="1" smtClean="0">
                <a:solidFill>
                  <a:srgbClr val="00205B"/>
                </a:solidFill>
              </a:rPr>
              <a:t>Use</a:t>
            </a:r>
            <a:r>
              <a:rPr lang="de-DE" dirty="0" smtClean="0">
                <a:solidFill>
                  <a:srgbClr val="00205B"/>
                </a:solidFill>
              </a:rPr>
              <a:t> Cases </a:t>
            </a:r>
            <a:r>
              <a:rPr lang="de-DE" dirty="0" err="1" smtClean="0">
                <a:solidFill>
                  <a:srgbClr val="00205B"/>
                </a:solidFill>
              </a:rPr>
              <a:t>covered</a:t>
            </a:r>
            <a:r>
              <a:rPr lang="de-DE" dirty="0" smtClean="0">
                <a:solidFill>
                  <a:srgbClr val="00205B"/>
                </a:solidFill>
              </a:rPr>
              <a:t> in V0 </a:t>
            </a:r>
            <a:endParaRPr lang="en-GB" dirty="0">
              <a:solidFill>
                <a:srgbClr val="00205B"/>
              </a:solidFill>
            </a:endParaRPr>
          </a:p>
        </p:txBody>
      </p:sp>
      <p:sp>
        <p:nvSpPr>
          <p:cNvPr id="7" name="Rectangle 4"/>
          <p:cNvSpPr>
            <a:spLocks noChangeArrowheads="1"/>
          </p:cNvSpPr>
          <p:nvPr/>
        </p:nvSpPr>
        <p:spPr bwMode="auto">
          <a:xfrm>
            <a:off x="646386" y="779721"/>
            <a:ext cx="1295438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graphicFrame>
        <p:nvGraphicFramePr>
          <p:cNvPr id="8" name="Object 7"/>
          <p:cNvGraphicFramePr>
            <a:graphicFrameLocks noChangeAspect="1"/>
          </p:cNvGraphicFramePr>
          <p:nvPr>
            <p:extLst>
              <p:ext uri="{D42A27DB-BD31-4B8C-83A1-F6EECF244321}">
                <p14:modId xmlns:p14="http://schemas.microsoft.com/office/powerpoint/2010/main" val="1742676361"/>
              </p:ext>
            </p:extLst>
          </p:nvPr>
        </p:nvGraphicFramePr>
        <p:xfrm>
          <a:off x="583324" y="729966"/>
          <a:ext cx="8544910" cy="5580349"/>
        </p:xfrm>
        <a:graphic>
          <a:graphicData uri="http://schemas.openxmlformats.org/presentationml/2006/ole">
            <mc:AlternateContent xmlns:mc="http://schemas.openxmlformats.org/markup-compatibility/2006">
              <mc:Choice xmlns:v="urn:schemas-microsoft-com:vml" Requires="v">
                <p:oleObj spid="_x0000_s371727" name="Visio" r:id="rId4" imgW="9667788" imgH="6315143" progId="Visio.Drawing.15">
                  <p:embed/>
                </p:oleObj>
              </mc:Choice>
              <mc:Fallback>
                <p:oleObj name="Visio" r:id="rId4" imgW="9667788" imgH="6315143" progId="Visio.Drawing.15">
                  <p:embed/>
                  <p:pic>
                    <p:nvPicPr>
                      <p:cNvPr id="0" name=""/>
                      <p:cNvPicPr>
                        <a:picLocks noChangeAspect="1" noChangeArrowheads="1"/>
                      </p:cNvPicPr>
                      <p:nvPr/>
                    </p:nvPicPr>
                    <p:blipFill>
                      <a:blip r:embed="rId5"/>
                      <a:srcRect/>
                      <a:stretch>
                        <a:fillRect/>
                      </a:stretch>
                    </p:blipFill>
                    <p:spPr bwMode="auto">
                      <a:xfrm>
                        <a:off x="583324" y="729966"/>
                        <a:ext cx="8544910" cy="5580349"/>
                      </a:xfrm>
                      <a:prstGeom prst="rect">
                        <a:avLst/>
                      </a:prstGeom>
                      <a:noFill/>
                    </p:spPr>
                  </p:pic>
                </p:oleObj>
              </mc:Fallback>
            </mc:AlternateContent>
          </a:graphicData>
        </a:graphic>
      </p:graphicFrame>
    </p:spTree>
    <p:extLst>
      <p:ext uri="{BB962C8B-B14F-4D97-AF65-F5344CB8AC3E}">
        <p14:creationId xmlns:p14="http://schemas.microsoft.com/office/powerpoint/2010/main" val="306302591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DIAS </a:t>
            </a:r>
            <a:r>
              <a:rPr lang="de-DE" dirty="0" err="1" smtClean="0"/>
              <a:t>Functional</a:t>
            </a:r>
            <a:r>
              <a:rPr lang="de-DE" dirty="0" smtClean="0"/>
              <a:t> </a:t>
            </a:r>
            <a:r>
              <a:rPr lang="de-DE" dirty="0"/>
              <a:t>B</a:t>
            </a:r>
            <a:r>
              <a:rPr lang="de-DE" dirty="0" smtClean="0"/>
              <a:t>locks &amp; </a:t>
            </a:r>
            <a:r>
              <a:rPr lang="de-DE" dirty="0" err="1" smtClean="0"/>
              <a:t>Responsibility</a:t>
            </a:r>
            <a:r>
              <a:rPr lang="de-DE" dirty="0" smtClean="0"/>
              <a:t> </a:t>
            </a:r>
            <a:r>
              <a:rPr lang="de-DE" dirty="0"/>
              <a:t>D</a:t>
            </a:r>
            <a:r>
              <a:rPr lang="de-DE" dirty="0" smtClean="0"/>
              <a:t>istribution</a:t>
            </a:r>
            <a:endParaRPr lang="de-DE" dirty="0"/>
          </a:p>
        </p:txBody>
      </p:sp>
      <p:graphicFrame>
        <p:nvGraphicFramePr>
          <p:cNvPr id="4" name="Object 4"/>
          <p:cNvGraphicFramePr>
            <a:graphicFrameLocks noChangeAspect="1"/>
          </p:cNvGraphicFramePr>
          <p:nvPr>
            <p:extLst>
              <p:ext uri="{D42A27DB-BD31-4B8C-83A1-F6EECF244321}">
                <p14:modId xmlns:p14="http://schemas.microsoft.com/office/powerpoint/2010/main" val="924033552"/>
              </p:ext>
            </p:extLst>
          </p:nvPr>
        </p:nvGraphicFramePr>
        <p:xfrm>
          <a:off x="1077610" y="1490082"/>
          <a:ext cx="7825391" cy="4590678"/>
        </p:xfrm>
        <a:graphic>
          <a:graphicData uri="http://schemas.openxmlformats.org/presentationml/2006/ole">
            <mc:AlternateContent xmlns:mc="http://schemas.openxmlformats.org/markup-compatibility/2006">
              <mc:Choice xmlns:v="urn:schemas-microsoft-com:vml" Requires="v">
                <p:oleObj spid="_x0000_s378883" name="Slide" r:id="rId3" imgW="4538569" imgH="2679066" progId="PowerPoint.Slide.8">
                  <p:embed/>
                </p:oleObj>
              </mc:Choice>
              <mc:Fallback>
                <p:oleObj name="Slide" r:id="rId3" imgW="4538569" imgH="2679066" progId="PowerPoint.Slide.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7610" y="1490082"/>
                        <a:ext cx="7825391" cy="4590678"/>
                      </a:xfrm>
                      <a:prstGeom prst="rect">
                        <a:avLst/>
                      </a:prstGeom>
                      <a:noFill/>
                    </p:spPr>
                  </p:pic>
                </p:oleObj>
              </mc:Fallback>
            </mc:AlternateContent>
          </a:graphicData>
        </a:graphic>
      </p:graphicFrame>
    </p:spTree>
    <p:extLst>
      <p:ext uri="{BB962C8B-B14F-4D97-AF65-F5344CB8AC3E}">
        <p14:creationId xmlns:p14="http://schemas.microsoft.com/office/powerpoint/2010/main" val="2342784218"/>
      </p:ext>
    </p:extLst>
  </p:cSld>
  <p:clrMapOvr>
    <a:masterClrMapping/>
  </p:clrMapOvr>
  <p:transition xmlns:p14="http://schemas.microsoft.com/office/powerpoint/2010/mai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a:t>Tools and processing services </a:t>
            </a:r>
            <a:r>
              <a:rPr lang="en-US" dirty="0" smtClean="0"/>
              <a:t>(ECMWF)</a:t>
            </a:r>
            <a:endParaRPr lang="de-DE" dirty="0"/>
          </a:p>
        </p:txBody>
      </p:sp>
      <p:grpSp>
        <p:nvGrpSpPr>
          <p:cNvPr id="4" name="Group 95"/>
          <p:cNvGrpSpPr/>
          <p:nvPr/>
        </p:nvGrpSpPr>
        <p:grpSpPr>
          <a:xfrm>
            <a:off x="123825" y="933450"/>
            <a:ext cx="9553576" cy="5484929"/>
            <a:chOff x="13745" y="105367"/>
            <a:chExt cx="12115503" cy="6522563"/>
          </a:xfrm>
        </p:grpSpPr>
        <p:sp>
          <p:nvSpPr>
            <p:cNvPr id="5" name="Rectangle 48"/>
            <p:cNvSpPr/>
            <p:nvPr/>
          </p:nvSpPr>
          <p:spPr>
            <a:xfrm>
              <a:off x="267939" y="2731484"/>
              <a:ext cx="2750045" cy="2515301"/>
            </a:xfrm>
            <a:prstGeom prst="rect">
              <a:avLst/>
            </a:prstGeom>
            <a:solidFill>
              <a:sysClr val="window" lastClr="FFFFFF">
                <a:lumMod val="95000"/>
              </a:sysClr>
            </a:solidFill>
            <a:ln w="12700" cap="flat" cmpd="sng" algn="ctr">
              <a:no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lumMod val="50000"/>
                    </a:prstClr>
                  </a:solidFill>
                  <a:effectLst/>
                  <a:uLnTx/>
                  <a:uFillTx/>
                  <a:latin typeface="Calibri" panose="020F0502020204030204"/>
                  <a:ea typeface="+mn-ea"/>
                  <a:cs typeface="+mn-cs"/>
                </a:rPr>
                <a:t>ECMWF</a:t>
              </a:r>
            </a:p>
          </p:txBody>
        </p:sp>
        <p:sp>
          <p:nvSpPr>
            <p:cNvPr id="6" name="Rectangle 49"/>
            <p:cNvSpPr/>
            <p:nvPr/>
          </p:nvSpPr>
          <p:spPr>
            <a:xfrm>
              <a:off x="3145672" y="2731484"/>
              <a:ext cx="2750045" cy="2515300"/>
            </a:xfrm>
            <a:prstGeom prst="rect">
              <a:avLst/>
            </a:prstGeom>
            <a:solidFill>
              <a:sysClr val="window" lastClr="FFFFFF">
                <a:lumMod val="95000"/>
              </a:sysClr>
            </a:solidFill>
            <a:ln w="12700" cap="flat" cmpd="sng" algn="ctr">
              <a:no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lumMod val="50000"/>
                    </a:prstClr>
                  </a:solidFill>
                  <a:effectLst/>
                  <a:uLnTx/>
                  <a:uFillTx/>
                  <a:latin typeface="Calibri" panose="020F0502020204030204"/>
                  <a:ea typeface="+mn-ea"/>
                  <a:cs typeface="+mn-cs"/>
                </a:rPr>
                <a:t>EUMETSAT</a:t>
              </a:r>
            </a:p>
          </p:txBody>
        </p:sp>
        <p:sp>
          <p:nvSpPr>
            <p:cNvPr id="7" name="Rectangle 50"/>
            <p:cNvSpPr/>
            <p:nvPr/>
          </p:nvSpPr>
          <p:spPr>
            <a:xfrm>
              <a:off x="6023405" y="2731484"/>
              <a:ext cx="2750045" cy="2515300"/>
            </a:xfrm>
            <a:prstGeom prst="rect">
              <a:avLst/>
            </a:prstGeom>
            <a:solidFill>
              <a:sysClr val="window" lastClr="FFFFFF">
                <a:lumMod val="95000"/>
              </a:sysClr>
            </a:solidFill>
            <a:ln w="12700" cap="flat" cmpd="sng" algn="ctr">
              <a:no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lumMod val="50000"/>
                    </a:prstClr>
                  </a:solidFill>
                  <a:effectLst/>
                  <a:uLnTx/>
                  <a:uFillTx/>
                  <a:latin typeface="Calibri" panose="020F0502020204030204"/>
                  <a:ea typeface="+mn-ea"/>
                  <a:cs typeface="+mn-cs"/>
                </a:rPr>
                <a:t>MERCATOR</a:t>
              </a:r>
            </a:p>
          </p:txBody>
        </p:sp>
        <p:sp>
          <p:nvSpPr>
            <p:cNvPr id="8" name="Rectangle 51"/>
            <p:cNvSpPr/>
            <p:nvPr/>
          </p:nvSpPr>
          <p:spPr>
            <a:xfrm>
              <a:off x="8901137" y="2731484"/>
              <a:ext cx="2750045" cy="2515300"/>
            </a:xfrm>
            <a:prstGeom prst="rect">
              <a:avLst/>
            </a:prstGeom>
            <a:solidFill>
              <a:sysClr val="window" lastClr="FFFFFF">
                <a:lumMod val="95000"/>
              </a:sysClr>
            </a:solidFill>
            <a:ln w="12700" cap="flat" cmpd="sng" algn="ctr">
              <a:no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smtClean="0">
                  <a:ln>
                    <a:noFill/>
                  </a:ln>
                  <a:solidFill>
                    <a:prstClr val="white">
                      <a:lumMod val="50000"/>
                    </a:prstClr>
                  </a:solidFill>
                  <a:effectLst/>
                  <a:uLnTx/>
                  <a:uFillTx/>
                  <a:latin typeface="Calibri" panose="020F0502020204030204"/>
                  <a:ea typeface="+mn-ea"/>
                  <a:cs typeface="+mn-cs"/>
                </a:rPr>
                <a:t>Public Cloud</a:t>
              </a:r>
              <a:endParaRPr kumimoji="0" lang="en-US" sz="1800" b="0" i="1" u="none" strike="noStrike" kern="0" cap="none" spc="0" normalizeH="0" baseline="0" noProof="0" dirty="0" smtClean="0">
                <a:ln>
                  <a:noFill/>
                </a:ln>
                <a:solidFill>
                  <a:prstClr val="white">
                    <a:lumMod val="50000"/>
                  </a:prstClr>
                </a:solidFill>
                <a:effectLst/>
                <a:uLnTx/>
                <a:uFillTx/>
                <a:latin typeface="Calibri" panose="020F0502020204030204"/>
                <a:ea typeface="+mn-ea"/>
                <a:cs typeface="+mn-cs"/>
              </a:endParaRPr>
            </a:p>
          </p:txBody>
        </p:sp>
        <p:sp>
          <p:nvSpPr>
            <p:cNvPr id="9" name="Can 53"/>
            <p:cNvSpPr/>
            <p:nvPr/>
          </p:nvSpPr>
          <p:spPr>
            <a:xfrm>
              <a:off x="1038996" y="5639390"/>
              <a:ext cx="1638675" cy="988540"/>
            </a:xfrm>
            <a:prstGeom prst="can">
              <a:avLst/>
            </a:prstGeom>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ln w="6350" cap="flat" cmpd="sng" algn="ctr">
              <a:solidFill>
                <a:srgbClr val="FFC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Calibri" panose="020F0502020204030204"/>
                  <a:ea typeface="+mn-ea"/>
                  <a:cs typeface="+mn-cs"/>
                </a:rPr>
                <a:t>EUMETSAT</a:t>
              </a:r>
            </a:p>
          </p:txBody>
        </p:sp>
        <p:sp>
          <p:nvSpPr>
            <p:cNvPr id="10" name="Can 54"/>
            <p:cNvSpPr/>
            <p:nvPr/>
          </p:nvSpPr>
          <p:spPr>
            <a:xfrm>
              <a:off x="2884274" y="5639390"/>
              <a:ext cx="1433383" cy="988540"/>
            </a:xfrm>
            <a:prstGeom prst="can">
              <a:avLst/>
            </a:prstGeom>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ln w="6350" cap="flat" cmpd="sng" algn="ctr">
              <a:solidFill>
                <a:srgbClr val="FFC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Calibri" panose="020F0502020204030204"/>
                  <a:ea typeface="+mn-ea"/>
                  <a:cs typeface="+mn-cs"/>
                </a:rPr>
                <a:t>ECMWF</a:t>
              </a:r>
            </a:p>
          </p:txBody>
        </p:sp>
        <p:sp>
          <p:nvSpPr>
            <p:cNvPr id="11" name="Can 55"/>
            <p:cNvSpPr/>
            <p:nvPr/>
          </p:nvSpPr>
          <p:spPr>
            <a:xfrm>
              <a:off x="4524260" y="5639390"/>
              <a:ext cx="1638674" cy="988540"/>
            </a:xfrm>
            <a:prstGeom prst="can">
              <a:avLst/>
            </a:prstGeom>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ln w="6350" cap="flat" cmpd="sng" algn="ctr">
              <a:solidFill>
                <a:srgbClr val="FFC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Calibri" panose="020F0502020204030204"/>
                  <a:ea typeface="+mn-ea"/>
                  <a:cs typeface="+mn-cs"/>
                </a:rPr>
                <a:t>MERCATOR</a:t>
              </a:r>
            </a:p>
          </p:txBody>
        </p:sp>
        <p:sp>
          <p:nvSpPr>
            <p:cNvPr id="12" name="Can 56"/>
            <p:cNvSpPr/>
            <p:nvPr/>
          </p:nvSpPr>
          <p:spPr>
            <a:xfrm>
              <a:off x="6488329" y="5639390"/>
              <a:ext cx="1433383" cy="988540"/>
            </a:xfrm>
            <a:prstGeom prst="can">
              <a:avLst/>
            </a:prstGeom>
            <a:gradFill rotWithShape="1">
              <a:gsLst>
                <a:gs pos="0">
                  <a:srgbClr val="A5A5A5">
                    <a:lumMod val="110000"/>
                    <a:satMod val="105000"/>
                    <a:tint val="67000"/>
                  </a:srgbClr>
                </a:gs>
                <a:gs pos="50000">
                  <a:srgbClr val="A5A5A5">
                    <a:lumMod val="105000"/>
                    <a:satMod val="103000"/>
                    <a:tint val="73000"/>
                  </a:srgbClr>
                </a:gs>
                <a:gs pos="100000">
                  <a:srgbClr val="A5A5A5">
                    <a:lumMod val="105000"/>
                    <a:satMod val="109000"/>
                    <a:tint val="81000"/>
                  </a:srgbClr>
                </a:gs>
              </a:gsLst>
              <a:lin ang="5400000" scaled="0"/>
            </a:gradFill>
            <a:ln w="6350" cap="flat" cmpd="sng" algn="ctr">
              <a:solidFill>
                <a:srgbClr val="A5A5A5"/>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Calibri" panose="020F0502020204030204"/>
                  <a:ea typeface="+mn-ea"/>
                  <a:cs typeface="+mn-cs"/>
                </a:rPr>
                <a:t>ESA</a:t>
              </a:r>
            </a:p>
          </p:txBody>
        </p:sp>
        <p:sp>
          <p:nvSpPr>
            <p:cNvPr id="13" name="Can 57"/>
            <p:cNvSpPr/>
            <p:nvPr/>
          </p:nvSpPr>
          <p:spPr>
            <a:xfrm>
              <a:off x="8247108" y="5639390"/>
              <a:ext cx="1433383" cy="988540"/>
            </a:xfrm>
            <a:prstGeom prst="can">
              <a:avLst/>
            </a:prstGeom>
            <a:gradFill rotWithShape="1">
              <a:gsLst>
                <a:gs pos="0">
                  <a:srgbClr val="A5A5A5">
                    <a:lumMod val="110000"/>
                    <a:satMod val="105000"/>
                    <a:tint val="67000"/>
                  </a:srgbClr>
                </a:gs>
                <a:gs pos="50000">
                  <a:srgbClr val="A5A5A5">
                    <a:lumMod val="105000"/>
                    <a:satMod val="103000"/>
                    <a:tint val="73000"/>
                  </a:srgbClr>
                </a:gs>
                <a:gs pos="100000">
                  <a:srgbClr val="A5A5A5">
                    <a:lumMod val="105000"/>
                    <a:satMod val="109000"/>
                    <a:tint val="81000"/>
                  </a:srgbClr>
                </a:gs>
              </a:gsLst>
              <a:lin ang="5400000" scaled="0"/>
            </a:gradFill>
            <a:ln w="6350" cap="flat" cmpd="sng" algn="ctr">
              <a:solidFill>
                <a:srgbClr val="A5A5A5"/>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mr-IN" sz="1800" b="0" i="0" u="none" strike="noStrike" kern="0" cap="none" spc="0" normalizeH="0" baseline="0" noProof="0" dirty="0" smtClean="0">
                  <a:ln>
                    <a:noFill/>
                  </a:ln>
                  <a:solidFill>
                    <a:prstClr val="black"/>
                  </a:solidFill>
                  <a:effectLst/>
                  <a:uLnTx/>
                  <a:uFillTx/>
                  <a:latin typeface="Calibri" panose="020F0502020204030204"/>
                  <a:ea typeface="+mn-ea"/>
                  <a:cs typeface="Mangal" panose="02040503050203030202" pitchFamily="18" charset="0"/>
                </a:rPr>
                <a:t>…</a:t>
              </a:r>
              <a:endParaRPr kumimoji="0" lang="en-US" sz="1800" b="0" i="0" u="none" strike="noStrike" kern="0" cap="none" spc="0" normalizeH="0" baseline="0" noProof="0" dirty="0" smtClean="0">
                <a:ln>
                  <a:noFill/>
                </a:ln>
                <a:solidFill>
                  <a:prstClr val="black"/>
                </a:solidFill>
                <a:effectLst/>
                <a:uLnTx/>
                <a:uFillTx/>
                <a:latin typeface="Calibri" panose="020F0502020204030204"/>
                <a:ea typeface="+mn-ea"/>
                <a:cs typeface="+mn-cs"/>
              </a:endParaRPr>
            </a:p>
          </p:txBody>
        </p:sp>
        <p:sp>
          <p:nvSpPr>
            <p:cNvPr id="14" name="Rectangle 58"/>
            <p:cNvSpPr/>
            <p:nvPr/>
          </p:nvSpPr>
          <p:spPr>
            <a:xfrm>
              <a:off x="230937" y="105367"/>
              <a:ext cx="11430001" cy="2503363"/>
            </a:xfrm>
            <a:prstGeom prst="rect">
              <a:avLst/>
            </a:prstGeom>
            <a:solidFill>
              <a:srgbClr val="4472C4">
                <a:lumMod val="20000"/>
                <a:lumOff val="80000"/>
              </a:srgbClr>
            </a:solidFill>
            <a:ln w="12700" cap="flat" cmpd="sng" algn="ctr">
              <a:solidFill>
                <a:srgbClr val="4472C4">
                  <a:shade val="50000"/>
                </a:srgbClr>
              </a:solid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Calibri" panose="020F0502020204030204"/>
                  <a:ea typeface="+mn-ea"/>
                  <a:cs typeface="+mn-cs"/>
                </a:rPr>
                <a:t>Catalogue of Images</a:t>
              </a:r>
            </a:p>
          </p:txBody>
        </p:sp>
        <p:sp>
          <p:nvSpPr>
            <p:cNvPr id="15" name="Rounded Rectangle 59"/>
            <p:cNvSpPr/>
            <p:nvPr/>
          </p:nvSpPr>
          <p:spPr>
            <a:xfrm>
              <a:off x="333664" y="499833"/>
              <a:ext cx="1315167" cy="1110381"/>
            </a:xfrm>
            <a:prstGeom prst="roundRect">
              <a:avLst/>
            </a:prstGeom>
            <a:solidFill>
              <a:srgbClr val="70AD47"/>
            </a:solidFill>
            <a:ln w="12700" cap="flat" cmpd="sng" algn="ctr">
              <a:solidFill>
                <a:srgbClr val="70AD47">
                  <a:shade val="50000"/>
                </a:srgb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Satellite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VM</a:t>
              </a:r>
            </a:p>
          </p:txBody>
        </p:sp>
        <p:sp>
          <p:nvSpPr>
            <p:cNvPr id="16" name="Rounded Rectangle 60"/>
            <p:cNvSpPr/>
            <p:nvPr/>
          </p:nvSpPr>
          <p:spPr>
            <a:xfrm>
              <a:off x="1237163" y="999091"/>
              <a:ext cx="1376526" cy="1110381"/>
            </a:xfrm>
            <a:prstGeom prst="roundRect">
              <a:avLst/>
            </a:prstGeom>
            <a:solidFill>
              <a:srgbClr val="70AD47"/>
            </a:solidFill>
            <a:ln w="12700" cap="flat" cmpd="sng" algn="ctr">
              <a:solidFill>
                <a:srgbClr val="70AD47">
                  <a:shade val="50000"/>
                </a:srgb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Climate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VM</a:t>
              </a:r>
            </a:p>
          </p:txBody>
        </p:sp>
        <p:sp>
          <p:nvSpPr>
            <p:cNvPr id="17" name="Rounded Rectangle 61"/>
            <p:cNvSpPr/>
            <p:nvPr/>
          </p:nvSpPr>
          <p:spPr>
            <a:xfrm>
              <a:off x="2400474" y="1209205"/>
              <a:ext cx="1200491" cy="1110381"/>
            </a:xfrm>
            <a:prstGeom prst="roundRect">
              <a:avLst/>
            </a:prstGeom>
            <a:solidFill>
              <a:srgbClr val="70AD47"/>
            </a:solidFill>
            <a:ln w="12700" cap="flat" cmpd="sng" algn="ctr">
              <a:solidFill>
                <a:srgbClr val="70AD47">
                  <a:shade val="50000"/>
                </a:srgb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Ocean</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VM</a:t>
              </a:r>
            </a:p>
          </p:txBody>
        </p:sp>
        <p:sp>
          <p:nvSpPr>
            <p:cNvPr id="18" name="Rounded Rectangle 62"/>
            <p:cNvSpPr/>
            <p:nvPr/>
          </p:nvSpPr>
          <p:spPr>
            <a:xfrm>
              <a:off x="3480391" y="1419318"/>
              <a:ext cx="1128585" cy="1110381"/>
            </a:xfrm>
            <a:prstGeom prst="roundRect">
              <a:avLst/>
            </a:prstGeom>
            <a:solidFill>
              <a:srgbClr val="70AD47"/>
            </a:solidFill>
            <a:ln w="12700" cap="flat" cmpd="sng" algn="ctr">
              <a:solidFill>
                <a:srgbClr val="70AD47">
                  <a:shade val="50000"/>
                </a:srgb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mr-IN" sz="1800" b="0" i="1" u="none" strike="noStrike" kern="0" cap="none" spc="0" normalizeH="0" baseline="0" noProof="0" smtClean="0">
                  <a:ln>
                    <a:noFill/>
                  </a:ln>
                  <a:solidFill>
                    <a:prstClr val="white"/>
                  </a:solidFill>
                  <a:effectLst/>
                  <a:uLnTx/>
                  <a:uFillTx/>
                  <a:latin typeface="Calibri" panose="020F0502020204030204"/>
                  <a:ea typeface="+mn-ea"/>
                  <a:cs typeface="Mangal" panose="02040503050203030202" pitchFamily="18" charset="0"/>
                </a:rPr>
                <a:t>…</a:t>
              </a: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VM</a:t>
              </a:r>
            </a:p>
          </p:txBody>
        </p:sp>
        <p:sp>
          <p:nvSpPr>
            <p:cNvPr id="19" name="Rectangle 63"/>
            <p:cNvSpPr/>
            <p:nvPr/>
          </p:nvSpPr>
          <p:spPr>
            <a:xfrm>
              <a:off x="5023893" y="351361"/>
              <a:ext cx="6091518" cy="1395001"/>
            </a:xfrm>
            <a:prstGeom prst="rect">
              <a:avLst/>
            </a:prstGeom>
            <a:solidFill>
              <a:sysClr val="window" lastClr="FFFFFF">
                <a:lumMod val="85000"/>
              </a:sysClr>
            </a:solidFill>
            <a:ln w="12700" cap="flat" cmpd="sng" algn="ctr">
              <a:solidFill>
                <a:sysClr val="windowText" lastClr="000000"/>
              </a:solidFill>
              <a:prstDash val="dash"/>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srgbClr val="E7E6E6">
                      <a:lumMod val="50000"/>
                    </a:srgbClr>
                  </a:solidFill>
                  <a:effectLst/>
                  <a:uLnTx/>
                  <a:uFillTx/>
                  <a:latin typeface="Calibri" panose="020F0502020204030204"/>
                  <a:ea typeface="+mn-ea"/>
                  <a:cs typeface="+mn-cs"/>
                </a:rPr>
                <a:t>Hadoop cluster</a:t>
              </a:r>
            </a:p>
          </p:txBody>
        </p:sp>
        <p:sp>
          <p:nvSpPr>
            <p:cNvPr id="20" name="Rounded Rectangle 64"/>
            <p:cNvSpPr/>
            <p:nvPr/>
          </p:nvSpPr>
          <p:spPr>
            <a:xfrm>
              <a:off x="5262283" y="747960"/>
              <a:ext cx="833718" cy="820271"/>
            </a:xfrm>
            <a:prstGeom prst="roundRect">
              <a:avLst/>
            </a:prstGeom>
            <a:solidFill>
              <a:srgbClr val="70AD47"/>
            </a:solidFill>
            <a:ln w="12700" cap="flat" cmpd="sng" algn="ctr">
              <a:solidFill>
                <a:srgbClr val="70AD47">
                  <a:shade val="50000"/>
                </a:srgb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VM1</a:t>
              </a:r>
            </a:p>
          </p:txBody>
        </p:sp>
        <p:sp>
          <p:nvSpPr>
            <p:cNvPr id="21" name="Rounded Rectangle 65"/>
            <p:cNvSpPr/>
            <p:nvPr/>
          </p:nvSpPr>
          <p:spPr>
            <a:xfrm>
              <a:off x="6240569" y="762266"/>
              <a:ext cx="833718" cy="820271"/>
            </a:xfrm>
            <a:prstGeom prst="roundRect">
              <a:avLst/>
            </a:prstGeom>
            <a:solidFill>
              <a:srgbClr val="70AD47"/>
            </a:solidFill>
            <a:ln w="12700" cap="flat" cmpd="sng" algn="ctr">
              <a:solidFill>
                <a:srgbClr val="70AD47">
                  <a:shade val="50000"/>
                </a:srgb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VM2</a:t>
              </a:r>
            </a:p>
          </p:txBody>
        </p:sp>
        <p:sp>
          <p:nvSpPr>
            <p:cNvPr id="22" name="Rounded Rectangle 66"/>
            <p:cNvSpPr/>
            <p:nvPr/>
          </p:nvSpPr>
          <p:spPr>
            <a:xfrm>
              <a:off x="7191999" y="747960"/>
              <a:ext cx="833718" cy="820271"/>
            </a:xfrm>
            <a:prstGeom prst="roundRect">
              <a:avLst/>
            </a:prstGeom>
            <a:solidFill>
              <a:srgbClr val="70AD47"/>
            </a:solidFill>
            <a:ln w="12700" cap="flat" cmpd="sng" algn="ctr">
              <a:solidFill>
                <a:srgbClr val="70AD47">
                  <a:shade val="50000"/>
                </a:srgb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VM3</a:t>
              </a:r>
            </a:p>
          </p:txBody>
        </p:sp>
        <p:sp>
          <p:nvSpPr>
            <p:cNvPr id="23" name="Rounded Rectangle 67"/>
            <p:cNvSpPr/>
            <p:nvPr/>
          </p:nvSpPr>
          <p:spPr>
            <a:xfrm>
              <a:off x="8182377" y="762265"/>
              <a:ext cx="833718" cy="820271"/>
            </a:xfrm>
            <a:prstGeom prst="roundRect">
              <a:avLst/>
            </a:prstGeom>
            <a:solidFill>
              <a:srgbClr val="70AD47"/>
            </a:solidFill>
            <a:ln w="12700" cap="flat" cmpd="sng" algn="ctr">
              <a:solidFill>
                <a:srgbClr val="70AD47">
                  <a:shade val="50000"/>
                </a:srgb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VM4</a:t>
              </a:r>
            </a:p>
          </p:txBody>
        </p:sp>
        <p:sp>
          <p:nvSpPr>
            <p:cNvPr id="24" name="Rounded Rectangle 68"/>
            <p:cNvSpPr/>
            <p:nvPr/>
          </p:nvSpPr>
          <p:spPr>
            <a:xfrm>
              <a:off x="9133806" y="764284"/>
              <a:ext cx="833718" cy="820271"/>
            </a:xfrm>
            <a:prstGeom prst="roundRect">
              <a:avLst/>
            </a:prstGeom>
            <a:solidFill>
              <a:srgbClr val="70AD47"/>
            </a:solidFill>
            <a:ln w="12700" cap="flat" cmpd="sng" algn="ctr">
              <a:solidFill>
                <a:srgbClr val="70AD47">
                  <a:shade val="50000"/>
                </a:srgb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VM5</a:t>
              </a:r>
            </a:p>
          </p:txBody>
        </p:sp>
        <p:sp>
          <p:nvSpPr>
            <p:cNvPr id="25" name="Rounded Rectangle 69"/>
            <p:cNvSpPr/>
            <p:nvPr/>
          </p:nvSpPr>
          <p:spPr>
            <a:xfrm>
              <a:off x="10086229" y="747960"/>
              <a:ext cx="833718" cy="820271"/>
            </a:xfrm>
            <a:prstGeom prst="roundRect">
              <a:avLst/>
            </a:prstGeom>
            <a:solidFill>
              <a:srgbClr val="70AD47"/>
            </a:solidFill>
            <a:ln w="12700" cap="flat" cmpd="sng" algn="ctr">
              <a:solidFill>
                <a:srgbClr val="70AD47">
                  <a:shade val="50000"/>
                </a:srgb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mr-IN" sz="1800" b="0" i="1" u="none" strike="noStrike" kern="0" cap="none" spc="0" normalizeH="0" baseline="0" noProof="0" dirty="0" smtClean="0">
                  <a:ln>
                    <a:noFill/>
                  </a:ln>
                  <a:solidFill>
                    <a:prstClr val="white"/>
                  </a:solidFill>
                  <a:effectLst/>
                  <a:uLnTx/>
                  <a:uFillTx/>
                  <a:latin typeface="Calibri" panose="020F0502020204030204"/>
                  <a:ea typeface="+mn-ea"/>
                  <a:cs typeface="Mangal" panose="02040503050203030202" pitchFamily="18" charset="0"/>
                </a:rPr>
                <a:t>…</a:t>
              </a:r>
              <a:endPar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endParaRPr>
            </a:p>
          </p:txBody>
        </p:sp>
        <p:sp>
          <p:nvSpPr>
            <p:cNvPr id="26" name="Rectangle 70"/>
            <p:cNvSpPr/>
            <p:nvPr/>
          </p:nvSpPr>
          <p:spPr>
            <a:xfrm>
              <a:off x="5426189" y="1100120"/>
              <a:ext cx="6091518" cy="1395001"/>
            </a:xfrm>
            <a:prstGeom prst="rect">
              <a:avLst/>
            </a:prstGeom>
            <a:solidFill>
              <a:sysClr val="window" lastClr="FFFFFF">
                <a:lumMod val="85000"/>
              </a:sysClr>
            </a:solidFill>
            <a:ln w="12700" cap="flat" cmpd="sng" algn="ctr">
              <a:solidFill>
                <a:sysClr val="windowText" lastClr="000000"/>
              </a:solidFill>
              <a:prstDash val="dash"/>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srgbClr val="E7E6E6">
                      <a:lumMod val="50000"/>
                    </a:srgbClr>
                  </a:solidFill>
                  <a:effectLst/>
                  <a:uLnTx/>
                  <a:uFillTx/>
                  <a:latin typeface="Calibri" panose="020F0502020204030204"/>
                  <a:ea typeface="+mn-ea"/>
                  <a:cs typeface="+mn-cs"/>
                </a:rPr>
                <a:t>Apache-Spark cluster</a:t>
              </a:r>
            </a:p>
          </p:txBody>
        </p:sp>
        <p:sp>
          <p:nvSpPr>
            <p:cNvPr id="27" name="Rounded Rectangle 71"/>
            <p:cNvSpPr/>
            <p:nvPr/>
          </p:nvSpPr>
          <p:spPr>
            <a:xfrm>
              <a:off x="5639404" y="1475003"/>
              <a:ext cx="833718" cy="820271"/>
            </a:xfrm>
            <a:prstGeom prst="roundRect">
              <a:avLst/>
            </a:prstGeom>
            <a:solidFill>
              <a:srgbClr val="70AD47"/>
            </a:solidFill>
            <a:ln w="12700" cap="flat" cmpd="sng" algn="ctr">
              <a:solidFill>
                <a:srgbClr val="70AD47">
                  <a:shade val="50000"/>
                </a:srgb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VM1</a:t>
              </a:r>
            </a:p>
          </p:txBody>
        </p:sp>
        <p:sp>
          <p:nvSpPr>
            <p:cNvPr id="28" name="Rounded Rectangle 72"/>
            <p:cNvSpPr/>
            <p:nvPr/>
          </p:nvSpPr>
          <p:spPr>
            <a:xfrm>
              <a:off x="6604262" y="1475002"/>
              <a:ext cx="833718" cy="820271"/>
            </a:xfrm>
            <a:prstGeom prst="roundRect">
              <a:avLst/>
            </a:prstGeom>
            <a:solidFill>
              <a:srgbClr val="70AD47"/>
            </a:solidFill>
            <a:ln w="12700" cap="flat" cmpd="sng" algn="ctr">
              <a:solidFill>
                <a:srgbClr val="70AD47">
                  <a:shade val="50000"/>
                </a:srgb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VM2</a:t>
              </a:r>
            </a:p>
          </p:txBody>
        </p:sp>
        <p:sp>
          <p:nvSpPr>
            <p:cNvPr id="29" name="Rounded Rectangle 73"/>
            <p:cNvSpPr/>
            <p:nvPr/>
          </p:nvSpPr>
          <p:spPr>
            <a:xfrm>
              <a:off x="7569120" y="1475002"/>
              <a:ext cx="833718" cy="820271"/>
            </a:xfrm>
            <a:prstGeom prst="roundRect">
              <a:avLst/>
            </a:prstGeom>
            <a:solidFill>
              <a:srgbClr val="70AD47"/>
            </a:solidFill>
            <a:ln w="12700" cap="flat" cmpd="sng" algn="ctr">
              <a:solidFill>
                <a:srgbClr val="70AD47">
                  <a:shade val="50000"/>
                </a:srgb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VM3</a:t>
              </a:r>
            </a:p>
          </p:txBody>
        </p:sp>
        <p:sp>
          <p:nvSpPr>
            <p:cNvPr id="30" name="Rounded Rectangle 74"/>
            <p:cNvSpPr/>
            <p:nvPr/>
          </p:nvSpPr>
          <p:spPr>
            <a:xfrm>
              <a:off x="8533978" y="1475002"/>
              <a:ext cx="833718" cy="820271"/>
            </a:xfrm>
            <a:prstGeom prst="roundRect">
              <a:avLst/>
            </a:prstGeom>
            <a:solidFill>
              <a:srgbClr val="70AD47"/>
            </a:solidFill>
            <a:ln w="12700" cap="flat" cmpd="sng" algn="ctr">
              <a:solidFill>
                <a:srgbClr val="70AD47">
                  <a:shade val="50000"/>
                </a:srgb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VM4</a:t>
              </a:r>
            </a:p>
          </p:txBody>
        </p:sp>
        <p:sp>
          <p:nvSpPr>
            <p:cNvPr id="31" name="Rounded Rectangle 75"/>
            <p:cNvSpPr/>
            <p:nvPr/>
          </p:nvSpPr>
          <p:spPr>
            <a:xfrm>
              <a:off x="9498836" y="1475002"/>
              <a:ext cx="833718" cy="820271"/>
            </a:xfrm>
            <a:prstGeom prst="roundRect">
              <a:avLst/>
            </a:prstGeom>
            <a:solidFill>
              <a:srgbClr val="70AD47"/>
            </a:solidFill>
            <a:ln w="12700" cap="flat" cmpd="sng" algn="ctr">
              <a:solidFill>
                <a:srgbClr val="70AD47">
                  <a:shade val="50000"/>
                </a:srgb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rPr>
                <a:t>VM5</a:t>
              </a:r>
            </a:p>
          </p:txBody>
        </p:sp>
        <p:sp>
          <p:nvSpPr>
            <p:cNvPr id="32" name="Rounded Rectangle 76"/>
            <p:cNvSpPr/>
            <p:nvPr/>
          </p:nvSpPr>
          <p:spPr>
            <a:xfrm>
              <a:off x="10463694" y="1475002"/>
              <a:ext cx="833718" cy="820271"/>
            </a:xfrm>
            <a:prstGeom prst="roundRect">
              <a:avLst/>
            </a:prstGeom>
            <a:solidFill>
              <a:srgbClr val="70AD47"/>
            </a:solidFill>
            <a:ln w="12700" cap="flat" cmpd="sng" algn="ctr">
              <a:solidFill>
                <a:srgbClr val="70AD47">
                  <a:shade val="50000"/>
                </a:srgb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mr-IN" sz="1800" b="0" i="1" u="none" strike="noStrike" kern="0" cap="none" spc="0" normalizeH="0" baseline="0" noProof="0" dirty="0" smtClean="0">
                  <a:ln>
                    <a:noFill/>
                  </a:ln>
                  <a:solidFill>
                    <a:prstClr val="white"/>
                  </a:solidFill>
                  <a:effectLst/>
                  <a:uLnTx/>
                  <a:uFillTx/>
                  <a:latin typeface="Calibri" panose="020F0502020204030204"/>
                  <a:ea typeface="+mn-ea"/>
                  <a:cs typeface="Mangal" panose="02040503050203030202" pitchFamily="18" charset="0"/>
                </a:rPr>
                <a:t>…</a:t>
              </a:r>
              <a:endParaRPr kumimoji="0" lang="en-US" sz="1800" b="0" i="1" u="none" strike="noStrike" kern="0" cap="none" spc="0" normalizeH="0" baseline="0" noProof="0" dirty="0" smtClean="0">
                <a:ln>
                  <a:noFill/>
                </a:ln>
                <a:solidFill>
                  <a:prstClr val="white"/>
                </a:solidFill>
                <a:effectLst/>
                <a:uLnTx/>
                <a:uFillTx/>
                <a:latin typeface="Calibri" panose="020F0502020204030204"/>
                <a:ea typeface="+mn-ea"/>
                <a:cs typeface="+mn-cs"/>
              </a:endParaRPr>
            </a:p>
          </p:txBody>
        </p:sp>
        <p:sp>
          <p:nvSpPr>
            <p:cNvPr id="33" name="Rectangle 77"/>
            <p:cNvSpPr/>
            <p:nvPr/>
          </p:nvSpPr>
          <p:spPr>
            <a:xfrm>
              <a:off x="5252912" y="3213931"/>
              <a:ext cx="6091518" cy="1395001"/>
            </a:xfrm>
            <a:prstGeom prst="rect">
              <a:avLst/>
            </a:prstGeom>
            <a:solidFill>
              <a:sysClr val="window" lastClr="FFFFFF">
                <a:lumMod val="85000"/>
              </a:sysClr>
            </a:solidFill>
            <a:ln w="12700" cap="flat" cmpd="sng" algn="ctr">
              <a:solidFill>
                <a:sysClr val="windowText" lastClr="000000"/>
              </a:solidFill>
              <a:prstDash val="dash"/>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srgbClr val="E7E6E6">
                      <a:lumMod val="50000"/>
                    </a:srgbClr>
                  </a:solidFill>
                  <a:effectLst/>
                  <a:uLnTx/>
                  <a:uFillTx/>
                  <a:latin typeface="Calibri" panose="020F0502020204030204"/>
                  <a:ea typeface="+mn-ea"/>
                  <a:cs typeface="+mn-cs"/>
                </a:rPr>
                <a:t>Apache-Spark cluster</a:t>
              </a:r>
            </a:p>
          </p:txBody>
        </p:sp>
        <p:sp>
          <p:nvSpPr>
            <p:cNvPr id="34" name="Rounded Rectangle 78"/>
            <p:cNvSpPr/>
            <p:nvPr/>
          </p:nvSpPr>
          <p:spPr>
            <a:xfrm>
              <a:off x="5466127" y="3588814"/>
              <a:ext cx="833718" cy="820271"/>
            </a:xfrm>
            <a:prstGeom prst="roundRect">
              <a:avLst/>
            </a:prstGeom>
            <a:gradFill rotWithShape="1">
              <a:gsLst>
                <a:gs pos="0">
                  <a:srgbClr val="ED7D31">
                    <a:lumMod val="110000"/>
                    <a:satMod val="105000"/>
                    <a:tint val="67000"/>
                  </a:srgbClr>
                </a:gs>
                <a:gs pos="50000">
                  <a:srgbClr val="ED7D31">
                    <a:lumMod val="105000"/>
                    <a:satMod val="103000"/>
                    <a:tint val="73000"/>
                  </a:srgbClr>
                </a:gs>
                <a:gs pos="100000">
                  <a:srgbClr val="ED7D31">
                    <a:lumMod val="105000"/>
                    <a:satMod val="109000"/>
                    <a:tint val="81000"/>
                  </a:srgbClr>
                </a:gs>
              </a:gsLst>
              <a:lin ang="5400000" scaled="0"/>
            </a:gradFill>
            <a:ln w="6350" cap="flat" cmpd="sng" algn="ctr">
              <a:solidFill>
                <a:srgbClr val="ED7D3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black"/>
                  </a:solidFill>
                  <a:effectLst/>
                  <a:uLnTx/>
                  <a:uFillTx/>
                  <a:latin typeface="Calibri" panose="020F0502020204030204"/>
                  <a:ea typeface="+mn-ea"/>
                  <a:cs typeface="+mn-cs"/>
                </a:rPr>
                <a:t>VM1</a:t>
              </a:r>
            </a:p>
          </p:txBody>
        </p:sp>
        <p:sp>
          <p:nvSpPr>
            <p:cNvPr id="35" name="Rounded Rectangle 79"/>
            <p:cNvSpPr/>
            <p:nvPr/>
          </p:nvSpPr>
          <p:spPr>
            <a:xfrm>
              <a:off x="6430985" y="3588813"/>
              <a:ext cx="833718" cy="820271"/>
            </a:xfrm>
            <a:prstGeom prst="roundRect">
              <a:avLst/>
            </a:prstGeom>
            <a:gradFill rotWithShape="1">
              <a:gsLst>
                <a:gs pos="0">
                  <a:srgbClr val="ED7D31">
                    <a:lumMod val="110000"/>
                    <a:satMod val="105000"/>
                    <a:tint val="67000"/>
                  </a:srgbClr>
                </a:gs>
                <a:gs pos="50000">
                  <a:srgbClr val="ED7D31">
                    <a:lumMod val="105000"/>
                    <a:satMod val="103000"/>
                    <a:tint val="73000"/>
                  </a:srgbClr>
                </a:gs>
                <a:gs pos="100000">
                  <a:srgbClr val="ED7D31">
                    <a:lumMod val="105000"/>
                    <a:satMod val="109000"/>
                    <a:tint val="81000"/>
                  </a:srgbClr>
                </a:gs>
              </a:gsLst>
              <a:lin ang="5400000" scaled="0"/>
            </a:gradFill>
            <a:ln w="6350" cap="flat" cmpd="sng" algn="ctr">
              <a:solidFill>
                <a:srgbClr val="ED7D3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black"/>
                  </a:solidFill>
                  <a:effectLst/>
                  <a:uLnTx/>
                  <a:uFillTx/>
                  <a:latin typeface="Calibri" panose="020F0502020204030204"/>
                  <a:ea typeface="+mn-ea"/>
                  <a:cs typeface="+mn-cs"/>
                </a:rPr>
                <a:t>VM2</a:t>
              </a:r>
            </a:p>
          </p:txBody>
        </p:sp>
        <p:sp>
          <p:nvSpPr>
            <p:cNvPr id="36" name="Rounded Rectangle 80"/>
            <p:cNvSpPr/>
            <p:nvPr/>
          </p:nvSpPr>
          <p:spPr>
            <a:xfrm>
              <a:off x="7395843" y="3588813"/>
              <a:ext cx="833718" cy="820271"/>
            </a:xfrm>
            <a:prstGeom prst="roundRect">
              <a:avLst/>
            </a:prstGeom>
            <a:gradFill rotWithShape="1">
              <a:gsLst>
                <a:gs pos="0">
                  <a:srgbClr val="ED7D31">
                    <a:lumMod val="110000"/>
                    <a:satMod val="105000"/>
                    <a:tint val="67000"/>
                  </a:srgbClr>
                </a:gs>
                <a:gs pos="50000">
                  <a:srgbClr val="ED7D31">
                    <a:lumMod val="105000"/>
                    <a:satMod val="103000"/>
                    <a:tint val="73000"/>
                  </a:srgbClr>
                </a:gs>
                <a:gs pos="100000">
                  <a:srgbClr val="ED7D31">
                    <a:lumMod val="105000"/>
                    <a:satMod val="109000"/>
                    <a:tint val="81000"/>
                  </a:srgbClr>
                </a:gs>
              </a:gsLst>
              <a:lin ang="5400000" scaled="0"/>
            </a:gradFill>
            <a:ln w="6350" cap="flat" cmpd="sng" algn="ctr">
              <a:solidFill>
                <a:srgbClr val="ED7D3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black"/>
                  </a:solidFill>
                  <a:effectLst/>
                  <a:uLnTx/>
                  <a:uFillTx/>
                  <a:latin typeface="Calibri" panose="020F0502020204030204"/>
                  <a:ea typeface="+mn-ea"/>
                  <a:cs typeface="+mn-cs"/>
                </a:rPr>
                <a:t>VM3</a:t>
              </a:r>
            </a:p>
          </p:txBody>
        </p:sp>
        <p:sp>
          <p:nvSpPr>
            <p:cNvPr id="37" name="Rounded Rectangle 81"/>
            <p:cNvSpPr/>
            <p:nvPr/>
          </p:nvSpPr>
          <p:spPr>
            <a:xfrm>
              <a:off x="8360701" y="3588813"/>
              <a:ext cx="833718" cy="820271"/>
            </a:xfrm>
            <a:prstGeom prst="roundRect">
              <a:avLst/>
            </a:prstGeom>
            <a:gradFill rotWithShape="1">
              <a:gsLst>
                <a:gs pos="0">
                  <a:srgbClr val="ED7D31">
                    <a:lumMod val="110000"/>
                    <a:satMod val="105000"/>
                    <a:tint val="67000"/>
                  </a:srgbClr>
                </a:gs>
                <a:gs pos="50000">
                  <a:srgbClr val="ED7D31">
                    <a:lumMod val="105000"/>
                    <a:satMod val="103000"/>
                    <a:tint val="73000"/>
                  </a:srgbClr>
                </a:gs>
                <a:gs pos="100000">
                  <a:srgbClr val="ED7D31">
                    <a:lumMod val="105000"/>
                    <a:satMod val="109000"/>
                    <a:tint val="81000"/>
                  </a:srgbClr>
                </a:gs>
              </a:gsLst>
              <a:lin ang="5400000" scaled="0"/>
            </a:gradFill>
            <a:ln w="6350" cap="flat" cmpd="sng" algn="ctr">
              <a:solidFill>
                <a:srgbClr val="ED7D3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black"/>
                  </a:solidFill>
                  <a:effectLst/>
                  <a:uLnTx/>
                  <a:uFillTx/>
                  <a:latin typeface="Calibri" panose="020F0502020204030204"/>
                  <a:ea typeface="+mn-ea"/>
                  <a:cs typeface="+mn-cs"/>
                </a:rPr>
                <a:t>VM4</a:t>
              </a:r>
            </a:p>
          </p:txBody>
        </p:sp>
        <p:sp>
          <p:nvSpPr>
            <p:cNvPr id="38" name="Rounded Rectangle 82"/>
            <p:cNvSpPr/>
            <p:nvPr/>
          </p:nvSpPr>
          <p:spPr>
            <a:xfrm>
              <a:off x="9325559" y="3588813"/>
              <a:ext cx="833718" cy="820271"/>
            </a:xfrm>
            <a:prstGeom prst="roundRect">
              <a:avLst/>
            </a:prstGeom>
            <a:gradFill rotWithShape="1">
              <a:gsLst>
                <a:gs pos="0">
                  <a:srgbClr val="ED7D31">
                    <a:lumMod val="110000"/>
                    <a:satMod val="105000"/>
                    <a:tint val="67000"/>
                  </a:srgbClr>
                </a:gs>
                <a:gs pos="50000">
                  <a:srgbClr val="ED7D31">
                    <a:lumMod val="105000"/>
                    <a:satMod val="103000"/>
                    <a:tint val="73000"/>
                  </a:srgbClr>
                </a:gs>
                <a:gs pos="100000">
                  <a:srgbClr val="ED7D31">
                    <a:lumMod val="105000"/>
                    <a:satMod val="109000"/>
                    <a:tint val="81000"/>
                  </a:srgbClr>
                </a:gs>
              </a:gsLst>
              <a:lin ang="5400000" scaled="0"/>
            </a:gradFill>
            <a:ln w="6350" cap="flat" cmpd="sng" algn="ctr">
              <a:solidFill>
                <a:srgbClr val="ED7D3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black"/>
                  </a:solidFill>
                  <a:effectLst/>
                  <a:uLnTx/>
                  <a:uFillTx/>
                  <a:latin typeface="Calibri" panose="020F0502020204030204"/>
                  <a:ea typeface="+mn-ea"/>
                  <a:cs typeface="+mn-cs"/>
                </a:rPr>
                <a:t>VM5</a:t>
              </a:r>
            </a:p>
          </p:txBody>
        </p:sp>
        <p:sp>
          <p:nvSpPr>
            <p:cNvPr id="39" name="Rounded Rectangle 83"/>
            <p:cNvSpPr/>
            <p:nvPr/>
          </p:nvSpPr>
          <p:spPr>
            <a:xfrm>
              <a:off x="10290417" y="3588813"/>
              <a:ext cx="833718" cy="820271"/>
            </a:xfrm>
            <a:prstGeom prst="roundRect">
              <a:avLst/>
            </a:prstGeom>
            <a:gradFill rotWithShape="1">
              <a:gsLst>
                <a:gs pos="0">
                  <a:srgbClr val="ED7D31">
                    <a:lumMod val="110000"/>
                    <a:satMod val="105000"/>
                    <a:tint val="67000"/>
                  </a:srgbClr>
                </a:gs>
                <a:gs pos="50000">
                  <a:srgbClr val="ED7D31">
                    <a:lumMod val="105000"/>
                    <a:satMod val="103000"/>
                    <a:tint val="73000"/>
                  </a:srgbClr>
                </a:gs>
                <a:gs pos="100000">
                  <a:srgbClr val="ED7D31">
                    <a:lumMod val="105000"/>
                    <a:satMod val="109000"/>
                    <a:tint val="81000"/>
                  </a:srgbClr>
                </a:gs>
              </a:gsLst>
              <a:lin ang="5400000" scaled="0"/>
            </a:gradFill>
            <a:ln w="6350" cap="flat" cmpd="sng" algn="ctr">
              <a:solidFill>
                <a:srgbClr val="ED7D3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mr-IN" sz="1800" b="0" i="1" u="none" strike="noStrike" kern="0" cap="none" spc="0" normalizeH="0" baseline="0" noProof="0" dirty="0" smtClean="0">
                  <a:ln>
                    <a:noFill/>
                  </a:ln>
                  <a:solidFill>
                    <a:prstClr val="black"/>
                  </a:solidFill>
                  <a:effectLst/>
                  <a:uLnTx/>
                  <a:uFillTx/>
                  <a:latin typeface="Calibri" panose="020F0502020204030204"/>
                  <a:ea typeface="+mn-ea"/>
                  <a:cs typeface="Mangal" panose="02040503050203030202" pitchFamily="18" charset="0"/>
                </a:rPr>
                <a:t>…</a:t>
              </a:r>
              <a:endParaRPr kumimoji="0" lang="en-US" sz="1800" b="0" i="1" u="none" strike="noStrike" kern="0" cap="none" spc="0" normalizeH="0" baseline="0" noProof="0" dirty="0" smtClean="0">
                <a:ln>
                  <a:noFill/>
                </a:ln>
                <a:solidFill>
                  <a:prstClr val="black"/>
                </a:solidFill>
                <a:effectLst/>
                <a:uLnTx/>
                <a:uFillTx/>
                <a:latin typeface="Calibri" panose="020F0502020204030204"/>
                <a:ea typeface="+mn-ea"/>
                <a:cs typeface="+mn-cs"/>
              </a:endParaRPr>
            </a:p>
          </p:txBody>
        </p:sp>
        <p:sp>
          <p:nvSpPr>
            <p:cNvPr id="40" name="Rounded Rectangle 84"/>
            <p:cNvSpPr/>
            <p:nvPr/>
          </p:nvSpPr>
          <p:spPr>
            <a:xfrm>
              <a:off x="1318527" y="3487733"/>
              <a:ext cx="1349078" cy="1110381"/>
            </a:xfrm>
            <a:prstGeom prst="roundRect">
              <a:avLst/>
            </a:prstGeom>
            <a:gradFill rotWithShape="1">
              <a:gsLst>
                <a:gs pos="0">
                  <a:srgbClr val="ED7D31">
                    <a:lumMod val="110000"/>
                    <a:satMod val="105000"/>
                    <a:tint val="67000"/>
                  </a:srgbClr>
                </a:gs>
                <a:gs pos="50000">
                  <a:srgbClr val="ED7D31">
                    <a:lumMod val="105000"/>
                    <a:satMod val="103000"/>
                    <a:tint val="73000"/>
                  </a:srgbClr>
                </a:gs>
                <a:gs pos="100000">
                  <a:srgbClr val="ED7D31">
                    <a:lumMod val="105000"/>
                    <a:satMod val="109000"/>
                    <a:tint val="81000"/>
                  </a:srgbClr>
                </a:gs>
              </a:gsLst>
              <a:lin ang="5400000" scaled="0"/>
            </a:gradFill>
            <a:ln w="6350" cap="flat" cmpd="sng" algn="ctr">
              <a:solidFill>
                <a:srgbClr val="ED7D3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black"/>
                  </a:solidFill>
                  <a:effectLst/>
                  <a:uLnTx/>
                  <a:uFillTx/>
                  <a:latin typeface="Calibri" panose="020F0502020204030204"/>
                  <a:ea typeface="+mn-ea"/>
                  <a:cs typeface="+mn-cs"/>
                </a:rPr>
                <a:t>Climate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black"/>
                  </a:solidFill>
                  <a:effectLst/>
                  <a:uLnTx/>
                  <a:uFillTx/>
                  <a:latin typeface="Calibri" panose="020F0502020204030204"/>
                  <a:ea typeface="+mn-ea"/>
                  <a:cs typeface="+mn-cs"/>
                </a:rPr>
                <a:t>VM</a:t>
              </a:r>
            </a:p>
          </p:txBody>
        </p:sp>
        <p:sp>
          <p:nvSpPr>
            <p:cNvPr id="41" name="Down Arrow 85"/>
            <p:cNvSpPr/>
            <p:nvPr/>
          </p:nvSpPr>
          <p:spPr>
            <a:xfrm>
              <a:off x="1529484" y="1864488"/>
              <a:ext cx="625384" cy="1623243"/>
            </a:xfrm>
            <a:prstGeom prst="downArrow">
              <a:avLst/>
            </a:prstGeom>
            <a:gradFill rotWithShape="1">
              <a:gsLst>
                <a:gs pos="0">
                  <a:srgbClr val="4472C4">
                    <a:lumMod val="110000"/>
                    <a:satMod val="105000"/>
                    <a:tint val="67000"/>
                  </a:srgbClr>
                </a:gs>
                <a:gs pos="50000">
                  <a:srgbClr val="4472C4">
                    <a:lumMod val="105000"/>
                    <a:satMod val="103000"/>
                    <a:tint val="73000"/>
                  </a:srgbClr>
                </a:gs>
                <a:gs pos="100000">
                  <a:srgbClr val="4472C4">
                    <a:lumMod val="105000"/>
                    <a:satMod val="109000"/>
                    <a:tint val="81000"/>
                  </a:srgbClr>
                </a:gs>
              </a:gsLst>
              <a:lin ang="5400000" scaled="0"/>
            </a:gradFill>
            <a:ln w="6350" cap="flat" cmpd="sng" algn="ctr">
              <a:solidFill>
                <a:srgbClr val="4472C4"/>
              </a:solidFill>
              <a:prstDash val="solid"/>
              <a:miter lim="800000"/>
            </a:ln>
            <a:effectLst/>
          </p:spPr>
          <p:txBody>
            <a:bodyPr vert="vert"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Calibri" panose="020F0502020204030204"/>
                  <a:ea typeface="+mn-ea"/>
                  <a:cs typeface="+mn-cs"/>
                </a:rPr>
                <a:t>Instantiate</a:t>
              </a:r>
            </a:p>
          </p:txBody>
        </p:sp>
        <p:sp>
          <p:nvSpPr>
            <p:cNvPr id="42" name="Down Arrow 86"/>
            <p:cNvSpPr/>
            <p:nvPr/>
          </p:nvSpPr>
          <p:spPr>
            <a:xfrm>
              <a:off x="7985979" y="2461328"/>
              <a:ext cx="625384" cy="671921"/>
            </a:xfrm>
            <a:prstGeom prst="downArrow">
              <a:avLst/>
            </a:prstGeom>
            <a:gradFill rotWithShape="1">
              <a:gsLst>
                <a:gs pos="0">
                  <a:srgbClr val="4472C4">
                    <a:lumMod val="110000"/>
                    <a:satMod val="105000"/>
                    <a:tint val="67000"/>
                  </a:srgbClr>
                </a:gs>
                <a:gs pos="50000">
                  <a:srgbClr val="4472C4">
                    <a:lumMod val="105000"/>
                    <a:satMod val="103000"/>
                    <a:tint val="73000"/>
                  </a:srgbClr>
                </a:gs>
                <a:gs pos="100000">
                  <a:srgbClr val="4472C4">
                    <a:lumMod val="105000"/>
                    <a:satMod val="109000"/>
                    <a:tint val="81000"/>
                  </a:srgbClr>
                </a:gs>
              </a:gsLst>
              <a:lin ang="5400000" scaled="0"/>
            </a:gradFill>
            <a:ln w="6350" cap="flat" cmpd="sng" algn="ctr">
              <a:solidFill>
                <a:srgbClr val="4472C4"/>
              </a:solidFill>
              <a:prstDash val="solid"/>
              <a:miter lim="800000"/>
            </a:ln>
            <a:effectLst/>
          </p:spPr>
          <p:txBody>
            <a:bodyPr vert="vert"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latin typeface="Calibri" panose="020F0502020204030204"/>
                <a:ea typeface="+mn-ea"/>
                <a:cs typeface="+mn-cs"/>
              </a:endParaRPr>
            </a:p>
          </p:txBody>
        </p:sp>
        <p:sp>
          <p:nvSpPr>
            <p:cNvPr id="43" name="Rectangle 87"/>
            <p:cNvSpPr/>
            <p:nvPr/>
          </p:nvSpPr>
          <p:spPr>
            <a:xfrm>
              <a:off x="1506067" y="5246786"/>
              <a:ext cx="9372524" cy="147917"/>
            </a:xfrm>
            <a:prstGeom prst="rect">
              <a:avLst/>
            </a:prstGeom>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ln w="6350" cap="flat" cmpd="sng" algn="ctr">
              <a:solidFill>
                <a:srgbClr val="FFC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Calibri" panose="020F0502020204030204"/>
                <a:ea typeface="+mn-ea"/>
                <a:cs typeface="+mn-cs"/>
              </a:endParaRPr>
            </a:p>
          </p:txBody>
        </p:sp>
        <p:sp>
          <p:nvSpPr>
            <p:cNvPr id="44" name="Down Arrow 88"/>
            <p:cNvSpPr/>
            <p:nvPr/>
          </p:nvSpPr>
          <p:spPr>
            <a:xfrm>
              <a:off x="5751051" y="4563181"/>
              <a:ext cx="263870" cy="648673"/>
            </a:xfrm>
            <a:prstGeom prst="downArrow">
              <a:avLst/>
            </a:prstGeom>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ln w="6350" cap="flat" cmpd="sng" algn="ctr">
              <a:solidFill>
                <a:srgbClr val="FFC000"/>
              </a:solidFill>
              <a:prstDash val="solid"/>
              <a:miter lim="800000"/>
            </a:ln>
            <a:effectLst/>
          </p:spPr>
          <p:txBody>
            <a:bodyPr vert="vert"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latin typeface="Calibri" panose="020F0502020204030204"/>
                <a:ea typeface="+mn-ea"/>
                <a:cs typeface="+mn-cs"/>
              </a:endParaRPr>
            </a:p>
          </p:txBody>
        </p:sp>
        <p:sp>
          <p:nvSpPr>
            <p:cNvPr id="45" name="Down Arrow 89"/>
            <p:cNvSpPr/>
            <p:nvPr/>
          </p:nvSpPr>
          <p:spPr>
            <a:xfrm>
              <a:off x="6715909" y="4563181"/>
              <a:ext cx="263870" cy="648673"/>
            </a:xfrm>
            <a:prstGeom prst="downArrow">
              <a:avLst/>
            </a:prstGeom>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ln w="6350" cap="flat" cmpd="sng" algn="ctr">
              <a:solidFill>
                <a:srgbClr val="FFC000"/>
              </a:solidFill>
              <a:prstDash val="solid"/>
              <a:miter lim="800000"/>
            </a:ln>
            <a:effectLst/>
          </p:spPr>
          <p:txBody>
            <a:bodyPr vert="vert"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latin typeface="Calibri" panose="020F0502020204030204"/>
                <a:ea typeface="+mn-ea"/>
                <a:cs typeface="+mn-cs"/>
              </a:endParaRPr>
            </a:p>
          </p:txBody>
        </p:sp>
        <p:sp>
          <p:nvSpPr>
            <p:cNvPr id="46" name="Down Arrow 90"/>
            <p:cNvSpPr/>
            <p:nvPr/>
          </p:nvSpPr>
          <p:spPr>
            <a:xfrm>
              <a:off x="7680767" y="4563181"/>
              <a:ext cx="263870" cy="648673"/>
            </a:xfrm>
            <a:prstGeom prst="downArrow">
              <a:avLst/>
            </a:prstGeom>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ln w="6350" cap="flat" cmpd="sng" algn="ctr">
              <a:solidFill>
                <a:srgbClr val="FFC000"/>
              </a:solidFill>
              <a:prstDash val="solid"/>
              <a:miter lim="800000"/>
            </a:ln>
            <a:effectLst/>
          </p:spPr>
          <p:txBody>
            <a:bodyPr vert="vert"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latin typeface="Calibri" panose="020F0502020204030204"/>
                <a:ea typeface="+mn-ea"/>
                <a:cs typeface="+mn-cs"/>
              </a:endParaRPr>
            </a:p>
          </p:txBody>
        </p:sp>
        <p:sp>
          <p:nvSpPr>
            <p:cNvPr id="47" name="Down Arrow 91"/>
            <p:cNvSpPr/>
            <p:nvPr/>
          </p:nvSpPr>
          <p:spPr>
            <a:xfrm>
              <a:off x="8645625" y="4563181"/>
              <a:ext cx="263870" cy="648673"/>
            </a:xfrm>
            <a:prstGeom prst="downArrow">
              <a:avLst/>
            </a:prstGeom>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ln w="6350" cap="flat" cmpd="sng" algn="ctr">
              <a:solidFill>
                <a:srgbClr val="FFC000"/>
              </a:solidFill>
              <a:prstDash val="solid"/>
              <a:miter lim="800000"/>
            </a:ln>
            <a:effectLst/>
          </p:spPr>
          <p:txBody>
            <a:bodyPr vert="vert"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latin typeface="Calibri" panose="020F0502020204030204"/>
                <a:ea typeface="+mn-ea"/>
                <a:cs typeface="+mn-cs"/>
              </a:endParaRPr>
            </a:p>
          </p:txBody>
        </p:sp>
        <p:sp>
          <p:nvSpPr>
            <p:cNvPr id="48" name="Down Arrow 92"/>
            <p:cNvSpPr/>
            <p:nvPr/>
          </p:nvSpPr>
          <p:spPr>
            <a:xfrm>
              <a:off x="9610483" y="4563181"/>
              <a:ext cx="263870" cy="648673"/>
            </a:xfrm>
            <a:prstGeom prst="downArrow">
              <a:avLst/>
            </a:prstGeom>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ln w="6350" cap="flat" cmpd="sng" algn="ctr">
              <a:solidFill>
                <a:srgbClr val="FFC000"/>
              </a:solidFill>
              <a:prstDash val="solid"/>
              <a:miter lim="800000"/>
            </a:ln>
            <a:effectLst/>
          </p:spPr>
          <p:txBody>
            <a:bodyPr vert="vert"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latin typeface="Calibri" panose="020F0502020204030204"/>
                <a:ea typeface="+mn-ea"/>
                <a:cs typeface="+mn-cs"/>
              </a:endParaRPr>
            </a:p>
          </p:txBody>
        </p:sp>
        <p:sp>
          <p:nvSpPr>
            <p:cNvPr id="49" name="Down Arrow 93"/>
            <p:cNvSpPr/>
            <p:nvPr/>
          </p:nvSpPr>
          <p:spPr>
            <a:xfrm>
              <a:off x="1750885" y="4598113"/>
              <a:ext cx="263870" cy="648673"/>
            </a:xfrm>
            <a:prstGeom prst="downArrow">
              <a:avLst/>
            </a:prstGeom>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ln w="6350" cap="flat" cmpd="sng" algn="ctr">
              <a:solidFill>
                <a:srgbClr val="FFC000"/>
              </a:solidFill>
              <a:prstDash val="solid"/>
              <a:miter lim="800000"/>
            </a:ln>
            <a:effectLst/>
          </p:spPr>
          <p:txBody>
            <a:bodyPr vert="vert"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latin typeface="Calibri" panose="020F0502020204030204"/>
                <a:ea typeface="+mn-ea"/>
                <a:cs typeface="+mn-cs"/>
              </a:endParaRPr>
            </a:p>
          </p:txBody>
        </p:sp>
        <p:sp>
          <p:nvSpPr>
            <p:cNvPr id="50" name="Can 94"/>
            <p:cNvSpPr/>
            <p:nvPr/>
          </p:nvSpPr>
          <p:spPr>
            <a:xfrm>
              <a:off x="10575341" y="4717496"/>
              <a:ext cx="1553907" cy="1387469"/>
            </a:xfrm>
            <a:prstGeom prst="can">
              <a:avLst/>
            </a:prstGeom>
            <a:gradFill rotWithShape="1">
              <a:gsLst>
                <a:gs pos="0">
                  <a:srgbClr val="5B9BD5">
                    <a:lumMod val="110000"/>
                    <a:satMod val="105000"/>
                    <a:tint val="67000"/>
                  </a:srgbClr>
                </a:gs>
                <a:gs pos="50000">
                  <a:srgbClr val="5B9BD5">
                    <a:lumMod val="105000"/>
                    <a:satMod val="103000"/>
                    <a:tint val="73000"/>
                  </a:srgbClr>
                </a:gs>
                <a:gs pos="100000">
                  <a:srgbClr val="5B9BD5">
                    <a:lumMod val="105000"/>
                    <a:satMod val="109000"/>
                    <a:tint val="81000"/>
                  </a:srgbClr>
                </a:gs>
              </a:gsLst>
              <a:lin ang="5400000" scaled="0"/>
            </a:gradFill>
            <a:ln w="6350" cap="flat" cmpd="sng" algn="ctr">
              <a:solidFill>
                <a:srgbClr val="5B9BD5"/>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smtClean="0">
                  <a:ln>
                    <a:noFill/>
                  </a:ln>
                  <a:solidFill>
                    <a:prstClr val="black"/>
                  </a:solidFill>
                  <a:effectLst/>
                  <a:uLnTx/>
                  <a:uFillTx/>
                  <a:latin typeface="Calibri" panose="020F0502020204030204"/>
                  <a:ea typeface="+mn-ea"/>
                  <a:cs typeface="+mn-cs"/>
                </a:rPr>
                <a:t>Data and Products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smtClean="0">
                  <a:ln>
                    <a:noFill/>
                  </a:ln>
                  <a:solidFill>
                    <a:prstClr val="black"/>
                  </a:solidFill>
                  <a:effectLst/>
                  <a:uLnTx/>
                  <a:uFillTx/>
                  <a:latin typeface="Calibri" panose="020F0502020204030204"/>
                  <a:ea typeface="+mn-ea"/>
                  <a:cs typeface="+mn-cs"/>
                </a:rPr>
                <a:t>Catalogue</a:t>
              </a:r>
              <a:endParaRPr kumimoji="0" lang="en-US" sz="1800" b="0" i="0" u="none" strike="noStrike" kern="0" cap="none" spc="0" normalizeH="0" baseline="0" noProof="0" dirty="0" smtClean="0">
                <a:ln>
                  <a:noFill/>
                </a:ln>
                <a:solidFill>
                  <a:prstClr val="black"/>
                </a:solidFill>
                <a:effectLst/>
                <a:uLnTx/>
                <a:uFillTx/>
                <a:latin typeface="Calibri" panose="020F0502020204030204"/>
                <a:ea typeface="+mn-ea"/>
                <a:cs typeface="+mn-cs"/>
              </a:endParaRPr>
            </a:p>
          </p:txBody>
        </p:sp>
        <p:sp>
          <p:nvSpPr>
            <p:cNvPr id="51" name="TextBox 52"/>
            <p:cNvSpPr txBox="1"/>
            <p:nvPr/>
          </p:nvSpPr>
          <p:spPr>
            <a:xfrm>
              <a:off x="13745" y="4997578"/>
              <a:ext cx="1532984" cy="646331"/>
            </a:xfrm>
            <a:prstGeom prst="rect">
              <a:avLst/>
            </a:prstGeom>
            <a:solidFill>
              <a:sysClr val="window" lastClr="FFFFFF"/>
            </a:solid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black"/>
                  </a:solidFill>
                  <a:effectLst/>
                  <a:uLnTx/>
                  <a:uFillTx/>
                  <a:latin typeface="Calibri" panose="020F0502020204030204"/>
                </a:rPr>
                <a:t>Common Data</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smtClean="0">
                  <a:ln>
                    <a:noFill/>
                  </a:ln>
                  <a:solidFill>
                    <a:prstClr val="black"/>
                  </a:solidFill>
                  <a:effectLst/>
                  <a:uLnTx/>
                  <a:uFillTx/>
                  <a:latin typeface="Calibri" panose="020F0502020204030204"/>
                </a:rPr>
                <a:t> Access API</a:t>
              </a:r>
            </a:p>
          </p:txBody>
        </p:sp>
      </p:grpSp>
    </p:spTree>
    <p:extLst>
      <p:ext uri="{BB962C8B-B14F-4D97-AF65-F5344CB8AC3E}">
        <p14:creationId xmlns:p14="http://schemas.microsoft.com/office/powerpoint/2010/main" val="3415766480"/>
      </p:ext>
    </p:extLst>
  </p:cSld>
  <p:clrMapOvr>
    <a:masterClrMapping/>
  </p:clrMapOvr>
  <p:transition xmlns:p14="http://schemas.microsoft.com/office/powerpoint/2010/mai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EUMETSAT - DIAS V0 System</a:t>
            </a:r>
            <a:endParaRPr lang="en-GB" dirty="0"/>
          </a:p>
        </p:txBody>
      </p:sp>
      <p:sp>
        <p:nvSpPr>
          <p:cNvPr id="5" name="TextBox 4"/>
          <p:cNvSpPr txBox="1"/>
          <p:nvPr/>
        </p:nvSpPr>
        <p:spPr>
          <a:xfrm>
            <a:off x="6618514" y="932111"/>
            <a:ext cx="3138465" cy="5432256"/>
          </a:xfrm>
          <a:prstGeom prst="rect">
            <a:avLst/>
          </a:prstGeom>
          <a:noFill/>
        </p:spPr>
        <p:txBody>
          <a:bodyPr wrap="square" rtlCol="0">
            <a:spAutoFit/>
          </a:bodyPr>
          <a:lstStyle/>
          <a:p>
            <a:pPr>
              <a:buFontTx/>
              <a:buChar char="-"/>
            </a:pPr>
            <a:r>
              <a:rPr lang="en-GB" sz="1600" b="0" dirty="0" smtClean="0">
                <a:solidFill>
                  <a:schemeClr val="tx1"/>
                </a:solidFill>
              </a:rPr>
              <a:t>Built on EUMETSAT Data Services Roadmap concepts (DCSI)</a:t>
            </a:r>
          </a:p>
          <a:p>
            <a:endParaRPr lang="en-GB" sz="1600" b="0" dirty="0" smtClean="0">
              <a:solidFill>
                <a:schemeClr val="tx1"/>
              </a:solidFill>
            </a:endParaRPr>
          </a:p>
          <a:p>
            <a:pPr>
              <a:buFontTx/>
              <a:buChar char="-"/>
            </a:pPr>
            <a:r>
              <a:rPr lang="en-GB" sz="1600" b="0" dirty="0" smtClean="0">
                <a:solidFill>
                  <a:schemeClr val="tx1"/>
                </a:solidFill>
              </a:rPr>
              <a:t>Sites are high speed interconnected (LAN speed)</a:t>
            </a:r>
          </a:p>
          <a:p>
            <a:pPr>
              <a:buFontTx/>
              <a:buChar char="-"/>
            </a:pPr>
            <a:endParaRPr lang="en-GB" sz="1600" b="0" dirty="0">
              <a:solidFill>
                <a:schemeClr val="tx1"/>
              </a:solidFill>
            </a:endParaRPr>
          </a:p>
          <a:p>
            <a:pPr>
              <a:buFontTx/>
              <a:buChar char="-"/>
            </a:pPr>
            <a:r>
              <a:rPr lang="en-GB" sz="1600" b="0" dirty="0" smtClean="0">
                <a:solidFill>
                  <a:schemeClr val="tx1"/>
                </a:solidFill>
              </a:rPr>
              <a:t>Central Cloud Broker to manage </a:t>
            </a:r>
            <a:r>
              <a:rPr lang="en-GB" sz="1600" b="0" dirty="0">
                <a:solidFill>
                  <a:schemeClr val="tx1"/>
                </a:solidFill>
              </a:rPr>
              <a:t>*</a:t>
            </a:r>
            <a:r>
              <a:rPr lang="en-GB" sz="1600" b="0" dirty="0" err="1" smtClean="0">
                <a:solidFill>
                  <a:schemeClr val="tx1"/>
                </a:solidFill>
              </a:rPr>
              <a:t>aaS</a:t>
            </a:r>
            <a:r>
              <a:rPr lang="en-GB" sz="1600" b="0" dirty="0" smtClean="0">
                <a:solidFill>
                  <a:schemeClr val="tx1"/>
                </a:solidFill>
              </a:rPr>
              <a:t> Layers</a:t>
            </a:r>
          </a:p>
          <a:p>
            <a:pPr>
              <a:buFontTx/>
              <a:buChar char="-"/>
            </a:pPr>
            <a:endParaRPr lang="en-GB" sz="1600" b="0" dirty="0" smtClean="0">
              <a:solidFill>
                <a:schemeClr val="tx1"/>
              </a:solidFill>
            </a:endParaRPr>
          </a:p>
          <a:p>
            <a:pPr>
              <a:buFontTx/>
              <a:buChar char="-"/>
            </a:pPr>
            <a:r>
              <a:rPr lang="en-GB" sz="1600" b="0" dirty="0" smtClean="0">
                <a:solidFill>
                  <a:schemeClr val="tx1"/>
                </a:solidFill>
              </a:rPr>
              <a:t>Data access via </a:t>
            </a:r>
            <a:r>
              <a:rPr lang="en-GB" sz="1600" b="0" dirty="0" err="1" smtClean="0">
                <a:solidFill>
                  <a:schemeClr val="tx1"/>
                </a:solidFill>
              </a:rPr>
              <a:t>PoP</a:t>
            </a:r>
            <a:r>
              <a:rPr lang="en-GB" sz="1600" b="0" dirty="0" smtClean="0">
                <a:solidFill>
                  <a:schemeClr val="tx1"/>
                </a:solidFill>
              </a:rPr>
              <a:t> (Point of Presence)</a:t>
            </a:r>
          </a:p>
          <a:p>
            <a:pPr>
              <a:buFontTx/>
              <a:buChar char="-"/>
            </a:pPr>
            <a:endParaRPr lang="en-GB" sz="1600" b="0" dirty="0" smtClean="0">
              <a:solidFill>
                <a:schemeClr val="tx1"/>
              </a:solidFill>
            </a:endParaRPr>
          </a:p>
          <a:p>
            <a:pPr>
              <a:buFontTx/>
              <a:buChar char="-"/>
            </a:pPr>
            <a:r>
              <a:rPr lang="en-GB" sz="1600" b="0" dirty="0" smtClean="0">
                <a:solidFill>
                  <a:schemeClr val="tx1"/>
                </a:solidFill>
              </a:rPr>
              <a:t>Harmonised data access services </a:t>
            </a:r>
          </a:p>
          <a:p>
            <a:pPr>
              <a:buFontTx/>
              <a:buChar char="-"/>
            </a:pPr>
            <a:endParaRPr lang="en-GB" sz="1600" b="0" dirty="0" smtClean="0">
              <a:solidFill>
                <a:schemeClr val="tx1"/>
              </a:solidFill>
            </a:endParaRPr>
          </a:p>
          <a:p>
            <a:pPr>
              <a:buFontTx/>
              <a:buChar char="-"/>
            </a:pPr>
            <a:r>
              <a:rPr lang="en-GB" sz="1600" b="0" dirty="0" smtClean="0">
                <a:solidFill>
                  <a:schemeClr val="tx1"/>
                </a:solidFill>
              </a:rPr>
              <a:t>Central portal for federation</a:t>
            </a:r>
          </a:p>
          <a:p>
            <a:pPr>
              <a:buFontTx/>
              <a:buChar char="-"/>
            </a:pPr>
            <a:endParaRPr lang="en-GB" sz="1600" b="0" dirty="0" smtClean="0">
              <a:solidFill>
                <a:schemeClr val="tx1"/>
              </a:solidFill>
            </a:endParaRPr>
          </a:p>
          <a:p>
            <a:pPr>
              <a:buFontTx/>
              <a:buChar char="-"/>
            </a:pPr>
            <a:r>
              <a:rPr lang="en-GB" sz="1600" b="0" dirty="0" smtClean="0">
                <a:solidFill>
                  <a:schemeClr val="tx1"/>
                </a:solidFill>
              </a:rPr>
              <a:t>An industrial cloud provider provides inner elasticity</a:t>
            </a:r>
            <a:endParaRPr lang="en-GB" sz="1800" b="0" dirty="0" smtClean="0">
              <a:solidFill>
                <a:schemeClr val="tx1"/>
              </a:solidFill>
            </a:endParaRPr>
          </a:p>
          <a:p>
            <a:pPr>
              <a:buFontTx/>
              <a:buChar char="-"/>
            </a:pPr>
            <a:endParaRPr lang="en-GB" sz="1800" dirty="0" smtClean="0">
              <a:solidFill>
                <a:schemeClr val="tx1"/>
              </a:solidFill>
            </a:endParaRPr>
          </a:p>
          <a:p>
            <a:endParaRPr lang="en-GB" dirty="0"/>
          </a:p>
        </p:txBody>
      </p:sp>
      <p:sp>
        <p:nvSpPr>
          <p:cNvPr id="6" name="Rectangle 2"/>
          <p:cNvSpPr>
            <a:spLocks noChangeArrowheads="1"/>
          </p:cNvSpPr>
          <p:nvPr/>
        </p:nvSpPr>
        <p:spPr bwMode="auto">
          <a:xfrm>
            <a:off x="249758" y="1968283"/>
            <a:ext cx="1040250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8" name="Rectangle 5"/>
          <p:cNvSpPr>
            <a:spLocks noChangeArrowheads="1"/>
          </p:cNvSpPr>
          <p:nvPr/>
        </p:nvSpPr>
        <p:spPr bwMode="auto">
          <a:xfrm>
            <a:off x="90695" y="1728061"/>
            <a:ext cx="1019113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2" name="Rectangle 10"/>
          <p:cNvSpPr>
            <a:spLocks noChangeArrowheads="1"/>
          </p:cNvSpPr>
          <p:nvPr/>
        </p:nvSpPr>
        <p:spPr bwMode="auto">
          <a:xfrm>
            <a:off x="201729" y="1728061"/>
            <a:ext cx="990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14"/>
          <p:cNvSpPr>
            <a:spLocks noChangeArrowheads="1"/>
          </p:cNvSpPr>
          <p:nvPr/>
        </p:nvSpPr>
        <p:spPr bwMode="auto">
          <a:xfrm>
            <a:off x="90695" y="1773780"/>
            <a:ext cx="1095694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graphicFrame>
        <p:nvGraphicFramePr>
          <p:cNvPr id="10" name="Object 9"/>
          <p:cNvGraphicFramePr>
            <a:graphicFrameLocks noChangeAspect="1"/>
          </p:cNvGraphicFramePr>
          <p:nvPr>
            <p:extLst>
              <p:ext uri="{D42A27DB-BD31-4B8C-83A1-F6EECF244321}">
                <p14:modId xmlns:p14="http://schemas.microsoft.com/office/powerpoint/2010/main" val="2703289586"/>
              </p:ext>
            </p:extLst>
          </p:nvPr>
        </p:nvGraphicFramePr>
        <p:xfrm>
          <a:off x="90695" y="1773781"/>
          <a:ext cx="7400090" cy="4180114"/>
        </p:xfrm>
        <a:graphic>
          <a:graphicData uri="http://schemas.openxmlformats.org/presentationml/2006/ole">
            <mc:AlternateContent xmlns:mc="http://schemas.openxmlformats.org/markup-compatibility/2006">
              <mc:Choice xmlns:v="urn:schemas-microsoft-com:vml" Requires="v">
                <p:oleObj spid="_x0000_s1062" name="Visio" r:id="rId3" imgW="6019913" imgH="3400357" progId="Visio.Drawing.15">
                  <p:embed/>
                </p:oleObj>
              </mc:Choice>
              <mc:Fallback>
                <p:oleObj name="Visio" r:id="rId3" imgW="6019913" imgH="3400357" progId="Visio.Drawing.15">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695" y="1773781"/>
                        <a:ext cx="7400090" cy="4180114"/>
                      </a:xfrm>
                      <a:prstGeom prst="rect">
                        <a:avLst/>
                      </a:prstGeom>
                      <a:noFill/>
                    </p:spPr>
                  </p:pic>
                </p:oleObj>
              </mc:Fallback>
            </mc:AlternateContent>
          </a:graphicData>
        </a:graphic>
      </p:graphicFrame>
    </p:spTree>
    <p:extLst>
      <p:ext uri="{BB962C8B-B14F-4D97-AF65-F5344CB8AC3E}">
        <p14:creationId xmlns:p14="http://schemas.microsoft.com/office/powerpoint/2010/main" val="145302295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DIAS – OpenStack based</a:t>
            </a:r>
            <a:endParaRPr lang="en-GB" dirty="0"/>
          </a:p>
        </p:txBody>
      </p:sp>
      <p:pic>
        <p:nvPicPr>
          <p:cNvPr id="4" name="Picture 3"/>
          <p:cNvPicPr>
            <a:picLocks noChangeAspect="1"/>
          </p:cNvPicPr>
          <p:nvPr/>
        </p:nvPicPr>
        <p:blipFill>
          <a:blip r:embed="rId3"/>
          <a:stretch>
            <a:fillRect/>
          </a:stretch>
        </p:blipFill>
        <p:spPr>
          <a:xfrm>
            <a:off x="798162" y="843490"/>
            <a:ext cx="8062062" cy="5688726"/>
          </a:xfrm>
          <a:prstGeom prst="rect">
            <a:avLst/>
          </a:prstGeom>
        </p:spPr>
      </p:pic>
    </p:spTree>
    <p:extLst>
      <p:ext uri="{BB962C8B-B14F-4D97-AF65-F5344CB8AC3E}">
        <p14:creationId xmlns:p14="http://schemas.microsoft.com/office/powerpoint/2010/main" val="99057801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smtClean="0"/>
              <a:t>DIAS V0 – DCSI + DCSI </a:t>
            </a:r>
            <a:r>
              <a:rPr lang="de-DE" dirty="0" err="1" smtClean="0"/>
              <a:t>Platform</a:t>
            </a:r>
            <a:endParaRPr lang="en-GB" dirty="0"/>
          </a:p>
        </p:txBody>
      </p:sp>
      <p:sp>
        <p:nvSpPr>
          <p:cNvPr id="4" name="Rectangle 2"/>
          <p:cNvSpPr>
            <a:spLocks noChangeArrowheads="1"/>
          </p:cNvSpPr>
          <p:nvPr/>
        </p:nvSpPr>
        <p:spPr bwMode="auto">
          <a:xfrm>
            <a:off x="571699" y="1257633"/>
            <a:ext cx="15814081"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graphicFrame>
        <p:nvGraphicFramePr>
          <p:cNvPr id="5" name="Object 4"/>
          <p:cNvGraphicFramePr>
            <a:graphicFrameLocks noChangeAspect="1"/>
          </p:cNvGraphicFramePr>
          <p:nvPr>
            <p:extLst>
              <p:ext uri="{D42A27DB-BD31-4B8C-83A1-F6EECF244321}">
                <p14:modId xmlns:p14="http://schemas.microsoft.com/office/powerpoint/2010/main" val="3936760341"/>
              </p:ext>
            </p:extLst>
          </p:nvPr>
        </p:nvGraphicFramePr>
        <p:xfrm>
          <a:off x="760886" y="1147275"/>
          <a:ext cx="7608340" cy="4910691"/>
        </p:xfrm>
        <a:graphic>
          <a:graphicData uri="http://schemas.openxmlformats.org/presentationml/2006/ole">
            <mc:AlternateContent xmlns:mc="http://schemas.openxmlformats.org/markup-compatibility/2006">
              <mc:Choice xmlns:v="urn:schemas-microsoft-com:vml" Requires="v">
                <p:oleObj spid="_x0000_s366630" name="Visio" r:id="rId3" imgW="4486368" imgH="2895600" progId="Visio.Drawing.15">
                  <p:embed/>
                </p:oleObj>
              </mc:Choice>
              <mc:Fallback>
                <p:oleObj name="Visio" r:id="rId3" imgW="4486368" imgH="2895600" progId="Visio.Drawing.15">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0886" y="1147275"/>
                        <a:ext cx="7608340" cy="4910691"/>
                      </a:xfrm>
                      <a:prstGeom prst="rect">
                        <a:avLst/>
                      </a:prstGeom>
                      <a:noFill/>
                    </p:spPr>
                  </p:pic>
                </p:oleObj>
              </mc:Fallback>
            </mc:AlternateContent>
          </a:graphicData>
        </a:graphic>
      </p:graphicFrame>
    </p:spTree>
    <p:extLst>
      <p:ext uri="{BB962C8B-B14F-4D97-AF65-F5344CB8AC3E}">
        <p14:creationId xmlns:p14="http://schemas.microsoft.com/office/powerpoint/2010/main" val="70115256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DIAS V1 Eco-System</a:t>
            </a:r>
            <a:endParaRPr lang="en-GB" dirty="0"/>
          </a:p>
        </p:txBody>
      </p:sp>
      <p:sp>
        <p:nvSpPr>
          <p:cNvPr id="5" name="Rectangle 2"/>
          <p:cNvSpPr>
            <a:spLocks noChangeArrowheads="1"/>
          </p:cNvSpPr>
          <p:nvPr/>
        </p:nvSpPr>
        <p:spPr bwMode="auto">
          <a:xfrm>
            <a:off x="1217685" y="1065775"/>
            <a:ext cx="12716661"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graphicFrame>
        <p:nvGraphicFramePr>
          <p:cNvPr id="6" name="Object 5"/>
          <p:cNvGraphicFramePr>
            <a:graphicFrameLocks noChangeAspect="1"/>
          </p:cNvGraphicFramePr>
          <p:nvPr>
            <p:extLst>
              <p:ext uri="{D42A27DB-BD31-4B8C-83A1-F6EECF244321}">
                <p14:modId xmlns:p14="http://schemas.microsoft.com/office/powerpoint/2010/main" val="3698424580"/>
              </p:ext>
            </p:extLst>
          </p:nvPr>
        </p:nvGraphicFramePr>
        <p:xfrm>
          <a:off x="1217686" y="1065776"/>
          <a:ext cx="7532176" cy="5172257"/>
        </p:xfrm>
        <a:graphic>
          <a:graphicData uri="http://schemas.openxmlformats.org/presentationml/2006/ole">
            <mc:AlternateContent xmlns:mc="http://schemas.openxmlformats.org/markup-compatibility/2006">
              <mc:Choice xmlns:v="urn:schemas-microsoft-com:vml" Requires="v">
                <p:oleObj spid="_x0000_s367654" name="Visio" r:id="rId4" imgW="5867287" imgH="4029210" progId="Visio.Drawing.15">
                  <p:embed/>
                </p:oleObj>
              </mc:Choice>
              <mc:Fallback>
                <p:oleObj name="Visio" r:id="rId4" imgW="5867287" imgH="4029210" progId="Visio.Drawing.15">
                  <p:embed/>
                  <p:pic>
                    <p:nvPicPr>
                      <p:cNvPr id="0" name=""/>
                      <p:cNvPicPr>
                        <a:picLocks noChangeAspect="1" noChangeArrowheads="1"/>
                      </p:cNvPicPr>
                      <p:nvPr/>
                    </p:nvPicPr>
                    <p:blipFill>
                      <a:blip r:embed="rId5"/>
                      <a:srcRect/>
                      <a:stretch>
                        <a:fillRect/>
                      </a:stretch>
                    </p:blipFill>
                    <p:spPr bwMode="auto">
                      <a:xfrm>
                        <a:off x="1217686" y="1065776"/>
                        <a:ext cx="7532176" cy="5172257"/>
                      </a:xfrm>
                      <a:prstGeom prst="rect">
                        <a:avLst/>
                      </a:prstGeom>
                      <a:noFill/>
                    </p:spPr>
                  </p:pic>
                </p:oleObj>
              </mc:Fallback>
            </mc:AlternateContent>
          </a:graphicData>
        </a:graphic>
      </p:graphicFrame>
    </p:spTree>
    <p:extLst>
      <p:ext uri="{BB962C8B-B14F-4D97-AF65-F5344CB8AC3E}">
        <p14:creationId xmlns:p14="http://schemas.microsoft.com/office/powerpoint/2010/main" val="185973927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Next </a:t>
            </a:r>
            <a:r>
              <a:rPr lang="de-DE" dirty="0" err="1" smtClean="0"/>
              <a:t>steps</a:t>
            </a:r>
            <a:endParaRPr lang="de-DE" dirty="0"/>
          </a:p>
        </p:txBody>
      </p:sp>
      <p:sp>
        <p:nvSpPr>
          <p:cNvPr id="3" name="Inhaltsplatzhalter 2"/>
          <p:cNvSpPr>
            <a:spLocks noGrp="1"/>
          </p:cNvSpPr>
          <p:nvPr>
            <p:ph idx="1"/>
          </p:nvPr>
        </p:nvSpPr>
        <p:spPr/>
        <p:txBody>
          <a:bodyPr/>
          <a:lstStyle/>
          <a:p>
            <a:r>
              <a:rPr lang="de-DE" dirty="0" smtClean="0"/>
              <a:t>ICSI &amp; DCSI Infrastructure </a:t>
            </a:r>
            <a:r>
              <a:rPr lang="de-DE" dirty="0" err="1" smtClean="0"/>
              <a:t>deployment</a:t>
            </a:r>
            <a:endParaRPr lang="de-DE" dirty="0" smtClean="0"/>
          </a:p>
          <a:p>
            <a:r>
              <a:rPr lang="de-DE" dirty="0" smtClean="0"/>
              <a:t>User Validation </a:t>
            </a:r>
            <a:r>
              <a:rPr lang="de-DE" dirty="0" err="1" smtClean="0"/>
              <a:t>Readiness</a:t>
            </a:r>
            <a:r>
              <a:rPr lang="de-DE" dirty="0" smtClean="0"/>
              <a:t> Review Q1</a:t>
            </a:r>
          </a:p>
          <a:p>
            <a:r>
              <a:rPr lang="de-DE" dirty="0" smtClean="0"/>
              <a:t>User Validation </a:t>
            </a:r>
            <a:r>
              <a:rPr lang="de-DE" dirty="0" err="1" smtClean="0"/>
              <a:t>from</a:t>
            </a:r>
            <a:r>
              <a:rPr lang="de-DE" dirty="0" smtClean="0"/>
              <a:t> April 2018</a:t>
            </a:r>
          </a:p>
          <a:p>
            <a:r>
              <a:rPr lang="de-DE" dirty="0" smtClean="0"/>
              <a:t>DIAS V0 </a:t>
            </a:r>
            <a:r>
              <a:rPr lang="de-DE" dirty="0" err="1"/>
              <a:t>R</a:t>
            </a:r>
            <a:r>
              <a:rPr lang="de-DE" dirty="0" err="1" smtClean="0"/>
              <a:t>eadiness</a:t>
            </a:r>
            <a:r>
              <a:rPr lang="de-DE" dirty="0" smtClean="0"/>
              <a:t> </a:t>
            </a:r>
            <a:r>
              <a:rPr lang="de-DE" dirty="0"/>
              <a:t>R</a:t>
            </a:r>
            <a:r>
              <a:rPr lang="de-DE" dirty="0" smtClean="0"/>
              <a:t>eview </a:t>
            </a:r>
            <a:r>
              <a:rPr lang="de-DE" dirty="0" err="1" smtClean="0"/>
              <a:t>July</a:t>
            </a:r>
            <a:r>
              <a:rPr lang="de-DE" dirty="0" smtClean="0"/>
              <a:t> 2018</a:t>
            </a:r>
          </a:p>
          <a:p>
            <a:r>
              <a:rPr lang="de-DE" dirty="0" smtClean="0"/>
              <a:t>Begin operational </a:t>
            </a:r>
            <a:r>
              <a:rPr lang="de-DE" dirty="0" err="1" smtClean="0"/>
              <a:t>level</a:t>
            </a:r>
            <a:r>
              <a:rPr lang="de-DE" dirty="0" smtClean="0"/>
              <a:t> </a:t>
            </a:r>
            <a:r>
              <a:rPr lang="de-DE" dirty="0" err="1" smtClean="0"/>
              <a:t>implementation</a:t>
            </a:r>
            <a:r>
              <a:rPr lang="de-DE" dirty="0" smtClean="0"/>
              <a:t> </a:t>
            </a:r>
            <a:r>
              <a:rPr lang="de-DE" dirty="0" err="1" smtClean="0"/>
              <a:t>of</a:t>
            </a:r>
            <a:r>
              <a:rPr lang="de-DE" dirty="0" smtClean="0"/>
              <a:t> </a:t>
            </a:r>
            <a:r>
              <a:rPr lang="de-DE" dirty="0" err="1" smtClean="0"/>
              <a:t>the</a:t>
            </a:r>
            <a:r>
              <a:rPr lang="de-DE" dirty="0" smtClean="0"/>
              <a:t> </a:t>
            </a:r>
            <a:r>
              <a:rPr lang="de-DE" dirty="0"/>
              <a:t>R</a:t>
            </a:r>
            <a:r>
              <a:rPr lang="de-DE" dirty="0" smtClean="0"/>
              <a:t>oadmap </a:t>
            </a:r>
            <a:r>
              <a:rPr lang="de-DE" dirty="0" smtClean="0"/>
              <a:t>Q4 2018</a:t>
            </a:r>
          </a:p>
          <a:p>
            <a:r>
              <a:rPr lang="de-DE" dirty="0" smtClean="0"/>
              <a:t>Begin DIAS V1 operational </a:t>
            </a:r>
            <a:r>
              <a:rPr lang="de-DE" dirty="0" err="1" smtClean="0"/>
              <a:t>implemenation</a:t>
            </a:r>
            <a:r>
              <a:rPr lang="de-DE" dirty="0" smtClean="0"/>
              <a:t> Q1 2019</a:t>
            </a:r>
            <a:endParaRPr lang="de-DE" dirty="0"/>
          </a:p>
        </p:txBody>
      </p:sp>
    </p:spTree>
    <p:extLst>
      <p:ext uri="{BB962C8B-B14F-4D97-AF65-F5344CB8AC3E}">
        <p14:creationId xmlns:p14="http://schemas.microsoft.com/office/powerpoint/2010/main" val="4269312696"/>
      </p:ext>
    </p:extLst>
  </p:cSld>
  <p:clrMapOvr>
    <a:masterClrMapping/>
  </p:clrMapOvr>
  <p:transition xmlns:p14="http://schemas.microsoft.com/office/powerpoint/2010/main"/>
</p:sld>
</file>

<file path=ppt/theme/theme1.xml><?xml version="1.0" encoding="utf-8"?>
<a:theme xmlns:a="http://schemas.openxmlformats.org/drawingml/2006/main" name="Viewgraph Landscape Template">
  <a:themeElements>
    <a:clrScheme name="Custom 2">
      <a:dk1>
        <a:srgbClr val="002569"/>
      </a:dk1>
      <a:lt1>
        <a:srgbClr val="FFFFFF"/>
      </a:lt1>
      <a:dk2>
        <a:srgbClr val="002569"/>
      </a:dk2>
      <a:lt2>
        <a:srgbClr val="5F758D"/>
      </a:lt2>
      <a:accent1>
        <a:srgbClr val="FF9A00"/>
      </a:accent1>
      <a:accent2>
        <a:srgbClr val="279989"/>
      </a:accent2>
      <a:accent3>
        <a:srgbClr val="FFFFFF"/>
      </a:accent3>
      <a:accent4>
        <a:srgbClr val="001E59"/>
      </a:accent4>
      <a:accent5>
        <a:srgbClr val="FFCAAA"/>
      </a:accent5>
      <a:accent6>
        <a:srgbClr val="90281C"/>
      </a:accent6>
      <a:hlink>
        <a:srgbClr val="7498C0"/>
      </a:hlink>
      <a:folHlink>
        <a:srgbClr val="929497"/>
      </a:folHlink>
    </a:clrScheme>
    <a:fontScheme name="1_EUM_template_v03">
      <a:majorFont>
        <a:latin typeface="Century Gothic"/>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2"/>
        </a:solidFill>
        <a:ln w="9525" cap="flat" cmpd="sng" algn="ctr">
          <a:noFill/>
          <a:prstDash val="solid"/>
          <a:round/>
          <a:headEnd type="none" w="med" len="med"/>
          <a:tailEnd type="none" w="med" len="med"/>
        </a:ln>
        <a:effectLst/>
      </a:spPr>
      <a:bodyPr vert="horz" wrap="square" lIns="36000" tIns="36000" rIns="36000" bIns="36000" numCol="1" anchor="t" anchorCtr="0" compatLnSpc="1">
        <a:prstTxWarp prst="textNoShape">
          <a:avLst/>
        </a:prstTxWarp>
      </a:bodyPr>
      <a:lstStyle>
        <a:defPPr marL="0" marR="0" indent="0" algn="l" defTabSz="914400" rtl="0" eaLnBrk="0" fontAlgn="base" latinLnBrk="0" hangingPunct="0">
          <a:lnSpc>
            <a:spcPct val="100000"/>
          </a:lnSpc>
          <a:spcBef>
            <a:spcPct val="50000"/>
          </a:spcBef>
          <a:spcAft>
            <a:spcPct val="0"/>
          </a:spcAft>
          <a:buClrTx/>
          <a:buSzTx/>
          <a:buFontTx/>
          <a:buNone/>
          <a:tabLst/>
          <a:defRPr kumimoji="0" lang="en-GB" sz="900" b="1" i="0" u="none" strike="noStrike" cap="none" normalizeH="0" baseline="0" smtClean="0">
            <a:ln>
              <a:noFill/>
            </a:ln>
            <a:solidFill>
              <a:schemeClr val="bg1"/>
            </a:solidFill>
            <a:effectLst/>
            <a:latin typeface="Tahoma" pitchFamily="34" charset="0"/>
          </a:defRPr>
        </a:defPPr>
      </a:lstStyle>
    </a:spDef>
    <a:lnDef>
      <a:spPr bwMode="auto">
        <a:xfrm>
          <a:off x="0" y="0"/>
          <a:ext cx="1" cy="1"/>
        </a:xfrm>
        <a:custGeom>
          <a:avLst/>
          <a:gdLst/>
          <a:ahLst/>
          <a:cxnLst/>
          <a:rect l="0" t="0" r="0" b="0"/>
          <a:pathLst/>
        </a:custGeom>
        <a:solidFill>
          <a:schemeClr val="bg2"/>
        </a:solidFill>
        <a:ln w="9525" cap="flat" cmpd="sng" algn="ctr">
          <a:noFill/>
          <a:prstDash val="solid"/>
          <a:round/>
          <a:headEnd type="none" w="med" len="med"/>
          <a:tailEnd type="none" w="med" len="med"/>
        </a:ln>
        <a:effectLst/>
      </a:spPr>
      <a:bodyPr vert="horz" wrap="square" lIns="36000" tIns="36000" rIns="36000" bIns="36000" numCol="1" anchor="t" anchorCtr="0" compatLnSpc="1">
        <a:prstTxWarp prst="textNoShape">
          <a:avLst/>
        </a:prstTxWarp>
      </a:bodyPr>
      <a:lstStyle>
        <a:defPPr marL="0" marR="0" indent="0" algn="l" defTabSz="914400" rtl="0" eaLnBrk="0" fontAlgn="base" latinLnBrk="0" hangingPunct="0">
          <a:lnSpc>
            <a:spcPct val="100000"/>
          </a:lnSpc>
          <a:spcBef>
            <a:spcPct val="50000"/>
          </a:spcBef>
          <a:spcAft>
            <a:spcPct val="0"/>
          </a:spcAft>
          <a:buClrTx/>
          <a:buSzTx/>
          <a:buFontTx/>
          <a:buNone/>
          <a:tabLst/>
          <a:defRPr kumimoji="0" lang="en-GB" sz="900" b="1" i="0" u="none" strike="noStrike" cap="none" normalizeH="0" baseline="0" smtClean="0">
            <a:ln>
              <a:noFill/>
            </a:ln>
            <a:solidFill>
              <a:schemeClr val="bg1"/>
            </a:solidFill>
            <a:effectLst/>
            <a:latin typeface="Tahoma" pitchFamily="34" charset="0"/>
          </a:defRPr>
        </a:defPPr>
      </a:lstStyle>
    </a:lnDef>
  </a:objectDefaults>
  <a:extraClrSchemeLst>
    <a:extraClrScheme>
      <a:clrScheme name="1_EUM_template_v03 1">
        <a:dk1>
          <a:srgbClr val="002569"/>
        </a:dk1>
        <a:lt1>
          <a:srgbClr val="FFFFFF"/>
        </a:lt1>
        <a:dk2>
          <a:srgbClr val="002569"/>
        </a:dk2>
        <a:lt2>
          <a:srgbClr val="5F758D"/>
        </a:lt2>
        <a:accent1>
          <a:srgbClr val="FF9A00"/>
        </a:accent1>
        <a:accent2>
          <a:srgbClr val="9F2D20"/>
        </a:accent2>
        <a:accent3>
          <a:srgbClr val="FFFFFF"/>
        </a:accent3>
        <a:accent4>
          <a:srgbClr val="001E59"/>
        </a:accent4>
        <a:accent5>
          <a:srgbClr val="FFCAAA"/>
        </a:accent5>
        <a:accent6>
          <a:srgbClr val="90281C"/>
        </a:accent6>
        <a:hlink>
          <a:srgbClr val="7498C0"/>
        </a:hlink>
        <a:folHlink>
          <a:srgbClr val="929497"/>
        </a:folHlink>
      </a:clrScheme>
      <a:clrMap bg1="lt1" tx1="dk1" bg2="lt2" tx2="dk2" accent1="accent1" accent2="accent2" accent3="accent3" accent4="accent4" accent5="accent5" accent6="accent6" hlink="hlink" folHlink="folHlink"/>
    </a:extraClrScheme>
    <a:extraClrScheme>
      <a:clrScheme name="1_EUM_template_v03 2">
        <a:dk1>
          <a:srgbClr val="002569"/>
        </a:dk1>
        <a:lt1>
          <a:srgbClr val="FFFFFF"/>
        </a:lt1>
        <a:dk2>
          <a:srgbClr val="002569"/>
        </a:dk2>
        <a:lt2>
          <a:srgbClr val="5F758D"/>
        </a:lt2>
        <a:accent1>
          <a:srgbClr val="F6D0A9"/>
        </a:accent1>
        <a:accent2>
          <a:srgbClr val="EBCAE3"/>
        </a:accent2>
        <a:accent3>
          <a:srgbClr val="FFFFFF"/>
        </a:accent3>
        <a:accent4>
          <a:srgbClr val="001E59"/>
        </a:accent4>
        <a:accent5>
          <a:srgbClr val="FAE4D1"/>
        </a:accent5>
        <a:accent6>
          <a:srgbClr val="D5B7CE"/>
        </a:accent6>
        <a:hlink>
          <a:srgbClr val="4E2029"/>
        </a:hlink>
        <a:folHlink>
          <a:srgbClr val="423B69"/>
        </a:folHlink>
      </a:clrScheme>
      <a:clrMap bg1="lt1" tx1="dk1" bg2="lt2" tx2="dk2" accent1="accent1" accent2="accent2" accent3="accent3" accent4="accent4" accent5="accent5" accent6="accent6" hlink="hlink" folHlink="folHlink"/>
    </a:extraClrScheme>
    <a:extraClrScheme>
      <a:clrScheme name="1_EUM_template_v03 3">
        <a:dk1>
          <a:srgbClr val="002569"/>
        </a:dk1>
        <a:lt1>
          <a:srgbClr val="FFFFFF"/>
        </a:lt1>
        <a:dk2>
          <a:srgbClr val="002569"/>
        </a:dk2>
        <a:lt2>
          <a:srgbClr val="5F758D"/>
        </a:lt2>
        <a:accent1>
          <a:srgbClr val="5B97B1"/>
        </a:accent1>
        <a:accent2>
          <a:srgbClr val="F39600"/>
        </a:accent2>
        <a:accent3>
          <a:srgbClr val="FFFFFF"/>
        </a:accent3>
        <a:accent4>
          <a:srgbClr val="001E59"/>
        </a:accent4>
        <a:accent5>
          <a:srgbClr val="B5C9D5"/>
        </a:accent5>
        <a:accent6>
          <a:srgbClr val="DC8700"/>
        </a:accent6>
        <a:hlink>
          <a:srgbClr val="FFE4AE"/>
        </a:hlink>
        <a:folHlink>
          <a:srgbClr val="002A3D"/>
        </a:folHlink>
      </a:clrScheme>
      <a:clrMap bg1="lt1" tx1="dk1" bg2="lt2" tx2="dk2" accent1="accent1" accent2="accent2" accent3="accent3" accent4="accent4" accent5="accent5" accent6="accent6" hlink="hlink" folHlink="folHlink"/>
    </a:extraClrScheme>
    <a:extraClrScheme>
      <a:clrScheme name="1_EUM_template_v03 4">
        <a:dk1>
          <a:srgbClr val="002569"/>
        </a:dk1>
        <a:lt1>
          <a:srgbClr val="FFFFFF"/>
        </a:lt1>
        <a:dk2>
          <a:srgbClr val="002569"/>
        </a:dk2>
        <a:lt2>
          <a:srgbClr val="5F758D"/>
        </a:lt2>
        <a:accent1>
          <a:srgbClr val="003F80"/>
        </a:accent1>
        <a:accent2>
          <a:srgbClr val="BDD7EE"/>
        </a:accent2>
        <a:accent3>
          <a:srgbClr val="FFFFFF"/>
        </a:accent3>
        <a:accent4>
          <a:srgbClr val="001E59"/>
        </a:accent4>
        <a:accent5>
          <a:srgbClr val="AAAFC0"/>
        </a:accent5>
        <a:accent6>
          <a:srgbClr val="ABC3D8"/>
        </a:accent6>
        <a:hlink>
          <a:srgbClr val="FFD350"/>
        </a:hlink>
        <a:folHlink>
          <a:srgbClr val="EB6F3F"/>
        </a:folHlink>
      </a:clrScheme>
      <a:clrMap bg1="lt1" tx1="dk1" bg2="lt2" tx2="dk2" accent1="accent1" accent2="accent2" accent3="accent3" accent4="accent4" accent5="accent5" accent6="accent6" hlink="hlink" folHlink="folHlink"/>
    </a:extraClrScheme>
    <a:extraClrScheme>
      <a:clrScheme name="1_EUM_template_v03 5">
        <a:dk1>
          <a:srgbClr val="002569"/>
        </a:dk1>
        <a:lt1>
          <a:srgbClr val="FFFFFF"/>
        </a:lt1>
        <a:dk2>
          <a:srgbClr val="002569"/>
        </a:dk2>
        <a:lt2>
          <a:srgbClr val="5F758D"/>
        </a:lt2>
        <a:accent1>
          <a:srgbClr val="C75B12"/>
        </a:accent1>
        <a:accent2>
          <a:srgbClr val="003359"/>
        </a:accent2>
        <a:accent3>
          <a:srgbClr val="FFFFFF"/>
        </a:accent3>
        <a:accent4>
          <a:srgbClr val="001E59"/>
        </a:accent4>
        <a:accent5>
          <a:srgbClr val="E0B5AA"/>
        </a:accent5>
        <a:accent6>
          <a:srgbClr val="002D50"/>
        </a:accent6>
        <a:hlink>
          <a:srgbClr val="92A2BD"/>
        </a:hlink>
        <a:folHlink>
          <a:srgbClr val="C7B37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Viewgraph Landscape Template.pptx" id="{D55F3037-2A64-4527-BC21-0A1CE6F8BEE0}" vid="{7B301C5A-72A2-45EE-9B21-304DC13331F8}"/>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Viewgraph Landscape Template</Template>
  <TotalTime>0</TotalTime>
  <Words>2746</Words>
  <Application>Microsoft Macintosh PowerPoint</Application>
  <PresentationFormat>A4-Papier (210x297 mm)</PresentationFormat>
  <Paragraphs>425</Paragraphs>
  <Slides>41</Slides>
  <Notes>13</Notes>
  <HiddenSlides>0</HiddenSlides>
  <MMClips>0</MMClips>
  <ScaleCrop>false</ScaleCrop>
  <HeadingPairs>
    <vt:vector size="6" baseType="variant">
      <vt:variant>
        <vt:lpstr>Design</vt:lpstr>
      </vt:variant>
      <vt:variant>
        <vt:i4>1</vt:i4>
      </vt:variant>
      <vt:variant>
        <vt:lpstr>Eingebettete OLE-Server</vt:lpstr>
      </vt:variant>
      <vt:variant>
        <vt:i4>3</vt:i4>
      </vt:variant>
      <vt:variant>
        <vt:lpstr>Folientitel</vt:lpstr>
      </vt:variant>
      <vt:variant>
        <vt:i4>41</vt:i4>
      </vt:variant>
    </vt:vector>
  </HeadingPairs>
  <TitlesOfParts>
    <vt:vector size="45" baseType="lpstr">
      <vt:lpstr>Viewgraph Landscape Template</vt:lpstr>
      <vt:lpstr>Clip</vt:lpstr>
      <vt:lpstr>Visio</vt:lpstr>
      <vt:lpstr>Slide</vt:lpstr>
      <vt:lpstr>PowerPoint-Präsentation</vt:lpstr>
      <vt:lpstr>Background (drivers &amp; objectives)</vt:lpstr>
      <vt:lpstr>Vision</vt:lpstr>
      <vt:lpstr>How to get there …</vt:lpstr>
      <vt:lpstr>Pathfinder/ Projects</vt:lpstr>
      <vt:lpstr>High Level Organisation</vt:lpstr>
      <vt:lpstr>Framework Scope</vt:lpstr>
      <vt:lpstr>High Level Status</vt:lpstr>
      <vt:lpstr>Integrated development logic for Roadmap &amp; DIAS</vt:lpstr>
      <vt:lpstr>DIAS development heritage </vt:lpstr>
      <vt:lpstr>DIAS Development Schedule</vt:lpstr>
      <vt:lpstr>DIAS Development Logic</vt:lpstr>
      <vt:lpstr>Roadmap Legal &amp; Policy Activities (1)</vt:lpstr>
      <vt:lpstr>Roadmap User Validation Approach</vt:lpstr>
      <vt:lpstr>Roadmap User Validation Approach</vt:lpstr>
      <vt:lpstr>PF-I OLDA Scope</vt:lpstr>
      <vt:lpstr>PF-I OLDA Status</vt:lpstr>
      <vt:lpstr>PF-II: High Volume Data Delivery via EUM Terrestrial</vt:lpstr>
      <vt:lpstr>PF-II High Volume Data Delivery Scope</vt:lpstr>
      <vt:lpstr>PF-II High Volume Data Delivery Status</vt:lpstr>
      <vt:lpstr>PF-III Web Map Services Scope</vt:lpstr>
      <vt:lpstr>PF-III Web Map Services Status - completed</vt:lpstr>
      <vt:lpstr>PF-III Web Map Services Status – on going</vt:lpstr>
      <vt:lpstr>PF-IV (Product Customization Toolbox) Scope</vt:lpstr>
      <vt:lpstr>PF-IV (Product Customization Toolbox) Status</vt:lpstr>
      <vt:lpstr>PF-V Hosted Processing Scope</vt:lpstr>
      <vt:lpstr>PF-V Hosted Processing Status</vt:lpstr>
      <vt:lpstr>PF-VI SAF Scope</vt:lpstr>
      <vt:lpstr>PF-VI SAF Status</vt:lpstr>
      <vt:lpstr>ICSI/DCSI System Architecture - I</vt:lpstr>
      <vt:lpstr>ICSI/DCSI System Architecture - II</vt:lpstr>
      <vt:lpstr>EUMETSAT DIAS Implementation Scope</vt:lpstr>
      <vt:lpstr>Targeted DIAS user community - Actors &amp; Roles</vt:lpstr>
      <vt:lpstr>DIAS Use Cases</vt:lpstr>
      <vt:lpstr>DIAS Functional Blocks &amp; Responsibility Distribution</vt:lpstr>
      <vt:lpstr>Tools and processing services (ECMWF)</vt:lpstr>
      <vt:lpstr>EUMETSAT - DIAS V0 System</vt:lpstr>
      <vt:lpstr>DIAS – OpenStack based</vt:lpstr>
      <vt:lpstr>DIAS V0 – DCSI + DCSI Platform</vt:lpstr>
      <vt:lpstr>DIAS V1 Eco-System</vt:lpstr>
      <vt:lpstr>Next steps</vt:lpstr>
    </vt:vector>
  </TitlesOfParts>
  <Company>EUMETSAT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Anja Riippa</dc:creator>
  <cp:lastModifiedBy>Lothar Wolf</cp:lastModifiedBy>
  <cp:revision>124</cp:revision>
  <cp:lastPrinted>2006-03-06T14:11:17Z</cp:lastPrinted>
  <dcterms:created xsi:type="dcterms:W3CDTF">2017-06-30T11:10:40Z</dcterms:created>
  <dcterms:modified xsi:type="dcterms:W3CDTF">2017-11-21T11:33:55Z</dcterms:modified>
</cp:coreProperties>
</file>