
<file path=[Content_Types].xml><?xml version="1.0" encoding="utf-8"?>
<Types xmlns="http://schemas.openxmlformats.org/package/2006/content-types">
  <Default Extension="xml" ContentType="application/xml"/>
  <Default Extension="jpeg" ContentType="image/jpeg"/>
  <Default Extension="png" ContentType="image/png"/>
  <Default Extension="wdp" ContentType="image/vnd.ms-photo"/>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56" r:id="rId2"/>
    <p:sldId id="347" r:id="rId3"/>
    <p:sldId id="363" r:id="rId4"/>
    <p:sldId id="327" r:id="rId5"/>
    <p:sldId id="321" r:id="rId6"/>
    <p:sldId id="356" r:id="rId7"/>
    <p:sldId id="357" r:id="rId8"/>
    <p:sldId id="312" r:id="rId9"/>
    <p:sldId id="320" r:id="rId10"/>
    <p:sldId id="313" r:id="rId11"/>
    <p:sldId id="314" r:id="rId12"/>
    <p:sldId id="348" r:id="rId13"/>
    <p:sldId id="328" r:id="rId14"/>
    <p:sldId id="329" r:id="rId15"/>
    <p:sldId id="349" r:id="rId16"/>
    <p:sldId id="364" r:id="rId17"/>
    <p:sldId id="318" r:id="rId18"/>
    <p:sldId id="343" r:id="rId19"/>
    <p:sldId id="344" r:id="rId20"/>
    <p:sldId id="325" r:id="rId21"/>
    <p:sldId id="326" r:id="rId22"/>
    <p:sldId id="350" r:id="rId23"/>
    <p:sldId id="323" r:id="rId24"/>
    <p:sldId id="353" r:id="rId25"/>
    <p:sldId id="345" r:id="rId26"/>
    <p:sldId id="352" r:id="rId27"/>
    <p:sldId id="355" r:id="rId28"/>
    <p:sldId id="351" r:id="rId29"/>
    <p:sldId id="322" r:id="rId30"/>
    <p:sldId id="342"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727"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edric BERGERON" initials="cB"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A81FF"/>
    <a:srgbClr val="1E497C"/>
    <a:srgbClr val="F9F9F9"/>
    <a:srgbClr val="9413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02" autoAdjust="0"/>
    <p:restoredTop sz="95701"/>
  </p:normalViewPr>
  <p:slideViewPr>
    <p:cSldViewPr snapToGrid="0">
      <p:cViewPr>
        <p:scale>
          <a:sx n="107" d="100"/>
          <a:sy n="107" d="100"/>
        </p:scale>
        <p:origin x="-224" y="168"/>
      </p:cViewPr>
      <p:guideLst>
        <p:guide orient="horz" pos="2160"/>
        <p:guide pos="372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notesMaster" Target="notesMasters/notesMaster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commentAuthors" Target="commentAuthors.xml"/><Relationship Id="rId34" Type="http://schemas.openxmlformats.org/officeDocument/2006/relationships/presProps" Target="presProps.xml"/><Relationship Id="rId35" Type="http://schemas.openxmlformats.org/officeDocument/2006/relationships/viewProps" Target="viewProps.xml"/><Relationship Id="rId36" Type="http://schemas.openxmlformats.org/officeDocument/2006/relationships/theme" Target="theme/theme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E730AB-A006-2140-A1F4-95C5D8D03630}" type="datetimeFigureOut">
              <a:rPr lang="en-US" smtClean="0"/>
              <a:t>11/20/17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04D4AF-2D2D-3B40-9B38-C78FEBE725F9}" type="slidenum">
              <a:rPr lang="en-US" smtClean="0"/>
              <a:t>‹#›</a:t>
            </a:fld>
            <a:endParaRPr lang="en-US"/>
          </a:p>
        </p:txBody>
      </p:sp>
    </p:spTree>
    <p:extLst>
      <p:ext uri="{BB962C8B-B14F-4D97-AF65-F5344CB8AC3E}">
        <p14:creationId xmlns:p14="http://schemas.microsoft.com/office/powerpoint/2010/main" val="1042289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Supporting Climate Services in Europe: The Copernicus Climate Data Store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Copernicus is a European system for monitoring the Earth. The European Commission (EU) has entrusted ECMWF with the implementation of the Copernicus Climate Change Service (C3S). The Copernicus Climate Change service shall provide information to increase the knowledge base to support adaptation and mitigation policies.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Climate Data Store (CDS) is the cornerstone of the C3S infrastructure. It contributes to the provision of Essential Climate Variables (ECVs), climate analyses, projections and indicators at temporal and spatial scales relevant to adaptation and mitigation strategies for various </a:t>
            </a:r>
            <a:r>
              <a:rPr lang="en-GB" sz="1200" kern="1200" dirty="0" err="1" smtClean="0">
                <a:solidFill>
                  <a:schemeClr val="tx1"/>
                </a:solidFill>
                <a:effectLst/>
                <a:latin typeface="+mn-lt"/>
                <a:ea typeface="+mn-ea"/>
                <a:cs typeface="+mn-cs"/>
              </a:rPr>
              <a:t>sectoral</a:t>
            </a:r>
            <a:r>
              <a:rPr lang="en-GB" sz="1200" kern="1200" dirty="0" smtClean="0">
                <a:solidFill>
                  <a:schemeClr val="tx1"/>
                </a:solidFill>
                <a:effectLst/>
                <a:latin typeface="+mn-lt"/>
                <a:ea typeface="+mn-ea"/>
                <a:cs typeface="+mn-cs"/>
              </a:rPr>
              <a:t> and societal benefit areas.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CDS is designed as a distributed system, providing improved access to existing datasets via a powerful service-oriented architecture. It offers seamless web-based and API-based search and retrieve facilities to access climate data and information.</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In addition, one of the major feature of the CDS is the provision of a generic software toolbox that allow users to develop web based applications that make use of all the datasets available in the CDS. The variety of data types, data formats, as well as large data volumes, makes their combined use highly challenging. The toolbox abstracts the physical location of the datasets, their access methods, formats, units, etc. allowing  applications developers to focus on algorithms. The toolbox provides a series of tools that perform basic operations on the datasets, such as differences or re-gridding, as well as statistical computations such as means or standard deviations; tools can then be combined into more elaborated workflows, and present there results graphically on the CDS web site.</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Copernicus Climate Change Service will benefit from the state of the art data analysis tools to generate the reference applications required to analyse, monitor and predict the patterns of both the climate drivers and impacts.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3E37BDE-1E16-4497-8123-4D9E05ECC396}" type="slidenum">
              <a:rPr lang="en-US" smtClean="0"/>
              <a:t>4</a:t>
            </a:fld>
            <a:endParaRPr lang="en-US"/>
          </a:p>
        </p:txBody>
      </p:sp>
    </p:spTree>
    <p:extLst>
      <p:ext uri="{BB962C8B-B14F-4D97-AF65-F5344CB8AC3E}">
        <p14:creationId xmlns:p14="http://schemas.microsoft.com/office/powerpoint/2010/main" val="1793482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Supporting Climate Services in Europe: The Copernicus Climate Data Store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Copernicus is a European system for monitoring the Earth. The European Commission (EU) has entrusted ECMWF with the implementation of the Copernicus Climate Change Service (C3S). The Copernicus Climate Change service shall provide information to increase the knowledge base to support adaptation and mitigation policies.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Climate Data Store (CDS) is the cornerstone of the C3S infrastructure. It contributes to the provision of Essential Climate Variables (ECVs), climate analyses, projections and indicators at temporal and spatial scales relevant to adaptation and mitigation strategies for various </a:t>
            </a:r>
            <a:r>
              <a:rPr lang="en-GB" sz="1200" kern="1200" dirty="0" err="1" smtClean="0">
                <a:solidFill>
                  <a:schemeClr val="tx1"/>
                </a:solidFill>
                <a:effectLst/>
                <a:latin typeface="+mn-lt"/>
                <a:ea typeface="+mn-ea"/>
                <a:cs typeface="+mn-cs"/>
              </a:rPr>
              <a:t>sectoral</a:t>
            </a:r>
            <a:r>
              <a:rPr lang="en-GB" sz="1200" kern="1200" dirty="0" smtClean="0">
                <a:solidFill>
                  <a:schemeClr val="tx1"/>
                </a:solidFill>
                <a:effectLst/>
                <a:latin typeface="+mn-lt"/>
                <a:ea typeface="+mn-ea"/>
                <a:cs typeface="+mn-cs"/>
              </a:rPr>
              <a:t> and societal benefit areas.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CDS is designed as a distributed system, providing improved access to existing datasets via a powerful service-oriented architecture. It offers seamless web-based and API-based search and retrieve facilities to access climate data and information.</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In addition, one of the major feature of the CDS is the provision of a generic software toolbox that allow users to develop web based applications that make use of all the datasets available in the CDS. The variety of data types, data formats, as well as large data volumes, makes their combined use highly challenging. The toolbox abstracts the physical location of the datasets, their access methods, formats, units, etc. allowing  applications developers to focus on algorithms. The toolbox provides a series of tools that perform basic operations on the datasets, such as differences or re-gridding, as well as statistical computations such as means or standard deviations; tools can then be combined into more elaborated workflows, and present there results graphically on the CDS web site.</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Copernicus Climate Change Service will benefit from the state of the art data analysis tools to generate the reference applications required to analyse, monitor and predict the patterns of both the climate drivers and impacts.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smtClean="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D304D4AF-2D2D-3B40-9B38-C78FEBE725F9}" type="slidenum">
              <a:rPr lang="en-US" smtClean="0"/>
              <a:t>5</a:t>
            </a:fld>
            <a:endParaRPr lang="en-US"/>
          </a:p>
        </p:txBody>
      </p:sp>
    </p:spTree>
    <p:extLst>
      <p:ext uri="{BB962C8B-B14F-4D97-AF65-F5344CB8AC3E}">
        <p14:creationId xmlns:p14="http://schemas.microsoft.com/office/powerpoint/2010/main" val="13621391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04D4AF-2D2D-3B40-9B38-C78FEBE725F9}" type="slidenum">
              <a:rPr lang="en-US" smtClean="0"/>
              <a:t>8</a:t>
            </a:fld>
            <a:endParaRPr lang="en-US"/>
          </a:p>
        </p:txBody>
      </p:sp>
    </p:spTree>
    <p:extLst>
      <p:ext uri="{BB962C8B-B14F-4D97-AF65-F5344CB8AC3E}">
        <p14:creationId xmlns:p14="http://schemas.microsoft.com/office/powerpoint/2010/main" val="8631179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04D4AF-2D2D-3B40-9B38-C78FEBE725F9}" type="slidenum">
              <a:rPr lang="en-US" smtClean="0"/>
              <a:t>9</a:t>
            </a:fld>
            <a:endParaRPr lang="en-US"/>
          </a:p>
        </p:txBody>
      </p:sp>
    </p:spTree>
    <p:extLst>
      <p:ext uri="{BB962C8B-B14F-4D97-AF65-F5344CB8AC3E}">
        <p14:creationId xmlns:p14="http://schemas.microsoft.com/office/powerpoint/2010/main" val="13129836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3E37BDE-1E16-4497-8123-4D9E05ECC396}" type="slidenum">
              <a:rPr lang="en-US" smtClean="0"/>
              <a:t>17</a:t>
            </a:fld>
            <a:endParaRPr lang="en-US"/>
          </a:p>
        </p:txBody>
      </p:sp>
    </p:spTree>
    <p:extLst>
      <p:ext uri="{BB962C8B-B14F-4D97-AF65-F5344CB8AC3E}">
        <p14:creationId xmlns:p14="http://schemas.microsoft.com/office/powerpoint/2010/main" val="15170098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04D4AF-2D2D-3B40-9B38-C78FEBE725F9}" type="slidenum">
              <a:rPr lang="en-US" smtClean="0"/>
              <a:t>29</a:t>
            </a:fld>
            <a:endParaRPr lang="en-US"/>
          </a:p>
        </p:txBody>
      </p:sp>
    </p:spTree>
    <p:extLst>
      <p:ext uri="{BB962C8B-B14F-4D97-AF65-F5344CB8AC3E}">
        <p14:creationId xmlns:p14="http://schemas.microsoft.com/office/powerpoint/2010/main" val="370406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jpeg"/><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 name="Group 7"/>
          <p:cNvGrpSpPr/>
          <p:nvPr userDrawn="1"/>
        </p:nvGrpSpPr>
        <p:grpSpPr>
          <a:xfrm>
            <a:off x="1" y="-10925"/>
            <a:ext cx="3098105" cy="6926696"/>
            <a:chOff x="-2988840" y="-681190"/>
            <a:chExt cx="2323579" cy="5195022"/>
          </a:xfrm>
        </p:grpSpPr>
        <p:pic>
          <p:nvPicPr>
            <p:cNvPr id="34" name="Picture 2" descr="S:\F15015_Copernicus\3_Work\330_Work-in-process\SC4_BackgroundMat\Visual_ID\Photos\Climate_change_ThinkstockPhotos-147656737.jp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b="-69"/>
            <a:stretch/>
          </p:blipFill>
          <p:spPr bwMode="auto">
            <a:xfrm>
              <a:off x="-2988840" y="-668610"/>
              <a:ext cx="2323578" cy="5181059"/>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p:cNvSpPr/>
            <p:nvPr userDrawn="1"/>
          </p:nvSpPr>
          <p:spPr>
            <a:xfrm>
              <a:off x="-2978397" y="-681190"/>
              <a:ext cx="2313136" cy="5184799"/>
            </a:xfrm>
            <a:prstGeom prst="rect">
              <a:avLst/>
            </a:prstGeom>
            <a:gradFill>
              <a:gsLst>
                <a:gs pos="0">
                  <a:schemeClr val="accent1">
                    <a:tint val="66000"/>
                    <a:satMod val="160000"/>
                    <a:alpha val="0"/>
                  </a:schemeClr>
                </a:gs>
                <a:gs pos="64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6" name="Rectangle 35"/>
            <p:cNvSpPr/>
            <p:nvPr userDrawn="1"/>
          </p:nvSpPr>
          <p:spPr>
            <a:xfrm>
              <a:off x="-2988840" y="-667227"/>
              <a:ext cx="2323578" cy="518105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sp>
        <p:nvSpPr>
          <p:cNvPr id="2" name="Title 1"/>
          <p:cNvSpPr>
            <a:spLocks noGrp="1"/>
          </p:cNvSpPr>
          <p:nvPr userDrawn="1">
            <p:ph type="title" hasCustomPrompt="1"/>
          </p:nvPr>
        </p:nvSpPr>
        <p:spPr>
          <a:xfrm>
            <a:off x="1156939" y="313343"/>
            <a:ext cx="10425461" cy="370052"/>
          </a:xfrm>
          <a:solidFill>
            <a:srgbClr val="941333"/>
          </a:solidFill>
        </p:spPr>
        <p:txBody>
          <a:bodyPr>
            <a:noAutofit/>
          </a:bodyPr>
          <a:lstStyle>
            <a:lvl1pPr algn="l">
              <a:defRPr sz="2400" b="0" spc="933" baseline="0">
                <a:solidFill>
                  <a:schemeClr val="bg1"/>
                </a:solidFill>
              </a:defRPr>
            </a:lvl1pPr>
          </a:lstStyle>
          <a:p>
            <a:r>
              <a:rPr lang="en-US" dirty="0"/>
              <a:t>CLICK TO EDIT MASTER TITLE STYLE</a:t>
            </a:r>
          </a:p>
        </p:txBody>
      </p:sp>
      <p:sp>
        <p:nvSpPr>
          <p:cNvPr id="3" name="Content Placeholder 2"/>
          <p:cNvSpPr>
            <a:spLocks noGrp="1"/>
          </p:cNvSpPr>
          <p:nvPr userDrawn="1">
            <p:ph idx="1"/>
          </p:nvPr>
        </p:nvSpPr>
        <p:spPr>
          <a:xfrm>
            <a:off x="1849397" y="932723"/>
            <a:ext cx="9733004" cy="509743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userDrawn="1">
            <p:ph type="dt" sz="half" idx="10"/>
          </p:nvPr>
        </p:nvSpPr>
        <p:spPr>
          <a:xfrm>
            <a:off x="609600" y="6571686"/>
            <a:ext cx="2844800" cy="365125"/>
          </a:xfrm>
        </p:spPr>
        <p:txBody>
          <a:bodyPr/>
          <a:lstStyle/>
          <a:p>
            <a:fld id="{30E17047-C597-4B34-8FEE-7A0D1EA692A4}" type="datetimeFigureOut">
              <a:rPr lang="en-US" smtClean="0"/>
              <a:t>11/20/17</a:t>
            </a:fld>
            <a:endParaRPr lang="en-US"/>
          </a:p>
        </p:txBody>
      </p:sp>
      <p:sp>
        <p:nvSpPr>
          <p:cNvPr id="5" name="Footer Placeholder 4"/>
          <p:cNvSpPr>
            <a:spLocks noGrp="1"/>
          </p:cNvSpPr>
          <p:nvPr userDrawn="1">
            <p:ph type="ftr" sz="quarter" idx="11"/>
          </p:nvPr>
        </p:nvSpPr>
        <p:spPr>
          <a:xfrm>
            <a:off x="4165600" y="6571686"/>
            <a:ext cx="3860800" cy="365125"/>
          </a:xfrm>
        </p:spPr>
        <p:txBody>
          <a:bodyPr/>
          <a:lstStyle/>
          <a:p>
            <a:endParaRPr lang="en-US"/>
          </a:p>
        </p:txBody>
      </p:sp>
      <p:sp>
        <p:nvSpPr>
          <p:cNvPr id="6" name="Slide Number Placeholder 5"/>
          <p:cNvSpPr>
            <a:spLocks noGrp="1"/>
          </p:cNvSpPr>
          <p:nvPr userDrawn="1">
            <p:ph type="sldNum" sz="quarter" idx="12"/>
          </p:nvPr>
        </p:nvSpPr>
        <p:spPr>
          <a:xfrm>
            <a:off x="8737600" y="6571686"/>
            <a:ext cx="2844800" cy="365125"/>
          </a:xfrm>
        </p:spPr>
        <p:txBody>
          <a:bodyPr/>
          <a:lstStyle/>
          <a:p>
            <a:fld id="{58768E1A-8455-4611-8763-3FA1B747F6B6}" type="slidenum">
              <a:rPr lang="en-US" smtClean="0"/>
              <a:t>‹#›</a:t>
            </a:fld>
            <a:endParaRPr lang="en-US"/>
          </a:p>
        </p:txBody>
      </p:sp>
      <p:grpSp>
        <p:nvGrpSpPr>
          <p:cNvPr id="41" name="Group 40"/>
          <p:cNvGrpSpPr/>
          <p:nvPr userDrawn="1"/>
        </p:nvGrpSpPr>
        <p:grpSpPr>
          <a:xfrm>
            <a:off x="143339" y="27779"/>
            <a:ext cx="1171511" cy="6572823"/>
            <a:chOff x="164975" y="20834"/>
            <a:chExt cx="878633" cy="4929617"/>
          </a:xfrm>
        </p:grpSpPr>
        <p:cxnSp>
          <p:nvCxnSpPr>
            <p:cNvPr id="42" name="Straight Connector 41"/>
            <p:cNvCxnSpPr/>
            <p:nvPr userDrawn="1"/>
          </p:nvCxnSpPr>
          <p:spPr>
            <a:xfrm>
              <a:off x="503610" y="1062019"/>
              <a:ext cx="0" cy="3888432"/>
            </a:xfrm>
            <a:prstGeom prst="line">
              <a:avLst/>
            </a:prstGeom>
            <a:ln w="31750">
              <a:solidFill>
                <a:srgbClr val="941333">
                  <a:alpha val="81000"/>
                </a:srgbClr>
              </a:solidFill>
            </a:ln>
          </p:spPr>
          <p:style>
            <a:lnRef idx="1">
              <a:schemeClr val="accent1"/>
            </a:lnRef>
            <a:fillRef idx="0">
              <a:schemeClr val="accent1"/>
            </a:fillRef>
            <a:effectRef idx="0">
              <a:schemeClr val="accent1"/>
            </a:effectRef>
            <a:fontRef idx="minor">
              <a:schemeClr val="tx1"/>
            </a:fontRef>
          </p:style>
        </p:cxnSp>
        <p:sp>
          <p:nvSpPr>
            <p:cNvPr id="43" name="TextBox 42"/>
            <p:cNvSpPr txBox="1"/>
            <p:nvPr userDrawn="1"/>
          </p:nvSpPr>
          <p:spPr>
            <a:xfrm>
              <a:off x="164975" y="614834"/>
              <a:ext cx="878633" cy="407900"/>
            </a:xfrm>
            <a:prstGeom prst="rect">
              <a:avLst/>
            </a:prstGeom>
            <a:noFill/>
          </p:spPr>
          <p:txBody>
            <a:bodyPr wrap="square" rtlCol="0">
              <a:spAutoFit/>
            </a:bodyPr>
            <a:lstStyle/>
            <a:p>
              <a:r>
                <a:rPr lang="es-ES" sz="1467" b="0" dirty="0" err="1">
                  <a:solidFill>
                    <a:srgbClr val="941333"/>
                  </a:solidFill>
                </a:rPr>
                <a:t>Climate</a:t>
              </a:r>
              <a:endParaRPr lang="es-ES" sz="1467" b="0" dirty="0">
                <a:solidFill>
                  <a:srgbClr val="941333"/>
                </a:solidFill>
              </a:endParaRPr>
            </a:p>
            <a:p>
              <a:r>
                <a:rPr lang="es-ES" sz="1467" b="0" dirty="0" err="1">
                  <a:solidFill>
                    <a:srgbClr val="941333"/>
                  </a:solidFill>
                </a:rPr>
                <a:t>Change</a:t>
              </a:r>
              <a:endParaRPr lang="en-US" sz="1467" b="0" dirty="0">
                <a:solidFill>
                  <a:srgbClr val="941333"/>
                </a:solidFill>
              </a:endParaRPr>
            </a:p>
          </p:txBody>
        </p:sp>
        <p:pic>
          <p:nvPicPr>
            <p:cNvPr id="44" name="Picture 2"/>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a:stretch/>
          </p:blipFill>
          <p:spPr bwMode="auto">
            <a:xfrm>
              <a:off x="175246" y="20834"/>
              <a:ext cx="662953" cy="684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1627447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userDrawn="1">
            <p:ph idx="1"/>
          </p:nvPr>
        </p:nvSpPr>
        <p:spPr>
          <a:xfrm>
            <a:off x="1257300" y="932723"/>
            <a:ext cx="10325101" cy="509743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userDrawn="1">
            <p:ph type="dt" sz="half" idx="10"/>
          </p:nvPr>
        </p:nvSpPr>
        <p:spPr>
          <a:xfrm>
            <a:off x="609600" y="6571686"/>
            <a:ext cx="2844800" cy="365125"/>
          </a:xfrm>
        </p:spPr>
        <p:txBody>
          <a:bodyPr/>
          <a:lstStyle/>
          <a:p>
            <a:fld id="{30E17047-C597-4B34-8FEE-7A0D1EA692A4}" type="datetimeFigureOut">
              <a:rPr lang="en-US" smtClean="0"/>
              <a:t>11/20/17</a:t>
            </a:fld>
            <a:endParaRPr lang="en-US"/>
          </a:p>
        </p:txBody>
      </p:sp>
      <p:sp>
        <p:nvSpPr>
          <p:cNvPr id="5" name="Footer Placeholder 4"/>
          <p:cNvSpPr>
            <a:spLocks noGrp="1"/>
          </p:cNvSpPr>
          <p:nvPr userDrawn="1">
            <p:ph type="ftr" sz="quarter" idx="11"/>
          </p:nvPr>
        </p:nvSpPr>
        <p:spPr>
          <a:xfrm>
            <a:off x="4165600" y="6571686"/>
            <a:ext cx="3860800" cy="365125"/>
          </a:xfrm>
        </p:spPr>
        <p:txBody>
          <a:bodyPr/>
          <a:lstStyle/>
          <a:p>
            <a:endParaRPr lang="en-US"/>
          </a:p>
        </p:txBody>
      </p:sp>
      <p:sp>
        <p:nvSpPr>
          <p:cNvPr id="6" name="Slide Number Placeholder 5"/>
          <p:cNvSpPr>
            <a:spLocks noGrp="1"/>
          </p:cNvSpPr>
          <p:nvPr userDrawn="1">
            <p:ph type="sldNum" sz="quarter" idx="12"/>
          </p:nvPr>
        </p:nvSpPr>
        <p:spPr>
          <a:xfrm>
            <a:off x="8737600" y="6571686"/>
            <a:ext cx="2844800" cy="365125"/>
          </a:xfrm>
        </p:spPr>
        <p:txBody>
          <a:bodyPr/>
          <a:lstStyle/>
          <a:p>
            <a:fld id="{58768E1A-8455-4611-8763-3FA1B747F6B6}" type="slidenum">
              <a:rPr lang="en-US" smtClean="0"/>
              <a:t>‹#›</a:t>
            </a:fld>
            <a:endParaRPr lang="en-US"/>
          </a:p>
        </p:txBody>
      </p:sp>
      <p:sp>
        <p:nvSpPr>
          <p:cNvPr id="11" name="Title 1"/>
          <p:cNvSpPr>
            <a:spLocks noGrp="1"/>
          </p:cNvSpPr>
          <p:nvPr>
            <p:ph type="title" hasCustomPrompt="1"/>
          </p:nvPr>
        </p:nvSpPr>
        <p:spPr>
          <a:xfrm>
            <a:off x="1156939" y="313343"/>
            <a:ext cx="10425461" cy="370052"/>
          </a:xfrm>
          <a:solidFill>
            <a:srgbClr val="941333"/>
          </a:solidFill>
        </p:spPr>
        <p:txBody>
          <a:bodyPr>
            <a:noAutofit/>
          </a:bodyPr>
          <a:lstStyle>
            <a:lvl1pPr algn="l">
              <a:defRPr sz="2400" b="0" spc="933" baseline="0">
                <a:solidFill>
                  <a:schemeClr val="bg1"/>
                </a:solidFill>
              </a:defRPr>
            </a:lvl1pPr>
          </a:lstStyle>
          <a:p>
            <a:r>
              <a:rPr lang="en-US" dirty="0"/>
              <a:t>CLICK TO EDIT MASTER TITLE STYLE</a:t>
            </a:r>
          </a:p>
        </p:txBody>
      </p:sp>
      <p:grpSp>
        <p:nvGrpSpPr>
          <p:cNvPr id="12" name="Group 11"/>
          <p:cNvGrpSpPr/>
          <p:nvPr userDrawn="1"/>
        </p:nvGrpSpPr>
        <p:grpSpPr>
          <a:xfrm>
            <a:off x="143339" y="27779"/>
            <a:ext cx="1171511" cy="6572823"/>
            <a:chOff x="164975" y="20834"/>
            <a:chExt cx="878633" cy="4929617"/>
          </a:xfrm>
        </p:grpSpPr>
        <p:cxnSp>
          <p:nvCxnSpPr>
            <p:cNvPr id="13" name="Straight Connector 12"/>
            <p:cNvCxnSpPr/>
            <p:nvPr userDrawn="1"/>
          </p:nvCxnSpPr>
          <p:spPr>
            <a:xfrm>
              <a:off x="503610" y="1062019"/>
              <a:ext cx="0" cy="3888432"/>
            </a:xfrm>
            <a:prstGeom prst="line">
              <a:avLst/>
            </a:prstGeom>
            <a:ln w="31750">
              <a:solidFill>
                <a:srgbClr val="941333">
                  <a:alpha val="81000"/>
                </a:srgbClr>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userDrawn="1"/>
          </p:nvSpPr>
          <p:spPr>
            <a:xfrm>
              <a:off x="164975" y="614834"/>
              <a:ext cx="878633" cy="407900"/>
            </a:xfrm>
            <a:prstGeom prst="rect">
              <a:avLst/>
            </a:prstGeom>
            <a:noFill/>
          </p:spPr>
          <p:txBody>
            <a:bodyPr wrap="square" rtlCol="0">
              <a:spAutoFit/>
            </a:bodyPr>
            <a:lstStyle/>
            <a:p>
              <a:r>
                <a:rPr lang="es-ES" sz="1467" b="0" dirty="0" err="1">
                  <a:solidFill>
                    <a:srgbClr val="941333"/>
                  </a:solidFill>
                </a:rPr>
                <a:t>Climate</a:t>
              </a:r>
              <a:endParaRPr lang="es-ES" sz="1467" b="0" dirty="0">
                <a:solidFill>
                  <a:srgbClr val="941333"/>
                </a:solidFill>
              </a:endParaRPr>
            </a:p>
            <a:p>
              <a:r>
                <a:rPr lang="es-ES" sz="1467" b="0" dirty="0" err="1">
                  <a:solidFill>
                    <a:srgbClr val="941333"/>
                  </a:solidFill>
                </a:rPr>
                <a:t>Change</a:t>
              </a:r>
              <a:endParaRPr lang="en-US" sz="1467" b="0" dirty="0">
                <a:solidFill>
                  <a:srgbClr val="941333"/>
                </a:solidFill>
              </a:endParaRPr>
            </a:p>
          </p:txBody>
        </p:sp>
        <p:pic>
          <p:nvPicPr>
            <p:cNvPr id="17" name="Picture 2"/>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a:stretch/>
          </p:blipFill>
          <p:spPr bwMode="auto">
            <a:xfrm>
              <a:off x="175246" y="20834"/>
              <a:ext cx="662953" cy="684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0385326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8" name="Rectangle 7"/>
          <p:cNvSpPr/>
          <p:nvPr userDrawn="1"/>
        </p:nvSpPr>
        <p:spPr>
          <a:xfrm>
            <a:off x="1" y="-16933"/>
            <a:ext cx="12192000" cy="6858000"/>
          </a:xfrm>
          <a:prstGeom prst="rect">
            <a:avLst/>
          </a:prstGeom>
          <a:solidFill>
            <a:srgbClr val="941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 name="Date Placeholder 3"/>
          <p:cNvSpPr>
            <a:spLocks noGrp="1"/>
          </p:cNvSpPr>
          <p:nvPr>
            <p:ph type="dt" sz="half" idx="10"/>
          </p:nvPr>
        </p:nvSpPr>
        <p:spPr/>
        <p:txBody>
          <a:bodyPr/>
          <a:lstStyle/>
          <a:p>
            <a:fld id="{30E17047-C597-4B34-8FEE-7A0D1EA692A4}" type="datetimeFigureOut">
              <a:rPr lang="en-US" smtClean="0"/>
              <a:t>11/20/17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768E1A-8455-4611-8763-3FA1B747F6B6}" type="slidenum">
              <a:rPr lang="en-US" smtClean="0"/>
              <a:t>‹#›</a:t>
            </a:fld>
            <a:endParaRPr lang="en-US"/>
          </a:p>
        </p:txBody>
      </p:sp>
      <p:sp>
        <p:nvSpPr>
          <p:cNvPr id="10" name="Title 1"/>
          <p:cNvSpPr txBox="1">
            <a:spLocks/>
          </p:cNvSpPr>
          <p:nvPr userDrawn="1"/>
        </p:nvSpPr>
        <p:spPr>
          <a:xfrm>
            <a:off x="3152974" y="3313266"/>
            <a:ext cx="6488967" cy="747515"/>
          </a:xfrm>
          <a:prstGeom prst="rect">
            <a:avLst/>
          </a:prstGeom>
        </p:spPr>
        <p:txBody>
          <a:bodyPr vert="horz" lIns="121920" tIns="60960" rIns="121920" bIns="60960" rtlCol="0" anchor="ctr">
            <a:noAutofit/>
          </a:bodyPr>
          <a:lstStyle>
            <a:lvl1pPr algn="l" defTabSz="914400" rtl="0" eaLnBrk="1" latinLnBrk="0" hangingPunct="1">
              <a:spcBef>
                <a:spcPct val="0"/>
              </a:spcBef>
              <a:buNone/>
              <a:defRPr sz="2800" b="0" kern="1200" spc="600">
                <a:solidFill>
                  <a:schemeClr val="bg1"/>
                </a:solidFill>
                <a:latin typeface="+mj-lt"/>
                <a:ea typeface="+mj-ea"/>
                <a:cs typeface="+mj-cs"/>
              </a:defRPr>
            </a:lvl1pPr>
          </a:lstStyle>
          <a:p>
            <a:r>
              <a:rPr lang="en-US" sz="3733" dirty="0" smtClean="0"/>
              <a:t>Climate</a:t>
            </a:r>
            <a:r>
              <a:rPr lang="en-US" sz="3733" baseline="0" dirty="0" smtClean="0"/>
              <a:t> Change Service </a:t>
            </a:r>
            <a:endParaRPr lang="en-US" sz="3733" dirty="0"/>
          </a:p>
        </p:txBody>
      </p:sp>
      <p:sp>
        <p:nvSpPr>
          <p:cNvPr id="11" name="Subtitle 2"/>
          <p:cNvSpPr>
            <a:spLocks noGrp="1"/>
          </p:cNvSpPr>
          <p:nvPr>
            <p:ph type="subTitle" idx="13"/>
          </p:nvPr>
        </p:nvSpPr>
        <p:spPr>
          <a:xfrm>
            <a:off x="3469846" y="4197085"/>
            <a:ext cx="6240693" cy="1536171"/>
          </a:xfrm>
        </p:spPr>
        <p:txBody>
          <a:bodyPr>
            <a:normAutofit/>
          </a:bodyPr>
          <a:lstStyle>
            <a:lvl1pPr marL="0" indent="0" algn="l">
              <a:buNone/>
              <a:defRPr sz="2400">
                <a:solidFill>
                  <a:schemeClr val="bg1"/>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pic>
        <p:nvPicPr>
          <p:cNvPr id="10242" name="Picture 2" descr="S:\F15015_Copernicus\3_Work\330_Work-in-process\SC4_BackgroundMat\PPT\item Copernicus\Icon-01.png"/>
          <p:cNvPicPr>
            <a:picLocks noChangeAspect="1" noChangeArrowheads="1"/>
          </p:cNvPicPr>
          <p:nvPr userDrawn="1"/>
        </p:nvPicPr>
        <p:blipFill rotWithShape="1">
          <a:blip r:embed="rId2" cstate="print">
            <a:lum bright="70000" contrast="-70000"/>
            <a:extLst>
              <a:ext uri="{28A0092B-C50C-407E-A947-70E740481C1C}">
                <a14:useLocalDpi xmlns:a14="http://schemas.microsoft.com/office/drawing/2010/main" val="0"/>
              </a:ext>
            </a:extLst>
          </a:blip>
          <a:srcRect/>
          <a:stretch/>
        </p:blipFill>
        <p:spPr bwMode="auto">
          <a:xfrm>
            <a:off x="-336715" y="1600939"/>
            <a:ext cx="4320480" cy="362225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19403" y="6240800"/>
            <a:ext cx="1025637" cy="3740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descr="S:\F15015_Copernicus\3_Work\330_Work-in-process\SC4_BackgroundMat\PPT\item Copernicus\logo-ce-horizontal-en-negatif.pn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1957382" y="6200011"/>
            <a:ext cx="1527441" cy="400591"/>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p:cNvPicPr>
            <a:picLocks noChangeAspect="1" noChangeArrowheads="1"/>
          </p:cNvPicPr>
          <p:nvPr userDrawn="1"/>
        </p:nvPicPr>
        <p:blipFill rotWithShape="1">
          <a:blip r:embed="rId5" cstate="print">
            <a:extLst>
              <a:ext uri="{28A0092B-C50C-407E-A947-70E740481C1C}">
                <a14:useLocalDpi xmlns:a14="http://schemas.microsoft.com/office/drawing/2010/main" val="0"/>
              </a:ext>
            </a:extLst>
          </a:blip>
          <a:srcRect t="-218"/>
          <a:stretch/>
        </p:blipFill>
        <p:spPr bwMode="auto">
          <a:xfrm>
            <a:off x="9721850" y="-15023"/>
            <a:ext cx="2470151" cy="68821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TextBox 16"/>
          <p:cNvSpPr txBox="1"/>
          <p:nvPr userDrawn="1"/>
        </p:nvSpPr>
        <p:spPr>
          <a:xfrm>
            <a:off x="829139" y="4715239"/>
            <a:ext cx="1920213" cy="318100"/>
          </a:xfrm>
          <a:prstGeom prst="rect">
            <a:avLst/>
          </a:prstGeom>
          <a:noFill/>
        </p:spPr>
        <p:txBody>
          <a:bodyPr wrap="square" rtlCol="0">
            <a:spAutoFit/>
          </a:bodyPr>
          <a:lstStyle/>
          <a:p>
            <a:pPr algn="ctr"/>
            <a:r>
              <a:rPr lang="es-ES" sz="1467" b="0" dirty="0" err="1">
                <a:solidFill>
                  <a:schemeClr val="bg1"/>
                </a:solidFill>
              </a:rPr>
              <a:t>Climate</a:t>
            </a:r>
            <a:r>
              <a:rPr lang="es-ES" sz="1467" b="0" baseline="0" dirty="0">
                <a:solidFill>
                  <a:schemeClr val="bg1"/>
                </a:solidFill>
              </a:rPr>
              <a:t> </a:t>
            </a:r>
            <a:r>
              <a:rPr lang="es-ES" sz="1467" b="0" dirty="0" err="1">
                <a:solidFill>
                  <a:schemeClr val="bg1"/>
                </a:solidFill>
              </a:rPr>
              <a:t>Change</a:t>
            </a:r>
            <a:endParaRPr lang="en-US" sz="1467" b="0" dirty="0">
              <a:solidFill>
                <a:schemeClr val="bg1"/>
              </a:solidFill>
            </a:endParaRPr>
          </a:p>
        </p:txBody>
      </p:sp>
    </p:spTree>
    <p:extLst>
      <p:ext uri="{BB962C8B-B14F-4D97-AF65-F5344CB8AC3E}">
        <p14:creationId xmlns:p14="http://schemas.microsoft.com/office/powerpoint/2010/main" val="30872451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87829" y="932723"/>
            <a:ext cx="5384800" cy="508856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75829" y="932723"/>
            <a:ext cx="5384800" cy="508856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30E17047-C597-4B34-8FEE-7A0D1EA692A4}" type="datetimeFigureOut">
              <a:rPr lang="en-US" smtClean="0"/>
              <a:t>11/20/17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68E1A-8455-4611-8763-3FA1B747F6B6}" type="slidenum">
              <a:rPr lang="en-US" smtClean="0"/>
              <a:t>‹#›</a:t>
            </a:fld>
            <a:endParaRPr lang="en-US"/>
          </a:p>
        </p:txBody>
      </p:sp>
      <p:sp>
        <p:nvSpPr>
          <p:cNvPr id="16" name="Title 1"/>
          <p:cNvSpPr>
            <a:spLocks noGrp="1"/>
          </p:cNvSpPr>
          <p:nvPr>
            <p:ph type="title" hasCustomPrompt="1"/>
          </p:nvPr>
        </p:nvSpPr>
        <p:spPr>
          <a:xfrm>
            <a:off x="1156939" y="313343"/>
            <a:ext cx="10425461" cy="370052"/>
          </a:xfrm>
          <a:solidFill>
            <a:srgbClr val="941333"/>
          </a:solidFill>
        </p:spPr>
        <p:txBody>
          <a:bodyPr>
            <a:noAutofit/>
          </a:bodyPr>
          <a:lstStyle>
            <a:lvl1pPr algn="l">
              <a:defRPr sz="2400" b="0" spc="933" baseline="0">
                <a:solidFill>
                  <a:schemeClr val="bg1"/>
                </a:solidFill>
              </a:defRPr>
            </a:lvl1pPr>
          </a:lstStyle>
          <a:p>
            <a:r>
              <a:rPr lang="en-US" dirty="0"/>
              <a:t>CLICK TO EDIT MASTER TITLE STYLE</a:t>
            </a:r>
          </a:p>
        </p:txBody>
      </p:sp>
      <p:grpSp>
        <p:nvGrpSpPr>
          <p:cNvPr id="17" name="Group 16"/>
          <p:cNvGrpSpPr/>
          <p:nvPr userDrawn="1"/>
        </p:nvGrpSpPr>
        <p:grpSpPr>
          <a:xfrm>
            <a:off x="143339" y="27779"/>
            <a:ext cx="1171511" cy="6572823"/>
            <a:chOff x="164975" y="20834"/>
            <a:chExt cx="878633" cy="4929617"/>
          </a:xfrm>
        </p:grpSpPr>
        <p:cxnSp>
          <p:nvCxnSpPr>
            <p:cNvPr id="18" name="Straight Connector 17"/>
            <p:cNvCxnSpPr/>
            <p:nvPr userDrawn="1"/>
          </p:nvCxnSpPr>
          <p:spPr>
            <a:xfrm>
              <a:off x="503610" y="1062019"/>
              <a:ext cx="0" cy="3888432"/>
            </a:xfrm>
            <a:prstGeom prst="line">
              <a:avLst/>
            </a:prstGeom>
            <a:ln w="31750">
              <a:solidFill>
                <a:srgbClr val="941333">
                  <a:alpha val="81000"/>
                </a:srgbClr>
              </a:solidFill>
            </a:ln>
          </p:spPr>
          <p:style>
            <a:lnRef idx="1">
              <a:schemeClr val="accent1"/>
            </a:lnRef>
            <a:fillRef idx="0">
              <a:schemeClr val="accent1"/>
            </a:fillRef>
            <a:effectRef idx="0">
              <a:schemeClr val="accent1"/>
            </a:effectRef>
            <a:fontRef idx="minor">
              <a:schemeClr val="tx1"/>
            </a:fontRef>
          </p:style>
        </p:cxnSp>
        <p:sp>
          <p:nvSpPr>
            <p:cNvPr id="19" name="TextBox 18"/>
            <p:cNvSpPr txBox="1"/>
            <p:nvPr userDrawn="1"/>
          </p:nvSpPr>
          <p:spPr>
            <a:xfrm>
              <a:off x="164975" y="614834"/>
              <a:ext cx="878633" cy="407900"/>
            </a:xfrm>
            <a:prstGeom prst="rect">
              <a:avLst/>
            </a:prstGeom>
            <a:noFill/>
          </p:spPr>
          <p:txBody>
            <a:bodyPr wrap="square" rtlCol="0">
              <a:spAutoFit/>
            </a:bodyPr>
            <a:lstStyle/>
            <a:p>
              <a:r>
                <a:rPr lang="es-ES" sz="1467" b="0" dirty="0" err="1">
                  <a:solidFill>
                    <a:srgbClr val="941333"/>
                  </a:solidFill>
                </a:rPr>
                <a:t>Climate</a:t>
              </a:r>
              <a:endParaRPr lang="es-ES" sz="1467" b="0" dirty="0">
                <a:solidFill>
                  <a:srgbClr val="941333"/>
                </a:solidFill>
              </a:endParaRPr>
            </a:p>
            <a:p>
              <a:r>
                <a:rPr lang="es-ES" sz="1467" b="0" dirty="0" err="1">
                  <a:solidFill>
                    <a:srgbClr val="941333"/>
                  </a:solidFill>
                </a:rPr>
                <a:t>Change</a:t>
              </a:r>
              <a:endParaRPr lang="en-US" sz="1467" b="0" dirty="0">
                <a:solidFill>
                  <a:srgbClr val="941333"/>
                </a:solidFill>
              </a:endParaRPr>
            </a:p>
          </p:txBody>
        </p:sp>
        <p:pic>
          <p:nvPicPr>
            <p:cNvPr id="20" name="Picture 2"/>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a:stretch/>
          </p:blipFill>
          <p:spPr bwMode="auto">
            <a:xfrm>
              <a:off x="175246" y="20834"/>
              <a:ext cx="662953" cy="684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4673021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00206" y="836712"/>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1199456" y="1604797"/>
            <a:ext cx="5386917" cy="4521365"/>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783974" y="836712"/>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783225" y="1604797"/>
            <a:ext cx="5389033" cy="4521365"/>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0E17047-C597-4B34-8FEE-7A0D1EA692A4}" type="datetimeFigureOut">
              <a:rPr lang="en-US" smtClean="0"/>
              <a:t>11/20/17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768E1A-8455-4611-8763-3FA1B747F6B6}" type="slidenum">
              <a:rPr lang="en-US" smtClean="0"/>
              <a:t>‹#›</a:t>
            </a:fld>
            <a:endParaRPr lang="en-US"/>
          </a:p>
        </p:txBody>
      </p:sp>
      <p:sp>
        <p:nvSpPr>
          <p:cNvPr id="17" name="Title 1"/>
          <p:cNvSpPr>
            <a:spLocks noGrp="1"/>
          </p:cNvSpPr>
          <p:nvPr>
            <p:ph type="title" hasCustomPrompt="1"/>
          </p:nvPr>
        </p:nvSpPr>
        <p:spPr>
          <a:xfrm>
            <a:off x="1156939" y="313343"/>
            <a:ext cx="10425461" cy="370052"/>
          </a:xfrm>
          <a:solidFill>
            <a:srgbClr val="941333"/>
          </a:solidFill>
        </p:spPr>
        <p:txBody>
          <a:bodyPr>
            <a:noAutofit/>
          </a:bodyPr>
          <a:lstStyle>
            <a:lvl1pPr algn="l">
              <a:defRPr sz="2400" b="0" spc="933" baseline="0">
                <a:solidFill>
                  <a:schemeClr val="bg1"/>
                </a:solidFill>
              </a:defRPr>
            </a:lvl1pPr>
          </a:lstStyle>
          <a:p>
            <a:r>
              <a:rPr lang="en-US" dirty="0"/>
              <a:t>CLICK TO EDIT MASTER TITLE STYLE</a:t>
            </a:r>
          </a:p>
        </p:txBody>
      </p:sp>
      <p:grpSp>
        <p:nvGrpSpPr>
          <p:cNvPr id="19" name="Group 18"/>
          <p:cNvGrpSpPr/>
          <p:nvPr userDrawn="1"/>
        </p:nvGrpSpPr>
        <p:grpSpPr>
          <a:xfrm>
            <a:off x="143339" y="27779"/>
            <a:ext cx="1171511" cy="6572823"/>
            <a:chOff x="164975" y="20834"/>
            <a:chExt cx="878633" cy="4929617"/>
          </a:xfrm>
        </p:grpSpPr>
        <p:cxnSp>
          <p:nvCxnSpPr>
            <p:cNvPr id="20" name="Straight Connector 19"/>
            <p:cNvCxnSpPr/>
            <p:nvPr userDrawn="1"/>
          </p:nvCxnSpPr>
          <p:spPr>
            <a:xfrm>
              <a:off x="503610" y="1062019"/>
              <a:ext cx="0" cy="3888432"/>
            </a:xfrm>
            <a:prstGeom prst="line">
              <a:avLst/>
            </a:prstGeom>
            <a:ln w="31750">
              <a:solidFill>
                <a:srgbClr val="941333">
                  <a:alpha val="81000"/>
                </a:srgbClr>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userDrawn="1"/>
          </p:nvSpPr>
          <p:spPr>
            <a:xfrm>
              <a:off x="164975" y="614834"/>
              <a:ext cx="878633" cy="407900"/>
            </a:xfrm>
            <a:prstGeom prst="rect">
              <a:avLst/>
            </a:prstGeom>
            <a:noFill/>
          </p:spPr>
          <p:txBody>
            <a:bodyPr wrap="square" rtlCol="0">
              <a:spAutoFit/>
            </a:bodyPr>
            <a:lstStyle/>
            <a:p>
              <a:r>
                <a:rPr lang="es-ES" sz="1467" b="0" dirty="0" err="1">
                  <a:solidFill>
                    <a:srgbClr val="941333"/>
                  </a:solidFill>
                </a:rPr>
                <a:t>Climate</a:t>
              </a:r>
              <a:endParaRPr lang="es-ES" sz="1467" b="0" dirty="0">
                <a:solidFill>
                  <a:srgbClr val="941333"/>
                </a:solidFill>
              </a:endParaRPr>
            </a:p>
            <a:p>
              <a:r>
                <a:rPr lang="es-ES" sz="1467" b="0" dirty="0" err="1">
                  <a:solidFill>
                    <a:srgbClr val="941333"/>
                  </a:solidFill>
                </a:rPr>
                <a:t>Change</a:t>
              </a:r>
              <a:endParaRPr lang="en-US" sz="1467" b="0" dirty="0">
                <a:solidFill>
                  <a:srgbClr val="941333"/>
                </a:solidFill>
              </a:endParaRPr>
            </a:p>
          </p:txBody>
        </p:sp>
        <p:pic>
          <p:nvPicPr>
            <p:cNvPr id="22" name="Picture 2"/>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a:stretch/>
          </p:blipFill>
          <p:spPr bwMode="auto">
            <a:xfrm>
              <a:off x="175246" y="20834"/>
              <a:ext cx="662953" cy="684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74372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18" name="Group 17"/>
          <p:cNvGrpSpPr/>
          <p:nvPr userDrawn="1"/>
        </p:nvGrpSpPr>
        <p:grpSpPr>
          <a:xfrm>
            <a:off x="1" y="-10925"/>
            <a:ext cx="3098105" cy="6926696"/>
            <a:chOff x="-2988840" y="-681190"/>
            <a:chExt cx="2323579" cy="5195022"/>
          </a:xfrm>
        </p:grpSpPr>
        <p:pic>
          <p:nvPicPr>
            <p:cNvPr id="19" name="Picture 2" descr="S:\F15015_Copernicus\3_Work\330_Work-in-process\SC4_BackgroundMat\Visual_ID\Photos\Climate_change_ThinkstockPhotos-147656737.jp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b="-69"/>
            <a:stretch/>
          </p:blipFill>
          <p:spPr bwMode="auto">
            <a:xfrm>
              <a:off x="-2988840" y="-668610"/>
              <a:ext cx="2323578" cy="5181059"/>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p:cNvSpPr/>
            <p:nvPr userDrawn="1"/>
          </p:nvSpPr>
          <p:spPr>
            <a:xfrm>
              <a:off x="-2978397" y="-681190"/>
              <a:ext cx="2313136" cy="5184799"/>
            </a:xfrm>
            <a:prstGeom prst="rect">
              <a:avLst/>
            </a:prstGeom>
            <a:gradFill>
              <a:gsLst>
                <a:gs pos="0">
                  <a:schemeClr val="accent1">
                    <a:tint val="66000"/>
                    <a:satMod val="160000"/>
                    <a:alpha val="0"/>
                  </a:schemeClr>
                </a:gs>
                <a:gs pos="64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1" name="Rectangle 20"/>
            <p:cNvSpPr/>
            <p:nvPr userDrawn="1"/>
          </p:nvSpPr>
          <p:spPr>
            <a:xfrm>
              <a:off x="-2988840" y="-667227"/>
              <a:ext cx="2323578" cy="518105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sp>
        <p:nvSpPr>
          <p:cNvPr id="3" name="Date Placeholder 2"/>
          <p:cNvSpPr>
            <a:spLocks noGrp="1"/>
          </p:cNvSpPr>
          <p:nvPr>
            <p:ph type="dt" sz="half" idx="10"/>
          </p:nvPr>
        </p:nvSpPr>
        <p:spPr/>
        <p:txBody>
          <a:bodyPr/>
          <a:lstStyle/>
          <a:p>
            <a:fld id="{30E17047-C597-4B34-8FEE-7A0D1EA692A4}" type="datetimeFigureOut">
              <a:rPr lang="en-US" smtClean="0"/>
              <a:t>11/20/17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8768E1A-8455-4611-8763-3FA1B747F6B6}" type="slidenum">
              <a:rPr lang="en-US" smtClean="0"/>
              <a:t>‹#›</a:t>
            </a:fld>
            <a:endParaRPr lang="en-US"/>
          </a:p>
        </p:txBody>
      </p:sp>
      <p:sp>
        <p:nvSpPr>
          <p:cNvPr id="22" name="Title 1"/>
          <p:cNvSpPr>
            <a:spLocks noGrp="1"/>
          </p:cNvSpPr>
          <p:nvPr>
            <p:ph type="title" hasCustomPrompt="1"/>
          </p:nvPr>
        </p:nvSpPr>
        <p:spPr>
          <a:xfrm>
            <a:off x="1156939" y="313343"/>
            <a:ext cx="10425461" cy="370052"/>
          </a:xfrm>
          <a:solidFill>
            <a:srgbClr val="941333"/>
          </a:solidFill>
        </p:spPr>
        <p:txBody>
          <a:bodyPr>
            <a:noAutofit/>
          </a:bodyPr>
          <a:lstStyle>
            <a:lvl1pPr algn="l">
              <a:defRPr sz="2400" b="0" spc="933" baseline="0">
                <a:solidFill>
                  <a:schemeClr val="bg1"/>
                </a:solidFill>
              </a:defRPr>
            </a:lvl1pPr>
          </a:lstStyle>
          <a:p>
            <a:r>
              <a:rPr lang="en-US" dirty="0"/>
              <a:t>CLICK TO EDIT MASTER TITLE STYLE</a:t>
            </a:r>
          </a:p>
        </p:txBody>
      </p:sp>
      <p:grpSp>
        <p:nvGrpSpPr>
          <p:cNvPr id="23" name="Group 22"/>
          <p:cNvGrpSpPr/>
          <p:nvPr userDrawn="1"/>
        </p:nvGrpSpPr>
        <p:grpSpPr>
          <a:xfrm>
            <a:off x="143339" y="27779"/>
            <a:ext cx="1171511" cy="6572823"/>
            <a:chOff x="164975" y="20834"/>
            <a:chExt cx="878633" cy="4929617"/>
          </a:xfrm>
        </p:grpSpPr>
        <p:cxnSp>
          <p:nvCxnSpPr>
            <p:cNvPr id="24" name="Straight Connector 23"/>
            <p:cNvCxnSpPr/>
            <p:nvPr userDrawn="1"/>
          </p:nvCxnSpPr>
          <p:spPr>
            <a:xfrm>
              <a:off x="503610" y="1062019"/>
              <a:ext cx="0" cy="3888432"/>
            </a:xfrm>
            <a:prstGeom prst="line">
              <a:avLst/>
            </a:prstGeom>
            <a:ln w="31750">
              <a:solidFill>
                <a:srgbClr val="941333">
                  <a:alpha val="81000"/>
                </a:srgbClr>
              </a:solidFill>
            </a:ln>
          </p:spPr>
          <p:style>
            <a:lnRef idx="1">
              <a:schemeClr val="accent1"/>
            </a:lnRef>
            <a:fillRef idx="0">
              <a:schemeClr val="accent1"/>
            </a:fillRef>
            <a:effectRef idx="0">
              <a:schemeClr val="accent1"/>
            </a:effectRef>
            <a:fontRef idx="minor">
              <a:schemeClr val="tx1"/>
            </a:fontRef>
          </p:style>
        </p:cxnSp>
        <p:sp>
          <p:nvSpPr>
            <p:cNvPr id="25" name="TextBox 24"/>
            <p:cNvSpPr txBox="1"/>
            <p:nvPr userDrawn="1"/>
          </p:nvSpPr>
          <p:spPr>
            <a:xfrm>
              <a:off x="164975" y="614834"/>
              <a:ext cx="878633" cy="407900"/>
            </a:xfrm>
            <a:prstGeom prst="rect">
              <a:avLst/>
            </a:prstGeom>
            <a:noFill/>
          </p:spPr>
          <p:txBody>
            <a:bodyPr wrap="square" rtlCol="0">
              <a:spAutoFit/>
            </a:bodyPr>
            <a:lstStyle/>
            <a:p>
              <a:r>
                <a:rPr lang="es-ES" sz="1467" b="0" dirty="0" err="1">
                  <a:solidFill>
                    <a:srgbClr val="941333"/>
                  </a:solidFill>
                </a:rPr>
                <a:t>Climate</a:t>
              </a:r>
              <a:endParaRPr lang="es-ES" sz="1467" b="0" dirty="0">
                <a:solidFill>
                  <a:srgbClr val="941333"/>
                </a:solidFill>
              </a:endParaRPr>
            </a:p>
            <a:p>
              <a:r>
                <a:rPr lang="es-ES" sz="1467" b="0" dirty="0" err="1">
                  <a:solidFill>
                    <a:srgbClr val="941333"/>
                  </a:solidFill>
                </a:rPr>
                <a:t>Change</a:t>
              </a:r>
              <a:endParaRPr lang="en-US" sz="1467" b="0" dirty="0">
                <a:solidFill>
                  <a:srgbClr val="941333"/>
                </a:solidFill>
              </a:endParaRPr>
            </a:p>
          </p:txBody>
        </p:sp>
        <p:pic>
          <p:nvPicPr>
            <p:cNvPr id="26" name="Picture 2"/>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a:stretch/>
          </p:blipFill>
          <p:spPr bwMode="auto">
            <a:xfrm>
              <a:off x="175246" y="20834"/>
              <a:ext cx="662953" cy="684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713392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20" name="Group 19"/>
          <p:cNvGrpSpPr/>
          <p:nvPr userDrawn="1"/>
        </p:nvGrpSpPr>
        <p:grpSpPr>
          <a:xfrm>
            <a:off x="1" y="-10925"/>
            <a:ext cx="3098105" cy="6926696"/>
            <a:chOff x="-2988840" y="-681190"/>
            <a:chExt cx="2323579" cy="5195022"/>
          </a:xfrm>
        </p:grpSpPr>
        <p:pic>
          <p:nvPicPr>
            <p:cNvPr id="21" name="Picture 2" descr="S:\F15015_Copernicus\3_Work\330_Work-in-process\SC4_BackgroundMat\Visual_ID\Photos\Climate_change_ThinkstockPhotos-147656737.jp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b="-69"/>
            <a:stretch/>
          </p:blipFill>
          <p:spPr bwMode="auto">
            <a:xfrm>
              <a:off x="-2988840" y="-668610"/>
              <a:ext cx="2323578" cy="5181059"/>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p:cNvSpPr/>
            <p:nvPr userDrawn="1"/>
          </p:nvSpPr>
          <p:spPr>
            <a:xfrm>
              <a:off x="-2978397" y="-681190"/>
              <a:ext cx="2313136" cy="5184799"/>
            </a:xfrm>
            <a:prstGeom prst="rect">
              <a:avLst/>
            </a:prstGeom>
            <a:gradFill>
              <a:gsLst>
                <a:gs pos="0">
                  <a:schemeClr val="accent1">
                    <a:tint val="66000"/>
                    <a:satMod val="160000"/>
                    <a:alpha val="0"/>
                  </a:schemeClr>
                </a:gs>
                <a:gs pos="64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7" name="Rectangle 26"/>
            <p:cNvSpPr/>
            <p:nvPr userDrawn="1"/>
          </p:nvSpPr>
          <p:spPr>
            <a:xfrm>
              <a:off x="-2988840" y="-667227"/>
              <a:ext cx="2323578" cy="518105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sp>
        <p:nvSpPr>
          <p:cNvPr id="2" name="Title 1"/>
          <p:cNvSpPr>
            <a:spLocks noGrp="1"/>
          </p:cNvSpPr>
          <p:nvPr>
            <p:ph type="title"/>
          </p:nvPr>
        </p:nvSpPr>
        <p:spPr>
          <a:xfrm>
            <a:off x="1171874"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5329005"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71874"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30E17047-C597-4B34-8FEE-7A0D1EA692A4}" type="datetimeFigureOut">
              <a:rPr lang="en-US" smtClean="0"/>
              <a:t>11/20/17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68E1A-8455-4611-8763-3FA1B747F6B6}" type="slidenum">
              <a:rPr lang="en-US" smtClean="0"/>
              <a:t>‹#›</a:t>
            </a:fld>
            <a:endParaRPr lang="en-US"/>
          </a:p>
        </p:txBody>
      </p:sp>
      <p:grpSp>
        <p:nvGrpSpPr>
          <p:cNvPr id="22" name="Group 21"/>
          <p:cNvGrpSpPr/>
          <p:nvPr userDrawn="1"/>
        </p:nvGrpSpPr>
        <p:grpSpPr>
          <a:xfrm>
            <a:off x="143339" y="27779"/>
            <a:ext cx="1171511" cy="6572823"/>
            <a:chOff x="164975" y="20834"/>
            <a:chExt cx="878633" cy="4929617"/>
          </a:xfrm>
        </p:grpSpPr>
        <p:cxnSp>
          <p:nvCxnSpPr>
            <p:cNvPr id="23" name="Straight Connector 22"/>
            <p:cNvCxnSpPr/>
            <p:nvPr userDrawn="1"/>
          </p:nvCxnSpPr>
          <p:spPr>
            <a:xfrm>
              <a:off x="503610" y="1062019"/>
              <a:ext cx="0" cy="3888432"/>
            </a:xfrm>
            <a:prstGeom prst="line">
              <a:avLst/>
            </a:prstGeom>
            <a:ln w="31750">
              <a:solidFill>
                <a:srgbClr val="941333">
                  <a:alpha val="81000"/>
                </a:srgbClr>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userDrawn="1"/>
          </p:nvSpPr>
          <p:spPr>
            <a:xfrm>
              <a:off x="164975" y="614834"/>
              <a:ext cx="878633" cy="407900"/>
            </a:xfrm>
            <a:prstGeom prst="rect">
              <a:avLst/>
            </a:prstGeom>
            <a:noFill/>
          </p:spPr>
          <p:txBody>
            <a:bodyPr wrap="square" rtlCol="0">
              <a:spAutoFit/>
            </a:bodyPr>
            <a:lstStyle/>
            <a:p>
              <a:r>
                <a:rPr lang="es-ES" sz="1467" b="0" dirty="0" err="1">
                  <a:solidFill>
                    <a:srgbClr val="941333"/>
                  </a:solidFill>
                </a:rPr>
                <a:t>Climate</a:t>
              </a:r>
              <a:endParaRPr lang="es-ES" sz="1467" b="0" dirty="0">
                <a:solidFill>
                  <a:srgbClr val="941333"/>
                </a:solidFill>
              </a:endParaRPr>
            </a:p>
            <a:p>
              <a:r>
                <a:rPr lang="es-ES" sz="1467" b="0" dirty="0" err="1">
                  <a:solidFill>
                    <a:srgbClr val="941333"/>
                  </a:solidFill>
                </a:rPr>
                <a:t>Change</a:t>
              </a:r>
              <a:endParaRPr lang="en-US" sz="1467" b="0" dirty="0">
                <a:solidFill>
                  <a:srgbClr val="941333"/>
                </a:solidFill>
              </a:endParaRPr>
            </a:p>
          </p:txBody>
        </p:sp>
        <p:pic>
          <p:nvPicPr>
            <p:cNvPr id="25" name="Picture 2"/>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a:stretch/>
          </p:blipFill>
          <p:spPr bwMode="auto">
            <a:xfrm>
              <a:off x="175246" y="20834"/>
              <a:ext cx="662953" cy="684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25632718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1.xml"/><Relationship Id="rId9"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577566"/>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30E17047-C597-4B34-8FEE-7A0D1EA692A4}" type="datetimeFigureOut">
              <a:rPr lang="en-US" smtClean="0"/>
              <a:t>11/20/17</a:t>
            </a:fld>
            <a:endParaRPr lang="en-US" dirty="0"/>
          </a:p>
        </p:txBody>
      </p:sp>
      <p:sp>
        <p:nvSpPr>
          <p:cNvPr id="5" name="Footer Placeholder 4"/>
          <p:cNvSpPr>
            <a:spLocks noGrp="1"/>
          </p:cNvSpPr>
          <p:nvPr>
            <p:ph type="ftr" sz="quarter" idx="3"/>
          </p:nvPr>
        </p:nvSpPr>
        <p:spPr>
          <a:xfrm>
            <a:off x="4165600" y="6577566"/>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577566"/>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58768E1A-8455-4611-8763-3FA1B747F6B6}" type="slidenum">
              <a:rPr lang="en-US" smtClean="0"/>
              <a:t>‹#›</a:t>
            </a:fld>
            <a:endParaRPr lang="en-US"/>
          </a:p>
        </p:txBody>
      </p:sp>
      <p:pic>
        <p:nvPicPr>
          <p:cNvPr id="7" name="Picture 2"/>
          <p:cNvPicPr>
            <a:picLocks noChangeAspect="1" noChangeArrowheads="1"/>
          </p:cNvPicPr>
          <p:nvPr userDrawn="1"/>
        </p:nvPicPr>
        <p:blipFill>
          <a:blip r:embed="rId9" cstate="screen">
            <a:extLst>
              <a:ext uri="{28A0092B-C50C-407E-A947-70E740481C1C}">
                <a14:useLocalDpi xmlns:a14="http://schemas.microsoft.com/office/drawing/2010/main" val="0"/>
              </a:ext>
            </a:extLst>
          </a:blip>
          <a:srcRect/>
          <a:stretch>
            <a:fillRect/>
          </a:stretch>
        </p:blipFill>
        <p:spPr bwMode="auto">
          <a:xfrm>
            <a:off x="9116329" y="6147018"/>
            <a:ext cx="2717195" cy="5463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60932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ctr" defTabSz="1219170" rtl="0" eaLnBrk="1" latinLnBrk="0" hangingPunct="1">
        <a:spcBef>
          <a:spcPct val="0"/>
        </a:spcBef>
        <a:buNone/>
        <a:defRPr sz="42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1pPr>
      <a:lvl2pPr marL="990575" indent="-380990" algn="l" defTabSz="121917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523962" indent="-304792" algn="l" defTabSz="1219170" rtl="0" eaLnBrk="1" latinLnBrk="0" hangingPunct="1">
        <a:spcBef>
          <a:spcPct val="20000"/>
        </a:spcBef>
        <a:buFont typeface="Arial" panose="020B0604020202020204" pitchFamily="34" charset="0"/>
        <a:buChar char="•"/>
        <a:defRPr sz="2133" kern="1200">
          <a:solidFill>
            <a:schemeClr val="tx1"/>
          </a:solidFill>
          <a:latin typeface="+mn-lt"/>
          <a:ea typeface="+mn-ea"/>
          <a:cs typeface="+mn-cs"/>
        </a:defRPr>
      </a:lvl3pPr>
      <a:lvl4pPr marL="2133547" indent="-304792" algn="l" defTabSz="1219170" rtl="0" eaLnBrk="1" latinLnBrk="0" hangingPunct="1">
        <a:spcBef>
          <a:spcPct val="20000"/>
        </a:spcBef>
        <a:buFont typeface="Arial" panose="020B0604020202020204" pitchFamily="34" charset="0"/>
        <a:buChar char="–"/>
        <a:defRPr sz="1867" kern="1200">
          <a:solidFill>
            <a:schemeClr val="tx1"/>
          </a:solidFill>
          <a:latin typeface="+mn-lt"/>
          <a:ea typeface="+mn-ea"/>
          <a:cs typeface="+mn-cs"/>
        </a:defRPr>
      </a:lvl4pPr>
      <a:lvl5pPr marL="2743131" indent="-304792" algn="l" defTabSz="1219170" rtl="0" eaLnBrk="1" latinLnBrk="0" hangingPunct="1">
        <a:spcBef>
          <a:spcPct val="20000"/>
        </a:spcBef>
        <a:buFont typeface="Arial" panose="020B0604020202020204" pitchFamily="34" charset="0"/>
        <a:buChar char="»"/>
        <a:defRPr sz="1867" kern="1200">
          <a:solidFill>
            <a:schemeClr val="tx1"/>
          </a:solidFill>
          <a:latin typeface="+mn-lt"/>
          <a:ea typeface="+mn-ea"/>
          <a:cs typeface="+mn-cs"/>
        </a:defRPr>
      </a:lvl5pPr>
      <a:lvl6pPr marL="3352716"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2.png"/><Relationship Id="rId7" Type="http://schemas.openxmlformats.org/officeDocument/2006/relationships/image" Target="../media/image13.png"/><Relationship Id="rId8" Type="http://schemas.openxmlformats.org/officeDocument/2006/relationships/image" Target="../media/image14.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6.pn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4" Type="http://schemas.openxmlformats.org/officeDocument/2006/relationships/image" Target="../media/image20.png"/><Relationship Id="rId5" Type="http://schemas.openxmlformats.org/officeDocument/2006/relationships/image" Target="../media/image21.png"/><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2.png"/><Relationship Id="rId3" Type="http://schemas.openxmlformats.org/officeDocument/2006/relationships/image" Target="../media/image2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4" Type="http://schemas.openxmlformats.org/officeDocument/2006/relationships/image" Target="../media/image27.png"/><Relationship Id="rId5" Type="http://schemas.openxmlformats.org/officeDocument/2006/relationships/image" Target="../media/image28.png"/><Relationship Id="rId6" Type="http://schemas.openxmlformats.org/officeDocument/2006/relationships/image" Target="../media/image29.png"/><Relationship Id="rId7" Type="http://schemas.openxmlformats.org/officeDocument/2006/relationships/image" Target="../media/image30.png"/><Relationship Id="rId8" Type="http://schemas.openxmlformats.org/officeDocument/2006/relationships/image" Target="../media/image31.png"/><Relationship Id="rId9" Type="http://schemas.openxmlformats.org/officeDocument/2006/relationships/image" Target="../media/image32.png"/><Relationship Id="rId1" Type="http://schemas.openxmlformats.org/officeDocument/2006/relationships/slideLayout" Target="../slideLayouts/slideLayout2.xml"/><Relationship Id="rId2"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4" Type="http://schemas.openxmlformats.org/officeDocument/2006/relationships/image" Target="../media/image34.pn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5.png"/><Relationship Id="rId3" Type="http://schemas.openxmlformats.org/officeDocument/2006/relationships/image" Target="../media/image3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7.png"/><Relationship Id="rId3" Type="http://schemas.openxmlformats.org/officeDocument/2006/relationships/hyperlink" Target="http://toolbox.bopen.eu/public/wine-regions/"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8.png"/><Relationship Id="rId3" Type="http://schemas.openxmlformats.org/officeDocument/2006/relationships/hyperlink" Target="http://toolbox.bopen.eu/public/wine-regions/"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4" Type="http://schemas.microsoft.com/office/2007/relationships/hdphoto" Target="../media/hdphoto1.wdp"/><Relationship Id="rId5" Type="http://schemas.openxmlformats.org/officeDocument/2006/relationships/image" Target="../media/image41.png"/><Relationship Id="rId6" Type="http://schemas.microsoft.com/office/2007/relationships/hdphoto" Target="../media/hdphoto2.wdp"/><Relationship Id="rId7" Type="http://schemas.openxmlformats.org/officeDocument/2006/relationships/image" Target="../media/image42.tiff"/><Relationship Id="rId1" Type="http://schemas.openxmlformats.org/officeDocument/2006/relationships/slideLayout" Target="../slideLayouts/slideLayout6.xml"/><Relationship Id="rId2" Type="http://schemas.openxmlformats.org/officeDocument/2006/relationships/image" Target="../media/image3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4.png"/></Relationships>
</file>

<file path=ppt/slides/_rels/slide26.xml.rels><?xml version="1.0" encoding="UTF-8" standalone="yes"?>
<Relationships xmlns="http://schemas.openxmlformats.org/package/2006/relationships"><Relationship Id="rId11" Type="http://schemas.openxmlformats.org/officeDocument/2006/relationships/image" Target="../media/image54.tiff"/><Relationship Id="rId12" Type="http://schemas.openxmlformats.org/officeDocument/2006/relationships/image" Target="../media/image55.tiff"/><Relationship Id="rId13" Type="http://schemas.openxmlformats.org/officeDocument/2006/relationships/image" Target="../media/image56.tiff"/><Relationship Id="rId1" Type="http://schemas.openxmlformats.org/officeDocument/2006/relationships/slideLayout" Target="../slideLayouts/slideLayout6.xml"/><Relationship Id="rId2" Type="http://schemas.openxmlformats.org/officeDocument/2006/relationships/image" Target="../media/image45.tiff"/><Relationship Id="rId3" Type="http://schemas.openxmlformats.org/officeDocument/2006/relationships/image" Target="../media/image46.tiff"/><Relationship Id="rId4" Type="http://schemas.openxmlformats.org/officeDocument/2006/relationships/image" Target="../media/image47.tiff"/><Relationship Id="rId5" Type="http://schemas.openxmlformats.org/officeDocument/2006/relationships/image" Target="../media/image48.tiff"/><Relationship Id="rId6" Type="http://schemas.openxmlformats.org/officeDocument/2006/relationships/image" Target="../media/image49.tiff"/><Relationship Id="rId7" Type="http://schemas.openxmlformats.org/officeDocument/2006/relationships/image" Target="../media/image50.tiff"/><Relationship Id="rId8" Type="http://schemas.openxmlformats.org/officeDocument/2006/relationships/image" Target="../media/image51.png"/><Relationship Id="rId9" Type="http://schemas.openxmlformats.org/officeDocument/2006/relationships/image" Target="../media/image52.png"/><Relationship Id="rId10" Type="http://schemas.openxmlformats.org/officeDocument/2006/relationships/image" Target="../media/image53.tif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7.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txBox="1">
            <a:spLocks noGrp="1"/>
          </p:cNvSpPr>
          <p:nvPr>
            <p:ph type="subTitle" idx="13"/>
          </p:nvPr>
        </p:nvSpPr>
        <p:spPr>
          <a:xfrm>
            <a:off x="3173506" y="3429000"/>
            <a:ext cx="6723529" cy="3046988"/>
          </a:xfrm>
          <a:prstGeom prst="rect">
            <a:avLst/>
          </a:prstGeom>
          <a:noFill/>
        </p:spPr>
        <p:txBody>
          <a:bodyPr wrap="square" rtlCol="0">
            <a:spAutoFit/>
          </a:bodyPr>
          <a:lstStyle/>
          <a:p>
            <a:endParaRPr lang="en-US" sz="2400" dirty="0" smtClean="0">
              <a:solidFill>
                <a:schemeClr val="bg1"/>
              </a:solidFill>
            </a:endParaRPr>
          </a:p>
          <a:p>
            <a:r>
              <a:rPr lang="en-GB" sz="2800" dirty="0" smtClean="0"/>
              <a:t>The Climate </a:t>
            </a:r>
            <a:r>
              <a:rPr lang="en-GB" sz="2800" dirty="0"/>
              <a:t>Data </a:t>
            </a:r>
            <a:r>
              <a:rPr lang="en-GB" sz="2800" dirty="0" smtClean="0"/>
              <a:t>Store &amp; its toolbox</a:t>
            </a:r>
            <a:endParaRPr lang="en-US" sz="2800" dirty="0" smtClean="0"/>
          </a:p>
          <a:p>
            <a:endParaRPr lang="en-US" sz="2800" dirty="0" smtClean="0"/>
          </a:p>
          <a:p>
            <a:r>
              <a:rPr lang="en-US" sz="2000" dirty="0"/>
              <a:t>Baudouin Raoult, </a:t>
            </a:r>
            <a:r>
              <a:rPr lang="en-US" sz="2000" dirty="0" err="1" smtClean="0"/>
              <a:t>Cédric</a:t>
            </a:r>
            <a:r>
              <a:rPr lang="en-US" sz="2000" dirty="0" smtClean="0"/>
              <a:t> Bergeron, </a:t>
            </a:r>
            <a:endParaRPr lang="en-US" sz="2000" dirty="0" smtClean="0">
              <a:solidFill>
                <a:schemeClr val="bg1"/>
              </a:solidFill>
            </a:endParaRPr>
          </a:p>
          <a:p>
            <a:endParaRPr lang="en-US" sz="1600" dirty="0" smtClean="0">
              <a:solidFill>
                <a:schemeClr val="bg1"/>
              </a:solidFill>
            </a:endParaRPr>
          </a:p>
          <a:p>
            <a:endParaRPr lang="en-US" sz="1200" dirty="0"/>
          </a:p>
          <a:p>
            <a:endParaRPr lang="en-US" sz="1200" dirty="0"/>
          </a:p>
          <a:p>
            <a:endParaRPr lang="en-US" sz="1200" dirty="0"/>
          </a:p>
          <a:p>
            <a:endParaRPr lang="en-US" sz="1200" dirty="0"/>
          </a:p>
        </p:txBody>
      </p:sp>
    </p:spTree>
    <p:extLst>
      <p:ext uri="{BB962C8B-B14F-4D97-AF65-F5344CB8AC3E}">
        <p14:creationId xmlns:p14="http://schemas.microsoft.com/office/powerpoint/2010/main" val="31792862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9456" y="2852936"/>
            <a:ext cx="10425461" cy="864096"/>
          </a:xfrm>
        </p:spPr>
        <p:txBody>
          <a:bodyPr/>
          <a:lstStyle/>
          <a:p>
            <a:pPr algn="ctr"/>
            <a:r>
              <a:rPr lang="en-US" sz="3200" dirty="0"/>
              <a:t>Climate Data Store </a:t>
            </a:r>
            <a:r>
              <a:rPr lang="en-US" sz="3200" dirty="0" smtClean="0"/>
              <a:t/>
            </a:r>
            <a:br>
              <a:rPr lang="en-US" sz="3200" dirty="0" smtClean="0"/>
            </a:br>
            <a:r>
              <a:rPr lang="en-US" sz="3200" dirty="0" smtClean="0"/>
              <a:t>Introduction</a:t>
            </a:r>
            <a:endParaRPr lang="en-US" sz="3200" dirty="0"/>
          </a:p>
        </p:txBody>
      </p:sp>
    </p:spTree>
    <p:extLst>
      <p:ext uri="{BB962C8B-B14F-4D97-AF65-F5344CB8AC3E}">
        <p14:creationId xmlns:p14="http://schemas.microsoft.com/office/powerpoint/2010/main" val="20148149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
          <p:cNvSpPr>
            <a:spLocks noGrp="1"/>
          </p:cNvSpPr>
          <p:nvPr>
            <p:ph idx="1"/>
          </p:nvPr>
        </p:nvSpPr>
        <p:spPr>
          <a:xfrm>
            <a:off x="1257299" y="1028734"/>
            <a:ext cx="10325101" cy="5097431"/>
          </a:xfrm>
        </p:spPr>
        <p:txBody>
          <a:bodyPr/>
          <a:lstStyle/>
          <a:p>
            <a:pPr>
              <a:spcAft>
                <a:spcPts val="4800"/>
              </a:spcAft>
              <a:buFont typeface="Wingdings" charset="2"/>
              <a:buChar char="§"/>
            </a:pPr>
            <a:r>
              <a:rPr lang="en-GB" dirty="0"/>
              <a:t>The European Commission has </a:t>
            </a:r>
            <a:r>
              <a:rPr lang="en-GB" b="1" dirty="0"/>
              <a:t>entrusted </a:t>
            </a:r>
            <a:r>
              <a:rPr lang="en-GB" dirty="0"/>
              <a:t>ECMWF with the implementation of the </a:t>
            </a:r>
            <a:r>
              <a:rPr lang="en-GB" b="1" dirty="0"/>
              <a:t>Copernicus Climate Change </a:t>
            </a:r>
            <a:r>
              <a:rPr lang="en-GB" b="1" dirty="0" smtClean="0"/>
              <a:t>Service – C3S</a:t>
            </a:r>
            <a:endParaRPr lang="en-GB" dirty="0"/>
          </a:p>
          <a:p>
            <a:pPr>
              <a:spcAft>
                <a:spcPts val="4800"/>
              </a:spcAft>
              <a:buFont typeface="Wingdings" charset="2"/>
              <a:buChar char="§"/>
            </a:pPr>
            <a:r>
              <a:rPr lang="en-GB" dirty="0"/>
              <a:t>The Copernicus Climate Change service will provide </a:t>
            </a:r>
            <a:r>
              <a:rPr lang="en-GB" b="1" dirty="0"/>
              <a:t>information </a:t>
            </a:r>
            <a:r>
              <a:rPr lang="en-GB" dirty="0"/>
              <a:t>to increase the </a:t>
            </a:r>
            <a:r>
              <a:rPr lang="en-GB" b="1" dirty="0"/>
              <a:t>knowledge </a:t>
            </a:r>
            <a:r>
              <a:rPr lang="en-GB" dirty="0"/>
              <a:t>base to support </a:t>
            </a:r>
            <a:r>
              <a:rPr lang="en-GB" b="1" dirty="0"/>
              <a:t>adaptation </a:t>
            </a:r>
            <a:r>
              <a:rPr lang="en-GB" dirty="0"/>
              <a:t>and </a:t>
            </a:r>
            <a:r>
              <a:rPr lang="en-GB" b="1" dirty="0"/>
              <a:t>mitigation </a:t>
            </a:r>
            <a:r>
              <a:rPr lang="en-GB" dirty="0"/>
              <a:t>policies.  </a:t>
            </a:r>
          </a:p>
          <a:p>
            <a:endParaRPr lang="en-US" dirty="0"/>
          </a:p>
        </p:txBody>
      </p:sp>
      <p:sp>
        <p:nvSpPr>
          <p:cNvPr id="15" name="Title 2"/>
          <p:cNvSpPr>
            <a:spLocks noGrp="1"/>
          </p:cNvSpPr>
          <p:nvPr>
            <p:ph type="title"/>
          </p:nvPr>
        </p:nvSpPr>
        <p:spPr>
          <a:xfrm>
            <a:off x="1156939" y="313343"/>
            <a:ext cx="10425461" cy="370052"/>
          </a:xfrm>
        </p:spPr>
        <p:txBody>
          <a:bodyPr/>
          <a:lstStyle/>
          <a:p>
            <a:r>
              <a:rPr lang="en-US" dirty="0" smtClean="0"/>
              <a:t>COPERNICUS Climate Change service - C3S</a:t>
            </a:r>
            <a:endParaRPr lang="en-US" dirty="0"/>
          </a:p>
        </p:txBody>
      </p:sp>
      <p:pic>
        <p:nvPicPr>
          <p:cNvPr id="4" name="Picture 3"/>
          <p:cNvPicPr>
            <a:picLocks noChangeAspect="1"/>
          </p:cNvPicPr>
          <p:nvPr/>
        </p:nvPicPr>
        <p:blipFill>
          <a:blip r:embed="rId2"/>
          <a:stretch>
            <a:fillRect/>
          </a:stretch>
        </p:blipFill>
        <p:spPr>
          <a:xfrm>
            <a:off x="3791744" y="4101075"/>
            <a:ext cx="3168352" cy="2248964"/>
          </a:xfrm>
          <a:prstGeom prst="rect">
            <a:avLst/>
          </a:prstGeom>
        </p:spPr>
      </p:pic>
    </p:spTree>
    <p:extLst>
      <p:ext uri="{BB962C8B-B14F-4D97-AF65-F5344CB8AC3E}">
        <p14:creationId xmlns:p14="http://schemas.microsoft.com/office/powerpoint/2010/main" val="15299071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mn-lt"/>
              </a:rPr>
              <a:t>C3S in a nutshell</a:t>
            </a:r>
            <a:endParaRPr lang="en-US" dirty="0">
              <a:latin typeface="+mn-lt"/>
            </a:endParaRPr>
          </a:p>
        </p:txBody>
      </p:sp>
      <p:grpSp>
        <p:nvGrpSpPr>
          <p:cNvPr id="6" name="Group 5"/>
          <p:cNvGrpSpPr/>
          <p:nvPr/>
        </p:nvGrpSpPr>
        <p:grpSpPr>
          <a:xfrm>
            <a:off x="9828637" y="7367763"/>
            <a:ext cx="3045467" cy="312140"/>
            <a:chOff x="8280400" y="5984877"/>
            <a:chExt cx="2811200" cy="288054"/>
          </a:xfrm>
        </p:grpSpPr>
        <p:pic>
          <p:nvPicPr>
            <p:cNvPr id="7" name="Picture 6" descr="ECMWF_Master_Logo_WHITE_nostrap.png"/>
            <p:cNvPicPr>
              <a:picLocks noChangeAspect="1"/>
            </p:cNvPicPr>
            <p:nvPr/>
          </p:nvPicPr>
          <p:blipFill>
            <a:blip r:embed="rId3"/>
            <a:stretch>
              <a:fillRect/>
            </a:stretch>
          </p:blipFill>
          <p:spPr>
            <a:xfrm>
              <a:off x="9406800" y="5984877"/>
              <a:ext cx="1684800" cy="288054"/>
            </a:xfrm>
            <a:prstGeom prst="rect">
              <a:avLst/>
            </a:prstGeom>
          </p:spPr>
        </p:pic>
        <p:sp>
          <p:nvSpPr>
            <p:cNvPr id="8" name="TextBox 7"/>
            <p:cNvSpPr txBox="1"/>
            <p:nvPr/>
          </p:nvSpPr>
          <p:spPr>
            <a:xfrm>
              <a:off x="8280400" y="5993344"/>
              <a:ext cx="1101001" cy="239175"/>
            </a:xfrm>
            <a:prstGeom prst="rect">
              <a:avLst/>
            </a:prstGeom>
            <a:noFill/>
          </p:spPr>
          <p:txBody>
            <a:bodyPr wrap="square" rtlCol="0">
              <a:spAutoFit/>
            </a:bodyPr>
            <a:lstStyle/>
            <a:p>
              <a:pPr defTabSz="990819"/>
              <a:r>
                <a:rPr lang="en-US" sz="1084" dirty="0">
                  <a:solidFill>
                    <a:prstClr val="white"/>
                  </a:solidFill>
                </a:rPr>
                <a:t>Implemented by</a:t>
              </a:r>
            </a:p>
          </p:txBody>
        </p:sp>
      </p:grpSp>
      <p:sp>
        <p:nvSpPr>
          <p:cNvPr id="9" name="Rectangle 8"/>
          <p:cNvSpPr>
            <a:spLocks noChangeArrowheads="1"/>
          </p:cNvSpPr>
          <p:nvPr/>
        </p:nvSpPr>
        <p:spPr bwMode="auto">
          <a:xfrm rot="-5400000">
            <a:off x="-743501" y="3214235"/>
            <a:ext cx="3410359" cy="475556"/>
          </a:xfrm>
          <a:prstGeom prst="rect">
            <a:avLst/>
          </a:prstGeom>
          <a:solidFill>
            <a:schemeClr val="accent2">
              <a:lumMod val="75000"/>
            </a:schemeClr>
          </a:solidFill>
          <a:ln w="19050">
            <a:noFill/>
            <a:miter lim="800000"/>
            <a:headEnd/>
            <a:tailEnd/>
          </a:ln>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en-US" sz="2133" dirty="0">
                <a:solidFill>
                  <a:schemeClr val="bg1"/>
                </a:solidFill>
                <a:ea typeface="MS PGothic" pitchFamily="34" charset="-128"/>
                <a:cs typeface="Helvetica" panose="020B0604020202020204" pitchFamily="34" charset="0"/>
              </a:rPr>
              <a:t>Evaluation  &amp; Qc Function</a:t>
            </a:r>
          </a:p>
        </p:txBody>
      </p:sp>
      <p:sp>
        <p:nvSpPr>
          <p:cNvPr id="10" name="Rectangle 9"/>
          <p:cNvSpPr>
            <a:spLocks noChangeArrowheads="1"/>
          </p:cNvSpPr>
          <p:nvPr/>
        </p:nvSpPr>
        <p:spPr bwMode="auto">
          <a:xfrm rot="5400000">
            <a:off x="9599243" y="2968518"/>
            <a:ext cx="3543749" cy="502477"/>
          </a:xfrm>
          <a:prstGeom prst="rect">
            <a:avLst/>
          </a:prstGeom>
          <a:solidFill>
            <a:schemeClr val="accent2">
              <a:lumMod val="75000"/>
            </a:schemeClr>
          </a:solidFill>
          <a:ln w="19050">
            <a:noFill/>
            <a:miter lim="800000"/>
            <a:headEnd/>
            <a:tailEnd/>
          </a:ln>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en-US" sz="2133" dirty="0">
                <a:solidFill>
                  <a:schemeClr val="bg1"/>
                </a:solidFill>
                <a:ea typeface="MS PGothic" pitchFamily="34" charset="-128"/>
                <a:cs typeface="Helvetica" panose="020B0604020202020204" pitchFamily="34" charset="0"/>
              </a:rPr>
              <a:t>Outreach &amp; Dissemination </a:t>
            </a:r>
          </a:p>
        </p:txBody>
      </p:sp>
      <p:sp>
        <p:nvSpPr>
          <p:cNvPr id="11" name="Rectangle 10"/>
          <p:cNvSpPr>
            <a:spLocks noChangeArrowheads="1"/>
          </p:cNvSpPr>
          <p:nvPr/>
        </p:nvSpPr>
        <p:spPr bwMode="auto">
          <a:xfrm>
            <a:off x="3262645" y="1454671"/>
            <a:ext cx="3092521" cy="625684"/>
          </a:xfrm>
          <a:prstGeom prst="rect">
            <a:avLst/>
          </a:prstGeom>
          <a:solidFill>
            <a:schemeClr val="accent2">
              <a:lumMod val="20000"/>
              <a:lumOff val="80000"/>
            </a:schemeClr>
          </a:solidFill>
          <a:ln>
            <a:noFill/>
          </a:ln>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r>
              <a:rPr lang="en-GB" altLang="en-US" sz="1733" dirty="0">
                <a:ea typeface="MS PGothic" pitchFamily="34" charset="-128"/>
                <a:cs typeface="Helvetica" panose="020B0604020202020204" pitchFamily="34" charset="0"/>
              </a:rPr>
              <a:t>from European commission e.g.,FP7 Space call, H2020</a:t>
            </a:r>
          </a:p>
        </p:txBody>
      </p:sp>
      <p:sp>
        <p:nvSpPr>
          <p:cNvPr id="12" name="Rectangle 11"/>
          <p:cNvSpPr>
            <a:spLocks noChangeArrowheads="1"/>
          </p:cNvSpPr>
          <p:nvPr/>
        </p:nvSpPr>
        <p:spPr bwMode="auto">
          <a:xfrm>
            <a:off x="7640503" y="1451140"/>
            <a:ext cx="3083728" cy="625684"/>
          </a:xfrm>
          <a:prstGeom prst="rect">
            <a:avLst/>
          </a:prstGeom>
          <a:solidFill>
            <a:schemeClr val="accent2">
              <a:lumMod val="20000"/>
              <a:lumOff val="80000"/>
            </a:schemeClr>
          </a:solidFill>
          <a:ln>
            <a:noFill/>
          </a:ln>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r>
              <a:rPr lang="en-GB" altLang="en-US" sz="1733" dirty="0">
                <a:ea typeface="MS PGothic" pitchFamily="34" charset="-128"/>
                <a:cs typeface="Helvetica" panose="020B0604020202020204" pitchFamily="34" charset="0"/>
              </a:rPr>
              <a:t>from EU </a:t>
            </a:r>
            <a:r>
              <a:rPr lang="en-GB" altLang="en-US" sz="1733">
                <a:ea typeface="MS PGothic" pitchFamily="34" charset="-128"/>
                <a:cs typeface="Helvetica" panose="020B0604020202020204" pitchFamily="34" charset="0"/>
              </a:rPr>
              <a:t>Member States, </a:t>
            </a:r>
            <a:r>
              <a:rPr lang="en-GB" altLang="en-US" sz="1733" dirty="0">
                <a:ea typeface="MS PGothic" pitchFamily="34" charset="-128"/>
                <a:cs typeface="Helvetica" panose="020B0604020202020204" pitchFamily="34" charset="0"/>
              </a:rPr>
              <a:t>ESA, EUMETSAT, EEA, WMO..</a:t>
            </a:r>
          </a:p>
        </p:txBody>
      </p:sp>
      <p:sp>
        <p:nvSpPr>
          <p:cNvPr id="13" name="Down Arrow 12"/>
          <p:cNvSpPr>
            <a:spLocks noChangeArrowheads="1"/>
          </p:cNvSpPr>
          <p:nvPr/>
        </p:nvSpPr>
        <p:spPr bwMode="auto">
          <a:xfrm>
            <a:off x="6800160" y="1838267"/>
            <a:ext cx="436827" cy="810232"/>
          </a:xfrm>
          <a:prstGeom prst="downArrow">
            <a:avLst>
              <a:gd name="adj1" fmla="val 30037"/>
              <a:gd name="adj2" fmla="val 49766"/>
            </a:avLst>
          </a:prstGeom>
          <a:solidFill>
            <a:schemeClr val="tx1"/>
          </a:solidFill>
          <a:ln>
            <a:noFill/>
          </a:ln>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40"/>
            <a:endParaRPr lang="en-US" altLang="en-US" sz="1951">
              <a:solidFill>
                <a:srgbClr val="44546A"/>
              </a:solidFill>
              <a:ea typeface="MS PGothic" pitchFamily="34" charset="-128"/>
              <a:cs typeface="Arial" charset="0"/>
            </a:endParaRPr>
          </a:p>
        </p:txBody>
      </p:sp>
      <p:sp>
        <p:nvSpPr>
          <p:cNvPr id="14" name="Left-Right Arrow 13"/>
          <p:cNvSpPr>
            <a:spLocks noChangeArrowheads="1"/>
          </p:cNvSpPr>
          <p:nvPr/>
        </p:nvSpPr>
        <p:spPr bwMode="auto">
          <a:xfrm>
            <a:off x="6662248" y="1722559"/>
            <a:ext cx="686197" cy="249435"/>
          </a:xfrm>
          <a:prstGeom prst="leftRightArrow">
            <a:avLst>
              <a:gd name="adj1" fmla="val 50000"/>
              <a:gd name="adj2" fmla="val 50066"/>
            </a:avLst>
          </a:prstGeom>
          <a:solidFill>
            <a:schemeClr val="tx1"/>
          </a:solidFill>
          <a:ln>
            <a:noFill/>
          </a:ln>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40"/>
            <a:endParaRPr lang="en-US" altLang="en-US" sz="1951">
              <a:solidFill>
                <a:srgbClr val="FFD624"/>
              </a:solidFill>
              <a:ea typeface="MS PGothic" pitchFamily="34" charset="-128"/>
              <a:cs typeface="Arial" charset="0"/>
            </a:endParaRPr>
          </a:p>
        </p:txBody>
      </p:sp>
      <p:sp>
        <p:nvSpPr>
          <p:cNvPr id="15" name="Rectangle 14"/>
          <p:cNvSpPr>
            <a:spLocks noChangeArrowheads="1"/>
          </p:cNvSpPr>
          <p:nvPr/>
        </p:nvSpPr>
        <p:spPr bwMode="auto">
          <a:xfrm>
            <a:off x="3929616" y="2601647"/>
            <a:ext cx="6177921" cy="601639"/>
          </a:xfrm>
          <a:prstGeom prst="rect">
            <a:avLst/>
          </a:prstGeom>
          <a:solidFill>
            <a:schemeClr val="accent2">
              <a:lumMod val="75000"/>
            </a:schemeClr>
          </a:solidFill>
          <a:ln w="19050">
            <a:noFill/>
            <a:miter lim="800000"/>
            <a:headEnd/>
            <a:tailEnd/>
          </a:ln>
        </p:spPr>
        <p:txBody>
          <a:bodyPr wrap="none"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en-US" sz="2667" b="1" dirty="0">
                <a:solidFill>
                  <a:schemeClr val="bg1"/>
                </a:solidFill>
                <a:ea typeface="MS PGothic" pitchFamily="34" charset="-128"/>
                <a:cs typeface="Helvetica" panose="020B0604020202020204" pitchFamily="34" charset="0"/>
              </a:rPr>
              <a:t>CLIMATE DATA STORE</a:t>
            </a:r>
          </a:p>
        </p:txBody>
      </p:sp>
      <p:sp>
        <p:nvSpPr>
          <p:cNvPr id="16" name="Down Arrow 15"/>
          <p:cNvSpPr>
            <a:spLocks noChangeArrowheads="1"/>
          </p:cNvSpPr>
          <p:nvPr/>
        </p:nvSpPr>
        <p:spPr bwMode="auto">
          <a:xfrm>
            <a:off x="6788857" y="3219756"/>
            <a:ext cx="411060" cy="452797"/>
          </a:xfrm>
          <a:prstGeom prst="downArrow">
            <a:avLst>
              <a:gd name="adj1" fmla="val 27185"/>
              <a:gd name="adj2" fmla="val 50000"/>
            </a:avLst>
          </a:prstGeom>
          <a:solidFill>
            <a:schemeClr val="tx1"/>
          </a:solidFill>
          <a:ln>
            <a:noFill/>
          </a:ln>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40"/>
            <a:endParaRPr lang="en-US" altLang="en-US" sz="1951">
              <a:solidFill>
                <a:srgbClr val="44546A"/>
              </a:solidFill>
              <a:ea typeface="MS PGothic" pitchFamily="34" charset="-128"/>
              <a:cs typeface="Arial" charset="0"/>
            </a:endParaRPr>
          </a:p>
        </p:txBody>
      </p:sp>
      <p:sp>
        <p:nvSpPr>
          <p:cNvPr id="17" name="Rectangle 16"/>
          <p:cNvSpPr>
            <a:spLocks noChangeArrowheads="1"/>
          </p:cNvSpPr>
          <p:nvPr/>
        </p:nvSpPr>
        <p:spPr bwMode="auto">
          <a:xfrm>
            <a:off x="4671424" y="3830805"/>
            <a:ext cx="4723296" cy="409487"/>
          </a:xfrm>
          <a:prstGeom prst="rect">
            <a:avLst/>
          </a:prstGeom>
          <a:solidFill>
            <a:schemeClr val="accent2">
              <a:lumMod val="75000"/>
            </a:schemeClr>
          </a:solidFill>
          <a:ln w="19050">
            <a:noFill/>
            <a:miter lim="800000"/>
            <a:headEnd/>
            <a:tailEnd/>
          </a:ln>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en-US" sz="2667" b="1" dirty="0">
                <a:solidFill>
                  <a:schemeClr val="bg1"/>
                </a:solidFill>
                <a:ea typeface="MS PGothic" pitchFamily="34" charset="-128"/>
                <a:cs typeface="Helvetica" panose="020B0604020202020204" pitchFamily="34" charset="0"/>
              </a:rPr>
              <a:t>S</a:t>
            </a:r>
            <a:r>
              <a:rPr lang="en-US" altLang="en-US" sz="1600" dirty="0">
                <a:solidFill>
                  <a:schemeClr val="bg1"/>
                </a:solidFill>
                <a:ea typeface="MS PGothic" pitchFamily="34" charset="-128"/>
                <a:cs typeface="Helvetica" panose="020B0604020202020204" pitchFamily="34" charset="0"/>
              </a:rPr>
              <a:t>ECTORAL</a:t>
            </a:r>
            <a:r>
              <a:rPr lang="en-US" altLang="en-US" sz="2167" dirty="0">
                <a:solidFill>
                  <a:schemeClr val="bg1"/>
                </a:solidFill>
                <a:ea typeface="MS PGothic" pitchFamily="34" charset="-128"/>
                <a:cs typeface="Helvetica" panose="020B0604020202020204" pitchFamily="34" charset="0"/>
              </a:rPr>
              <a:t> </a:t>
            </a:r>
            <a:r>
              <a:rPr lang="en-US" altLang="en-US" sz="2667" b="1" dirty="0">
                <a:solidFill>
                  <a:schemeClr val="bg1"/>
                </a:solidFill>
                <a:ea typeface="MS PGothic" pitchFamily="34" charset="-128"/>
                <a:cs typeface="Helvetica" panose="020B0604020202020204" pitchFamily="34" charset="0"/>
              </a:rPr>
              <a:t>I</a:t>
            </a:r>
            <a:r>
              <a:rPr lang="en-US" altLang="en-US" sz="1600" dirty="0">
                <a:solidFill>
                  <a:schemeClr val="bg1"/>
                </a:solidFill>
                <a:ea typeface="MS PGothic" pitchFamily="34" charset="-128"/>
                <a:cs typeface="Helvetica" panose="020B0604020202020204" pitchFamily="34" charset="0"/>
              </a:rPr>
              <a:t>NFORMATION</a:t>
            </a:r>
            <a:r>
              <a:rPr lang="en-US" altLang="en-US" sz="2167" dirty="0">
                <a:solidFill>
                  <a:schemeClr val="bg1"/>
                </a:solidFill>
                <a:ea typeface="MS PGothic" pitchFamily="34" charset="-128"/>
                <a:cs typeface="Helvetica" panose="020B0604020202020204" pitchFamily="34" charset="0"/>
              </a:rPr>
              <a:t> </a:t>
            </a:r>
            <a:r>
              <a:rPr lang="en-US" altLang="en-US" sz="2667" b="1" dirty="0">
                <a:solidFill>
                  <a:schemeClr val="bg1"/>
                </a:solidFill>
                <a:ea typeface="MS PGothic" pitchFamily="34" charset="-128"/>
                <a:cs typeface="Helvetica" panose="020B0604020202020204" pitchFamily="34" charset="0"/>
              </a:rPr>
              <a:t>S</a:t>
            </a:r>
            <a:r>
              <a:rPr lang="en-US" altLang="en-US" sz="1600" dirty="0">
                <a:solidFill>
                  <a:schemeClr val="bg1"/>
                </a:solidFill>
                <a:ea typeface="MS PGothic" pitchFamily="34" charset="-128"/>
                <a:cs typeface="Helvetica" panose="020B0604020202020204" pitchFamily="34" charset="0"/>
              </a:rPr>
              <a:t>YSTEM</a:t>
            </a:r>
          </a:p>
        </p:txBody>
      </p:sp>
      <p:sp>
        <p:nvSpPr>
          <p:cNvPr id="20" name="Rectangle 19"/>
          <p:cNvSpPr>
            <a:spLocks noChangeArrowheads="1"/>
          </p:cNvSpPr>
          <p:nvPr/>
        </p:nvSpPr>
        <p:spPr bwMode="auto">
          <a:xfrm>
            <a:off x="1462333" y="5621284"/>
            <a:ext cx="10114313" cy="426832"/>
          </a:xfrm>
          <a:prstGeom prst="rect">
            <a:avLst/>
          </a:prstGeom>
          <a:solidFill>
            <a:schemeClr val="accent2">
              <a:lumMod val="20000"/>
              <a:lumOff val="80000"/>
            </a:schemeClr>
          </a:solidFill>
          <a:ln>
            <a:noFill/>
          </a:ln>
          <a:ex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en-US" sz="2600" dirty="0">
                <a:ea typeface="MS PGothic" pitchFamily="34" charset="-128"/>
                <a:cs typeface="Arial" charset="0"/>
              </a:rPr>
              <a:t> </a:t>
            </a:r>
          </a:p>
          <a:p>
            <a:pPr algn="ctr"/>
            <a:r>
              <a:rPr lang="en-US" altLang="en-US" sz="2400" dirty="0">
                <a:ea typeface="MS PGothic" pitchFamily="34" charset="-128"/>
                <a:cs typeface="Helvetica" panose="020B0604020202020204" pitchFamily="34" charset="0"/>
              </a:rPr>
              <a:t>            Stakeholders &amp; users</a:t>
            </a:r>
          </a:p>
          <a:p>
            <a:endParaRPr lang="en-US" altLang="en-US" sz="2600" dirty="0">
              <a:ea typeface="MS PGothic" pitchFamily="34" charset="-128"/>
              <a:cs typeface="Arial" charset="0"/>
            </a:endParaRPr>
          </a:p>
        </p:txBody>
      </p:sp>
      <p:sp>
        <p:nvSpPr>
          <p:cNvPr id="21" name="Down Arrow 20"/>
          <p:cNvSpPr>
            <a:spLocks noChangeArrowheads="1"/>
          </p:cNvSpPr>
          <p:nvPr/>
        </p:nvSpPr>
        <p:spPr bwMode="auto">
          <a:xfrm rot="-5400000">
            <a:off x="2811715" y="2213638"/>
            <a:ext cx="467496" cy="1323311"/>
          </a:xfrm>
          <a:prstGeom prst="downArrow">
            <a:avLst>
              <a:gd name="adj1" fmla="val 27185"/>
              <a:gd name="adj2" fmla="val 49999"/>
            </a:avLst>
          </a:prstGeom>
          <a:solidFill>
            <a:schemeClr val="tx1"/>
          </a:solidFill>
          <a:ln>
            <a:noFill/>
          </a:ln>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40"/>
            <a:endParaRPr lang="en-US" altLang="en-US" sz="1951">
              <a:solidFill>
                <a:srgbClr val="44546A"/>
              </a:solidFill>
              <a:ea typeface="MS PGothic" pitchFamily="34" charset="-128"/>
              <a:cs typeface="Arial" charset="0"/>
            </a:endParaRPr>
          </a:p>
        </p:txBody>
      </p:sp>
      <p:sp>
        <p:nvSpPr>
          <p:cNvPr id="22" name="Down Arrow 21"/>
          <p:cNvSpPr>
            <a:spLocks noChangeArrowheads="1"/>
          </p:cNvSpPr>
          <p:nvPr/>
        </p:nvSpPr>
        <p:spPr bwMode="auto">
          <a:xfrm rot="-5400000">
            <a:off x="3235084" y="2873160"/>
            <a:ext cx="390019" cy="2172597"/>
          </a:xfrm>
          <a:prstGeom prst="downArrow">
            <a:avLst>
              <a:gd name="adj1" fmla="val 27185"/>
              <a:gd name="adj2" fmla="val 49999"/>
            </a:avLst>
          </a:prstGeom>
          <a:solidFill>
            <a:schemeClr val="tx1"/>
          </a:solidFill>
          <a:ln>
            <a:noFill/>
          </a:ln>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40"/>
            <a:endParaRPr lang="en-US" altLang="en-US" sz="1951">
              <a:solidFill>
                <a:srgbClr val="44546A"/>
              </a:solidFill>
              <a:ea typeface="MS PGothic" pitchFamily="34" charset="-128"/>
              <a:cs typeface="Arial" charset="0"/>
            </a:endParaRPr>
          </a:p>
        </p:txBody>
      </p:sp>
      <p:sp>
        <p:nvSpPr>
          <p:cNvPr id="23" name="Down Arrow 22"/>
          <p:cNvSpPr>
            <a:spLocks noChangeArrowheads="1"/>
          </p:cNvSpPr>
          <p:nvPr/>
        </p:nvSpPr>
        <p:spPr bwMode="auto">
          <a:xfrm>
            <a:off x="9642053" y="3203285"/>
            <a:ext cx="386953" cy="1533496"/>
          </a:xfrm>
          <a:prstGeom prst="downArrow">
            <a:avLst>
              <a:gd name="adj1" fmla="val 27185"/>
              <a:gd name="adj2" fmla="val 49999"/>
            </a:avLst>
          </a:prstGeom>
          <a:solidFill>
            <a:schemeClr val="tx1"/>
          </a:solidFill>
          <a:ln>
            <a:noFill/>
          </a:ln>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40"/>
            <a:endParaRPr lang="en-US" altLang="en-US" sz="1951">
              <a:solidFill>
                <a:srgbClr val="44546A"/>
              </a:solidFill>
              <a:ea typeface="MS PGothic" pitchFamily="34" charset="-128"/>
              <a:cs typeface="Arial" charset="0"/>
            </a:endParaRPr>
          </a:p>
        </p:txBody>
      </p:sp>
      <p:sp>
        <p:nvSpPr>
          <p:cNvPr id="25" name="Curved Up Arrow 24"/>
          <p:cNvSpPr/>
          <p:nvPr/>
        </p:nvSpPr>
        <p:spPr>
          <a:xfrm>
            <a:off x="7800071" y="3152100"/>
            <a:ext cx="447032" cy="486856"/>
          </a:xfrm>
          <a:prstGeom prst="curvedUp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276">
              <a:solidFill>
                <a:schemeClr val="tx1"/>
              </a:solidFill>
            </a:endParaRPr>
          </a:p>
        </p:txBody>
      </p:sp>
      <p:sp>
        <p:nvSpPr>
          <p:cNvPr id="26" name="Curved Down Arrow 25"/>
          <p:cNvSpPr/>
          <p:nvPr/>
        </p:nvSpPr>
        <p:spPr>
          <a:xfrm rot="10800000">
            <a:off x="5794041" y="3151683"/>
            <a:ext cx="468665" cy="521975"/>
          </a:xfrm>
          <a:prstGeom prst="curved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276">
              <a:solidFill>
                <a:schemeClr val="tx1"/>
              </a:solidFill>
            </a:endParaRPr>
          </a:p>
        </p:txBody>
      </p:sp>
      <p:sp>
        <p:nvSpPr>
          <p:cNvPr id="27" name="Down Arrow 26"/>
          <p:cNvSpPr>
            <a:spLocks noChangeArrowheads="1"/>
          </p:cNvSpPr>
          <p:nvPr/>
        </p:nvSpPr>
        <p:spPr bwMode="auto">
          <a:xfrm>
            <a:off x="11165587" y="5075626"/>
            <a:ext cx="411060" cy="452797"/>
          </a:xfrm>
          <a:prstGeom prst="downArrow">
            <a:avLst>
              <a:gd name="adj1" fmla="val 27185"/>
              <a:gd name="adj2" fmla="val 50000"/>
            </a:avLst>
          </a:prstGeom>
          <a:solidFill>
            <a:schemeClr val="tx1"/>
          </a:solidFill>
          <a:ln>
            <a:noFill/>
          </a:ln>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40"/>
            <a:endParaRPr lang="en-US" altLang="en-US" sz="1951">
              <a:solidFill>
                <a:srgbClr val="44546A"/>
              </a:solidFill>
              <a:ea typeface="MS PGothic" pitchFamily="34" charset="-128"/>
              <a:cs typeface="Arial" charset="0"/>
            </a:endParaRPr>
          </a:p>
        </p:txBody>
      </p:sp>
      <p:sp>
        <p:nvSpPr>
          <p:cNvPr id="28" name="Oval 27"/>
          <p:cNvSpPr/>
          <p:nvPr/>
        </p:nvSpPr>
        <p:spPr bwMode="auto">
          <a:xfrm rot="16200000">
            <a:off x="-25019" y="2925424"/>
            <a:ext cx="3684579" cy="1068625"/>
          </a:xfrm>
          <a:prstGeom prst="ellipse">
            <a:avLst/>
          </a:prstGeom>
          <a:solidFill>
            <a:schemeClr val="bg2">
              <a:lumMod val="40000"/>
              <a:lumOff val="60000"/>
            </a:schemeClr>
          </a:solid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121920" tIns="60960" rIns="121920" bIns="60960" numCol="1" rtlCol="0" anchor="ctr" anchorCtr="0" compatLnSpc="1">
            <a:prstTxWarp prst="textNoShape">
              <a:avLst/>
            </a:prstTxWarp>
          </a:bodyPr>
          <a:lstStyle/>
          <a:p>
            <a:pPr algn="ctr" defTabSz="1219170" fontAlgn="base">
              <a:spcBef>
                <a:spcPct val="0"/>
              </a:spcBef>
              <a:spcAft>
                <a:spcPct val="0"/>
              </a:spcAft>
            </a:pPr>
            <a:r>
              <a:rPr lang="en-US" sz="1867" b="1" dirty="0">
                <a:solidFill>
                  <a:schemeClr val="accent1">
                    <a:lumMod val="75000"/>
                  </a:schemeClr>
                </a:solidFill>
              </a:rPr>
              <a:t>Quality assurance</a:t>
            </a:r>
          </a:p>
          <a:p>
            <a:pPr algn="ctr" defTabSz="1219170" fontAlgn="base">
              <a:spcBef>
                <a:spcPct val="0"/>
              </a:spcBef>
              <a:spcAft>
                <a:spcPct val="0"/>
              </a:spcAft>
            </a:pPr>
            <a:r>
              <a:rPr lang="en-US" sz="1867" b="1" dirty="0">
                <a:solidFill>
                  <a:schemeClr val="accent1">
                    <a:lumMod val="75000"/>
                  </a:schemeClr>
                </a:solidFill>
              </a:rPr>
              <a:t>Integrity of Service</a:t>
            </a:r>
          </a:p>
          <a:p>
            <a:pPr algn="ctr" defTabSz="1219170" fontAlgn="base">
              <a:spcBef>
                <a:spcPct val="0"/>
              </a:spcBef>
              <a:spcAft>
                <a:spcPct val="0"/>
              </a:spcAft>
            </a:pPr>
            <a:r>
              <a:rPr lang="en-US" sz="1867" b="1" dirty="0">
                <a:solidFill>
                  <a:schemeClr val="accent1">
                    <a:lumMod val="75000"/>
                  </a:schemeClr>
                </a:solidFill>
              </a:rPr>
              <a:t>User requirements</a:t>
            </a:r>
          </a:p>
        </p:txBody>
      </p:sp>
      <p:sp>
        <p:nvSpPr>
          <p:cNvPr id="29" name="Circular Arrow 28"/>
          <p:cNvSpPr/>
          <p:nvPr/>
        </p:nvSpPr>
        <p:spPr bwMode="auto">
          <a:xfrm rot="11889406">
            <a:off x="505722" y="4565942"/>
            <a:ext cx="1334261" cy="1924961"/>
          </a:xfrm>
          <a:prstGeom prst="circularArrow">
            <a:avLst>
              <a:gd name="adj1" fmla="val 12500"/>
              <a:gd name="adj2" fmla="val 3243984"/>
              <a:gd name="adj3" fmla="val 20457681"/>
              <a:gd name="adj4" fmla="val 12086269"/>
              <a:gd name="adj5" fmla="val 25000"/>
            </a:avLst>
          </a:prstGeom>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276"/>
          </a:p>
        </p:txBody>
      </p:sp>
      <p:sp>
        <p:nvSpPr>
          <p:cNvPr id="4" name="Oval 3"/>
          <p:cNvSpPr/>
          <p:nvPr/>
        </p:nvSpPr>
        <p:spPr>
          <a:xfrm>
            <a:off x="1042450" y="857826"/>
            <a:ext cx="2108735" cy="980441"/>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 name="TextBox 2"/>
          <p:cNvSpPr txBox="1"/>
          <p:nvPr/>
        </p:nvSpPr>
        <p:spPr>
          <a:xfrm>
            <a:off x="1156940" y="979916"/>
            <a:ext cx="1866720" cy="666977"/>
          </a:xfrm>
          <a:prstGeom prst="rect">
            <a:avLst/>
          </a:prstGeom>
          <a:noFill/>
        </p:spPr>
        <p:txBody>
          <a:bodyPr wrap="square" rtlCol="0">
            <a:spAutoFit/>
          </a:bodyPr>
          <a:lstStyle/>
          <a:p>
            <a:pPr algn="ctr"/>
            <a:r>
              <a:rPr lang="en-US" sz="1867" dirty="0"/>
              <a:t>International expert panel</a:t>
            </a:r>
          </a:p>
        </p:txBody>
      </p:sp>
      <p:pic>
        <p:nvPicPr>
          <p:cNvPr id="35" name="Picture 34" descr="water.png"/>
          <p:cNvPicPr>
            <a:picLocks noChangeAspect="1"/>
          </p:cNvPicPr>
          <p:nvPr/>
        </p:nvPicPr>
        <p:blipFill>
          <a:blip r:embed="rId4" cstate="email">
            <a:alphaModFix amt="65000"/>
            <a:extLst>
              <a:ext uri="{28A0092B-C50C-407E-A947-70E740481C1C}">
                <a14:useLocalDpi xmlns:a14="http://schemas.microsoft.com/office/drawing/2010/main" val="0"/>
              </a:ext>
            </a:extLst>
          </a:blip>
          <a:stretch>
            <a:fillRect/>
          </a:stretch>
        </p:blipFill>
        <p:spPr>
          <a:xfrm>
            <a:off x="5964599" y="4253191"/>
            <a:ext cx="580316" cy="519959"/>
          </a:xfrm>
          <a:prstGeom prst="rect">
            <a:avLst/>
          </a:prstGeom>
          <a:effectLst/>
        </p:spPr>
      </p:pic>
      <p:pic>
        <p:nvPicPr>
          <p:cNvPr id="36" name="Picture 35" descr="insurance.png"/>
          <p:cNvPicPr>
            <a:picLocks noChangeAspect="1"/>
          </p:cNvPicPr>
          <p:nvPr/>
        </p:nvPicPr>
        <p:blipFill>
          <a:blip r:embed="rId5" cstate="email">
            <a:alphaModFix amt="65000"/>
            <a:extLst>
              <a:ext uri="{28A0092B-C50C-407E-A947-70E740481C1C}">
                <a14:useLocalDpi xmlns:a14="http://schemas.microsoft.com/office/drawing/2010/main" val="0"/>
              </a:ext>
            </a:extLst>
          </a:blip>
          <a:stretch>
            <a:fillRect/>
          </a:stretch>
        </p:blipFill>
        <p:spPr>
          <a:xfrm>
            <a:off x="6541055" y="4253191"/>
            <a:ext cx="580316" cy="519959"/>
          </a:xfrm>
          <a:prstGeom prst="rect">
            <a:avLst/>
          </a:prstGeom>
          <a:effectLst/>
        </p:spPr>
      </p:pic>
      <p:pic>
        <p:nvPicPr>
          <p:cNvPr id="37" name="Picture 36" descr="energy.png"/>
          <p:cNvPicPr>
            <a:picLocks noChangeAspect="1"/>
          </p:cNvPicPr>
          <p:nvPr/>
        </p:nvPicPr>
        <p:blipFill>
          <a:blip r:embed="rId6" cstate="email">
            <a:alphaModFix amt="65000"/>
            <a:extLst>
              <a:ext uri="{28A0092B-C50C-407E-A947-70E740481C1C}">
                <a14:useLocalDpi xmlns:a14="http://schemas.microsoft.com/office/drawing/2010/main" val="0"/>
              </a:ext>
            </a:extLst>
          </a:blip>
          <a:stretch>
            <a:fillRect/>
          </a:stretch>
        </p:blipFill>
        <p:spPr>
          <a:xfrm>
            <a:off x="5422886" y="4253191"/>
            <a:ext cx="580316" cy="519959"/>
          </a:xfrm>
          <a:prstGeom prst="rect">
            <a:avLst/>
          </a:prstGeom>
          <a:effectLst/>
        </p:spPr>
      </p:pic>
      <p:pic>
        <p:nvPicPr>
          <p:cNvPr id="38" name="Picture 37" descr="Agriculture.png"/>
          <p:cNvPicPr>
            <a:picLocks noChangeAspect="1"/>
          </p:cNvPicPr>
          <p:nvPr/>
        </p:nvPicPr>
        <p:blipFill>
          <a:blip r:embed="rId7" cstate="email">
            <a:alphaModFix amt="65000"/>
            <a:extLst>
              <a:ext uri="{28A0092B-C50C-407E-A947-70E740481C1C}">
                <a14:useLocalDpi xmlns:a14="http://schemas.microsoft.com/office/drawing/2010/main" val="0"/>
              </a:ext>
            </a:extLst>
          </a:blip>
          <a:stretch>
            <a:fillRect/>
          </a:stretch>
        </p:blipFill>
        <p:spPr>
          <a:xfrm>
            <a:off x="7144507" y="4253191"/>
            <a:ext cx="580316" cy="519959"/>
          </a:xfrm>
          <a:prstGeom prst="rect">
            <a:avLst/>
          </a:prstGeom>
          <a:effectLst/>
        </p:spPr>
      </p:pic>
      <p:pic>
        <p:nvPicPr>
          <p:cNvPr id="39" name="Picture 38" descr="infrastructure.png"/>
          <p:cNvPicPr>
            <a:picLocks noChangeAspect="1"/>
          </p:cNvPicPr>
          <p:nvPr/>
        </p:nvPicPr>
        <p:blipFill>
          <a:blip r:embed="rId8" cstate="email">
            <a:alphaModFix amt="65000"/>
            <a:extLst>
              <a:ext uri="{28A0092B-C50C-407E-A947-70E740481C1C}">
                <a14:useLocalDpi xmlns:a14="http://schemas.microsoft.com/office/drawing/2010/main" val="0"/>
              </a:ext>
            </a:extLst>
          </a:blip>
          <a:stretch>
            <a:fillRect/>
          </a:stretch>
        </p:blipFill>
        <p:spPr>
          <a:xfrm>
            <a:off x="7724823" y="4253192"/>
            <a:ext cx="579423" cy="519545"/>
          </a:xfrm>
          <a:prstGeom prst="rect">
            <a:avLst/>
          </a:prstGeom>
          <a:effectLst/>
        </p:spPr>
      </p:pic>
      <p:sp>
        <p:nvSpPr>
          <p:cNvPr id="18" name="Down Arrow 17"/>
          <p:cNvSpPr>
            <a:spLocks noChangeArrowheads="1"/>
          </p:cNvSpPr>
          <p:nvPr/>
        </p:nvSpPr>
        <p:spPr bwMode="auto">
          <a:xfrm>
            <a:off x="5591547" y="4862247"/>
            <a:ext cx="436827" cy="774999"/>
          </a:xfrm>
          <a:prstGeom prst="downArrow">
            <a:avLst>
              <a:gd name="adj1" fmla="val 27185"/>
              <a:gd name="adj2" fmla="val 50000"/>
            </a:avLst>
          </a:prstGeom>
          <a:solidFill>
            <a:schemeClr val="tx1"/>
          </a:solidFill>
          <a:ln>
            <a:noFill/>
          </a:ln>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40"/>
            <a:endParaRPr lang="en-US" altLang="en-US" sz="1951">
              <a:solidFill>
                <a:srgbClr val="44546A"/>
              </a:solidFill>
              <a:ea typeface="MS PGothic" pitchFamily="34" charset="-128"/>
              <a:cs typeface="Arial" charset="0"/>
            </a:endParaRPr>
          </a:p>
        </p:txBody>
      </p:sp>
      <p:sp>
        <p:nvSpPr>
          <p:cNvPr id="19" name="Down Arrow 18"/>
          <p:cNvSpPr>
            <a:spLocks noChangeArrowheads="1"/>
          </p:cNvSpPr>
          <p:nvPr/>
        </p:nvSpPr>
        <p:spPr bwMode="auto">
          <a:xfrm>
            <a:off x="7810276" y="4899851"/>
            <a:ext cx="436827" cy="737395"/>
          </a:xfrm>
          <a:prstGeom prst="downArrow">
            <a:avLst>
              <a:gd name="adj1" fmla="val 27185"/>
              <a:gd name="adj2" fmla="val 50000"/>
            </a:avLst>
          </a:prstGeom>
          <a:solidFill>
            <a:schemeClr val="tx1"/>
          </a:solidFill>
          <a:ln>
            <a:noFill/>
          </a:ln>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40"/>
            <a:endParaRPr lang="en-US" altLang="en-US" sz="1951">
              <a:solidFill>
                <a:srgbClr val="44546A"/>
              </a:solidFill>
              <a:ea typeface="MS PGothic" pitchFamily="34" charset="-128"/>
              <a:cs typeface="Arial" charset="0"/>
            </a:endParaRPr>
          </a:p>
        </p:txBody>
      </p:sp>
      <p:sp>
        <p:nvSpPr>
          <p:cNvPr id="5" name="TextBox 4"/>
          <p:cNvSpPr txBox="1"/>
          <p:nvPr/>
        </p:nvSpPr>
        <p:spPr>
          <a:xfrm>
            <a:off x="6506348" y="2932117"/>
            <a:ext cx="960107" cy="297454"/>
          </a:xfrm>
          <a:prstGeom prst="rect">
            <a:avLst/>
          </a:prstGeom>
          <a:noFill/>
        </p:spPr>
        <p:txBody>
          <a:bodyPr wrap="square" rtlCol="0">
            <a:spAutoFit/>
          </a:bodyPr>
          <a:lstStyle/>
          <a:p>
            <a:r>
              <a:rPr lang="en-US" sz="1333" dirty="0">
                <a:solidFill>
                  <a:schemeClr val="bg1"/>
                </a:solidFill>
              </a:rPr>
              <a:t>TOOLBOX</a:t>
            </a:r>
          </a:p>
        </p:txBody>
      </p:sp>
    </p:spTree>
    <p:extLst>
      <p:ext uri="{BB962C8B-B14F-4D97-AF65-F5344CB8AC3E}">
        <p14:creationId xmlns:p14="http://schemas.microsoft.com/office/powerpoint/2010/main" val="12509099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156940" y="959674"/>
            <a:ext cx="10425461" cy="5366716"/>
          </a:xfrm>
        </p:spPr>
        <p:txBody>
          <a:bodyPr>
            <a:normAutofit/>
          </a:bodyPr>
          <a:lstStyle/>
          <a:p>
            <a:pPr algn="just">
              <a:buFont typeface="Wingdings" charset="2"/>
              <a:buChar char="§"/>
            </a:pPr>
            <a:r>
              <a:rPr lang="en-GB" sz="2133" dirty="0"/>
              <a:t>The </a:t>
            </a:r>
            <a:r>
              <a:rPr lang="en-GB" sz="2133" b="1" dirty="0"/>
              <a:t>Climate Data Store </a:t>
            </a:r>
            <a:r>
              <a:rPr lang="en-GB" sz="2133" dirty="0" smtClean="0"/>
              <a:t>is at </a:t>
            </a:r>
            <a:r>
              <a:rPr lang="en-GB" sz="2133" dirty="0"/>
              <a:t>the heart of the C3S infrastructure and </a:t>
            </a:r>
            <a:r>
              <a:rPr lang="en-GB" sz="2133" dirty="0" smtClean="0"/>
              <a:t>provides </a:t>
            </a:r>
            <a:r>
              <a:rPr lang="en-GB" sz="2133" dirty="0"/>
              <a:t>information about </a:t>
            </a:r>
            <a:r>
              <a:rPr lang="en-GB" sz="2133" b="1" dirty="0"/>
              <a:t>past</a:t>
            </a:r>
            <a:r>
              <a:rPr lang="en-GB" sz="2133" dirty="0"/>
              <a:t>, </a:t>
            </a:r>
            <a:r>
              <a:rPr lang="en-GB" sz="2133" b="1" dirty="0"/>
              <a:t>present </a:t>
            </a:r>
            <a:r>
              <a:rPr lang="en-GB" sz="2133" dirty="0"/>
              <a:t>and </a:t>
            </a:r>
            <a:r>
              <a:rPr lang="en-GB" sz="2133" b="1" dirty="0"/>
              <a:t>future </a:t>
            </a:r>
            <a:r>
              <a:rPr lang="en-GB" sz="2133" dirty="0"/>
              <a:t>climate in terms of </a:t>
            </a:r>
            <a:r>
              <a:rPr lang="en-GB" sz="2133" b="1" dirty="0"/>
              <a:t>Essential Climate Variables </a:t>
            </a:r>
            <a:r>
              <a:rPr lang="en-GB" sz="2133" dirty="0"/>
              <a:t>and </a:t>
            </a:r>
            <a:r>
              <a:rPr lang="en-GB" sz="2133" b="1" dirty="0"/>
              <a:t>derived climate indicators</a:t>
            </a:r>
            <a:endParaRPr lang="en-GB" sz="2133" dirty="0"/>
          </a:p>
          <a:p>
            <a:pPr algn="just">
              <a:buFont typeface="Wingdings" charset="2"/>
              <a:buChar char="§"/>
            </a:pPr>
            <a:endParaRPr lang="en-GB" sz="2133" dirty="0"/>
          </a:p>
          <a:p>
            <a:pPr algn="just">
              <a:buFont typeface="Wingdings" charset="2"/>
              <a:buChar char="§"/>
            </a:pPr>
            <a:r>
              <a:rPr lang="en-GB" sz="2133" dirty="0"/>
              <a:t>The CDS </a:t>
            </a:r>
            <a:r>
              <a:rPr lang="en-GB" sz="2133" dirty="0" smtClean="0"/>
              <a:t>is designed </a:t>
            </a:r>
            <a:r>
              <a:rPr lang="en-GB" sz="2133" dirty="0"/>
              <a:t>as a </a:t>
            </a:r>
            <a:r>
              <a:rPr lang="en-GB" sz="2133" b="1" dirty="0"/>
              <a:t>distributed system</a:t>
            </a:r>
            <a:r>
              <a:rPr lang="en-GB" sz="2133" dirty="0"/>
              <a:t>, providing improved access to </a:t>
            </a:r>
            <a:r>
              <a:rPr lang="en-GB" sz="2133" b="1" dirty="0"/>
              <a:t>existing datasets </a:t>
            </a:r>
            <a:r>
              <a:rPr lang="en-GB" sz="2133" dirty="0"/>
              <a:t>through a </a:t>
            </a:r>
            <a:r>
              <a:rPr lang="en-GB" sz="2133" b="1" dirty="0"/>
              <a:t>unified web interface</a:t>
            </a:r>
            <a:endParaRPr lang="en-GB" sz="2133" dirty="0"/>
          </a:p>
          <a:p>
            <a:pPr algn="just">
              <a:buFont typeface="Wingdings" charset="2"/>
              <a:buChar char="§"/>
            </a:pPr>
            <a:endParaRPr lang="en-GB" sz="2133" dirty="0"/>
          </a:p>
          <a:p>
            <a:pPr algn="just">
              <a:buFont typeface="Wingdings" charset="2"/>
              <a:buChar char="§"/>
            </a:pPr>
            <a:r>
              <a:rPr lang="en-GB" sz="2133" dirty="0"/>
              <a:t>The CDS </a:t>
            </a:r>
            <a:r>
              <a:rPr lang="en-GB" sz="2133" dirty="0" smtClean="0"/>
              <a:t>contains </a:t>
            </a:r>
            <a:r>
              <a:rPr lang="en-GB" sz="2133" b="1" dirty="0"/>
              <a:t>observations</a:t>
            </a:r>
            <a:r>
              <a:rPr lang="en-GB" sz="2133" dirty="0"/>
              <a:t>, global and regional </a:t>
            </a:r>
            <a:r>
              <a:rPr lang="en-GB" sz="2133" b="1" dirty="0"/>
              <a:t>climate reanalyses</a:t>
            </a:r>
            <a:r>
              <a:rPr lang="en-GB" sz="2133" dirty="0"/>
              <a:t>, global and regional </a:t>
            </a:r>
            <a:r>
              <a:rPr lang="en-GB" sz="2133" b="1" dirty="0"/>
              <a:t>climate projections </a:t>
            </a:r>
            <a:r>
              <a:rPr lang="en-GB" sz="2133" dirty="0"/>
              <a:t>and </a:t>
            </a:r>
            <a:r>
              <a:rPr lang="en-GB" sz="2133" b="1" dirty="0"/>
              <a:t>seasonal forecasts</a:t>
            </a:r>
            <a:endParaRPr lang="en-GB" sz="2133" dirty="0"/>
          </a:p>
          <a:p>
            <a:pPr algn="just">
              <a:buFont typeface="Wingdings" charset="2"/>
              <a:buChar char="§"/>
            </a:pPr>
            <a:endParaRPr lang="en-GB" sz="2133" dirty="0"/>
          </a:p>
          <a:p>
            <a:pPr algn="just">
              <a:buFont typeface="Wingdings" charset="2"/>
              <a:buChar char="§"/>
            </a:pPr>
            <a:r>
              <a:rPr lang="en-GB" sz="2133" dirty="0"/>
              <a:t>The CDS </a:t>
            </a:r>
            <a:r>
              <a:rPr lang="en-GB" sz="2133" dirty="0" smtClean="0"/>
              <a:t> provides </a:t>
            </a:r>
            <a:r>
              <a:rPr lang="en-GB" sz="2133" dirty="0"/>
              <a:t>an </a:t>
            </a:r>
            <a:r>
              <a:rPr lang="en-GB" sz="2133" b="1" dirty="0"/>
              <a:t>authoritative set of software </a:t>
            </a:r>
            <a:r>
              <a:rPr lang="en-GB" sz="2133" dirty="0"/>
              <a:t>(</a:t>
            </a:r>
            <a:r>
              <a:rPr lang="en-GB" sz="2133" b="1" dirty="0"/>
              <a:t>toolbox</a:t>
            </a:r>
            <a:r>
              <a:rPr lang="en-GB" sz="2133" dirty="0"/>
              <a:t>) that will allow the users to </a:t>
            </a:r>
            <a:r>
              <a:rPr lang="en-GB" sz="2133" b="1" dirty="0"/>
              <a:t>develop applications </a:t>
            </a:r>
            <a:r>
              <a:rPr lang="en-GB" sz="2133" dirty="0"/>
              <a:t>that will make use of the content of the CDS</a:t>
            </a:r>
          </a:p>
          <a:p>
            <a:pPr algn="just">
              <a:buFont typeface="Wingdings" charset="2"/>
              <a:buChar char="§"/>
            </a:pPr>
            <a:endParaRPr lang="en-GB" sz="2133" dirty="0"/>
          </a:p>
        </p:txBody>
      </p:sp>
      <p:sp>
        <p:nvSpPr>
          <p:cNvPr id="6" name="Title 1"/>
          <p:cNvSpPr>
            <a:spLocks noGrp="1"/>
          </p:cNvSpPr>
          <p:nvPr>
            <p:ph type="title"/>
          </p:nvPr>
        </p:nvSpPr>
        <p:spPr>
          <a:xfrm>
            <a:off x="1156939" y="313343"/>
            <a:ext cx="10425461" cy="370052"/>
          </a:xfrm>
        </p:spPr>
        <p:txBody>
          <a:bodyPr/>
          <a:lstStyle/>
          <a:p>
            <a:r>
              <a:rPr lang="en-US" dirty="0" smtClean="0"/>
              <a:t>CDS-concept</a:t>
            </a:r>
            <a:endParaRPr lang="en-US" dirty="0"/>
          </a:p>
        </p:txBody>
      </p:sp>
    </p:spTree>
    <p:extLst>
      <p:ext uri="{BB962C8B-B14F-4D97-AF65-F5344CB8AC3E}">
        <p14:creationId xmlns:p14="http://schemas.microsoft.com/office/powerpoint/2010/main" val="14800279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4294967295"/>
          </p:nvPr>
        </p:nvSpPr>
        <p:spPr>
          <a:xfrm>
            <a:off x="1639552" y="1625355"/>
            <a:ext cx="7524159" cy="4288240"/>
          </a:xfrm>
          <a:prstGeom prst="rect">
            <a:avLst/>
          </a:prstGeom>
        </p:spPr>
        <p:txBody>
          <a:bodyPr/>
          <a:lstStyle/>
          <a:p>
            <a:endParaRPr lang="en-US" sz="2000" dirty="0"/>
          </a:p>
          <a:p>
            <a:pPr>
              <a:buFont typeface="Wingdings" charset="2"/>
              <a:buChar char="§"/>
            </a:pPr>
            <a:r>
              <a:rPr lang="en-US" sz="2000" b="1" dirty="0"/>
              <a:t>Diversity of users</a:t>
            </a:r>
          </a:p>
          <a:p>
            <a:pPr lvl="1">
              <a:buFont typeface="Wingdings" charset="2"/>
              <a:buChar char="Ø"/>
            </a:pPr>
            <a:r>
              <a:rPr lang="en-US" dirty="0"/>
              <a:t>Scientist to policy makers</a:t>
            </a:r>
          </a:p>
          <a:p>
            <a:pPr lvl="1"/>
            <a:endParaRPr lang="en-US" dirty="0"/>
          </a:p>
          <a:p>
            <a:pPr>
              <a:buFont typeface="Wingdings" charset="2"/>
              <a:buChar char="§"/>
            </a:pPr>
            <a:r>
              <a:rPr lang="en-US" sz="2000" b="1" dirty="0"/>
              <a:t>Diversity of volumes</a:t>
            </a:r>
          </a:p>
          <a:p>
            <a:pPr lvl="1">
              <a:buFont typeface="Wingdings" charset="2"/>
              <a:buChar char="Ø"/>
            </a:pPr>
            <a:r>
              <a:rPr lang="en-US" dirty="0"/>
              <a:t>PB to KB</a:t>
            </a:r>
          </a:p>
          <a:p>
            <a:pPr lvl="1"/>
            <a:endParaRPr lang="en-US" dirty="0"/>
          </a:p>
          <a:p>
            <a:pPr>
              <a:buFont typeface="Wingdings" charset="2"/>
              <a:buChar char="§"/>
            </a:pPr>
            <a:r>
              <a:rPr lang="en-US" sz="2000" b="1" dirty="0"/>
              <a:t>Diversity of products</a:t>
            </a:r>
          </a:p>
          <a:p>
            <a:pPr lvl="1">
              <a:buFont typeface="Wingdings" charset="2"/>
              <a:buChar char="Ø"/>
            </a:pPr>
            <a:r>
              <a:rPr lang="en-US" dirty="0"/>
              <a:t>Raw to elaborated</a:t>
            </a:r>
          </a:p>
        </p:txBody>
      </p:sp>
      <p:sp>
        <p:nvSpPr>
          <p:cNvPr id="6" name="Isosceles Triangle 5"/>
          <p:cNvSpPr/>
          <p:nvPr/>
        </p:nvSpPr>
        <p:spPr>
          <a:xfrm>
            <a:off x="5880100" y="1219200"/>
            <a:ext cx="4635500" cy="3872696"/>
          </a:xfrm>
          <a:prstGeom prst="triangle">
            <a:avLst/>
          </a:prstGeom>
          <a:pattFill prst="pct70">
            <a:fgClr>
              <a:schemeClr val="accent1">
                <a:lumMod val="90000"/>
              </a:schemeClr>
            </a:fgClr>
            <a:bgClr>
              <a:schemeClr val="bg1"/>
            </a:bgClr>
          </a:patt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effectLst>
                <a:glow rad="101600">
                  <a:schemeClr val="accent6">
                    <a:satMod val="175000"/>
                    <a:alpha val="40000"/>
                  </a:schemeClr>
                </a:glow>
                <a:reflection blurRad="6350" stA="60000" endA="900" endPos="58000" dir="5400000" sy="-100000" algn="bl" rotWithShape="0"/>
              </a:effectLst>
            </a:endParaRPr>
          </a:p>
        </p:txBody>
      </p:sp>
      <p:sp>
        <p:nvSpPr>
          <p:cNvPr id="7" name="Right Arrow 6"/>
          <p:cNvSpPr/>
          <p:nvPr/>
        </p:nvSpPr>
        <p:spPr>
          <a:xfrm>
            <a:off x="3210940" y="5659363"/>
            <a:ext cx="822960" cy="416130"/>
          </a:xfrm>
          <a:prstGeom prst="rightArrow">
            <a:avLst/>
          </a:prstGeom>
          <a:gradFill>
            <a:gsLst>
              <a:gs pos="0">
                <a:srgbClr val="0B6192"/>
              </a:gs>
              <a:gs pos="80000">
                <a:srgbClr val="0B6192"/>
              </a:gs>
              <a:gs pos="100000">
                <a:schemeClr val="accent2">
                  <a:shade val="94000"/>
                  <a:satMod val="135000"/>
                </a:schemeClr>
              </a:gs>
            </a:gsLst>
          </a:gradFill>
          <a:ln>
            <a:noFill/>
          </a:ln>
          <a:effectLst/>
        </p:spPr>
        <p:style>
          <a:lnRef idx="1">
            <a:schemeClr val="accent2"/>
          </a:lnRef>
          <a:fillRef idx="3">
            <a:schemeClr val="accent2"/>
          </a:fillRef>
          <a:effectRef idx="2">
            <a:schemeClr val="accent2"/>
          </a:effectRef>
          <a:fontRef idx="minor">
            <a:schemeClr val="lt1"/>
          </a:fontRef>
        </p:style>
      </p:sp>
      <p:sp>
        <p:nvSpPr>
          <p:cNvPr id="8" name="TextBox 7"/>
          <p:cNvSpPr txBox="1"/>
          <p:nvPr/>
        </p:nvSpPr>
        <p:spPr>
          <a:xfrm>
            <a:off x="2378168" y="5544264"/>
            <a:ext cx="673581" cy="646331"/>
          </a:xfrm>
          <a:prstGeom prst="rect">
            <a:avLst/>
          </a:prstGeom>
          <a:noFill/>
        </p:spPr>
        <p:txBody>
          <a:bodyPr wrap="none" rtlCol="0">
            <a:spAutoFit/>
          </a:bodyPr>
          <a:lstStyle/>
          <a:p>
            <a:pPr algn="ctr"/>
            <a:r>
              <a:rPr lang="en-US" dirty="0"/>
              <a:t>Data </a:t>
            </a:r>
          </a:p>
          <a:p>
            <a:pPr algn="ctr"/>
            <a:r>
              <a:rPr lang="en-US" dirty="0"/>
              <a:t>(PB)</a:t>
            </a:r>
          </a:p>
        </p:txBody>
      </p:sp>
      <p:sp>
        <p:nvSpPr>
          <p:cNvPr id="9" name="Right Arrow 8"/>
          <p:cNvSpPr/>
          <p:nvPr/>
        </p:nvSpPr>
        <p:spPr>
          <a:xfrm>
            <a:off x="5795006" y="5659363"/>
            <a:ext cx="822960" cy="416130"/>
          </a:xfrm>
          <a:prstGeom prst="rightArrow">
            <a:avLst/>
          </a:prstGeom>
          <a:gradFill>
            <a:gsLst>
              <a:gs pos="0">
                <a:srgbClr val="0B6192"/>
              </a:gs>
              <a:gs pos="80000">
                <a:srgbClr val="0B6192"/>
              </a:gs>
              <a:gs pos="100000">
                <a:schemeClr val="accent2">
                  <a:shade val="94000"/>
                  <a:satMod val="135000"/>
                </a:schemeClr>
              </a:gs>
            </a:gsLst>
          </a:gradFill>
          <a:ln>
            <a:noFill/>
          </a:ln>
          <a:effectLst/>
        </p:spPr>
        <p:style>
          <a:lnRef idx="1">
            <a:schemeClr val="accent2"/>
          </a:lnRef>
          <a:fillRef idx="3">
            <a:schemeClr val="accent2"/>
          </a:fillRef>
          <a:effectRef idx="2">
            <a:schemeClr val="accent2"/>
          </a:effectRef>
          <a:fontRef idx="minor">
            <a:schemeClr val="lt1"/>
          </a:fontRef>
        </p:style>
      </p:sp>
      <p:sp>
        <p:nvSpPr>
          <p:cNvPr id="10" name="TextBox 9"/>
          <p:cNvSpPr txBox="1"/>
          <p:nvPr/>
        </p:nvSpPr>
        <p:spPr>
          <a:xfrm>
            <a:off x="4239335" y="5544264"/>
            <a:ext cx="1350241" cy="646331"/>
          </a:xfrm>
          <a:prstGeom prst="rect">
            <a:avLst/>
          </a:prstGeom>
          <a:noFill/>
        </p:spPr>
        <p:txBody>
          <a:bodyPr wrap="none" rtlCol="0">
            <a:spAutoFit/>
          </a:bodyPr>
          <a:lstStyle/>
          <a:p>
            <a:pPr algn="ctr"/>
            <a:r>
              <a:rPr lang="en-US" dirty="0"/>
              <a:t>Information </a:t>
            </a:r>
          </a:p>
          <a:p>
            <a:pPr algn="ctr"/>
            <a:r>
              <a:rPr lang="en-US" dirty="0"/>
              <a:t>(TB)</a:t>
            </a:r>
          </a:p>
        </p:txBody>
      </p:sp>
      <p:sp>
        <p:nvSpPr>
          <p:cNvPr id="11" name="TextBox 10"/>
          <p:cNvSpPr txBox="1"/>
          <p:nvPr/>
        </p:nvSpPr>
        <p:spPr>
          <a:xfrm>
            <a:off x="5880101" y="4722564"/>
            <a:ext cx="4635499" cy="369332"/>
          </a:xfrm>
          <a:prstGeom prst="rect">
            <a:avLst/>
          </a:prstGeom>
          <a:solidFill>
            <a:srgbClr val="FFFFFF">
              <a:alpha val="40000"/>
            </a:srgbClr>
          </a:solidFill>
        </p:spPr>
        <p:txBody>
          <a:bodyPr wrap="square" rtlCol="0">
            <a:spAutoFit/>
          </a:bodyPr>
          <a:lstStyle/>
          <a:p>
            <a:pPr algn="ctr"/>
            <a:r>
              <a:rPr lang="en-US" dirty="0"/>
              <a:t>Scientists, </a:t>
            </a:r>
            <a:r>
              <a:rPr lang="en-US" dirty="0" err="1"/>
              <a:t>Pbytes</a:t>
            </a:r>
            <a:r>
              <a:rPr lang="en-US" dirty="0"/>
              <a:t>, Raw data</a:t>
            </a:r>
          </a:p>
        </p:txBody>
      </p:sp>
      <p:sp>
        <p:nvSpPr>
          <p:cNvPr id="12" name="Right Arrow 11"/>
          <p:cNvSpPr/>
          <p:nvPr/>
        </p:nvSpPr>
        <p:spPr>
          <a:xfrm>
            <a:off x="8340750" y="5659363"/>
            <a:ext cx="822960" cy="416130"/>
          </a:xfrm>
          <a:prstGeom prst="rightArrow">
            <a:avLst/>
          </a:prstGeom>
          <a:gradFill>
            <a:gsLst>
              <a:gs pos="0">
                <a:srgbClr val="0B6192"/>
              </a:gs>
              <a:gs pos="80000">
                <a:srgbClr val="0B6192"/>
              </a:gs>
              <a:gs pos="100000">
                <a:schemeClr val="accent2">
                  <a:shade val="94000"/>
                  <a:satMod val="135000"/>
                </a:schemeClr>
              </a:gs>
            </a:gsLst>
          </a:gradFill>
          <a:ln>
            <a:noFill/>
          </a:ln>
          <a:effectLst/>
        </p:spPr>
        <p:style>
          <a:lnRef idx="1">
            <a:schemeClr val="accent2"/>
          </a:lnRef>
          <a:fillRef idx="3">
            <a:schemeClr val="accent2"/>
          </a:fillRef>
          <a:effectRef idx="2">
            <a:schemeClr val="accent2"/>
          </a:effectRef>
          <a:fontRef idx="minor">
            <a:schemeClr val="lt1"/>
          </a:fontRef>
        </p:style>
      </p:sp>
      <p:sp>
        <p:nvSpPr>
          <p:cNvPr id="13" name="TextBox 12"/>
          <p:cNvSpPr txBox="1"/>
          <p:nvPr/>
        </p:nvSpPr>
        <p:spPr>
          <a:xfrm>
            <a:off x="9351661" y="5544264"/>
            <a:ext cx="1013418" cy="646331"/>
          </a:xfrm>
          <a:prstGeom prst="rect">
            <a:avLst/>
          </a:prstGeom>
          <a:noFill/>
        </p:spPr>
        <p:txBody>
          <a:bodyPr wrap="none" rtlCol="0">
            <a:spAutoFit/>
          </a:bodyPr>
          <a:lstStyle/>
          <a:p>
            <a:pPr algn="ctr"/>
            <a:r>
              <a:rPr lang="en-US" dirty="0"/>
              <a:t>Wisdom </a:t>
            </a:r>
          </a:p>
          <a:p>
            <a:pPr algn="ctr"/>
            <a:r>
              <a:rPr lang="en-US" dirty="0"/>
              <a:t>(MB)</a:t>
            </a:r>
          </a:p>
        </p:txBody>
      </p:sp>
      <p:sp>
        <p:nvSpPr>
          <p:cNvPr id="14" name="TextBox 13"/>
          <p:cNvSpPr txBox="1"/>
          <p:nvPr/>
        </p:nvSpPr>
        <p:spPr>
          <a:xfrm>
            <a:off x="5880101" y="903501"/>
            <a:ext cx="4635499" cy="369332"/>
          </a:xfrm>
          <a:prstGeom prst="rect">
            <a:avLst/>
          </a:prstGeom>
          <a:solidFill>
            <a:srgbClr val="FFFFFF">
              <a:alpha val="40000"/>
            </a:srgbClr>
          </a:solidFill>
        </p:spPr>
        <p:txBody>
          <a:bodyPr wrap="square" rtlCol="0">
            <a:spAutoFit/>
          </a:bodyPr>
          <a:lstStyle>
            <a:defPPr>
              <a:defRPr lang="en-US"/>
            </a:defPPr>
            <a:lvl1pPr algn="ctr">
              <a:defRPr>
                <a:solidFill>
                  <a:schemeClr val="tx1"/>
                </a:solidFill>
              </a:defRPr>
            </a:lvl1pPr>
          </a:lstStyle>
          <a:p>
            <a:r>
              <a:rPr lang="en-US" dirty="0"/>
              <a:t>Policy maker, Mbytes, Simple plot</a:t>
            </a:r>
          </a:p>
        </p:txBody>
      </p:sp>
      <p:sp>
        <p:nvSpPr>
          <p:cNvPr id="15" name="TextBox 14"/>
          <p:cNvSpPr txBox="1"/>
          <p:nvPr/>
        </p:nvSpPr>
        <p:spPr>
          <a:xfrm>
            <a:off x="6841814" y="5544264"/>
            <a:ext cx="1275093" cy="646331"/>
          </a:xfrm>
          <a:prstGeom prst="rect">
            <a:avLst/>
          </a:prstGeom>
          <a:noFill/>
        </p:spPr>
        <p:txBody>
          <a:bodyPr wrap="none" rtlCol="0">
            <a:spAutoFit/>
          </a:bodyPr>
          <a:lstStyle/>
          <a:p>
            <a:pPr algn="ctr"/>
            <a:r>
              <a:rPr lang="en-US" dirty="0"/>
              <a:t>Knowledge </a:t>
            </a:r>
          </a:p>
          <a:p>
            <a:pPr algn="ctr"/>
            <a:r>
              <a:rPr lang="en-US" dirty="0"/>
              <a:t>(GB)</a:t>
            </a:r>
          </a:p>
        </p:txBody>
      </p:sp>
      <p:sp>
        <p:nvSpPr>
          <p:cNvPr id="17" name="Title 1"/>
          <p:cNvSpPr>
            <a:spLocks noGrp="1"/>
          </p:cNvSpPr>
          <p:nvPr>
            <p:ph type="title"/>
          </p:nvPr>
        </p:nvSpPr>
        <p:spPr>
          <a:xfrm>
            <a:off x="1156939" y="313343"/>
            <a:ext cx="10425461" cy="370052"/>
          </a:xfrm>
        </p:spPr>
        <p:txBody>
          <a:bodyPr/>
          <a:lstStyle/>
          <a:p>
            <a:r>
              <a:rPr lang="en-US" dirty="0" smtClean="0"/>
              <a:t>CDS-concept</a:t>
            </a:r>
            <a:endParaRPr lang="en-US" dirty="0"/>
          </a:p>
        </p:txBody>
      </p:sp>
    </p:spTree>
    <p:extLst>
      <p:ext uri="{BB962C8B-B14F-4D97-AF65-F5344CB8AC3E}">
        <p14:creationId xmlns:p14="http://schemas.microsoft.com/office/powerpoint/2010/main" val="6976046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9456" y="2852936"/>
            <a:ext cx="10425461" cy="864096"/>
          </a:xfrm>
        </p:spPr>
        <p:txBody>
          <a:bodyPr/>
          <a:lstStyle/>
          <a:p>
            <a:pPr algn="ctr"/>
            <a:r>
              <a:rPr lang="en-US" sz="3200" dirty="0"/>
              <a:t>Climate Data </a:t>
            </a:r>
            <a:r>
              <a:rPr lang="en-US" sz="3200" dirty="0" smtClean="0"/>
              <a:t>Store</a:t>
            </a:r>
            <a:endParaRPr lang="en-US" sz="3200" dirty="0"/>
          </a:p>
        </p:txBody>
      </p:sp>
    </p:spTree>
    <p:extLst>
      <p:ext uri="{BB962C8B-B14F-4D97-AF65-F5344CB8AC3E}">
        <p14:creationId xmlns:p14="http://schemas.microsoft.com/office/powerpoint/2010/main" val="2446512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CDS-access to datasets</a:t>
            </a: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56939" y="823202"/>
            <a:ext cx="7007412" cy="5211596"/>
          </a:xfrm>
          <a:prstGeom prst="rect">
            <a:avLst/>
          </a:prstGeom>
        </p:spPr>
      </p:pic>
      <p:sp>
        <p:nvSpPr>
          <p:cNvPr id="6" name="TextBox 5"/>
          <p:cNvSpPr txBox="1"/>
          <p:nvPr/>
        </p:nvSpPr>
        <p:spPr>
          <a:xfrm rot="5400000">
            <a:off x="8537481" y="2814235"/>
            <a:ext cx="4860305" cy="1229532"/>
          </a:xfrm>
          <a:prstGeom prst="rect">
            <a:avLst/>
          </a:prstGeom>
          <a:noFill/>
        </p:spPr>
        <p:txBody>
          <a:bodyPr vert="wordArtVert" wrap="square" rtlCol="0">
            <a:spAutoFit/>
          </a:bodyPr>
          <a:lstStyle/>
          <a:p>
            <a:r>
              <a:rPr lang="en-US" sz="3200" b="1" dirty="0" smtClean="0">
                <a:solidFill>
                  <a:srgbClr val="941333"/>
                </a:solidFill>
              </a:rPr>
              <a:t>DISCOVER</a:t>
            </a:r>
            <a:endParaRPr lang="en-US" sz="3200" b="1" dirty="0">
              <a:solidFill>
                <a:srgbClr val="941333"/>
              </a:solidFill>
            </a:endParaRPr>
          </a:p>
        </p:txBody>
      </p:sp>
      <p:sp>
        <p:nvSpPr>
          <p:cNvPr id="7" name="Rectangle 6"/>
          <p:cNvSpPr/>
          <p:nvPr/>
        </p:nvSpPr>
        <p:spPr>
          <a:xfrm>
            <a:off x="2838091" y="2596551"/>
            <a:ext cx="1130060" cy="1639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2597426" y="2014330"/>
            <a:ext cx="887896" cy="132522"/>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517917" y="1983981"/>
            <a:ext cx="1133060" cy="207749"/>
          </a:xfrm>
          <a:prstGeom prst="rect">
            <a:avLst/>
          </a:prstGeom>
          <a:noFill/>
        </p:spPr>
        <p:txBody>
          <a:bodyPr wrap="square" rtlCol="0">
            <a:spAutoFit/>
          </a:bodyPr>
          <a:lstStyle/>
          <a:p>
            <a:r>
              <a:rPr lang="en-US" sz="750" b="1" dirty="0" smtClean="0"/>
              <a:t>CLIMATE DATA STORE</a:t>
            </a:r>
            <a:endParaRPr lang="en-US" sz="750" b="1" dirty="0"/>
          </a:p>
        </p:txBody>
      </p:sp>
    </p:spTree>
    <p:extLst>
      <p:ext uri="{BB962C8B-B14F-4D97-AF65-F5344CB8AC3E}">
        <p14:creationId xmlns:p14="http://schemas.microsoft.com/office/powerpoint/2010/main" val="12304487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CDS-access to datasets</a:t>
            </a: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56939" y="823202"/>
            <a:ext cx="7007412" cy="5211596"/>
          </a:xfrm>
          <a:prstGeom prst="rect">
            <a:avLst/>
          </a:prstGeom>
        </p:spPr>
      </p:pic>
      <p:pic>
        <p:nvPicPr>
          <p:cNvPr id="5" name="Picture 4"/>
          <p:cNvPicPr>
            <a:picLocks noChangeAspect="1"/>
          </p:cNvPicPr>
          <p:nvPr/>
        </p:nvPicPr>
        <p:blipFill rotWithShape="1">
          <a:blip r:embed="rId4">
            <a:extLst>
              <a:ext uri="{28A0092B-C50C-407E-A947-70E740481C1C}">
                <a14:useLocalDpi xmlns:a14="http://schemas.microsoft.com/office/drawing/2010/main" val="0"/>
              </a:ext>
            </a:extLst>
          </a:blip>
          <a:srcRect l="26314" t="53856" r="46458" b="24967"/>
          <a:stretch/>
        </p:blipFill>
        <p:spPr>
          <a:xfrm>
            <a:off x="2807662" y="2764546"/>
            <a:ext cx="2141710" cy="1019004"/>
          </a:xfrm>
          <a:prstGeom prst="rect">
            <a:avLst/>
          </a:prstGeom>
        </p:spPr>
      </p:pic>
      <p:sp>
        <p:nvSpPr>
          <p:cNvPr id="7" name="Rectangle 6"/>
          <p:cNvSpPr/>
          <p:nvPr/>
        </p:nvSpPr>
        <p:spPr>
          <a:xfrm>
            <a:off x="2597426" y="2014330"/>
            <a:ext cx="887896" cy="132522"/>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517917" y="1983981"/>
            <a:ext cx="1133060" cy="207749"/>
          </a:xfrm>
          <a:prstGeom prst="rect">
            <a:avLst/>
          </a:prstGeom>
          <a:noFill/>
        </p:spPr>
        <p:txBody>
          <a:bodyPr wrap="square" rtlCol="0">
            <a:spAutoFit/>
          </a:bodyPr>
          <a:lstStyle/>
          <a:p>
            <a:r>
              <a:rPr lang="en-US" sz="750" b="1" dirty="0" smtClean="0"/>
              <a:t>CLIMATE DATA STORE</a:t>
            </a:r>
            <a:endParaRPr lang="en-US" sz="750" b="1" dirty="0"/>
          </a:p>
        </p:txBody>
      </p:sp>
      <p:sp>
        <p:nvSpPr>
          <p:cNvPr id="9" name="TextBox 8"/>
          <p:cNvSpPr txBox="1"/>
          <p:nvPr/>
        </p:nvSpPr>
        <p:spPr>
          <a:xfrm rot="5400000">
            <a:off x="8537481" y="2814235"/>
            <a:ext cx="4860305" cy="1229532"/>
          </a:xfrm>
          <a:prstGeom prst="rect">
            <a:avLst/>
          </a:prstGeom>
          <a:noFill/>
        </p:spPr>
        <p:txBody>
          <a:bodyPr vert="wordArtVert" wrap="square" rtlCol="0">
            <a:spAutoFit/>
          </a:bodyPr>
          <a:lstStyle/>
          <a:p>
            <a:r>
              <a:rPr lang="en-US" sz="3200" b="1" dirty="0" smtClean="0">
                <a:solidFill>
                  <a:srgbClr val="941333"/>
                </a:solidFill>
              </a:rPr>
              <a:t>DISCOVER</a:t>
            </a:r>
            <a:endParaRPr lang="en-US" sz="3200" b="1" dirty="0">
              <a:solidFill>
                <a:srgbClr val="941333"/>
              </a:solidFill>
            </a:endParaRPr>
          </a:p>
        </p:txBody>
      </p:sp>
    </p:spTree>
    <p:extLst>
      <p:ext uri="{BB962C8B-B14F-4D97-AF65-F5344CB8AC3E}">
        <p14:creationId xmlns:p14="http://schemas.microsoft.com/office/powerpoint/2010/main" val="4065245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CDS-access </a:t>
            </a:r>
            <a:r>
              <a:rPr lang="en-US" dirty="0"/>
              <a:t>to data</a:t>
            </a:r>
          </a:p>
        </p:txBody>
      </p:sp>
      <p:sp>
        <p:nvSpPr>
          <p:cNvPr id="6" name="TextBox 5"/>
          <p:cNvSpPr txBox="1"/>
          <p:nvPr/>
        </p:nvSpPr>
        <p:spPr>
          <a:xfrm rot="5400000">
            <a:off x="8537481" y="2814235"/>
            <a:ext cx="4860305" cy="1229532"/>
          </a:xfrm>
          <a:prstGeom prst="rect">
            <a:avLst/>
          </a:prstGeom>
          <a:noFill/>
        </p:spPr>
        <p:txBody>
          <a:bodyPr vert="wordArtVert" wrap="square" rtlCol="0">
            <a:spAutoFit/>
          </a:bodyPr>
          <a:lstStyle/>
          <a:p>
            <a:r>
              <a:rPr lang="en-US" sz="3200" b="1" dirty="0" smtClean="0">
                <a:solidFill>
                  <a:srgbClr val="941333"/>
                </a:solidFill>
              </a:rPr>
              <a:t>DISCOVER</a:t>
            </a:r>
            <a:endParaRPr lang="en-US" sz="3200" b="1" dirty="0">
              <a:solidFill>
                <a:srgbClr val="941333"/>
              </a:solidFill>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6939" y="813970"/>
            <a:ext cx="6419518" cy="5900514"/>
          </a:xfrm>
          <a:prstGeom prst="rect">
            <a:avLst/>
          </a:prstGeom>
        </p:spPr>
      </p:pic>
    </p:spTree>
    <p:extLst>
      <p:ext uri="{BB962C8B-B14F-4D97-AF65-F5344CB8AC3E}">
        <p14:creationId xmlns:p14="http://schemas.microsoft.com/office/powerpoint/2010/main" val="5014461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28921" y="853286"/>
            <a:ext cx="4238713" cy="4869465"/>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9556" r="35629" b="21039"/>
          <a:stretch/>
        </p:blipFill>
        <p:spPr>
          <a:xfrm>
            <a:off x="982910" y="853286"/>
            <a:ext cx="4948073" cy="5755921"/>
          </a:xfrm>
          <a:prstGeom prst="rect">
            <a:avLst/>
          </a:prstGeom>
        </p:spPr>
      </p:pic>
      <p:sp>
        <p:nvSpPr>
          <p:cNvPr id="3" name="Title 2"/>
          <p:cNvSpPr>
            <a:spLocks noGrp="1"/>
          </p:cNvSpPr>
          <p:nvPr>
            <p:ph type="title"/>
          </p:nvPr>
        </p:nvSpPr>
        <p:spPr>
          <a:xfrm>
            <a:off x="1156939" y="254833"/>
            <a:ext cx="10425461" cy="428562"/>
          </a:xfrm>
        </p:spPr>
        <p:txBody>
          <a:bodyPr/>
          <a:lstStyle/>
          <a:p>
            <a:r>
              <a:rPr lang="en-US" dirty="0" smtClean="0"/>
              <a:t>CDS-access </a:t>
            </a:r>
            <a:r>
              <a:rPr lang="en-US" dirty="0"/>
              <a:t>to </a:t>
            </a:r>
            <a:r>
              <a:rPr lang="en-US" dirty="0" smtClean="0"/>
              <a:t>datasets</a:t>
            </a:r>
            <a:endParaRPr lang="en-US" dirty="0"/>
          </a:p>
        </p:txBody>
      </p:sp>
      <p:sp>
        <p:nvSpPr>
          <p:cNvPr id="12" name="TextBox 11"/>
          <p:cNvSpPr txBox="1"/>
          <p:nvPr/>
        </p:nvSpPr>
        <p:spPr>
          <a:xfrm>
            <a:off x="6955118" y="6183866"/>
            <a:ext cx="1943100" cy="461665"/>
          </a:xfrm>
          <a:prstGeom prst="rect">
            <a:avLst/>
          </a:prstGeom>
          <a:noFill/>
        </p:spPr>
        <p:txBody>
          <a:bodyPr wrap="square" rtlCol="0">
            <a:spAutoFit/>
          </a:bodyPr>
          <a:lstStyle/>
          <a:p>
            <a:r>
              <a:rPr lang="en-US" sz="2400" b="1" dirty="0" smtClean="0"/>
              <a:t>or APIs use</a:t>
            </a:r>
            <a:endParaRPr lang="en-US" sz="2400" b="1" dirty="0"/>
          </a:p>
        </p:txBody>
      </p:sp>
      <p:sp>
        <p:nvSpPr>
          <p:cNvPr id="13" name="TextBox 12"/>
          <p:cNvSpPr txBox="1"/>
          <p:nvPr/>
        </p:nvSpPr>
        <p:spPr>
          <a:xfrm rot="5400000">
            <a:off x="8537482" y="2814235"/>
            <a:ext cx="4860305" cy="1229532"/>
          </a:xfrm>
          <a:prstGeom prst="rect">
            <a:avLst/>
          </a:prstGeom>
          <a:noFill/>
        </p:spPr>
        <p:txBody>
          <a:bodyPr vert="wordArtVert" wrap="square" rtlCol="0">
            <a:spAutoFit/>
          </a:bodyPr>
          <a:lstStyle/>
          <a:p>
            <a:r>
              <a:rPr lang="en-US" sz="3200" b="1" dirty="0" smtClean="0">
                <a:solidFill>
                  <a:srgbClr val="941333"/>
                </a:solidFill>
              </a:rPr>
              <a:t>RETRIEVE</a:t>
            </a:r>
            <a:endParaRPr lang="en-US" sz="3200" b="1" dirty="0">
              <a:solidFill>
                <a:srgbClr val="941333"/>
              </a:solidFill>
            </a:endParaRPr>
          </a:p>
        </p:txBody>
      </p:sp>
      <p:pic>
        <p:nvPicPr>
          <p:cNvPr id="8" name="Picture 7"/>
          <p:cNvPicPr>
            <a:picLocks noChangeAspect="1"/>
          </p:cNvPicPr>
          <p:nvPr/>
        </p:nvPicPr>
        <p:blipFill>
          <a:blip r:embed="rId4"/>
          <a:stretch>
            <a:fillRect/>
          </a:stretch>
        </p:blipFill>
        <p:spPr>
          <a:xfrm>
            <a:off x="4645587" y="4277082"/>
            <a:ext cx="4535711" cy="1906784"/>
          </a:xfrm>
          <a:prstGeom prst="rect">
            <a:avLst/>
          </a:prstGeom>
          <a:ln>
            <a:noFill/>
          </a:ln>
          <a:effectLst>
            <a:outerShdw blurRad="50800" dist="76200" dir="18900000" algn="bl" rotWithShape="0">
              <a:prstClr val="black">
                <a:alpha val="40000"/>
              </a:prstClr>
            </a:outerShdw>
          </a:effectLst>
        </p:spPr>
      </p:pic>
      <p:pic>
        <p:nvPicPr>
          <p:cNvPr id="9" name="Picture 8"/>
          <p:cNvPicPr>
            <a:picLocks noChangeAspect="1"/>
          </p:cNvPicPr>
          <p:nvPr/>
        </p:nvPicPr>
        <p:blipFill>
          <a:blip r:embed="rId5"/>
          <a:stretch>
            <a:fillRect/>
          </a:stretch>
        </p:blipFill>
        <p:spPr>
          <a:xfrm>
            <a:off x="9072061" y="5212474"/>
            <a:ext cx="1364946" cy="971392"/>
          </a:xfrm>
          <a:prstGeom prst="rect">
            <a:avLst/>
          </a:prstGeom>
          <a:ln>
            <a:noFill/>
          </a:ln>
          <a:effectLst>
            <a:outerShdw blurRad="50800" dist="76200" dir="18900000" algn="bl" rotWithShape="0">
              <a:prstClr val="black">
                <a:alpha val="40000"/>
              </a:prstClr>
            </a:outerShdw>
          </a:effectLst>
        </p:spPr>
      </p:pic>
    </p:spTree>
    <p:extLst>
      <p:ext uri="{BB962C8B-B14F-4D97-AF65-F5344CB8AC3E}">
        <p14:creationId xmlns:p14="http://schemas.microsoft.com/office/powerpoint/2010/main" val="6967155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9456" y="2852936"/>
            <a:ext cx="10425461" cy="864096"/>
          </a:xfrm>
        </p:spPr>
        <p:txBody>
          <a:bodyPr/>
          <a:lstStyle/>
          <a:p>
            <a:pPr algn="ctr"/>
            <a:r>
              <a:rPr lang="en-US" sz="3200" dirty="0"/>
              <a:t>Climate Data Store </a:t>
            </a:r>
            <a:r>
              <a:rPr lang="en-US" sz="3200" dirty="0" smtClean="0"/>
              <a:t/>
            </a:r>
            <a:br>
              <a:rPr lang="en-US" sz="3200" dirty="0" smtClean="0"/>
            </a:br>
            <a:r>
              <a:rPr lang="en-US" sz="3200" dirty="0" smtClean="0"/>
              <a:t>Dataset Integration</a:t>
            </a:r>
            <a:endParaRPr lang="en-US" sz="3200" dirty="0"/>
          </a:p>
        </p:txBody>
      </p:sp>
    </p:spTree>
    <p:extLst>
      <p:ext uri="{BB962C8B-B14F-4D97-AF65-F5344CB8AC3E}">
        <p14:creationId xmlns:p14="http://schemas.microsoft.com/office/powerpoint/2010/main" val="1950477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Supplier Integration with the CDS</a:t>
            </a:r>
            <a:endParaRPr lang="en-GB"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3720" y="706768"/>
            <a:ext cx="7541511" cy="60510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Content Placeholder 2"/>
          <p:cNvSpPr>
            <a:spLocks noGrp="1"/>
          </p:cNvSpPr>
          <p:nvPr>
            <p:ph idx="1"/>
          </p:nvPr>
        </p:nvSpPr>
        <p:spPr>
          <a:xfrm>
            <a:off x="8455230" y="932724"/>
            <a:ext cx="3574473" cy="5206820"/>
          </a:xfrm>
        </p:spPr>
        <p:txBody>
          <a:bodyPr>
            <a:normAutofit lnSpcReduction="10000"/>
          </a:bodyPr>
          <a:lstStyle/>
          <a:p>
            <a:pPr marL="514350" indent="-514350">
              <a:buFont typeface="+mj-lt"/>
              <a:buAutoNum type="arabicPeriod"/>
            </a:pPr>
            <a:r>
              <a:rPr lang="en-GB" dirty="0" smtClean="0"/>
              <a:t>Dataset </a:t>
            </a:r>
            <a:r>
              <a:rPr lang="en-GB" b="1" dirty="0" smtClean="0"/>
              <a:t>Catalogue records</a:t>
            </a:r>
            <a:r>
              <a:rPr lang="en-GB" dirty="0" smtClean="0"/>
              <a:t>: ISO19115+INSPIRE, keywords, license</a:t>
            </a:r>
          </a:p>
          <a:p>
            <a:pPr marL="514350" indent="-514350">
              <a:buFont typeface="+mj-lt"/>
              <a:buAutoNum type="arabicPeriod"/>
            </a:pPr>
            <a:r>
              <a:rPr lang="en-GB" dirty="0" smtClean="0"/>
              <a:t>Data </a:t>
            </a:r>
            <a:r>
              <a:rPr lang="en-GB" b="1" dirty="0" smtClean="0"/>
              <a:t>retrieval form </a:t>
            </a:r>
            <a:r>
              <a:rPr lang="en-GB" dirty="0" smtClean="0"/>
              <a:t>specification</a:t>
            </a:r>
          </a:p>
          <a:p>
            <a:pPr marL="514350" indent="-514350">
              <a:buFont typeface="+mj-lt"/>
              <a:buAutoNum type="arabicPeriod"/>
            </a:pPr>
            <a:r>
              <a:rPr lang="en-GB" dirty="0" smtClean="0"/>
              <a:t>Provision of </a:t>
            </a:r>
            <a:r>
              <a:rPr lang="en-GB" b="1" dirty="0" smtClean="0"/>
              <a:t>Download Service</a:t>
            </a:r>
            <a:r>
              <a:rPr lang="en-GB" dirty="0" smtClean="0"/>
              <a:t>:</a:t>
            </a:r>
          </a:p>
          <a:p>
            <a:pPr marL="533386" lvl="1" indent="0">
              <a:buNone/>
            </a:pPr>
            <a:r>
              <a:rPr lang="en-GB" dirty="0"/>
              <a:t>P</a:t>
            </a:r>
            <a:r>
              <a:rPr lang="en-GB" dirty="0" smtClean="0"/>
              <a:t>referably exploit existing adaptors, e.g. </a:t>
            </a:r>
            <a:r>
              <a:rPr lang="en-GB" dirty="0" err="1" smtClean="0"/>
              <a:t>OPeNDAP</a:t>
            </a:r>
            <a:endParaRPr lang="en-GB" dirty="0" smtClean="0"/>
          </a:p>
          <a:p>
            <a:pPr marL="514350" indent="-514350">
              <a:buFont typeface="+mj-lt"/>
              <a:buAutoNum type="arabicPeriod"/>
            </a:pPr>
            <a:r>
              <a:rPr lang="en-GB" dirty="0" smtClean="0"/>
              <a:t>Preview/sample data: e.g. for WMS</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 t="10279" r="11985" b="42549"/>
          <a:stretch/>
        </p:blipFill>
        <p:spPr>
          <a:xfrm>
            <a:off x="4060765" y="1800100"/>
            <a:ext cx="3313811" cy="1932215"/>
          </a:xfrm>
          <a:prstGeom prst="rect">
            <a:avLst/>
          </a:prstGeom>
          <a:ln>
            <a:solidFill>
              <a:schemeClr val="bg1">
                <a:lumMod val="85000"/>
              </a:schemeClr>
            </a:solidFill>
          </a:ln>
        </p:spPr>
      </p:pic>
    </p:spTree>
    <p:extLst>
      <p:ext uri="{BB962C8B-B14F-4D97-AF65-F5344CB8AC3E}">
        <p14:creationId xmlns:p14="http://schemas.microsoft.com/office/powerpoint/2010/main" val="347787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Record Granularity</a:t>
            </a:r>
            <a:endParaRPr lang="en-GB"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7409" y="733982"/>
            <a:ext cx="9607881" cy="59672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14202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9456" y="2852936"/>
            <a:ext cx="10425461" cy="864096"/>
          </a:xfrm>
        </p:spPr>
        <p:txBody>
          <a:bodyPr/>
          <a:lstStyle/>
          <a:p>
            <a:pPr algn="ctr"/>
            <a:r>
              <a:rPr lang="en-US" sz="3200" dirty="0"/>
              <a:t>Climate Data Store </a:t>
            </a:r>
            <a:r>
              <a:rPr lang="en-US" sz="3200" dirty="0" smtClean="0"/>
              <a:t/>
            </a:r>
            <a:br>
              <a:rPr lang="en-US" sz="3200" dirty="0" smtClean="0"/>
            </a:br>
            <a:r>
              <a:rPr lang="en-US" sz="3200" dirty="0" smtClean="0"/>
              <a:t>Toolbox</a:t>
            </a:r>
            <a:endParaRPr lang="en-US" sz="3200" dirty="0"/>
          </a:p>
        </p:txBody>
      </p:sp>
    </p:spTree>
    <p:extLst>
      <p:ext uri="{BB962C8B-B14F-4D97-AF65-F5344CB8AC3E}">
        <p14:creationId xmlns:p14="http://schemas.microsoft.com/office/powerpoint/2010/main" val="5369869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CDS infrastructure and </a:t>
            </a:r>
            <a:r>
              <a:rPr lang="en-US" dirty="0" err="1"/>
              <a:t>toolbox:</a:t>
            </a:r>
            <a:r>
              <a:rPr lang="en-US" b="1" dirty="0" err="1"/>
              <a:t>Challenges</a:t>
            </a:r>
            <a:endParaRPr lang="en-US" b="1" dirty="0"/>
          </a:p>
        </p:txBody>
      </p:sp>
      <p:sp>
        <p:nvSpPr>
          <p:cNvPr id="6" name="TextBox 5"/>
          <p:cNvSpPr txBox="1"/>
          <p:nvPr/>
        </p:nvSpPr>
        <p:spPr>
          <a:xfrm>
            <a:off x="1103444" y="644691"/>
            <a:ext cx="8491456" cy="4903009"/>
          </a:xfrm>
          <a:prstGeom prst="rect">
            <a:avLst/>
          </a:prstGeom>
          <a:noFill/>
        </p:spPr>
        <p:txBody>
          <a:bodyPr wrap="square" rtlCol="0">
            <a:spAutoFit/>
          </a:bodyPr>
          <a:lstStyle/>
          <a:p>
            <a:pPr algn="l"/>
            <a:endParaRPr lang="en-GB" sz="1400" dirty="0">
              <a:ea typeface="PF Square Sans Pro" charset="0"/>
              <a:cs typeface="PF Square Sans Pro" charset="0"/>
            </a:endParaRPr>
          </a:p>
          <a:p>
            <a:pPr marL="990575" lvl="1" indent="-380990">
              <a:buFont typeface="Wingdings" charset="2"/>
              <a:buChar char="Ø"/>
            </a:pPr>
            <a:r>
              <a:rPr lang="en-GB" sz="2133" b="1" dirty="0">
                <a:ea typeface="PF Square Sans Pro" charset="0"/>
                <a:cs typeface="PF Square Sans Pro" charset="0"/>
              </a:rPr>
              <a:t>Diversity</a:t>
            </a:r>
            <a:r>
              <a:rPr lang="en-GB" sz="2133" dirty="0">
                <a:ea typeface="PF Square Sans Pro" charset="0"/>
                <a:cs typeface="PF Square Sans Pro" charset="0"/>
              </a:rPr>
              <a:t> of users</a:t>
            </a:r>
          </a:p>
          <a:p>
            <a:pPr marL="990575" lvl="1" indent="-380990">
              <a:buFont typeface="Wingdings" charset="2"/>
              <a:buChar char="Ø"/>
            </a:pPr>
            <a:r>
              <a:rPr lang="en-GB" sz="2133" b="1" dirty="0">
                <a:ea typeface="PF Square Sans Pro" charset="0"/>
                <a:cs typeface="PF Square Sans Pro" charset="0"/>
              </a:rPr>
              <a:t>Diversity</a:t>
            </a:r>
            <a:r>
              <a:rPr lang="en-GB" sz="2133" dirty="0">
                <a:ea typeface="PF Square Sans Pro" charset="0"/>
                <a:cs typeface="PF Square Sans Pro" charset="0"/>
              </a:rPr>
              <a:t> of data sets </a:t>
            </a:r>
          </a:p>
          <a:p>
            <a:pPr marL="990575" lvl="1" indent="-380990">
              <a:buFont typeface="Wingdings" charset="2"/>
              <a:buChar char="Ø"/>
            </a:pPr>
            <a:r>
              <a:rPr lang="en-GB" sz="2133" dirty="0">
                <a:ea typeface="PF Square Sans Pro" charset="0"/>
                <a:cs typeface="PF Square Sans Pro" charset="0"/>
              </a:rPr>
              <a:t>Very </a:t>
            </a:r>
            <a:r>
              <a:rPr lang="en-GB" sz="2133" b="1" dirty="0">
                <a:ea typeface="PF Square Sans Pro" charset="0"/>
                <a:cs typeface="PF Square Sans Pro" charset="0"/>
              </a:rPr>
              <a:t>large</a:t>
            </a:r>
            <a:r>
              <a:rPr lang="en-GB" sz="2133" dirty="0">
                <a:ea typeface="PF Square Sans Pro" charset="0"/>
                <a:cs typeface="PF Square Sans Pro" charset="0"/>
              </a:rPr>
              <a:t> data volumes</a:t>
            </a:r>
          </a:p>
          <a:p>
            <a:pPr marL="990575" lvl="1" indent="-380990">
              <a:buFont typeface="Wingdings" charset="2"/>
              <a:buChar char="Ø"/>
            </a:pPr>
            <a:r>
              <a:rPr lang="en-GB" sz="2133" b="1" dirty="0">
                <a:ea typeface="PF Square Sans Pro" charset="0"/>
                <a:cs typeface="PF Square Sans Pro" charset="0"/>
              </a:rPr>
              <a:t>Distributed</a:t>
            </a:r>
            <a:r>
              <a:rPr lang="en-GB" sz="2133" dirty="0">
                <a:ea typeface="PF Square Sans Pro" charset="0"/>
                <a:cs typeface="PF Square Sans Pro" charset="0"/>
              </a:rPr>
              <a:t> Data Sources</a:t>
            </a:r>
          </a:p>
          <a:p>
            <a:pPr marL="990575" lvl="1" indent="-380990">
              <a:buFont typeface="Wingdings" charset="2"/>
              <a:buChar char="Ø"/>
            </a:pPr>
            <a:r>
              <a:rPr lang="en-GB" sz="2133" b="1" dirty="0">
                <a:ea typeface="PF Square Sans Pro" charset="0"/>
                <a:cs typeface="PF Square Sans Pro" charset="0"/>
              </a:rPr>
              <a:t>Interoperability</a:t>
            </a:r>
            <a:r>
              <a:rPr lang="en-GB" sz="2133" dirty="0">
                <a:ea typeface="PF Square Sans Pro" charset="0"/>
                <a:cs typeface="PF Square Sans Pro" charset="0"/>
              </a:rPr>
              <a:t>, </a:t>
            </a:r>
            <a:r>
              <a:rPr lang="en-GB" sz="2133" b="1" dirty="0">
                <a:ea typeface="PF Square Sans Pro" charset="0"/>
                <a:cs typeface="PF Square Sans Pro" charset="0"/>
              </a:rPr>
              <a:t>Standard Compliance</a:t>
            </a:r>
          </a:p>
          <a:p>
            <a:pPr marL="990575" lvl="1" indent="-380990">
              <a:buFont typeface="Wingdings" charset="2"/>
              <a:buChar char="Ø"/>
            </a:pPr>
            <a:r>
              <a:rPr lang="en-GB" sz="2133" dirty="0">
                <a:ea typeface="PF Square Sans Pro" charset="0"/>
                <a:cs typeface="PF Square Sans Pro" charset="0"/>
              </a:rPr>
              <a:t>Need for </a:t>
            </a:r>
            <a:r>
              <a:rPr lang="en-GB" sz="2133" b="1" dirty="0">
                <a:ea typeface="PF Square Sans Pro" charset="0"/>
                <a:cs typeface="PF Square Sans Pro" charset="0"/>
              </a:rPr>
              <a:t>interactivity</a:t>
            </a:r>
          </a:p>
          <a:p>
            <a:pPr marL="990575" lvl="1" indent="-380990">
              <a:buFont typeface="Wingdings" charset="2"/>
              <a:buChar char="Ø"/>
            </a:pPr>
            <a:r>
              <a:rPr lang="en-GB" sz="2133" b="1" dirty="0"/>
              <a:t>Intuitive and friendly Front-end</a:t>
            </a:r>
            <a:r>
              <a:rPr lang="en-GB" sz="2133" dirty="0"/>
              <a:t>, robust and scalable </a:t>
            </a:r>
            <a:r>
              <a:rPr lang="en-GB" sz="2133" b="1" dirty="0"/>
              <a:t>Back-end</a:t>
            </a:r>
            <a:r>
              <a:rPr lang="en-GB" sz="2133" dirty="0"/>
              <a:t>.</a:t>
            </a:r>
            <a:endParaRPr lang="en-GB" sz="2133" b="1" dirty="0">
              <a:ea typeface="PF Square Sans Pro" charset="0"/>
              <a:cs typeface="PF Square Sans Pro" charset="0"/>
            </a:endParaRPr>
          </a:p>
          <a:p>
            <a:pPr marL="990575" lvl="1" indent="-380990">
              <a:buFont typeface="Wingdings" charset="2"/>
              <a:buChar char="Ø"/>
            </a:pPr>
            <a:r>
              <a:rPr lang="en-GB" sz="2133" b="1" dirty="0">
                <a:ea typeface="PF Square Sans Pro" charset="0"/>
                <a:cs typeface="PF Square Sans Pro" charset="0"/>
              </a:rPr>
              <a:t>User-defined</a:t>
            </a:r>
            <a:r>
              <a:rPr lang="en-GB" sz="2133" dirty="0">
                <a:ea typeface="PF Square Sans Pro" charset="0"/>
                <a:cs typeface="PF Square Sans Pro" charset="0"/>
              </a:rPr>
              <a:t> workflows</a:t>
            </a:r>
          </a:p>
          <a:p>
            <a:pPr marL="990575" lvl="1" indent="-380990">
              <a:buFont typeface="Wingdings" charset="2"/>
              <a:buChar char="Ø"/>
            </a:pPr>
            <a:r>
              <a:rPr lang="en-GB" sz="2133" b="1" dirty="0">
                <a:ea typeface="PF Square Sans Pro" charset="0"/>
                <a:cs typeface="PF Square Sans Pro" charset="0"/>
              </a:rPr>
              <a:t>Variety</a:t>
            </a:r>
            <a:r>
              <a:rPr lang="en-GB" sz="2133" dirty="0">
                <a:ea typeface="PF Square Sans Pro" charset="0"/>
                <a:cs typeface="PF Square Sans Pro" charset="0"/>
              </a:rPr>
              <a:t> of presentation methods</a:t>
            </a:r>
          </a:p>
          <a:p>
            <a:pPr marL="990575" lvl="1" indent="-380990">
              <a:buFont typeface="Wingdings" charset="2"/>
              <a:buChar char="Ø"/>
            </a:pPr>
            <a:r>
              <a:rPr lang="en-GB" sz="2133" b="1" dirty="0">
                <a:ea typeface="PF Square Sans Pro" charset="0"/>
                <a:cs typeface="PF Square Sans Pro" charset="0"/>
              </a:rPr>
              <a:t>Access</a:t>
            </a:r>
            <a:r>
              <a:rPr lang="en-GB" sz="2133" dirty="0">
                <a:ea typeface="PF Square Sans Pro" charset="0"/>
                <a:cs typeface="PF Square Sans Pro" charset="0"/>
              </a:rPr>
              <a:t> via API</a:t>
            </a:r>
          </a:p>
          <a:p>
            <a:pPr marL="990575" lvl="1" indent="-380990">
              <a:buFont typeface="Wingdings" charset="2"/>
              <a:buChar char="Ø"/>
            </a:pPr>
            <a:r>
              <a:rPr lang="en-GB" sz="2133" b="1" dirty="0">
                <a:ea typeface="PF Square Sans Pro" charset="0"/>
                <a:cs typeface="PF Square Sans Pro" charset="0"/>
              </a:rPr>
              <a:t>User</a:t>
            </a:r>
            <a:r>
              <a:rPr lang="en-GB" sz="2133" dirty="0">
                <a:ea typeface="PF Square Sans Pro" charset="0"/>
                <a:cs typeface="PF Square Sans Pro" charset="0"/>
              </a:rPr>
              <a:t> management</a:t>
            </a:r>
          </a:p>
          <a:p>
            <a:pPr marL="990575" lvl="1" indent="-380990">
              <a:buFont typeface="Wingdings" charset="2"/>
              <a:buChar char="Ø"/>
            </a:pPr>
            <a:r>
              <a:rPr lang="en-GB" sz="2133" b="1" dirty="0">
                <a:ea typeface="PF Square Sans Pro" charset="0"/>
                <a:cs typeface="PF Square Sans Pro" charset="0"/>
              </a:rPr>
              <a:t>Performance</a:t>
            </a:r>
            <a:r>
              <a:rPr lang="en-GB" sz="2133" dirty="0">
                <a:ea typeface="PF Square Sans Pro" charset="0"/>
                <a:cs typeface="PF Square Sans Pro" charset="0"/>
              </a:rPr>
              <a:t> monitoring</a:t>
            </a:r>
          </a:p>
          <a:p>
            <a:pPr marL="990575" lvl="1" indent="-380990">
              <a:buFont typeface="Wingdings" charset="2"/>
              <a:buChar char="Ø"/>
            </a:pPr>
            <a:r>
              <a:rPr lang="en-GB" sz="2133" dirty="0">
                <a:ea typeface="PF Square Sans Pro" charset="0"/>
                <a:cs typeface="PF Square Sans Pro" charset="0"/>
              </a:rPr>
              <a:t>System </a:t>
            </a:r>
            <a:r>
              <a:rPr lang="en-GB" sz="2133" b="1" dirty="0">
                <a:ea typeface="PF Square Sans Pro" charset="0"/>
                <a:cs typeface="PF Square Sans Pro" charset="0"/>
              </a:rPr>
              <a:t>Scalability</a:t>
            </a:r>
          </a:p>
          <a:p>
            <a:pPr marL="990575" lvl="1" indent="-380990">
              <a:buFont typeface="Wingdings" charset="2"/>
              <a:buChar char="Ø"/>
            </a:pPr>
            <a:r>
              <a:rPr lang="en-GB" sz="2133" b="1" dirty="0">
                <a:ea typeface="PF Square Sans Pro" charset="0"/>
                <a:cs typeface="PF Square Sans Pro" charset="0"/>
              </a:rPr>
              <a:t>Evolving requirements, adaptability</a:t>
            </a:r>
          </a:p>
        </p:txBody>
      </p:sp>
      <p:grpSp>
        <p:nvGrpSpPr>
          <p:cNvPr id="4" name="Group 3"/>
          <p:cNvGrpSpPr/>
          <p:nvPr/>
        </p:nvGrpSpPr>
        <p:grpSpPr>
          <a:xfrm>
            <a:off x="7728181" y="3346454"/>
            <a:ext cx="3168352" cy="2594388"/>
            <a:chOff x="5704165" y="2499742"/>
            <a:chExt cx="2540243" cy="2089807"/>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04165" y="2499742"/>
              <a:ext cx="2540243" cy="2089807"/>
            </a:xfrm>
            <a:prstGeom prst="rect">
              <a:avLst/>
            </a:prstGeom>
          </p:spPr>
        </p:pic>
        <p:sp>
          <p:nvSpPr>
            <p:cNvPr id="2" name="Rectangle 1"/>
            <p:cNvSpPr/>
            <p:nvPr/>
          </p:nvSpPr>
          <p:spPr>
            <a:xfrm>
              <a:off x="6948264" y="3147814"/>
              <a:ext cx="288032" cy="22705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8" name="TextBox 7"/>
            <p:cNvSpPr txBox="1"/>
            <p:nvPr/>
          </p:nvSpPr>
          <p:spPr>
            <a:xfrm>
              <a:off x="6840252" y="3107597"/>
              <a:ext cx="504056" cy="272554"/>
            </a:xfrm>
            <a:prstGeom prst="rect">
              <a:avLst/>
            </a:prstGeom>
            <a:noFill/>
          </p:spPr>
          <p:txBody>
            <a:bodyPr wrap="square" rtlCol="0">
              <a:spAutoFit/>
            </a:bodyPr>
            <a:lstStyle/>
            <a:p>
              <a:r>
                <a:rPr lang="en-US" sz="533" dirty="0"/>
                <a:t>Reanalysis</a:t>
              </a:r>
            </a:p>
            <a:p>
              <a:r>
                <a:rPr lang="en-US" sz="533" dirty="0"/>
                <a:t>Observations</a:t>
              </a:r>
            </a:p>
            <a:p>
              <a:r>
                <a:rPr lang="en-US" sz="533" dirty="0"/>
                <a:t>Projections</a:t>
              </a:r>
            </a:p>
          </p:txBody>
        </p:sp>
      </p:grpSp>
      <p:pic>
        <p:nvPicPr>
          <p:cNvPr id="9" name="Picture 8"/>
          <p:cNvPicPr>
            <a:picLocks noChangeAspect="1"/>
          </p:cNvPicPr>
          <p:nvPr/>
        </p:nvPicPr>
        <p:blipFill>
          <a:blip r:embed="rId3"/>
          <a:stretch>
            <a:fillRect/>
          </a:stretch>
        </p:blipFill>
        <p:spPr>
          <a:xfrm>
            <a:off x="3363423" y="5752762"/>
            <a:ext cx="603744" cy="557303"/>
          </a:xfrm>
          <a:prstGeom prst="rect">
            <a:avLst/>
          </a:prstGeom>
        </p:spPr>
      </p:pic>
      <p:pic>
        <p:nvPicPr>
          <p:cNvPr id="10" name="Picture 9"/>
          <p:cNvPicPr>
            <a:picLocks noChangeAspect="1"/>
          </p:cNvPicPr>
          <p:nvPr/>
        </p:nvPicPr>
        <p:blipFill>
          <a:blip r:embed="rId4"/>
          <a:stretch>
            <a:fillRect/>
          </a:stretch>
        </p:blipFill>
        <p:spPr>
          <a:xfrm>
            <a:off x="4186509" y="5795238"/>
            <a:ext cx="487288" cy="447721"/>
          </a:xfrm>
          <a:prstGeom prst="rect">
            <a:avLst/>
          </a:prstGeom>
        </p:spPr>
      </p:pic>
      <p:pic>
        <p:nvPicPr>
          <p:cNvPr id="11" name="Picture 10"/>
          <p:cNvPicPr>
            <a:picLocks noChangeAspect="1"/>
          </p:cNvPicPr>
          <p:nvPr/>
        </p:nvPicPr>
        <p:blipFill>
          <a:blip r:embed="rId5"/>
          <a:stretch>
            <a:fillRect/>
          </a:stretch>
        </p:blipFill>
        <p:spPr>
          <a:xfrm>
            <a:off x="4887335" y="5807554"/>
            <a:ext cx="895039" cy="448932"/>
          </a:xfrm>
          <a:prstGeom prst="rect">
            <a:avLst/>
          </a:prstGeom>
        </p:spPr>
      </p:pic>
      <p:pic>
        <p:nvPicPr>
          <p:cNvPr id="12" name="Picture 11"/>
          <p:cNvPicPr>
            <a:picLocks noChangeAspect="1"/>
          </p:cNvPicPr>
          <p:nvPr/>
        </p:nvPicPr>
        <p:blipFill>
          <a:blip r:embed="rId6"/>
          <a:stretch>
            <a:fillRect/>
          </a:stretch>
        </p:blipFill>
        <p:spPr>
          <a:xfrm>
            <a:off x="1260593" y="5689850"/>
            <a:ext cx="1223752" cy="553109"/>
          </a:xfrm>
          <a:prstGeom prst="rect">
            <a:avLst/>
          </a:prstGeom>
        </p:spPr>
      </p:pic>
      <p:pic>
        <p:nvPicPr>
          <p:cNvPr id="14" name="Picture 13"/>
          <p:cNvPicPr>
            <a:picLocks noChangeAspect="1"/>
          </p:cNvPicPr>
          <p:nvPr/>
        </p:nvPicPr>
        <p:blipFill>
          <a:blip r:embed="rId7"/>
          <a:stretch>
            <a:fillRect/>
          </a:stretch>
        </p:blipFill>
        <p:spPr>
          <a:xfrm>
            <a:off x="2597589" y="5791342"/>
            <a:ext cx="612219" cy="440796"/>
          </a:xfrm>
          <a:prstGeom prst="rect">
            <a:avLst/>
          </a:prstGeom>
        </p:spPr>
      </p:pic>
      <p:pic>
        <p:nvPicPr>
          <p:cNvPr id="16" name="Picture 15"/>
          <p:cNvPicPr>
            <a:picLocks noChangeAspect="1"/>
          </p:cNvPicPr>
          <p:nvPr/>
        </p:nvPicPr>
        <p:blipFill>
          <a:blip r:embed="rId8"/>
          <a:stretch>
            <a:fillRect/>
          </a:stretch>
        </p:blipFill>
        <p:spPr>
          <a:xfrm>
            <a:off x="8532752" y="1042127"/>
            <a:ext cx="1241121" cy="1057252"/>
          </a:xfrm>
          <a:prstGeom prst="rect">
            <a:avLst/>
          </a:prstGeom>
        </p:spPr>
      </p:pic>
      <p:pic>
        <p:nvPicPr>
          <p:cNvPr id="18" name="Picture 17"/>
          <p:cNvPicPr>
            <a:picLocks noChangeAspect="1"/>
          </p:cNvPicPr>
          <p:nvPr/>
        </p:nvPicPr>
        <p:blipFill>
          <a:blip r:embed="rId9"/>
          <a:stretch>
            <a:fillRect/>
          </a:stretch>
        </p:blipFill>
        <p:spPr>
          <a:xfrm>
            <a:off x="10128448" y="1124745"/>
            <a:ext cx="980144" cy="595575"/>
          </a:xfrm>
          <a:prstGeom prst="rect">
            <a:avLst/>
          </a:prstGeom>
        </p:spPr>
      </p:pic>
      <p:sp>
        <p:nvSpPr>
          <p:cNvPr id="19" name="TextBox 18"/>
          <p:cNvSpPr txBox="1"/>
          <p:nvPr/>
        </p:nvSpPr>
        <p:spPr>
          <a:xfrm>
            <a:off x="9814413" y="1686628"/>
            <a:ext cx="1475084" cy="297454"/>
          </a:xfrm>
          <a:prstGeom prst="rect">
            <a:avLst/>
          </a:prstGeom>
          <a:noFill/>
        </p:spPr>
        <p:txBody>
          <a:bodyPr wrap="none" rtlCol="0">
            <a:spAutoFit/>
          </a:bodyPr>
          <a:lstStyle/>
          <a:p>
            <a:r>
              <a:rPr lang="en-GB" sz="1333" b="1" dirty="0">
                <a:solidFill>
                  <a:schemeClr val="accent1">
                    <a:lumMod val="75000"/>
                  </a:schemeClr>
                </a:solidFill>
                <a:latin typeface="Aharoni" panose="02010803020104030203" pitchFamily="2" charset="-79"/>
                <a:cs typeface="Aharoni" panose="02010803020104030203" pitchFamily="2" charset="-79"/>
              </a:rPr>
              <a:t>Cloud Computing</a:t>
            </a:r>
          </a:p>
        </p:txBody>
      </p:sp>
    </p:spTree>
    <p:extLst>
      <p:ext uri="{BB962C8B-B14F-4D97-AF65-F5344CB8AC3E}">
        <p14:creationId xmlns:p14="http://schemas.microsoft.com/office/powerpoint/2010/main" val="18598335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0318" y="-230607"/>
            <a:ext cx="12367335" cy="5835021"/>
          </a:xfrm>
          <a:prstGeom prst="rect">
            <a:avLst/>
          </a:prstGeom>
        </p:spPr>
      </p:pic>
      <p:sp>
        <p:nvSpPr>
          <p:cNvPr id="3" name="Title 2"/>
          <p:cNvSpPr>
            <a:spLocks noGrp="1"/>
          </p:cNvSpPr>
          <p:nvPr>
            <p:ph type="title"/>
          </p:nvPr>
        </p:nvSpPr>
        <p:spPr/>
        <p:txBody>
          <a:bodyPr/>
          <a:lstStyle/>
          <a:p>
            <a:r>
              <a:rPr lang="en-US" dirty="0"/>
              <a:t>CDS </a:t>
            </a:r>
            <a:r>
              <a:rPr lang="en-US" dirty="0" smtClean="0"/>
              <a:t>Toolbox-concept</a:t>
            </a:r>
            <a:endParaRPr lang="en-US" dirty="0"/>
          </a:p>
        </p:txBody>
      </p:sp>
      <p:sp>
        <p:nvSpPr>
          <p:cNvPr id="11" name="Rectangle 10"/>
          <p:cNvSpPr/>
          <p:nvPr/>
        </p:nvSpPr>
        <p:spPr>
          <a:xfrm rot="20550486">
            <a:off x="420466" y="1767458"/>
            <a:ext cx="3733567" cy="90777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p:cNvGrpSpPr/>
          <p:nvPr/>
        </p:nvGrpSpPr>
        <p:grpSpPr>
          <a:xfrm>
            <a:off x="7904136" y="3998563"/>
            <a:ext cx="4022102" cy="2739889"/>
            <a:chOff x="3904153" y="535271"/>
            <a:chExt cx="5194920" cy="4575859"/>
          </a:xfrm>
        </p:grpSpPr>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04153" y="535271"/>
              <a:ext cx="5194920" cy="4575859"/>
            </a:xfrm>
            <a:prstGeom prst="rect">
              <a:avLst/>
            </a:prstGeom>
          </p:spPr>
        </p:pic>
        <p:sp>
          <p:nvSpPr>
            <p:cNvPr id="16" name="Rectangle 15"/>
            <p:cNvSpPr/>
            <p:nvPr/>
          </p:nvSpPr>
          <p:spPr>
            <a:xfrm>
              <a:off x="7308304" y="2787774"/>
              <a:ext cx="576064"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TextBox 16"/>
          <p:cNvSpPr txBox="1"/>
          <p:nvPr/>
        </p:nvSpPr>
        <p:spPr>
          <a:xfrm>
            <a:off x="7939225" y="4279186"/>
            <a:ext cx="3456384" cy="338554"/>
          </a:xfrm>
          <a:prstGeom prst="rect">
            <a:avLst/>
          </a:prstGeom>
          <a:solidFill>
            <a:schemeClr val="bg1"/>
          </a:solidFill>
        </p:spPr>
        <p:txBody>
          <a:bodyPr wrap="square" rtlCol="0">
            <a:spAutoFit/>
          </a:bodyPr>
          <a:lstStyle/>
          <a:p>
            <a:r>
              <a:rPr lang="en-US" sz="1600" dirty="0" smtClean="0">
                <a:solidFill>
                  <a:schemeClr val="bg1">
                    <a:lumMod val="75000"/>
                  </a:schemeClr>
                </a:solidFill>
              </a:rPr>
              <a:t>What an application could be??</a:t>
            </a:r>
            <a:endParaRPr lang="en-US" sz="1600" dirty="0">
              <a:solidFill>
                <a:schemeClr val="bg1">
                  <a:lumMod val="75000"/>
                </a:schemeClr>
              </a:solidFill>
            </a:endParaRPr>
          </a:p>
        </p:txBody>
      </p:sp>
      <p:sp>
        <p:nvSpPr>
          <p:cNvPr id="18" name="TextBox 17"/>
          <p:cNvSpPr txBox="1"/>
          <p:nvPr/>
        </p:nvSpPr>
        <p:spPr>
          <a:xfrm>
            <a:off x="9746196" y="5163901"/>
            <a:ext cx="1224136" cy="369332"/>
          </a:xfrm>
          <a:prstGeom prst="rect">
            <a:avLst/>
          </a:prstGeom>
          <a:ln>
            <a:solidFill>
              <a:schemeClr val="tx1"/>
            </a:solidFill>
          </a:ln>
        </p:spPr>
        <p:style>
          <a:lnRef idx="3">
            <a:schemeClr val="lt1"/>
          </a:lnRef>
          <a:fillRef idx="1">
            <a:schemeClr val="accent2"/>
          </a:fillRef>
          <a:effectRef idx="1">
            <a:schemeClr val="accent2"/>
          </a:effectRef>
          <a:fontRef idx="minor">
            <a:schemeClr val="lt1"/>
          </a:fontRef>
        </p:style>
        <p:txBody>
          <a:bodyPr wrap="square" rtlCol="0">
            <a:spAutoFit/>
          </a:bodyPr>
          <a:lstStyle/>
          <a:p>
            <a:pPr algn="ctr"/>
            <a:r>
              <a:rPr lang="en-US" smtClean="0"/>
              <a:t>Widgets</a:t>
            </a:r>
            <a:endParaRPr lang="en-US"/>
          </a:p>
        </p:txBody>
      </p:sp>
      <p:sp>
        <p:nvSpPr>
          <p:cNvPr id="19" name="TextBox 18"/>
          <p:cNvSpPr txBox="1"/>
          <p:nvPr/>
        </p:nvSpPr>
        <p:spPr>
          <a:xfrm>
            <a:off x="7575630" y="4919152"/>
            <a:ext cx="1224136" cy="369332"/>
          </a:xfrm>
          <a:prstGeom prst="rect">
            <a:avLst/>
          </a:prstGeom>
          <a:ln>
            <a:solidFill>
              <a:schemeClr val="tx1"/>
            </a:solidFill>
          </a:ln>
        </p:spPr>
        <p:style>
          <a:lnRef idx="3">
            <a:schemeClr val="lt1"/>
          </a:lnRef>
          <a:fillRef idx="1">
            <a:schemeClr val="accent2"/>
          </a:fillRef>
          <a:effectRef idx="1">
            <a:schemeClr val="accent2"/>
          </a:effectRef>
          <a:fontRef idx="minor">
            <a:schemeClr val="lt1"/>
          </a:fontRef>
        </p:style>
        <p:txBody>
          <a:bodyPr wrap="square" rtlCol="0">
            <a:spAutoFit/>
          </a:bodyPr>
          <a:lstStyle/>
          <a:p>
            <a:pPr algn="ctr"/>
            <a:r>
              <a:rPr lang="en-US" smtClean="0"/>
              <a:t>Chart</a:t>
            </a:r>
            <a:endParaRPr lang="en-US" dirty="0"/>
          </a:p>
        </p:txBody>
      </p:sp>
      <p:sp>
        <p:nvSpPr>
          <p:cNvPr id="20" name="TextBox 19"/>
          <p:cNvSpPr txBox="1"/>
          <p:nvPr/>
        </p:nvSpPr>
        <p:spPr>
          <a:xfrm>
            <a:off x="10484006" y="4021438"/>
            <a:ext cx="1224136" cy="369332"/>
          </a:xfrm>
          <a:prstGeom prst="rect">
            <a:avLst/>
          </a:prstGeom>
          <a:ln>
            <a:solidFill>
              <a:schemeClr val="tx1"/>
            </a:solidFill>
          </a:ln>
        </p:spPr>
        <p:style>
          <a:lnRef idx="3">
            <a:schemeClr val="lt1"/>
          </a:lnRef>
          <a:fillRef idx="1">
            <a:schemeClr val="accent2"/>
          </a:fillRef>
          <a:effectRef idx="1">
            <a:schemeClr val="accent2"/>
          </a:effectRef>
          <a:fontRef idx="minor">
            <a:schemeClr val="lt1"/>
          </a:fontRef>
        </p:style>
        <p:txBody>
          <a:bodyPr wrap="square" rtlCol="0">
            <a:spAutoFit/>
          </a:bodyPr>
          <a:lstStyle/>
          <a:p>
            <a:pPr algn="ctr"/>
            <a:r>
              <a:rPr lang="en-US" smtClean="0"/>
              <a:t>Title</a:t>
            </a:r>
            <a:endParaRPr lang="en-US" dirty="0"/>
          </a:p>
        </p:txBody>
      </p:sp>
      <p:sp>
        <p:nvSpPr>
          <p:cNvPr id="21" name="TextBox 20"/>
          <p:cNvSpPr txBox="1"/>
          <p:nvPr/>
        </p:nvSpPr>
        <p:spPr>
          <a:xfrm>
            <a:off x="10358264" y="5877892"/>
            <a:ext cx="1224136" cy="369332"/>
          </a:xfrm>
          <a:prstGeom prst="rect">
            <a:avLst/>
          </a:prstGeom>
          <a:ln>
            <a:solidFill>
              <a:schemeClr val="tx1"/>
            </a:solidFill>
          </a:ln>
        </p:spPr>
        <p:style>
          <a:lnRef idx="3">
            <a:schemeClr val="lt1"/>
          </a:lnRef>
          <a:fillRef idx="1">
            <a:schemeClr val="accent2"/>
          </a:fillRef>
          <a:effectRef idx="1">
            <a:schemeClr val="accent2"/>
          </a:effectRef>
          <a:fontRef idx="minor">
            <a:schemeClr val="lt1"/>
          </a:fontRef>
        </p:style>
        <p:txBody>
          <a:bodyPr wrap="square" rtlCol="0">
            <a:spAutoFit/>
          </a:bodyPr>
          <a:lstStyle/>
          <a:p>
            <a:pPr algn="ctr"/>
            <a:r>
              <a:rPr lang="en-US" dirty="0" smtClean="0"/>
              <a:t>Text</a:t>
            </a:r>
            <a:endParaRPr lang="en-US" dirty="0"/>
          </a:p>
        </p:txBody>
      </p:sp>
      <p:sp>
        <p:nvSpPr>
          <p:cNvPr id="22" name="TextBox 21"/>
          <p:cNvSpPr txBox="1"/>
          <p:nvPr/>
        </p:nvSpPr>
        <p:spPr>
          <a:xfrm>
            <a:off x="7939225" y="6355680"/>
            <a:ext cx="1224136" cy="369332"/>
          </a:xfrm>
          <a:prstGeom prst="rect">
            <a:avLst/>
          </a:prstGeom>
          <a:ln>
            <a:solidFill>
              <a:schemeClr val="tx1"/>
            </a:solidFill>
          </a:ln>
        </p:spPr>
        <p:style>
          <a:lnRef idx="3">
            <a:schemeClr val="lt1"/>
          </a:lnRef>
          <a:fillRef idx="1">
            <a:schemeClr val="accent2"/>
          </a:fillRef>
          <a:effectRef idx="1">
            <a:schemeClr val="accent2"/>
          </a:effectRef>
          <a:fontRef idx="minor">
            <a:schemeClr val="lt1"/>
          </a:fontRef>
        </p:style>
        <p:txBody>
          <a:bodyPr wrap="square" rtlCol="0">
            <a:spAutoFit/>
          </a:bodyPr>
          <a:lstStyle/>
          <a:p>
            <a:pPr algn="ctr"/>
            <a:r>
              <a:rPr lang="is-IS" dirty="0" smtClean="0"/>
              <a:t>…</a:t>
            </a:r>
            <a:endParaRPr lang="en-US" dirty="0"/>
          </a:p>
        </p:txBody>
      </p:sp>
    </p:spTree>
    <p:extLst>
      <p:ext uri="{BB962C8B-B14F-4D97-AF65-F5344CB8AC3E}">
        <p14:creationId xmlns:p14="http://schemas.microsoft.com/office/powerpoint/2010/main" val="9393508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heel(1)">
                                      <p:cBhvr>
                                        <p:cTn id="13" dur="2000"/>
                                        <p:tgtEl>
                                          <p:spTgt spid="20"/>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heel(1)">
                                      <p:cBhvr>
                                        <p:cTn id="16" dur="2000"/>
                                        <p:tgtEl>
                                          <p:spTgt spid="19"/>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heel(1)">
                                      <p:cBhvr>
                                        <p:cTn id="19" dur="2000"/>
                                        <p:tgtEl>
                                          <p:spTgt spid="18"/>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heel(1)">
                                      <p:cBhvr>
                                        <p:cTn id="22" dur="2000"/>
                                        <p:tgtEl>
                                          <p:spTgt spid="21"/>
                                        </p:tgtEl>
                                      </p:cBhvr>
                                    </p:animEffect>
                                  </p:childTnLst>
                                </p:cTn>
                              </p:par>
                              <p:par>
                                <p:cTn id="23" presetID="21" presetClass="entr" presetSubtype="1"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heel(1)">
                                      <p:cBhvr>
                                        <p:cTn id="25" dur="2000"/>
                                        <p:tgtEl>
                                          <p:spTgt spid="22"/>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randombar(horizont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8" grpId="0" animBg="1"/>
      <p:bldP spid="19" grpId="0" animBg="1"/>
      <p:bldP spid="20" grpId="0" animBg="1"/>
      <p:bldP spid="21" grpId="0" animBg="1"/>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719403" y="2613873"/>
            <a:ext cx="3840427" cy="254331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sz="2400"/>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35442"/>
          <a:stretch/>
        </p:blipFill>
        <p:spPr>
          <a:xfrm>
            <a:off x="1434592" y="2852936"/>
            <a:ext cx="9322816" cy="3552395"/>
          </a:xfrm>
          <a:prstGeom prst="rect">
            <a:avLst/>
          </a:prstGeom>
        </p:spPr>
      </p:pic>
      <p:sp>
        <p:nvSpPr>
          <p:cNvPr id="3" name="Title 2"/>
          <p:cNvSpPr>
            <a:spLocks noGrp="1"/>
          </p:cNvSpPr>
          <p:nvPr>
            <p:ph type="title"/>
          </p:nvPr>
        </p:nvSpPr>
        <p:spPr/>
        <p:txBody>
          <a:bodyPr/>
          <a:lstStyle/>
          <a:p>
            <a:r>
              <a:rPr lang="en-US" dirty="0"/>
              <a:t>CDS </a:t>
            </a:r>
            <a:r>
              <a:rPr lang="en-US" dirty="0" smtClean="0"/>
              <a:t>Toolbox-Common Data Model</a:t>
            </a:r>
            <a:endParaRPr lang="en-US" dirty="0"/>
          </a:p>
        </p:txBody>
      </p:sp>
      <p:grpSp>
        <p:nvGrpSpPr>
          <p:cNvPr id="32" name="Group 31"/>
          <p:cNvGrpSpPr/>
          <p:nvPr/>
        </p:nvGrpSpPr>
        <p:grpSpPr>
          <a:xfrm>
            <a:off x="4655840" y="2084851"/>
            <a:ext cx="7536160" cy="4128099"/>
            <a:chOff x="3194622" y="1347614"/>
            <a:chExt cx="5949378" cy="3096074"/>
          </a:xfrm>
        </p:grpSpPr>
        <p:grpSp>
          <p:nvGrpSpPr>
            <p:cNvPr id="21" name="Group 20"/>
            <p:cNvGrpSpPr/>
            <p:nvPr/>
          </p:nvGrpSpPr>
          <p:grpSpPr>
            <a:xfrm>
              <a:off x="3194622" y="1347614"/>
              <a:ext cx="5949378" cy="3096074"/>
              <a:chOff x="2799669" y="590807"/>
              <a:chExt cx="5949378" cy="3096074"/>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104" y="987574"/>
                <a:ext cx="2880000" cy="2461884"/>
              </a:xfrm>
              <a:prstGeom prst="rect">
                <a:avLst/>
              </a:prstGeom>
            </p:spPr>
          </p:pic>
          <p:sp>
            <p:nvSpPr>
              <p:cNvPr id="5" name="Round Diagonal Corner Rectangle 4"/>
              <p:cNvSpPr/>
              <p:nvPr/>
            </p:nvSpPr>
            <p:spPr>
              <a:xfrm>
                <a:off x="4853179" y="590807"/>
                <a:ext cx="3818965" cy="3096074"/>
              </a:xfrm>
              <a:prstGeom prst="round2DiagRect">
                <a:avLst/>
              </a:prstGeom>
              <a:noFill/>
              <a:ln w="3175">
                <a:solidFill>
                  <a:schemeClr val="bg1">
                    <a:lumMod val="8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400"/>
              </a:p>
            </p:txBody>
          </p:sp>
          <p:sp>
            <p:nvSpPr>
              <p:cNvPr id="6" name="TextBox 5"/>
              <p:cNvSpPr txBox="1"/>
              <p:nvPr/>
            </p:nvSpPr>
            <p:spPr>
              <a:xfrm>
                <a:off x="2799669" y="1528558"/>
                <a:ext cx="1080000" cy="253915"/>
              </a:xfrm>
              <a:prstGeom prst="rect">
                <a:avLst/>
              </a:prstGeom>
              <a:solidFill>
                <a:schemeClr val="lt1">
                  <a:alpha val="85000"/>
                </a:schemeClr>
              </a:solidFill>
              <a:ln w="6350">
                <a:solidFill>
                  <a:schemeClr val="tx1"/>
                </a:solidFill>
              </a:ln>
              <a:effectLst>
                <a:softEdge rad="0"/>
              </a:effectLst>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dirty="0"/>
                  <a:t>RETRIEVE</a:t>
                </a:r>
              </a:p>
            </p:txBody>
          </p:sp>
          <p:sp>
            <p:nvSpPr>
              <p:cNvPr id="7" name="TextBox 6"/>
              <p:cNvSpPr txBox="1"/>
              <p:nvPr/>
            </p:nvSpPr>
            <p:spPr>
              <a:xfrm rot="10800000">
                <a:off x="3974874" y="813564"/>
                <a:ext cx="485945" cy="2314513"/>
              </a:xfrm>
              <a:prstGeom prst="rect">
                <a:avLst/>
              </a:prstGeom>
              <a:noFill/>
            </p:spPr>
            <p:txBody>
              <a:bodyPr vert="vert" wrap="square" rtlCol="0">
                <a:spAutoFit/>
              </a:bodyPr>
              <a:lstStyle/>
              <a:p>
                <a:pPr algn="ctr"/>
                <a:r>
                  <a:rPr lang="en-US" sz="1400" b="1" kern="0" dirty="0"/>
                  <a:t>Common Data model </a:t>
                </a:r>
              </a:p>
              <a:p>
                <a:pPr algn="ctr"/>
                <a:r>
                  <a:rPr lang="en-US" sz="1400" b="1" dirty="0"/>
                  <a:t>Mapping</a:t>
                </a:r>
              </a:p>
            </p:txBody>
          </p:sp>
          <p:sp>
            <p:nvSpPr>
              <p:cNvPr id="8" name="TextBox 7"/>
              <p:cNvSpPr txBox="1"/>
              <p:nvPr/>
            </p:nvSpPr>
            <p:spPr>
              <a:xfrm>
                <a:off x="2799669" y="1878818"/>
                <a:ext cx="1080000" cy="253915"/>
              </a:xfrm>
              <a:prstGeom prst="rect">
                <a:avLst/>
              </a:prstGeom>
              <a:solidFill>
                <a:schemeClr val="lt1">
                  <a:alpha val="85000"/>
                </a:schemeClr>
              </a:solidFill>
              <a:ln w="6350">
                <a:solidFill>
                  <a:schemeClr val="tx1"/>
                </a:solidFill>
              </a:ln>
              <a:effectLst>
                <a:softEdge rad="0"/>
              </a:effectLst>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dirty="0"/>
                  <a:t>RETRIEVE</a:t>
                </a:r>
              </a:p>
            </p:txBody>
          </p:sp>
          <p:sp>
            <p:nvSpPr>
              <p:cNvPr id="9" name="TextBox 8"/>
              <p:cNvSpPr txBox="1"/>
              <p:nvPr/>
            </p:nvSpPr>
            <p:spPr>
              <a:xfrm>
                <a:off x="2799669" y="2228722"/>
                <a:ext cx="1080000" cy="253915"/>
              </a:xfrm>
              <a:prstGeom prst="rect">
                <a:avLst/>
              </a:prstGeom>
              <a:solidFill>
                <a:schemeClr val="lt1">
                  <a:alpha val="85000"/>
                </a:schemeClr>
              </a:solidFill>
              <a:ln w="6350">
                <a:solidFill>
                  <a:schemeClr val="tx1"/>
                </a:solidFill>
              </a:ln>
              <a:effectLst>
                <a:softEdge rad="0"/>
              </a:effectLst>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dirty="0"/>
                  <a:t>RETRIEVE</a:t>
                </a:r>
              </a:p>
            </p:txBody>
          </p:sp>
          <p:cxnSp>
            <p:nvCxnSpPr>
              <p:cNvPr id="10" name="Straight Arrow Connector 9"/>
              <p:cNvCxnSpPr/>
              <p:nvPr/>
            </p:nvCxnSpPr>
            <p:spPr>
              <a:xfrm>
                <a:off x="4726036" y="1994840"/>
                <a:ext cx="303509" cy="4005"/>
              </a:xfrm>
              <a:prstGeom prst="straightConnector1">
                <a:avLst/>
              </a:prstGeom>
              <a:ln w="0">
                <a:solidFill>
                  <a:schemeClr val="bg1">
                    <a:lumMod val="8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3653520" y="1667057"/>
                <a:ext cx="337487" cy="3870"/>
              </a:xfrm>
              <a:prstGeom prst="straightConnector1">
                <a:avLst/>
              </a:prstGeom>
              <a:ln w="6350">
                <a:solidFill>
                  <a:schemeClr val="bg1">
                    <a:lumMod val="8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3653978" y="2026487"/>
                <a:ext cx="342000" cy="1"/>
              </a:xfrm>
              <a:prstGeom prst="straightConnector1">
                <a:avLst/>
              </a:prstGeom>
              <a:ln w="6350">
                <a:solidFill>
                  <a:schemeClr val="bg1">
                    <a:lumMod val="8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3662134" y="2376749"/>
                <a:ext cx="328874" cy="4872"/>
              </a:xfrm>
              <a:prstGeom prst="straightConnector1">
                <a:avLst/>
              </a:prstGeom>
              <a:ln w="6350">
                <a:solidFill>
                  <a:schemeClr val="bg1">
                    <a:lumMod val="8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510011" y="852079"/>
                <a:ext cx="0" cy="2294558"/>
              </a:xfrm>
              <a:prstGeom prst="line">
                <a:avLst/>
              </a:prstGeom>
              <a:ln/>
            </p:spPr>
            <p:style>
              <a:lnRef idx="1">
                <a:schemeClr val="dk1"/>
              </a:lnRef>
              <a:fillRef idx="0">
                <a:schemeClr val="dk1"/>
              </a:fillRef>
              <a:effectRef idx="0">
                <a:schemeClr val="dk1"/>
              </a:effectRef>
              <a:fontRef idx="minor">
                <a:schemeClr val="tx1"/>
              </a:fontRef>
            </p:style>
          </p:cxnSp>
          <p:grpSp>
            <p:nvGrpSpPr>
              <p:cNvPr id="15" name="Group 14"/>
              <p:cNvGrpSpPr/>
              <p:nvPr/>
            </p:nvGrpSpPr>
            <p:grpSpPr>
              <a:xfrm rot="16200000">
                <a:off x="2982061" y="1607832"/>
                <a:ext cx="2770637" cy="750061"/>
                <a:chOff x="1957836" y="703328"/>
                <a:chExt cx="2770637" cy="533612"/>
              </a:xfrm>
            </p:grpSpPr>
            <p:sp>
              <p:nvSpPr>
                <p:cNvPr id="16" name="TextBox 15"/>
                <p:cNvSpPr txBox="1"/>
                <p:nvPr/>
              </p:nvSpPr>
              <p:spPr>
                <a:xfrm>
                  <a:off x="1957836" y="1059959"/>
                  <a:ext cx="1080000" cy="167059"/>
                </a:xfrm>
                <a:prstGeom prst="rect">
                  <a:avLst/>
                </a:prstGeom>
                <a:noFill/>
              </p:spPr>
              <p:txBody>
                <a:bodyPr wrap="square" rtlCol="0">
                  <a:spAutoFit/>
                </a:bodyPr>
                <a:lstStyle/>
                <a:p>
                  <a:pPr algn="ctr"/>
                  <a:r>
                    <a:rPr lang="en-US" sz="1333" dirty="0">
                      <a:solidFill>
                        <a:schemeClr val="bg1">
                          <a:lumMod val="50000"/>
                        </a:schemeClr>
                      </a:solidFill>
                    </a:rPr>
                    <a:t>Import</a:t>
                  </a:r>
                </a:p>
              </p:txBody>
            </p:sp>
            <p:sp>
              <p:nvSpPr>
                <p:cNvPr id="17" name="TextBox 16"/>
                <p:cNvSpPr txBox="1"/>
                <p:nvPr/>
              </p:nvSpPr>
              <p:spPr>
                <a:xfrm>
                  <a:off x="2678070" y="1069881"/>
                  <a:ext cx="1224136" cy="167059"/>
                </a:xfrm>
                <a:prstGeom prst="rect">
                  <a:avLst/>
                </a:prstGeom>
                <a:noFill/>
              </p:spPr>
              <p:txBody>
                <a:bodyPr wrap="square" rtlCol="0">
                  <a:spAutoFit/>
                </a:bodyPr>
                <a:lstStyle/>
                <a:p>
                  <a:pPr algn="ctr"/>
                  <a:r>
                    <a:rPr lang="en-US" sz="1333" dirty="0">
                      <a:solidFill>
                        <a:schemeClr val="bg1">
                          <a:lumMod val="50000"/>
                        </a:schemeClr>
                      </a:solidFill>
                    </a:rPr>
                    <a:t>Convert</a:t>
                  </a:r>
                </a:p>
              </p:txBody>
            </p:sp>
            <p:sp>
              <p:nvSpPr>
                <p:cNvPr id="18" name="TextBox 17"/>
                <p:cNvSpPr txBox="1"/>
                <p:nvPr/>
              </p:nvSpPr>
              <p:spPr>
                <a:xfrm>
                  <a:off x="3504337" y="1059958"/>
                  <a:ext cx="1224136" cy="167059"/>
                </a:xfrm>
                <a:prstGeom prst="rect">
                  <a:avLst/>
                </a:prstGeom>
                <a:noFill/>
              </p:spPr>
              <p:txBody>
                <a:bodyPr wrap="square" rtlCol="0">
                  <a:spAutoFit/>
                </a:bodyPr>
                <a:lstStyle/>
                <a:p>
                  <a:pPr algn="ctr"/>
                  <a:r>
                    <a:rPr lang="en-US" sz="1333" dirty="0">
                      <a:solidFill>
                        <a:schemeClr val="bg1">
                          <a:lumMod val="50000"/>
                        </a:schemeClr>
                      </a:solidFill>
                    </a:rPr>
                    <a:t>Rename</a:t>
                  </a:r>
                </a:p>
              </p:txBody>
            </p:sp>
            <p:sp>
              <p:nvSpPr>
                <p:cNvPr id="19" name="Rounded Rectangle 18"/>
                <p:cNvSpPr/>
                <p:nvPr/>
              </p:nvSpPr>
              <p:spPr>
                <a:xfrm>
                  <a:off x="2188412" y="703328"/>
                  <a:ext cx="2285526" cy="521963"/>
                </a:xfrm>
                <a:prstGeom prst="round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20" name="Rectangle 19"/>
              <p:cNvSpPr/>
              <p:nvPr/>
            </p:nvSpPr>
            <p:spPr>
              <a:xfrm>
                <a:off x="7041268" y="620803"/>
                <a:ext cx="1707779" cy="223090"/>
              </a:xfrm>
              <a:prstGeom prst="rect">
                <a:avLst/>
              </a:prstGeom>
              <a:noFill/>
            </p:spPr>
            <p:txBody>
              <a:bodyPr wrap="square" rtlCol="0">
                <a:spAutoFit/>
              </a:bodyPr>
              <a:lstStyle/>
              <a:p>
                <a:pPr algn="r"/>
                <a:r>
                  <a:rPr lang="en-US" sz="1333" b="1" dirty="0">
                    <a:solidFill>
                      <a:schemeClr val="tx1">
                        <a:lumMod val="65000"/>
                        <a:lumOff val="35000"/>
                      </a:schemeClr>
                    </a:solidFill>
                  </a:rPr>
                  <a:t>N-dimensional Arrays </a:t>
                </a:r>
              </a:p>
            </p:txBody>
          </p:sp>
        </p:grpSp>
        <p:grpSp>
          <p:nvGrpSpPr>
            <p:cNvPr id="22" name="Group 21"/>
            <p:cNvGrpSpPr/>
            <p:nvPr/>
          </p:nvGrpSpPr>
          <p:grpSpPr>
            <a:xfrm>
              <a:off x="5582540" y="2063502"/>
              <a:ext cx="3058277" cy="2225968"/>
              <a:chOff x="3323209" y="1354460"/>
              <a:chExt cx="3058277" cy="2225968"/>
            </a:xfrm>
          </p:grpSpPr>
          <p:sp>
            <p:nvSpPr>
              <p:cNvPr id="23" name="TextBox 22"/>
              <p:cNvSpPr txBox="1"/>
              <p:nvPr/>
            </p:nvSpPr>
            <p:spPr>
              <a:xfrm>
                <a:off x="4269095" y="3403505"/>
                <a:ext cx="874378" cy="176923"/>
              </a:xfrm>
              <a:prstGeom prst="rect">
                <a:avLst/>
              </a:prstGeom>
              <a:noFill/>
            </p:spPr>
            <p:txBody>
              <a:bodyPr wrap="square" rtlCol="0">
                <a:spAutoFit/>
              </a:bodyPr>
              <a:lstStyle/>
              <a:p>
                <a:r>
                  <a:rPr lang="en-US" sz="933" dirty="0"/>
                  <a:t>Lead Time</a:t>
                </a:r>
              </a:p>
            </p:txBody>
          </p:sp>
          <p:sp>
            <p:nvSpPr>
              <p:cNvPr id="24" name="TextBox 23"/>
              <p:cNvSpPr txBox="1"/>
              <p:nvPr/>
            </p:nvSpPr>
            <p:spPr>
              <a:xfrm rot="18892135">
                <a:off x="5851183" y="2568023"/>
                <a:ext cx="874378" cy="186228"/>
              </a:xfrm>
              <a:prstGeom prst="rect">
                <a:avLst/>
              </a:prstGeom>
              <a:noFill/>
            </p:spPr>
            <p:txBody>
              <a:bodyPr wrap="square" rtlCol="0">
                <a:spAutoFit/>
              </a:bodyPr>
              <a:lstStyle>
                <a:defPPr>
                  <a:defRPr lang="en-US"/>
                </a:defPPr>
                <a:lvl1pPr>
                  <a:defRPr sz="700"/>
                </a:lvl1pPr>
              </a:lstStyle>
              <a:p>
                <a:r>
                  <a:rPr lang="en-US" sz="933" dirty="0"/>
                  <a:t>Time</a:t>
                </a:r>
              </a:p>
            </p:txBody>
          </p:sp>
          <p:sp>
            <p:nvSpPr>
              <p:cNvPr id="25" name="TextBox 24"/>
              <p:cNvSpPr txBox="1"/>
              <p:nvPr/>
            </p:nvSpPr>
            <p:spPr>
              <a:xfrm>
                <a:off x="3323209" y="3377119"/>
                <a:ext cx="874378" cy="176923"/>
              </a:xfrm>
              <a:prstGeom prst="rect">
                <a:avLst/>
              </a:prstGeom>
              <a:noFill/>
            </p:spPr>
            <p:txBody>
              <a:bodyPr wrap="square" rtlCol="0">
                <a:spAutoFit/>
              </a:bodyPr>
              <a:lstStyle/>
              <a:p>
                <a:r>
                  <a:rPr lang="en-US" sz="933" dirty="0"/>
                  <a:t>Longitude</a:t>
                </a:r>
              </a:p>
            </p:txBody>
          </p:sp>
          <p:sp>
            <p:nvSpPr>
              <p:cNvPr id="26" name="TextBox 25"/>
              <p:cNvSpPr txBox="1"/>
              <p:nvPr/>
            </p:nvSpPr>
            <p:spPr>
              <a:xfrm rot="18897006">
                <a:off x="4012078" y="3021537"/>
                <a:ext cx="874378" cy="186228"/>
              </a:xfrm>
              <a:prstGeom prst="rect">
                <a:avLst/>
              </a:prstGeom>
              <a:noFill/>
            </p:spPr>
            <p:txBody>
              <a:bodyPr wrap="square" rtlCol="0">
                <a:spAutoFit/>
              </a:bodyPr>
              <a:lstStyle/>
              <a:p>
                <a:r>
                  <a:rPr lang="en-US" sz="933" dirty="0"/>
                  <a:t>Latitude</a:t>
                </a:r>
              </a:p>
            </p:txBody>
          </p:sp>
          <p:sp>
            <p:nvSpPr>
              <p:cNvPr id="27" name="TextBox 26"/>
              <p:cNvSpPr txBox="1"/>
              <p:nvPr/>
            </p:nvSpPr>
            <p:spPr>
              <a:xfrm rot="5400000">
                <a:off x="3854397" y="3079417"/>
                <a:ext cx="508900" cy="186228"/>
              </a:xfrm>
              <a:prstGeom prst="rect">
                <a:avLst/>
              </a:prstGeom>
              <a:noFill/>
            </p:spPr>
            <p:txBody>
              <a:bodyPr wrap="square" rtlCol="0">
                <a:spAutoFit/>
              </a:bodyPr>
              <a:lstStyle/>
              <a:p>
                <a:r>
                  <a:rPr lang="en-US" sz="933" dirty="0"/>
                  <a:t>Pressure</a:t>
                </a:r>
              </a:p>
            </p:txBody>
          </p:sp>
          <p:sp>
            <p:nvSpPr>
              <p:cNvPr id="28" name="TextBox 27"/>
              <p:cNvSpPr txBox="1"/>
              <p:nvPr/>
            </p:nvSpPr>
            <p:spPr>
              <a:xfrm rot="5400000">
                <a:off x="4940112" y="2985168"/>
                <a:ext cx="874378" cy="186228"/>
              </a:xfrm>
              <a:prstGeom prst="rect">
                <a:avLst/>
              </a:prstGeom>
              <a:noFill/>
            </p:spPr>
            <p:txBody>
              <a:bodyPr wrap="square" rtlCol="0">
                <a:spAutoFit/>
              </a:bodyPr>
              <a:lstStyle/>
              <a:p>
                <a:r>
                  <a:rPr lang="en-US" sz="933"/>
                  <a:t>Realization</a:t>
                </a:r>
                <a:endParaRPr lang="en-US" sz="933" dirty="0"/>
              </a:p>
            </p:txBody>
          </p:sp>
          <p:sp>
            <p:nvSpPr>
              <p:cNvPr id="29" name="TextBox 28"/>
              <p:cNvSpPr txBox="1"/>
              <p:nvPr/>
            </p:nvSpPr>
            <p:spPr>
              <a:xfrm rot="5400000">
                <a:off x="3483378" y="1589751"/>
                <a:ext cx="656809" cy="186228"/>
              </a:xfrm>
              <a:prstGeom prst="rect">
                <a:avLst/>
              </a:prstGeom>
              <a:noFill/>
            </p:spPr>
            <p:txBody>
              <a:bodyPr wrap="square" rtlCol="0">
                <a:spAutoFit/>
              </a:bodyPr>
              <a:lstStyle/>
              <a:p>
                <a:pPr algn="ctr"/>
                <a:r>
                  <a:rPr lang="en-US" sz="933" dirty="0"/>
                  <a:t>Variable</a:t>
                </a:r>
              </a:p>
            </p:txBody>
          </p:sp>
          <p:sp>
            <p:nvSpPr>
              <p:cNvPr id="30" name="TextBox 29"/>
              <p:cNvSpPr txBox="1"/>
              <p:nvPr/>
            </p:nvSpPr>
            <p:spPr>
              <a:xfrm rot="5400000">
                <a:off x="3483378" y="2208667"/>
                <a:ext cx="656809" cy="186228"/>
              </a:xfrm>
              <a:prstGeom prst="rect">
                <a:avLst/>
              </a:prstGeom>
              <a:noFill/>
            </p:spPr>
            <p:txBody>
              <a:bodyPr wrap="square" rtlCol="0">
                <a:spAutoFit/>
              </a:bodyPr>
              <a:lstStyle/>
              <a:p>
                <a:pPr algn="ctr"/>
                <a:r>
                  <a:rPr lang="en-US" sz="933"/>
                  <a:t>Variable</a:t>
                </a:r>
                <a:endParaRPr lang="en-US" sz="933" dirty="0"/>
              </a:p>
            </p:txBody>
          </p:sp>
        </p:grpSp>
      </p:grpSp>
      <p:sp>
        <p:nvSpPr>
          <p:cNvPr id="34" name="TextBox 33"/>
          <p:cNvSpPr txBox="1"/>
          <p:nvPr/>
        </p:nvSpPr>
        <p:spPr>
          <a:xfrm>
            <a:off x="1911247" y="2546926"/>
            <a:ext cx="2688299" cy="461665"/>
          </a:xfrm>
          <a:prstGeom prst="rect">
            <a:avLst/>
          </a:prstGeom>
          <a:noFill/>
        </p:spPr>
        <p:txBody>
          <a:bodyPr wrap="square" rtlCol="0">
            <a:spAutoFit/>
          </a:bodyPr>
          <a:lstStyle/>
          <a:p>
            <a:pPr algn="r"/>
            <a:r>
              <a:rPr lang="en-US" sz="2400" b="1" dirty="0"/>
              <a:t>Climate Data Store</a:t>
            </a:r>
          </a:p>
        </p:txBody>
      </p:sp>
      <p:sp>
        <p:nvSpPr>
          <p:cNvPr id="38" name="Rectangle 37"/>
          <p:cNvSpPr/>
          <p:nvPr/>
        </p:nvSpPr>
        <p:spPr>
          <a:xfrm>
            <a:off x="1000109" y="721917"/>
            <a:ext cx="10582291" cy="1077026"/>
          </a:xfrm>
          <a:prstGeom prst="rect">
            <a:avLst/>
          </a:prstGeom>
        </p:spPr>
        <p:txBody>
          <a:bodyPr wrap="square">
            <a:spAutoFit/>
          </a:bodyPr>
          <a:lstStyle/>
          <a:p>
            <a:pPr algn="just"/>
            <a:r>
              <a:rPr lang="en-GB" sz="2133" dirty="0">
                <a:latin typeface="Calibri" charset="0"/>
                <a:ea typeface="Calibri" charset="0"/>
                <a:cs typeface="Times New Roman" charset="0"/>
              </a:rPr>
              <a:t>The purpose of the Common Data Model (CDM) is to provide a uniformed description (conventions, structures, formats etc.) of all data and products in the CDS, so that they can be combined and processed by the Toolbox in a consistent fashion</a:t>
            </a:r>
            <a:r>
              <a:rPr lang="en-US" sz="2133" dirty="0"/>
              <a:t> </a:t>
            </a:r>
          </a:p>
        </p:txBody>
      </p:sp>
      <p:grpSp>
        <p:nvGrpSpPr>
          <p:cNvPr id="37" name="Group 36"/>
          <p:cNvGrpSpPr/>
          <p:nvPr/>
        </p:nvGrpSpPr>
        <p:grpSpPr>
          <a:xfrm>
            <a:off x="4829884" y="5501709"/>
            <a:ext cx="3469649" cy="1100249"/>
            <a:chOff x="3622412" y="4126282"/>
            <a:chExt cx="2602237" cy="825187"/>
          </a:xfrm>
        </p:grpSpPr>
        <p:sp>
          <p:nvSpPr>
            <p:cNvPr id="31" name="TextBox 30"/>
            <p:cNvSpPr txBox="1"/>
            <p:nvPr/>
          </p:nvSpPr>
          <p:spPr>
            <a:xfrm>
              <a:off x="3622412" y="4482061"/>
              <a:ext cx="2602237" cy="469408"/>
            </a:xfrm>
            <a:prstGeom prst="rect">
              <a:avLst/>
            </a:prstGeom>
            <a:solidFill>
              <a:schemeClr val="bg1"/>
            </a:solidFill>
            <a:ln>
              <a:solidFill>
                <a:schemeClr val="tx2">
                  <a:lumMod val="75000"/>
                </a:schemeClr>
              </a:solidFill>
            </a:ln>
          </p:spPr>
          <p:txBody>
            <a:bodyPr wrap="square" rtlCol="0">
              <a:spAutoFit/>
            </a:bodyPr>
            <a:lstStyle/>
            <a:p>
              <a:pPr algn="ctr"/>
              <a:r>
                <a:rPr lang="en-US" sz="1867" b="1" dirty="0"/>
                <a:t>Reference Metadata Document </a:t>
              </a:r>
            </a:p>
            <a:p>
              <a:pPr algn="ctr"/>
              <a:r>
                <a:rPr lang="en-US" sz="1600" dirty="0"/>
                <a:t>(and Related configuration files)</a:t>
              </a:r>
            </a:p>
          </p:txBody>
        </p:sp>
        <p:cxnSp>
          <p:nvCxnSpPr>
            <p:cNvPr id="36" name="Straight Arrow Connector 35"/>
            <p:cNvCxnSpPr/>
            <p:nvPr/>
          </p:nvCxnSpPr>
          <p:spPr>
            <a:xfrm flipV="1">
              <a:off x="4839198" y="4126282"/>
              <a:ext cx="0" cy="348746"/>
            </a:xfrm>
            <a:prstGeom prst="straightConnector1">
              <a:avLst/>
            </a:prstGeom>
            <a:ln>
              <a:solidFill>
                <a:schemeClr val="bg1">
                  <a:lumMod val="50000"/>
                </a:schemeClr>
              </a:solidFill>
              <a:tailEnd type="triangle"/>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10179059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 2.22045E-16 L -0.28351 -0.08796 " pathEditMode="relative" rAng="0" ptsTypes="AA">
                                      <p:cBhvr>
                                        <p:cTn id="11" dur="2000" fill="hold"/>
                                        <p:tgtEl>
                                          <p:spTgt spid="2"/>
                                        </p:tgtEl>
                                        <p:attrNameLst>
                                          <p:attrName>ppt_x</p:attrName>
                                          <p:attrName>ppt_y</p:attrName>
                                        </p:attrNameLst>
                                      </p:cBhvr>
                                      <p:rCtr x="-14184" y="-4414"/>
                                    </p:animMotion>
                                  </p:childTnLst>
                                </p:cTn>
                              </p:par>
                              <p:par>
                                <p:cTn id="12" presetID="6" presetClass="emph" presetSubtype="0" fill="hold" nodeType="withEffect">
                                  <p:stCondLst>
                                    <p:cond delay="0"/>
                                  </p:stCondLst>
                                  <p:childTnLst>
                                    <p:animScale>
                                      <p:cBhvr>
                                        <p:cTn id="13" dur="2000" fill="hold"/>
                                        <p:tgtEl>
                                          <p:spTgt spid="2"/>
                                        </p:tgtEl>
                                      </p:cBhvr>
                                      <p:by x="35000" y="35000"/>
                                    </p:animScale>
                                  </p:childTnLst>
                                </p:cTn>
                              </p:par>
                            </p:childTnLst>
                          </p:cTn>
                        </p:par>
                        <p:par>
                          <p:cTn id="14" fill="hold">
                            <p:stCondLst>
                              <p:cond delay="2000"/>
                            </p:stCondLst>
                            <p:childTnLst>
                              <p:par>
                                <p:cTn id="15" presetID="16" presetClass="entr" presetSubtype="21" fill="hold" grpId="0" nodeType="after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barn(inVertical)">
                                      <p:cBhvr>
                                        <p:cTn id="17" dur="500"/>
                                        <p:tgtEl>
                                          <p:spTgt spid="33"/>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circle(in)">
                                      <p:cBhvr>
                                        <p:cTn id="20" dur="2000"/>
                                        <p:tgtEl>
                                          <p:spTgt spid="34"/>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nodeType="click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dissolve">
                                      <p:cBhvr>
                                        <p:cTn id="25" dur="1000"/>
                                        <p:tgtEl>
                                          <p:spTgt spid="32"/>
                                        </p:tgtEl>
                                      </p:cBhvr>
                                    </p:animEffect>
                                  </p:childTnLst>
                                </p:cTn>
                              </p:par>
                            </p:childTnLst>
                          </p:cTn>
                        </p:par>
                        <p:par>
                          <p:cTn id="26" fill="hold">
                            <p:stCondLst>
                              <p:cond delay="1000"/>
                            </p:stCondLst>
                            <p:childTnLst>
                              <p:par>
                                <p:cTn id="27" presetID="3" presetClass="entr" presetSubtype="10" fill="hold"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blinds(horizontal)">
                                      <p:cBhvr>
                                        <p:cTn id="29"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TextBox 157"/>
          <p:cNvSpPr txBox="1"/>
          <p:nvPr/>
        </p:nvSpPr>
        <p:spPr>
          <a:xfrm rot="5400000">
            <a:off x="5028641" y="3719097"/>
            <a:ext cx="875745" cy="235898"/>
          </a:xfrm>
          <a:prstGeom prst="rect">
            <a:avLst/>
          </a:prstGeom>
          <a:noFill/>
        </p:spPr>
        <p:txBody>
          <a:bodyPr wrap="square" rtlCol="0">
            <a:spAutoFit/>
          </a:bodyPr>
          <a:lstStyle/>
          <a:p>
            <a:pPr algn="ctr"/>
            <a:r>
              <a:rPr lang="en-US" sz="933"/>
              <a:t>Variable</a:t>
            </a:r>
            <a:endParaRPr lang="en-US" sz="933" dirty="0"/>
          </a:p>
        </p:txBody>
      </p:sp>
      <p:pic>
        <p:nvPicPr>
          <p:cNvPr id="91" name="Picture 9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62995" y="1340209"/>
            <a:ext cx="3840000" cy="3282512"/>
          </a:xfrm>
          <a:prstGeom prst="rect">
            <a:avLst/>
          </a:prstGeom>
        </p:spPr>
      </p:pic>
      <p:sp>
        <p:nvSpPr>
          <p:cNvPr id="695" name="Curved Up Arrow 694"/>
          <p:cNvSpPr/>
          <p:nvPr/>
        </p:nvSpPr>
        <p:spPr>
          <a:xfrm>
            <a:off x="1972508" y="1804731"/>
            <a:ext cx="9256507" cy="4800533"/>
          </a:xfrm>
          <a:prstGeom prst="curvedUpArrow">
            <a:avLst>
              <a:gd name="adj1" fmla="val 6441"/>
              <a:gd name="adj2" fmla="val 15033"/>
              <a:gd name="adj3" fmla="val 25000"/>
            </a:avLst>
          </a:prstGeom>
          <a:gradFill flip="none" rotWithShape="1">
            <a:gsLst>
              <a:gs pos="0">
                <a:schemeClr val="accent1">
                  <a:lumMod val="0"/>
                  <a:lumOff val="100000"/>
                </a:schemeClr>
              </a:gs>
              <a:gs pos="35000">
                <a:schemeClr val="accent1">
                  <a:lumMod val="0"/>
                  <a:lumOff val="100000"/>
                </a:schemeClr>
              </a:gs>
              <a:gs pos="100000">
                <a:schemeClr val="bg1">
                  <a:lumMod val="75000"/>
                  <a:alpha val="700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endParaRPr>
          </a:p>
        </p:txBody>
      </p:sp>
      <p:sp>
        <p:nvSpPr>
          <p:cNvPr id="684" name="TextBox 683"/>
          <p:cNvSpPr txBox="1"/>
          <p:nvPr/>
        </p:nvSpPr>
        <p:spPr>
          <a:xfrm>
            <a:off x="1103445" y="2068303"/>
            <a:ext cx="1440000" cy="338554"/>
          </a:xfrm>
          <a:prstGeom prst="rect">
            <a:avLst/>
          </a:prstGeom>
          <a:solidFill>
            <a:schemeClr val="lt1">
              <a:alpha val="85000"/>
            </a:schemeClr>
          </a:solidFill>
          <a:ln w="6350">
            <a:solidFill>
              <a:schemeClr val="tx1"/>
            </a:solidFill>
          </a:ln>
          <a:effectLst>
            <a:softEdge rad="0"/>
          </a:effectLst>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dirty="0"/>
              <a:t>RETRIEVE</a:t>
            </a:r>
          </a:p>
        </p:txBody>
      </p:sp>
      <p:sp>
        <p:nvSpPr>
          <p:cNvPr id="686" name="TextBox 685"/>
          <p:cNvSpPr txBox="1"/>
          <p:nvPr/>
        </p:nvSpPr>
        <p:spPr>
          <a:xfrm>
            <a:off x="4267200" y="5989948"/>
            <a:ext cx="1632181" cy="338554"/>
          </a:xfrm>
          <a:prstGeom prst="rect">
            <a:avLst/>
          </a:prstGeom>
          <a:solidFill>
            <a:schemeClr val="lt1">
              <a:alpha val="85000"/>
            </a:schemeClr>
          </a:solidFill>
          <a:ln w="6350">
            <a:solidFill>
              <a:schemeClr val="tx1"/>
            </a:solidFill>
          </a:ln>
          <a:effectLst>
            <a:softEdge rad="0"/>
          </a:effectLst>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en-US"/>
            </a:defPPr>
            <a:lvl1pPr algn="ctr">
              <a:defRPr sz="1200">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600" dirty="0"/>
              <a:t>PROCESS</a:t>
            </a:r>
          </a:p>
        </p:txBody>
      </p:sp>
      <p:sp>
        <p:nvSpPr>
          <p:cNvPr id="687" name="TextBox 686"/>
          <p:cNvSpPr txBox="1"/>
          <p:nvPr/>
        </p:nvSpPr>
        <p:spPr>
          <a:xfrm>
            <a:off x="9980876" y="1251290"/>
            <a:ext cx="1632181" cy="338554"/>
          </a:xfrm>
          <a:prstGeom prst="rect">
            <a:avLst/>
          </a:prstGeom>
          <a:solidFill>
            <a:schemeClr val="lt1">
              <a:alpha val="85000"/>
            </a:schemeClr>
          </a:solidFill>
          <a:ln w="6350">
            <a:solidFill>
              <a:schemeClr val="tx1"/>
            </a:solidFill>
          </a:ln>
          <a:effectLst>
            <a:softEdge rad="0"/>
          </a:effectLst>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en-US"/>
            </a:defPPr>
            <a:lvl1pPr algn="ctr">
              <a:defRPr sz="1200"/>
            </a:lvl1pPr>
          </a:lstStyle>
          <a:p>
            <a:r>
              <a:rPr lang="en-US" sz="1600" dirty="0"/>
              <a:t>VISUALIZE</a:t>
            </a:r>
          </a:p>
        </p:txBody>
      </p:sp>
      <p:sp>
        <p:nvSpPr>
          <p:cNvPr id="690" name="TextBox 689"/>
          <p:cNvSpPr txBox="1"/>
          <p:nvPr/>
        </p:nvSpPr>
        <p:spPr>
          <a:xfrm>
            <a:off x="5731435" y="6420042"/>
            <a:ext cx="1632181" cy="338554"/>
          </a:xfrm>
          <a:prstGeom prst="rect">
            <a:avLst/>
          </a:prstGeom>
          <a:solidFill>
            <a:schemeClr val="lt1">
              <a:alpha val="85000"/>
            </a:schemeClr>
          </a:solidFill>
          <a:ln w="6350">
            <a:solidFill>
              <a:schemeClr val="tx1"/>
            </a:solidFill>
          </a:ln>
          <a:effectLst>
            <a:softEdge rad="0"/>
          </a:effectLst>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en-US"/>
            </a:defPPr>
            <a:lvl1pPr algn="ctr">
              <a:defRPr sz="1200">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600" dirty="0"/>
              <a:t>PROCESS</a:t>
            </a:r>
          </a:p>
        </p:txBody>
      </p:sp>
      <p:sp>
        <p:nvSpPr>
          <p:cNvPr id="692" name="TextBox 691"/>
          <p:cNvSpPr txBox="1"/>
          <p:nvPr/>
        </p:nvSpPr>
        <p:spPr>
          <a:xfrm rot="10800000">
            <a:off x="3234876" y="1108197"/>
            <a:ext cx="615553" cy="3086017"/>
          </a:xfrm>
          <a:prstGeom prst="rect">
            <a:avLst/>
          </a:prstGeom>
          <a:noFill/>
        </p:spPr>
        <p:txBody>
          <a:bodyPr vert="vert" wrap="square" rtlCol="0">
            <a:spAutoFit/>
          </a:bodyPr>
          <a:lstStyle/>
          <a:p>
            <a:pPr algn="ctr"/>
            <a:r>
              <a:rPr lang="en-US" sz="1400" b="1" kern="0" dirty="0"/>
              <a:t>Common Data model </a:t>
            </a:r>
          </a:p>
          <a:p>
            <a:pPr algn="ctr"/>
            <a:r>
              <a:rPr lang="en-US" sz="1400" b="1" dirty="0"/>
              <a:t>Mapping</a:t>
            </a:r>
          </a:p>
        </p:txBody>
      </p:sp>
      <p:sp>
        <p:nvSpPr>
          <p:cNvPr id="697" name="TextBox 696"/>
          <p:cNvSpPr txBox="1"/>
          <p:nvPr/>
        </p:nvSpPr>
        <p:spPr>
          <a:xfrm>
            <a:off x="1338388" y="2540763"/>
            <a:ext cx="1440000" cy="338554"/>
          </a:xfrm>
          <a:prstGeom prst="rect">
            <a:avLst/>
          </a:prstGeom>
          <a:solidFill>
            <a:schemeClr val="lt1">
              <a:alpha val="85000"/>
            </a:schemeClr>
          </a:solidFill>
          <a:ln w="6350">
            <a:solidFill>
              <a:schemeClr val="tx1"/>
            </a:solidFill>
          </a:ln>
          <a:effectLst>
            <a:softEdge rad="0"/>
          </a:effectLst>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dirty="0"/>
              <a:t>RETRIEVE</a:t>
            </a:r>
          </a:p>
        </p:txBody>
      </p:sp>
      <p:sp>
        <p:nvSpPr>
          <p:cNvPr id="707" name="TextBox 706"/>
          <p:cNvSpPr txBox="1"/>
          <p:nvPr/>
        </p:nvSpPr>
        <p:spPr>
          <a:xfrm>
            <a:off x="2766823" y="5551716"/>
            <a:ext cx="1632181" cy="338554"/>
          </a:xfrm>
          <a:prstGeom prst="rect">
            <a:avLst/>
          </a:prstGeom>
          <a:solidFill>
            <a:schemeClr val="lt1">
              <a:alpha val="85000"/>
            </a:schemeClr>
          </a:solidFill>
          <a:ln w="6350">
            <a:solidFill>
              <a:schemeClr val="tx1"/>
            </a:solidFill>
          </a:ln>
          <a:effectLst>
            <a:softEdge rad="0"/>
          </a:effectLst>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en-US"/>
            </a:defPPr>
            <a:lvl1pPr algn="ctr">
              <a:defRPr sz="1200">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600" dirty="0"/>
              <a:t>PROCESS</a:t>
            </a:r>
          </a:p>
        </p:txBody>
      </p:sp>
      <p:grpSp>
        <p:nvGrpSpPr>
          <p:cNvPr id="2" name="Group 1"/>
          <p:cNvGrpSpPr/>
          <p:nvPr/>
        </p:nvGrpSpPr>
        <p:grpSpPr>
          <a:xfrm rot="16200000">
            <a:off x="1891033" y="2171129"/>
            <a:ext cx="3694180" cy="992262"/>
            <a:chOff x="1957838" y="703328"/>
            <a:chExt cx="2770635" cy="529439"/>
          </a:xfrm>
        </p:grpSpPr>
        <p:sp>
          <p:nvSpPr>
            <p:cNvPr id="685" name="TextBox 684"/>
            <p:cNvSpPr txBox="1"/>
            <p:nvPr/>
          </p:nvSpPr>
          <p:spPr>
            <a:xfrm>
              <a:off x="1957838" y="1064133"/>
              <a:ext cx="1080000" cy="158712"/>
            </a:xfrm>
            <a:prstGeom prst="rect">
              <a:avLst/>
            </a:prstGeom>
            <a:noFill/>
          </p:spPr>
          <p:txBody>
            <a:bodyPr wrap="square" rtlCol="0">
              <a:spAutoFit/>
            </a:bodyPr>
            <a:lstStyle/>
            <a:p>
              <a:pPr algn="ctr"/>
              <a:r>
                <a:rPr lang="en-US" sz="1333" dirty="0">
                  <a:solidFill>
                    <a:schemeClr val="bg1">
                      <a:lumMod val="50000"/>
                    </a:schemeClr>
                  </a:solidFill>
                </a:rPr>
                <a:t>Import</a:t>
              </a:r>
            </a:p>
          </p:txBody>
        </p:sp>
        <p:sp>
          <p:nvSpPr>
            <p:cNvPr id="688" name="TextBox 687"/>
            <p:cNvSpPr txBox="1"/>
            <p:nvPr/>
          </p:nvSpPr>
          <p:spPr>
            <a:xfrm>
              <a:off x="2678072" y="1074055"/>
              <a:ext cx="1224136" cy="158712"/>
            </a:xfrm>
            <a:prstGeom prst="rect">
              <a:avLst/>
            </a:prstGeom>
            <a:noFill/>
          </p:spPr>
          <p:txBody>
            <a:bodyPr wrap="square" rtlCol="0">
              <a:spAutoFit/>
            </a:bodyPr>
            <a:lstStyle/>
            <a:p>
              <a:pPr algn="ctr"/>
              <a:r>
                <a:rPr lang="en-US" sz="1333" dirty="0">
                  <a:solidFill>
                    <a:schemeClr val="bg1">
                      <a:lumMod val="50000"/>
                    </a:schemeClr>
                  </a:solidFill>
                </a:rPr>
                <a:t>Convert</a:t>
              </a:r>
            </a:p>
          </p:txBody>
        </p:sp>
        <p:sp>
          <p:nvSpPr>
            <p:cNvPr id="689" name="TextBox 688"/>
            <p:cNvSpPr txBox="1"/>
            <p:nvPr/>
          </p:nvSpPr>
          <p:spPr>
            <a:xfrm>
              <a:off x="3504337" y="1064132"/>
              <a:ext cx="1224136" cy="158712"/>
            </a:xfrm>
            <a:prstGeom prst="rect">
              <a:avLst/>
            </a:prstGeom>
            <a:noFill/>
          </p:spPr>
          <p:txBody>
            <a:bodyPr wrap="square" rtlCol="0">
              <a:spAutoFit/>
            </a:bodyPr>
            <a:lstStyle/>
            <a:p>
              <a:pPr algn="ctr"/>
              <a:r>
                <a:rPr lang="en-US" sz="1333" dirty="0">
                  <a:solidFill>
                    <a:schemeClr val="bg1">
                      <a:lumMod val="50000"/>
                    </a:schemeClr>
                  </a:solidFill>
                </a:rPr>
                <a:t>Rename</a:t>
              </a:r>
            </a:p>
          </p:txBody>
        </p:sp>
        <p:sp>
          <p:nvSpPr>
            <p:cNvPr id="708" name="Rounded Rectangle 707"/>
            <p:cNvSpPr/>
            <p:nvPr/>
          </p:nvSpPr>
          <p:spPr>
            <a:xfrm>
              <a:off x="2188412" y="703328"/>
              <a:ext cx="2285526" cy="521963"/>
            </a:xfrm>
            <a:prstGeom prst="round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26" name="TextBox 25"/>
          <p:cNvSpPr txBox="1"/>
          <p:nvPr/>
        </p:nvSpPr>
        <p:spPr>
          <a:xfrm>
            <a:off x="1651748" y="2995074"/>
            <a:ext cx="1440000" cy="338554"/>
          </a:xfrm>
          <a:prstGeom prst="rect">
            <a:avLst/>
          </a:prstGeom>
          <a:solidFill>
            <a:schemeClr val="lt1">
              <a:alpha val="85000"/>
            </a:schemeClr>
          </a:solidFill>
          <a:ln w="6350">
            <a:solidFill>
              <a:schemeClr val="tx1"/>
            </a:solidFill>
          </a:ln>
          <a:effectLst>
            <a:softEdge rad="0"/>
          </a:effectLst>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dirty="0"/>
              <a:t>RETRIEVE</a:t>
            </a:r>
          </a:p>
        </p:txBody>
      </p:sp>
      <p:sp>
        <p:nvSpPr>
          <p:cNvPr id="27" name="TextBox 26"/>
          <p:cNvSpPr txBox="1"/>
          <p:nvPr/>
        </p:nvSpPr>
        <p:spPr>
          <a:xfrm>
            <a:off x="10584400" y="1697009"/>
            <a:ext cx="1440000" cy="438582"/>
          </a:xfrm>
          <a:prstGeom prst="rect">
            <a:avLst/>
          </a:prstGeom>
          <a:solidFill>
            <a:schemeClr val="lt1">
              <a:alpha val="85000"/>
            </a:schemeClr>
          </a:solidFill>
          <a:ln w="6350">
            <a:solidFill>
              <a:schemeClr val="tx1"/>
            </a:solidFill>
          </a:ln>
          <a:effectLst>
            <a:softEdge rad="0"/>
          </a:effectLst>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en-US"/>
            </a:defPPr>
            <a:lvl1pPr algn="ctr">
              <a:defRPr sz="1200">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Get </a:t>
            </a:r>
            <a:r>
              <a:rPr lang="en-US" dirty="0" smtClean="0"/>
              <a:t>Data</a:t>
            </a:r>
          </a:p>
          <a:p>
            <a:r>
              <a:rPr lang="en-US" sz="1050" dirty="0" smtClean="0">
                <a:solidFill>
                  <a:schemeClr val="bg1">
                    <a:lumMod val="65000"/>
                  </a:schemeClr>
                </a:solidFill>
              </a:rPr>
              <a:t>and Provenance</a:t>
            </a:r>
            <a:endParaRPr lang="en-US" sz="1050" dirty="0">
              <a:solidFill>
                <a:schemeClr val="bg1">
                  <a:lumMod val="65000"/>
                </a:schemeClr>
              </a:solidFill>
            </a:endParaRPr>
          </a:p>
        </p:txBody>
      </p:sp>
      <p:grpSp>
        <p:nvGrpSpPr>
          <p:cNvPr id="8" name="Group 7"/>
          <p:cNvGrpSpPr/>
          <p:nvPr/>
        </p:nvGrpSpPr>
        <p:grpSpPr>
          <a:xfrm>
            <a:off x="4804897" y="851182"/>
            <a:ext cx="4779355" cy="3881100"/>
            <a:chOff x="3323209" y="669604"/>
            <a:chExt cx="3584516" cy="2910825"/>
          </a:xfrm>
        </p:grpSpPr>
        <p:sp>
          <p:nvSpPr>
            <p:cNvPr id="698" name="TextBox 697"/>
            <p:cNvSpPr txBox="1"/>
            <p:nvPr/>
          </p:nvSpPr>
          <p:spPr>
            <a:xfrm>
              <a:off x="4269095" y="3403505"/>
              <a:ext cx="874378" cy="176924"/>
            </a:xfrm>
            <a:prstGeom prst="rect">
              <a:avLst/>
            </a:prstGeom>
            <a:noFill/>
          </p:spPr>
          <p:txBody>
            <a:bodyPr wrap="square" rtlCol="0">
              <a:spAutoFit/>
            </a:bodyPr>
            <a:lstStyle/>
            <a:p>
              <a:r>
                <a:rPr lang="en-US" sz="933" dirty="0"/>
                <a:t>Lead Time</a:t>
              </a:r>
            </a:p>
          </p:txBody>
        </p:sp>
        <p:sp>
          <p:nvSpPr>
            <p:cNvPr id="699" name="TextBox 698"/>
            <p:cNvSpPr txBox="1"/>
            <p:nvPr/>
          </p:nvSpPr>
          <p:spPr>
            <a:xfrm rot="18892135">
              <a:off x="5851183" y="2572675"/>
              <a:ext cx="874378" cy="176923"/>
            </a:xfrm>
            <a:prstGeom prst="rect">
              <a:avLst/>
            </a:prstGeom>
            <a:noFill/>
          </p:spPr>
          <p:txBody>
            <a:bodyPr wrap="square" rtlCol="0">
              <a:spAutoFit/>
            </a:bodyPr>
            <a:lstStyle>
              <a:defPPr>
                <a:defRPr lang="en-US"/>
              </a:defPPr>
              <a:lvl1pPr>
                <a:defRPr sz="700"/>
              </a:lvl1pPr>
            </a:lstStyle>
            <a:p>
              <a:r>
                <a:rPr lang="en-US" sz="933" dirty="0"/>
                <a:t>Time</a:t>
              </a:r>
            </a:p>
          </p:txBody>
        </p:sp>
        <p:sp>
          <p:nvSpPr>
            <p:cNvPr id="700" name="TextBox 699"/>
            <p:cNvSpPr txBox="1"/>
            <p:nvPr/>
          </p:nvSpPr>
          <p:spPr>
            <a:xfrm>
              <a:off x="3323209" y="3377119"/>
              <a:ext cx="874378" cy="176923"/>
            </a:xfrm>
            <a:prstGeom prst="rect">
              <a:avLst/>
            </a:prstGeom>
            <a:noFill/>
          </p:spPr>
          <p:txBody>
            <a:bodyPr wrap="square" rtlCol="0">
              <a:spAutoFit/>
            </a:bodyPr>
            <a:lstStyle/>
            <a:p>
              <a:r>
                <a:rPr lang="en-US" sz="933" dirty="0"/>
                <a:t>Longitude</a:t>
              </a:r>
            </a:p>
          </p:txBody>
        </p:sp>
        <p:sp>
          <p:nvSpPr>
            <p:cNvPr id="701" name="TextBox 700"/>
            <p:cNvSpPr txBox="1"/>
            <p:nvPr/>
          </p:nvSpPr>
          <p:spPr>
            <a:xfrm rot="18897006">
              <a:off x="4012078" y="3026189"/>
              <a:ext cx="874378" cy="176923"/>
            </a:xfrm>
            <a:prstGeom prst="rect">
              <a:avLst/>
            </a:prstGeom>
            <a:noFill/>
          </p:spPr>
          <p:txBody>
            <a:bodyPr wrap="square" rtlCol="0">
              <a:spAutoFit/>
            </a:bodyPr>
            <a:lstStyle/>
            <a:p>
              <a:r>
                <a:rPr lang="en-US" sz="933" dirty="0"/>
                <a:t>Latitude</a:t>
              </a:r>
            </a:p>
          </p:txBody>
        </p:sp>
        <p:sp>
          <p:nvSpPr>
            <p:cNvPr id="702" name="TextBox 701"/>
            <p:cNvSpPr txBox="1"/>
            <p:nvPr/>
          </p:nvSpPr>
          <p:spPr>
            <a:xfrm rot="5400000">
              <a:off x="3854397" y="3084069"/>
              <a:ext cx="508900" cy="176923"/>
            </a:xfrm>
            <a:prstGeom prst="rect">
              <a:avLst/>
            </a:prstGeom>
            <a:noFill/>
          </p:spPr>
          <p:txBody>
            <a:bodyPr wrap="square" rtlCol="0">
              <a:spAutoFit/>
            </a:bodyPr>
            <a:lstStyle/>
            <a:p>
              <a:r>
                <a:rPr lang="en-US" sz="933" dirty="0"/>
                <a:t>Pressure</a:t>
              </a:r>
            </a:p>
          </p:txBody>
        </p:sp>
        <p:sp>
          <p:nvSpPr>
            <p:cNvPr id="703" name="TextBox 702"/>
            <p:cNvSpPr txBox="1"/>
            <p:nvPr/>
          </p:nvSpPr>
          <p:spPr>
            <a:xfrm rot="5400000">
              <a:off x="4940112" y="2989820"/>
              <a:ext cx="874378" cy="176923"/>
            </a:xfrm>
            <a:prstGeom prst="rect">
              <a:avLst/>
            </a:prstGeom>
            <a:noFill/>
          </p:spPr>
          <p:txBody>
            <a:bodyPr wrap="square" rtlCol="0">
              <a:spAutoFit/>
            </a:bodyPr>
            <a:lstStyle/>
            <a:p>
              <a:r>
                <a:rPr lang="en-US" sz="933"/>
                <a:t>Realization</a:t>
              </a:r>
              <a:endParaRPr lang="en-US" sz="933" dirty="0"/>
            </a:p>
          </p:txBody>
        </p:sp>
        <p:sp>
          <p:nvSpPr>
            <p:cNvPr id="704" name="TextBox 703"/>
            <p:cNvSpPr txBox="1"/>
            <p:nvPr/>
          </p:nvSpPr>
          <p:spPr>
            <a:xfrm rot="5400000">
              <a:off x="3483378" y="1594403"/>
              <a:ext cx="656809" cy="176923"/>
            </a:xfrm>
            <a:prstGeom prst="rect">
              <a:avLst/>
            </a:prstGeom>
            <a:noFill/>
          </p:spPr>
          <p:txBody>
            <a:bodyPr wrap="square" rtlCol="0">
              <a:spAutoFit/>
            </a:bodyPr>
            <a:lstStyle/>
            <a:p>
              <a:pPr algn="ctr"/>
              <a:r>
                <a:rPr lang="en-US" sz="933" dirty="0"/>
                <a:t>Variable</a:t>
              </a:r>
            </a:p>
          </p:txBody>
        </p:sp>
        <p:sp>
          <p:nvSpPr>
            <p:cNvPr id="705" name="TextBox 704"/>
            <p:cNvSpPr txBox="1"/>
            <p:nvPr/>
          </p:nvSpPr>
          <p:spPr>
            <a:xfrm rot="5400000">
              <a:off x="3483378" y="2213319"/>
              <a:ext cx="656809" cy="176923"/>
            </a:xfrm>
            <a:prstGeom prst="rect">
              <a:avLst/>
            </a:prstGeom>
            <a:noFill/>
          </p:spPr>
          <p:txBody>
            <a:bodyPr wrap="square" rtlCol="0">
              <a:spAutoFit/>
            </a:bodyPr>
            <a:lstStyle/>
            <a:p>
              <a:pPr algn="ctr"/>
              <a:r>
                <a:rPr lang="en-US" sz="933"/>
                <a:t>Variable</a:t>
              </a:r>
              <a:endParaRPr lang="en-US" sz="933" dirty="0"/>
            </a:p>
          </p:txBody>
        </p:sp>
        <p:sp>
          <p:nvSpPr>
            <p:cNvPr id="3" name="Rectangle 2"/>
            <p:cNvSpPr/>
            <p:nvPr/>
          </p:nvSpPr>
          <p:spPr>
            <a:xfrm>
              <a:off x="5199946" y="669604"/>
              <a:ext cx="1707779" cy="223091"/>
            </a:xfrm>
            <a:prstGeom prst="rect">
              <a:avLst/>
            </a:prstGeom>
            <a:noFill/>
          </p:spPr>
          <p:txBody>
            <a:bodyPr wrap="square" rtlCol="0">
              <a:spAutoFit/>
            </a:bodyPr>
            <a:lstStyle/>
            <a:p>
              <a:pPr algn="r"/>
              <a:r>
                <a:rPr lang="en-US" sz="1333" b="1" dirty="0">
                  <a:solidFill>
                    <a:schemeClr val="tx1">
                      <a:lumMod val="65000"/>
                      <a:lumOff val="35000"/>
                    </a:schemeClr>
                  </a:solidFill>
                </a:rPr>
                <a:t>N-dimensional Arrays </a:t>
              </a:r>
            </a:p>
          </p:txBody>
        </p:sp>
      </p:grpSp>
      <p:sp>
        <p:nvSpPr>
          <p:cNvPr id="29" name="TextBox 28"/>
          <p:cNvSpPr txBox="1"/>
          <p:nvPr/>
        </p:nvSpPr>
        <p:spPr>
          <a:xfrm>
            <a:off x="141971" y="5553552"/>
            <a:ext cx="2074119" cy="830997"/>
          </a:xfrm>
          <a:prstGeom prst="rect">
            <a:avLst/>
          </a:prstGeom>
          <a:ln/>
        </p:spPr>
        <p:style>
          <a:lnRef idx="1">
            <a:schemeClr val="dk1"/>
          </a:lnRef>
          <a:fillRef idx="3">
            <a:schemeClr val="dk1"/>
          </a:fillRef>
          <a:effectRef idx="2">
            <a:schemeClr val="dk1"/>
          </a:effectRef>
          <a:fontRef idx="minor">
            <a:schemeClr val="lt1"/>
          </a:fontRef>
        </p:style>
        <p:txBody>
          <a:bodyPr wrap="square" rtlCol="0">
            <a:spAutoFit/>
          </a:bodyPr>
          <a:lstStyle/>
          <a:p>
            <a:pPr algn="ctr"/>
            <a:r>
              <a:rPr lang="en-US" sz="2400" dirty="0"/>
              <a:t>WORKFLOW</a:t>
            </a:r>
          </a:p>
          <a:p>
            <a:pPr algn="ctr"/>
            <a:r>
              <a:rPr lang="en-US" sz="2400" dirty="0"/>
              <a:t>EXECUTION</a:t>
            </a:r>
          </a:p>
        </p:txBody>
      </p:sp>
      <p:cxnSp>
        <p:nvCxnSpPr>
          <p:cNvPr id="20" name="Straight Arrow Connector 19"/>
          <p:cNvCxnSpPr>
            <a:stCxn id="708" idx="2"/>
          </p:cNvCxnSpPr>
          <p:nvPr/>
        </p:nvCxnSpPr>
        <p:spPr>
          <a:xfrm>
            <a:off x="4220238" y="2683231"/>
            <a:ext cx="404679" cy="5340"/>
          </a:xfrm>
          <a:prstGeom prst="straightConnector1">
            <a:avLst/>
          </a:prstGeom>
          <a:ln w="0">
            <a:solidFill>
              <a:schemeClr val="bg1">
                <a:lumMod val="8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1" name="Round Diagonal Corner Rectangle 20"/>
          <p:cNvSpPr/>
          <p:nvPr/>
        </p:nvSpPr>
        <p:spPr>
          <a:xfrm>
            <a:off x="4389762" y="811187"/>
            <a:ext cx="5091953" cy="4128099"/>
          </a:xfrm>
          <a:prstGeom prst="round2DiagRect">
            <a:avLst/>
          </a:prstGeom>
          <a:noFill/>
          <a:ln w="3175">
            <a:solidFill>
              <a:schemeClr val="bg1">
                <a:lumMod val="8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400"/>
          </a:p>
        </p:txBody>
      </p:sp>
      <p:cxnSp>
        <p:nvCxnSpPr>
          <p:cNvPr id="23" name="Elbow Connector 22"/>
          <p:cNvCxnSpPr>
            <a:stCxn id="707" idx="3"/>
          </p:cNvCxnSpPr>
          <p:nvPr/>
        </p:nvCxnSpPr>
        <p:spPr>
          <a:xfrm flipV="1">
            <a:off x="4399004" y="4953350"/>
            <a:ext cx="475162" cy="767643"/>
          </a:xfrm>
          <a:prstGeom prst="bentConnector2">
            <a:avLst/>
          </a:prstGeom>
          <a:ln>
            <a:solidFill>
              <a:schemeClr val="bg1">
                <a:lumMod val="85000"/>
              </a:schemeClr>
            </a:solidFill>
            <a:headEnd type="triangle"/>
            <a:tailEnd type="triangle"/>
          </a:ln>
        </p:spPr>
        <p:style>
          <a:lnRef idx="1">
            <a:schemeClr val="dk1"/>
          </a:lnRef>
          <a:fillRef idx="0">
            <a:schemeClr val="dk1"/>
          </a:fillRef>
          <a:effectRef idx="0">
            <a:schemeClr val="dk1"/>
          </a:effectRef>
          <a:fontRef idx="minor">
            <a:schemeClr val="tx1"/>
          </a:fontRef>
        </p:style>
      </p:cxnSp>
      <p:cxnSp>
        <p:nvCxnSpPr>
          <p:cNvPr id="58" name="Elbow Connector 57"/>
          <p:cNvCxnSpPr>
            <a:stCxn id="686" idx="3"/>
          </p:cNvCxnSpPr>
          <p:nvPr/>
        </p:nvCxnSpPr>
        <p:spPr>
          <a:xfrm flipV="1">
            <a:off x="5899381" y="4953350"/>
            <a:ext cx="448357" cy="1205875"/>
          </a:xfrm>
          <a:prstGeom prst="bentConnector2">
            <a:avLst/>
          </a:prstGeom>
          <a:ln>
            <a:solidFill>
              <a:schemeClr val="bg1">
                <a:lumMod val="85000"/>
              </a:schemeClr>
            </a:solidFill>
            <a:headEnd type="triangle"/>
            <a:tailEnd type="triangle"/>
          </a:ln>
        </p:spPr>
        <p:style>
          <a:lnRef idx="1">
            <a:schemeClr val="dk1"/>
          </a:lnRef>
          <a:fillRef idx="0">
            <a:schemeClr val="dk1"/>
          </a:fillRef>
          <a:effectRef idx="0">
            <a:schemeClr val="dk1"/>
          </a:effectRef>
          <a:fontRef idx="minor">
            <a:schemeClr val="tx1"/>
          </a:fontRef>
        </p:style>
      </p:cxnSp>
      <p:cxnSp>
        <p:nvCxnSpPr>
          <p:cNvPr id="62" name="Elbow Connector 61"/>
          <p:cNvCxnSpPr>
            <a:stCxn id="690" idx="3"/>
          </p:cNvCxnSpPr>
          <p:nvPr/>
        </p:nvCxnSpPr>
        <p:spPr>
          <a:xfrm flipV="1">
            <a:off x="7363616" y="4939289"/>
            <a:ext cx="448357" cy="1650030"/>
          </a:xfrm>
          <a:prstGeom prst="bentConnector2">
            <a:avLst/>
          </a:prstGeom>
          <a:ln>
            <a:solidFill>
              <a:schemeClr val="bg1">
                <a:lumMod val="85000"/>
              </a:schemeClr>
            </a:solidFill>
            <a:headEnd type="triangle"/>
            <a:tailEnd type="triangle"/>
          </a:ln>
        </p:spPr>
        <p:style>
          <a:lnRef idx="1">
            <a:schemeClr val="dk1"/>
          </a:lnRef>
          <a:fillRef idx="0">
            <a:schemeClr val="dk1"/>
          </a:fillRef>
          <a:effectRef idx="0">
            <a:schemeClr val="dk1"/>
          </a:effectRef>
          <a:fontRef idx="minor">
            <a:schemeClr val="tx1"/>
          </a:fontRef>
        </p:style>
      </p:cxnSp>
      <p:cxnSp>
        <p:nvCxnSpPr>
          <p:cNvPr id="678" name="Elbow Connector 677"/>
          <p:cNvCxnSpPr>
            <a:stCxn id="707" idx="2"/>
            <a:endCxn id="686" idx="1"/>
          </p:cNvCxnSpPr>
          <p:nvPr/>
        </p:nvCxnSpPr>
        <p:spPr>
          <a:xfrm rot="16200000" flipH="1">
            <a:off x="3790580" y="5682604"/>
            <a:ext cx="268955" cy="684286"/>
          </a:xfrm>
          <a:prstGeom prst="bentConnector2">
            <a:avLst/>
          </a:prstGeom>
          <a:ln>
            <a:solidFill>
              <a:schemeClr val="bg1">
                <a:lumMod val="85000"/>
              </a:schemeClr>
            </a:solidFill>
            <a:tailEnd type="triangle"/>
          </a:ln>
        </p:spPr>
        <p:style>
          <a:lnRef idx="1">
            <a:schemeClr val="dk1"/>
          </a:lnRef>
          <a:fillRef idx="0">
            <a:schemeClr val="dk1"/>
          </a:fillRef>
          <a:effectRef idx="0">
            <a:schemeClr val="dk1"/>
          </a:effectRef>
          <a:fontRef idx="minor">
            <a:schemeClr val="tx1"/>
          </a:fontRef>
        </p:style>
      </p:cxnSp>
      <p:cxnSp>
        <p:nvCxnSpPr>
          <p:cNvPr id="680" name="Elbow Connector 679"/>
          <p:cNvCxnSpPr>
            <a:stCxn id="686" idx="2"/>
            <a:endCxn id="690" idx="1"/>
          </p:cNvCxnSpPr>
          <p:nvPr/>
        </p:nvCxnSpPr>
        <p:spPr>
          <a:xfrm rot="16200000" flipH="1">
            <a:off x="5276955" y="6134838"/>
            <a:ext cx="260817" cy="648144"/>
          </a:xfrm>
          <a:prstGeom prst="bentConnector2">
            <a:avLst/>
          </a:prstGeom>
          <a:ln>
            <a:solidFill>
              <a:schemeClr val="bg1">
                <a:lumMod val="8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83" name="Elbow Connector 682"/>
          <p:cNvCxnSpPr>
            <a:stCxn id="21" idx="0"/>
            <a:endCxn id="687" idx="1"/>
          </p:cNvCxnSpPr>
          <p:nvPr/>
        </p:nvCxnSpPr>
        <p:spPr>
          <a:xfrm flipV="1">
            <a:off x="9481715" y="1420567"/>
            <a:ext cx="499161" cy="1454670"/>
          </a:xfrm>
          <a:prstGeom prst="bentConnector3">
            <a:avLst/>
          </a:prstGeom>
          <a:ln>
            <a:solidFill>
              <a:schemeClr val="bg1">
                <a:lumMod val="8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80" name="Elbow Connector 79"/>
          <p:cNvCxnSpPr>
            <a:endCxn id="27" idx="2"/>
          </p:cNvCxnSpPr>
          <p:nvPr/>
        </p:nvCxnSpPr>
        <p:spPr>
          <a:xfrm flipV="1">
            <a:off x="9438316" y="2135591"/>
            <a:ext cx="1866084" cy="1315173"/>
          </a:xfrm>
          <a:prstGeom prst="bentConnector2">
            <a:avLst/>
          </a:prstGeom>
          <a:ln>
            <a:solidFill>
              <a:schemeClr val="bg1">
                <a:lumMod val="85000"/>
              </a:schemeClr>
            </a:solidFill>
            <a:headEnd type="triangle"/>
            <a:tailEnd type="triangle"/>
          </a:ln>
        </p:spPr>
        <p:style>
          <a:lnRef idx="1">
            <a:schemeClr val="dk1"/>
          </a:lnRef>
          <a:fillRef idx="0">
            <a:schemeClr val="dk1"/>
          </a:fillRef>
          <a:effectRef idx="0">
            <a:schemeClr val="dk1"/>
          </a:effectRef>
          <a:fontRef idx="minor">
            <a:schemeClr val="tx1"/>
          </a:fontRef>
        </p:style>
      </p:cxnSp>
      <p:sp>
        <p:nvSpPr>
          <p:cNvPr id="713" name="TextBox 712"/>
          <p:cNvSpPr txBox="1"/>
          <p:nvPr/>
        </p:nvSpPr>
        <p:spPr>
          <a:xfrm rot="3670686">
            <a:off x="1814676" y="4042411"/>
            <a:ext cx="1813945" cy="338554"/>
          </a:xfrm>
          <a:prstGeom prst="rect">
            <a:avLst/>
          </a:prstGeom>
          <a:noFill/>
        </p:spPr>
        <p:txBody>
          <a:bodyPr wrap="square" rtlCol="0">
            <a:spAutoFit/>
          </a:bodyPr>
          <a:lstStyle/>
          <a:p>
            <a:pPr algn="ctr"/>
            <a:r>
              <a:rPr lang="en-US" sz="1600" b="1" dirty="0">
                <a:solidFill>
                  <a:srgbClr val="FF0000"/>
                </a:solidFill>
              </a:rPr>
              <a:t>Orchestration</a:t>
            </a:r>
            <a:endParaRPr lang="en-US" sz="1467" b="1" dirty="0">
              <a:solidFill>
                <a:srgbClr val="FF0000"/>
              </a:solidFill>
            </a:endParaRPr>
          </a:p>
        </p:txBody>
      </p:sp>
      <p:sp>
        <p:nvSpPr>
          <p:cNvPr id="85" name="TextBox 84"/>
          <p:cNvSpPr txBox="1"/>
          <p:nvPr/>
        </p:nvSpPr>
        <p:spPr>
          <a:xfrm rot="5400000">
            <a:off x="4410555" y="5265324"/>
            <a:ext cx="1214480" cy="256545"/>
          </a:xfrm>
          <a:prstGeom prst="rect">
            <a:avLst/>
          </a:prstGeom>
          <a:noFill/>
        </p:spPr>
        <p:txBody>
          <a:bodyPr wrap="square" rtlCol="0">
            <a:spAutoFit/>
          </a:bodyPr>
          <a:lstStyle/>
          <a:p>
            <a:pPr algn="ctr"/>
            <a:r>
              <a:rPr lang="en-US" sz="1067" dirty="0">
                <a:solidFill>
                  <a:schemeClr val="tx1">
                    <a:lumMod val="65000"/>
                    <a:lumOff val="35000"/>
                  </a:schemeClr>
                </a:solidFill>
              </a:rPr>
              <a:t>Parallelism</a:t>
            </a:r>
          </a:p>
        </p:txBody>
      </p:sp>
      <p:sp>
        <p:nvSpPr>
          <p:cNvPr id="86" name="TextBox 85"/>
          <p:cNvSpPr txBox="1"/>
          <p:nvPr/>
        </p:nvSpPr>
        <p:spPr>
          <a:xfrm rot="5400000">
            <a:off x="5856131" y="5312668"/>
            <a:ext cx="1214480" cy="256545"/>
          </a:xfrm>
          <a:prstGeom prst="rect">
            <a:avLst/>
          </a:prstGeom>
          <a:noFill/>
        </p:spPr>
        <p:txBody>
          <a:bodyPr wrap="square" rtlCol="0">
            <a:spAutoFit/>
          </a:bodyPr>
          <a:lstStyle/>
          <a:p>
            <a:pPr algn="ctr"/>
            <a:r>
              <a:rPr lang="en-US" sz="1067" dirty="0">
                <a:solidFill>
                  <a:schemeClr val="tx1">
                    <a:lumMod val="65000"/>
                    <a:lumOff val="35000"/>
                  </a:schemeClr>
                </a:solidFill>
              </a:rPr>
              <a:t>Parallelism</a:t>
            </a:r>
          </a:p>
        </p:txBody>
      </p:sp>
      <p:sp>
        <p:nvSpPr>
          <p:cNvPr id="87" name="TextBox 86"/>
          <p:cNvSpPr txBox="1"/>
          <p:nvPr/>
        </p:nvSpPr>
        <p:spPr>
          <a:xfrm rot="5400000">
            <a:off x="7335676" y="5326062"/>
            <a:ext cx="1214480" cy="256545"/>
          </a:xfrm>
          <a:prstGeom prst="rect">
            <a:avLst/>
          </a:prstGeom>
          <a:noFill/>
        </p:spPr>
        <p:txBody>
          <a:bodyPr wrap="square" rtlCol="0">
            <a:spAutoFit/>
          </a:bodyPr>
          <a:lstStyle/>
          <a:p>
            <a:pPr algn="ctr"/>
            <a:r>
              <a:rPr lang="en-US" sz="1067" dirty="0">
                <a:solidFill>
                  <a:schemeClr val="tx1">
                    <a:lumMod val="65000"/>
                    <a:lumOff val="35000"/>
                  </a:schemeClr>
                </a:solidFill>
              </a:rPr>
              <a:t>Parallelism</a:t>
            </a:r>
          </a:p>
        </p:txBody>
      </p:sp>
      <p:cxnSp>
        <p:nvCxnSpPr>
          <p:cNvPr id="82" name="Straight Arrow Connector 81"/>
          <p:cNvCxnSpPr>
            <a:stCxn id="684" idx="3"/>
          </p:cNvCxnSpPr>
          <p:nvPr/>
        </p:nvCxnSpPr>
        <p:spPr>
          <a:xfrm>
            <a:off x="2543445" y="2237580"/>
            <a:ext cx="705600" cy="15390"/>
          </a:xfrm>
          <a:prstGeom prst="straightConnector1">
            <a:avLst/>
          </a:prstGeom>
          <a:ln w="6350">
            <a:solidFill>
              <a:schemeClr val="bg1">
                <a:lumMod val="8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53" name="Straight Arrow Connector 152"/>
          <p:cNvCxnSpPr/>
          <p:nvPr/>
        </p:nvCxnSpPr>
        <p:spPr>
          <a:xfrm flipV="1">
            <a:off x="2790827" y="2725428"/>
            <a:ext cx="456000" cy="1"/>
          </a:xfrm>
          <a:prstGeom prst="straightConnector1">
            <a:avLst/>
          </a:prstGeom>
          <a:ln w="6350">
            <a:solidFill>
              <a:schemeClr val="bg1">
                <a:lumMod val="8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54" name="Straight Arrow Connector 153"/>
          <p:cNvCxnSpPr/>
          <p:nvPr/>
        </p:nvCxnSpPr>
        <p:spPr>
          <a:xfrm flipV="1">
            <a:off x="3096200" y="3192442"/>
            <a:ext cx="144000" cy="1"/>
          </a:xfrm>
          <a:prstGeom prst="straightConnector1">
            <a:avLst/>
          </a:prstGeom>
          <a:ln w="6350">
            <a:solidFill>
              <a:schemeClr val="bg1">
                <a:lumMod val="8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3932204" y="1159549"/>
            <a:ext cx="0" cy="3059411"/>
          </a:xfrm>
          <a:prstGeom prst="line">
            <a:avLst/>
          </a:prstGeom>
          <a:ln/>
        </p:spPr>
        <p:style>
          <a:lnRef idx="1">
            <a:schemeClr val="dk1"/>
          </a:lnRef>
          <a:fillRef idx="0">
            <a:schemeClr val="dk1"/>
          </a:fillRef>
          <a:effectRef idx="0">
            <a:schemeClr val="dk1"/>
          </a:effectRef>
          <a:fontRef idx="minor">
            <a:schemeClr val="tx1"/>
          </a:fontRef>
        </p:style>
      </p:cxnSp>
      <p:sp>
        <p:nvSpPr>
          <p:cNvPr id="159" name="Title 1"/>
          <p:cNvSpPr>
            <a:spLocks noGrp="1"/>
          </p:cNvSpPr>
          <p:nvPr>
            <p:ph type="title"/>
          </p:nvPr>
        </p:nvSpPr>
        <p:spPr>
          <a:xfrm>
            <a:off x="1156939" y="313343"/>
            <a:ext cx="10425461" cy="370052"/>
          </a:xfrm>
        </p:spPr>
        <p:txBody>
          <a:bodyPr/>
          <a:lstStyle/>
          <a:p>
            <a:r>
              <a:rPr lang="en-US" dirty="0"/>
              <a:t>CDS Toolbox-Common Data Model</a:t>
            </a:r>
          </a:p>
        </p:txBody>
      </p:sp>
    </p:spTree>
    <p:extLst>
      <p:ext uri="{BB962C8B-B14F-4D97-AF65-F5344CB8AC3E}">
        <p14:creationId xmlns:p14="http://schemas.microsoft.com/office/powerpoint/2010/main" val="1091090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CDS </a:t>
            </a:r>
            <a:r>
              <a:rPr lang="en-US" dirty="0" smtClean="0"/>
              <a:t>Toolbox – manipulate data</a:t>
            </a:r>
            <a:endParaRPr lang="en-US"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6939" y="683396"/>
            <a:ext cx="8529502" cy="8506484"/>
          </a:xfrm>
          <a:prstGeom prst="rect">
            <a:avLst/>
          </a:prstGeom>
        </p:spPr>
      </p:pic>
      <p:sp>
        <p:nvSpPr>
          <p:cNvPr id="4" name="Rectangle 3">
            <a:hlinkClick r:id="rId3"/>
          </p:cNvPr>
          <p:cNvSpPr/>
          <p:nvPr/>
        </p:nvSpPr>
        <p:spPr>
          <a:xfrm>
            <a:off x="8545700" y="2516185"/>
            <a:ext cx="3513141" cy="738664"/>
          </a:xfrm>
          <a:prstGeom prst="rect">
            <a:avLst/>
          </a:prstGeom>
        </p:spPr>
        <p:txBody>
          <a:bodyPr wrap="none">
            <a:spAutoFit/>
          </a:bodyPr>
          <a:lstStyle/>
          <a:p>
            <a:pPr algn="ctr"/>
            <a:r>
              <a:rPr lang="en-US" sz="2400" dirty="0" smtClean="0"/>
              <a:t>Dedicated to Expert Users</a:t>
            </a:r>
          </a:p>
          <a:p>
            <a:pPr algn="ctr"/>
            <a:r>
              <a:rPr lang="en-US" dirty="0" smtClean="0"/>
              <a:t>to build workflows and applications</a:t>
            </a:r>
            <a:endParaRPr lang="en-US" dirty="0"/>
          </a:p>
        </p:txBody>
      </p:sp>
    </p:spTree>
    <p:extLst>
      <p:ext uri="{BB962C8B-B14F-4D97-AF65-F5344CB8AC3E}">
        <p14:creationId xmlns:p14="http://schemas.microsoft.com/office/powerpoint/2010/main" val="176481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CDS Toolbox – </a:t>
            </a:r>
            <a:r>
              <a:rPr lang="en-US" dirty="0" smtClean="0"/>
              <a:t>create application</a:t>
            </a:r>
            <a:endParaRPr lang="en-US"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6939" y="836712"/>
            <a:ext cx="5553827" cy="6818648"/>
          </a:xfrm>
          <a:prstGeom prst="rect">
            <a:avLst/>
          </a:prstGeom>
        </p:spPr>
      </p:pic>
      <p:sp>
        <p:nvSpPr>
          <p:cNvPr id="5" name="Rectangle 4">
            <a:hlinkClick r:id="rId3"/>
          </p:cNvPr>
          <p:cNvSpPr/>
          <p:nvPr/>
        </p:nvSpPr>
        <p:spPr>
          <a:xfrm>
            <a:off x="7818153" y="2526408"/>
            <a:ext cx="4182555" cy="1015663"/>
          </a:xfrm>
          <a:prstGeom prst="rect">
            <a:avLst/>
          </a:prstGeom>
        </p:spPr>
        <p:txBody>
          <a:bodyPr wrap="none">
            <a:spAutoFit/>
          </a:bodyPr>
          <a:lstStyle/>
          <a:p>
            <a:pPr algn="ctr"/>
            <a:r>
              <a:rPr lang="en-US" sz="2400" dirty="0" smtClean="0"/>
              <a:t>Dedicated to End-Users</a:t>
            </a:r>
          </a:p>
          <a:p>
            <a:pPr algn="ctr"/>
            <a:r>
              <a:rPr lang="en-US" dirty="0" smtClean="0"/>
              <a:t>Can be published, described and accessed </a:t>
            </a:r>
          </a:p>
          <a:p>
            <a:pPr algn="ctr"/>
            <a:r>
              <a:rPr lang="en-US" dirty="0" smtClean="0"/>
              <a:t>from the CDS catalogue</a:t>
            </a:r>
            <a:endParaRPr lang="en-US" dirty="0"/>
          </a:p>
        </p:txBody>
      </p:sp>
    </p:spTree>
    <p:extLst>
      <p:ext uri="{BB962C8B-B14F-4D97-AF65-F5344CB8AC3E}">
        <p14:creationId xmlns:p14="http://schemas.microsoft.com/office/powerpoint/2010/main" val="2839752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9456" y="2852936"/>
            <a:ext cx="10425461" cy="864096"/>
          </a:xfrm>
        </p:spPr>
        <p:txBody>
          <a:bodyPr/>
          <a:lstStyle/>
          <a:p>
            <a:pPr algn="ctr"/>
            <a:r>
              <a:rPr lang="en-US" sz="3200" dirty="0"/>
              <a:t>Climate Data Store </a:t>
            </a:r>
            <a:r>
              <a:rPr lang="en-US" sz="3200" dirty="0" smtClean="0"/>
              <a:t/>
            </a:r>
            <a:br>
              <a:rPr lang="en-US" sz="3200" dirty="0" smtClean="0"/>
            </a:br>
            <a:r>
              <a:rPr lang="en-US" sz="3200" dirty="0" smtClean="0"/>
              <a:t>Implementation</a:t>
            </a:r>
            <a:endParaRPr lang="en-US" sz="3200" dirty="0"/>
          </a:p>
        </p:txBody>
      </p:sp>
    </p:spTree>
    <p:extLst>
      <p:ext uri="{BB962C8B-B14F-4D97-AF65-F5344CB8AC3E}">
        <p14:creationId xmlns:p14="http://schemas.microsoft.com/office/powerpoint/2010/main" val="1608948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CDS – Overall technical Architecture</a:t>
            </a:r>
            <a:endParaRPr lang="en-US" dirty="0"/>
          </a:p>
        </p:txBody>
      </p:sp>
      <p:sp>
        <p:nvSpPr>
          <p:cNvPr id="3" name="Rectangle 2"/>
          <p:cNvSpPr/>
          <p:nvPr/>
        </p:nvSpPr>
        <p:spPr bwMode="auto">
          <a:xfrm>
            <a:off x="2838453" y="5955817"/>
            <a:ext cx="10074304" cy="915435"/>
          </a:xfrm>
          <a:prstGeom prst="rect">
            <a:avLst/>
          </a:prstGeom>
          <a:solidFill>
            <a:schemeClr val="bg1">
              <a:alpha val="93000"/>
            </a:schemeClr>
          </a:solid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algn="r" defTabSz="914377" fontAlgn="base">
              <a:spcBef>
                <a:spcPct val="0"/>
              </a:spcBef>
              <a:spcAft>
                <a:spcPct val="0"/>
              </a:spcAft>
            </a:pPr>
            <a:endParaRPr lang="en-US" sz="2100" b="1">
              <a:solidFill>
                <a:srgbClr val="00468C"/>
              </a:solidFill>
              <a:latin typeface="Arial" charset="0"/>
            </a:endParaRPr>
          </a:p>
        </p:txBody>
      </p:sp>
      <p:sp>
        <p:nvSpPr>
          <p:cNvPr id="5" name="Rectangle 4"/>
          <p:cNvSpPr/>
          <p:nvPr/>
        </p:nvSpPr>
        <p:spPr>
          <a:xfrm>
            <a:off x="4553991" y="6110623"/>
            <a:ext cx="2739755" cy="259031"/>
          </a:xfrm>
          <a:prstGeom prst="rect">
            <a:avLst/>
          </a:prstGeom>
          <a:pattFill prst="ltDnDiag">
            <a:fgClr>
              <a:srgbClr val="6D9A65"/>
            </a:fgClr>
            <a:bgClr>
              <a:sysClr val="window" lastClr="FFFFFF"/>
            </a:bgClr>
          </a:pattFill>
          <a:ln w="12700" cap="flat" cmpd="sng" algn="ctr">
            <a:noFill/>
            <a:prstDash val="solid"/>
            <a:miter lim="800000"/>
          </a:ln>
          <a:effectLst/>
        </p:spPr>
        <p:txBody>
          <a:bodyPr rtlCol="0" anchor="ctr"/>
          <a:lstStyle/>
          <a:p>
            <a:pPr algn="ctr" defTabSz="685783">
              <a:defRPr/>
            </a:pPr>
            <a:endParaRPr lang="en-GB" sz="1351" kern="0">
              <a:solidFill>
                <a:prstClr val="white"/>
              </a:solidFill>
              <a:latin typeface="Calibri" panose="020F0502020204030204"/>
              <a:ea typeface=""/>
              <a:cs typeface=""/>
            </a:endParaRPr>
          </a:p>
        </p:txBody>
      </p:sp>
      <p:sp>
        <p:nvSpPr>
          <p:cNvPr id="6" name="Freeform 5"/>
          <p:cNvSpPr/>
          <p:nvPr/>
        </p:nvSpPr>
        <p:spPr>
          <a:xfrm>
            <a:off x="7158101" y="2022968"/>
            <a:ext cx="2841292" cy="3208253"/>
          </a:xfrm>
          <a:custGeom>
            <a:avLst/>
            <a:gdLst>
              <a:gd name="connsiteX0" fmla="*/ 3991429 w 3991429"/>
              <a:gd name="connsiteY0" fmla="*/ 0 h 5080000"/>
              <a:gd name="connsiteX1" fmla="*/ 1045029 w 3991429"/>
              <a:gd name="connsiteY1" fmla="*/ 0 h 5080000"/>
              <a:gd name="connsiteX2" fmla="*/ 1103086 w 3991429"/>
              <a:gd name="connsiteY2" fmla="*/ 3730172 h 5080000"/>
              <a:gd name="connsiteX3" fmla="*/ 0 w 3991429"/>
              <a:gd name="connsiteY3" fmla="*/ 3759200 h 5080000"/>
              <a:gd name="connsiteX4" fmla="*/ 0 w 3991429"/>
              <a:gd name="connsiteY4" fmla="*/ 5080000 h 5080000"/>
              <a:gd name="connsiteX5" fmla="*/ 3991429 w 3991429"/>
              <a:gd name="connsiteY5" fmla="*/ 5065486 h 5080000"/>
              <a:gd name="connsiteX6" fmla="*/ 3991429 w 3991429"/>
              <a:gd name="connsiteY6" fmla="*/ 0 h 50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91429" h="5080000">
                <a:moveTo>
                  <a:pt x="3991429" y="0"/>
                </a:moveTo>
                <a:lnTo>
                  <a:pt x="1045029" y="0"/>
                </a:lnTo>
                <a:lnTo>
                  <a:pt x="1103086" y="3730172"/>
                </a:lnTo>
                <a:lnTo>
                  <a:pt x="0" y="3759200"/>
                </a:lnTo>
                <a:lnTo>
                  <a:pt x="0" y="5080000"/>
                </a:lnTo>
                <a:lnTo>
                  <a:pt x="3991429" y="5065486"/>
                </a:lnTo>
                <a:lnTo>
                  <a:pt x="3991429" y="0"/>
                </a:lnTo>
                <a:close/>
              </a:path>
            </a:pathLst>
          </a:custGeom>
          <a:solidFill>
            <a:srgbClr val="6D9A65">
              <a:alpha val="41000"/>
            </a:srgbClr>
          </a:solidFill>
          <a:ln>
            <a:noFill/>
          </a:ln>
          <a:effectLst/>
        </p:spPr>
        <p:txBody>
          <a:bodyPr rtlCol="0" anchor="ctr"/>
          <a:lstStyle/>
          <a:p>
            <a:pPr algn="ctr" defTabSz="685783">
              <a:defRPr/>
            </a:pPr>
            <a:endParaRPr lang="en-GB" sz="1351" kern="0">
              <a:solidFill>
                <a:prstClr val="white"/>
              </a:solidFill>
              <a:latin typeface="Calibri" panose="020F0502020204030204"/>
              <a:ea typeface=""/>
              <a:cs typeface=""/>
            </a:endParaRPr>
          </a:p>
        </p:txBody>
      </p:sp>
      <p:sp>
        <p:nvSpPr>
          <p:cNvPr id="7" name="Left Arrow 6"/>
          <p:cNvSpPr/>
          <p:nvPr/>
        </p:nvSpPr>
        <p:spPr>
          <a:xfrm rot="5400000">
            <a:off x="8378372" y="1273037"/>
            <a:ext cx="285824" cy="462967"/>
          </a:xfrm>
          <a:prstGeom prst="leftArrow">
            <a:avLst/>
          </a:prstGeom>
          <a:solidFill>
            <a:sysClr val="window" lastClr="FFFFFF">
              <a:lumMod val="65000"/>
            </a:sysClr>
          </a:solidFill>
          <a:ln w="12700" cap="flat" cmpd="sng" algn="ctr">
            <a:solidFill>
              <a:sysClr val="windowText" lastClr="000000">
                <a:lumMod val="50000"/>
                <a:lumOff val="50000"/>
              </a:sysClr>
            </a:solidFill>
            <a:prstDash val="solid"/>
            <a:miter lim="800000"/>
          </a:ln>
          <a:effectLst/>
        </p:spPr>
        <p:txBody>
          <a:bodyPr rot="0" spcFirstLastPara="0" vertOverflow="overflow" horzOverflow="overflow" vert="horz" wrap="square" lIns="68580" tIns="34291" rIns="68580" bIns="34291" numCol="1" spcCol="0" rtlCol="0" fromWordArt="0" anchor="ctr" anchorCtr="0" forceAA="0" compatLnSpc="1">
            <a:prstTxWarp prst="textNoShape">
              <a:avLst/>
            </a:prstTxWarp>
            <a:noAutofit/>
          </a:bodyPr>
          <a:lstStyle/>
          <a:p>
            <a:pPr algn="ctr" defTabSz="685783">
              <a:defRPr/>
            </a:pPr>
            <a:endParaRPr lang="en-GB" sz="675" kern="0" dirty="0">
              <a:solidFill>
                <a:prstClr val="white"/>
              </a:solidFill>
              <a:latin typeface="Calibri" panose="020F0502020204030204"/>
              <a:ea typeface=""/>
              <a:cs typeface=""/>
            </a:endParaRPr>
          </a:p>
        </p:txBody>
      </p:sp>
      <p:sp>
        <p:nvSpPr>
          <p:cNvPr id="8" name="Rectangle 7"/>
          <p:cNvSpPr/>
          <p:nvPr/>
        </p:nvSpPr>
        <p:spPr>
          <a:xfrm rot="5400000">
            <a:off x="8351603" y="3568481"/>
            <a:ext cx="4060471" cy="274320"/>
          </a:xfrm>
          <a:prstGeom prst="rect">
            <a:avLst/>
          </a:prstGeom>
          <a:solidFill>
            <a:sysClr val="window" lastClr="FFFFFF">
              <a:lumMod val="85000"/>
            </a:sysClr>
          </a:solidFill>
          <a:ln w="12700" cap="flat" cmpd="sng" algn="ctr">
            <a:noFill/>
            <a:prstDash val="solid"/>
            <a:miter lim="800000"/>
          </a:ln>
          <a:effectLst/>
        </p:spPr>
        <p:txBody>
          <a:bodyPr rtlCol="0" anchor="ctr"/>
          <a:lstStyle/>
          <a:p>
            <a:pPr algn="ctr" defTabSz="685783">
              <a:defRPr/>
            </a:pPr>
            <a:r>
              <a:rPr lang="en-GB" sz="1351" kern="0" dirty="0">
                <a:solidFill>
                  <a:prstClr val="white">
                    <a:lumMod val="65000"/>
                  </a:prstClr>
                </a:solidFill>
                <a:latin typeface="Calibri" panose="020F0502020204030204"/>
                <a:ea typeface=""/>
                <a:cs typeface=""/>
              </a:rPr>
              <a:t>Monitoring / Metrics</a:t>
            </a:r>
          </a:p>
        </p:txBody>
      </p:sp>
      <p:cxnSp>
        <p:nvCxnSpPr>
          <p:cNvPr id="9" name="Straight Arrow Connector 8"/>
          <p:cNvCxnSpPr/>
          <p:nvPr/>
        </p:nvCxnSpPr>
        <p:spPr>
          <a:xfrm>
            <a:off x="9590108" y="5634264"/>
            <a:ext cx="11285" cy="484651"/>
          </a:xfrm>
          <a:prstGeom prst="straightConnector1">
            <a:avLst/>
          </a:prstGeom>
          <a:noFill/>
          <a:ln w="6350" cap="flat" cmpd="sng" algn="ctr">
            <a:solidFill>
              <a:srgbClr val="000000"/>
            </a:solidFill>
            <a:prstDash val="solid"/>
            <a:miter lim="800000"/>
            <a:headEnd type="triangle"/>
            <a:tailEnd type="triangle"/>
          </a:ln>
          <a:effectLst/>
        </p:spPr>
      </p:cxnSp>
      <p:sp>
        <p:nvSpPr>
          <p:cNvPr id="10" name="Can 9"/>
          <p:cNvSpPr/>
          <p:nvPr/>
        </p:nvSpPr>
        <p:spPr>
          <a:xfrm>
            <a:off x="8403488" y="4917385"/>
            <a:ext cx="762773" cy="197319"/>
          </a:xfrm>
          <a:prstGeom prst="can">
            <a:avLst/>
          </a:prstGeom>
          <a:solidFill>
            <a:sysClr val="window" lastClr="FFFFFF">
              <a:lumMod val="95000"/>
            </a:sysClr>
          </a:solidFill>
          <a:ln w="12700" cap="flat" cmpd="sng" algn="ctr">
            <a:solidFill>
              <a:sysClr val="windowText" lastClr="000000">
                <a:lumMod val="65000"/>
                <a:lumOff val="35000"/>
              </a:sysClr>
            </a:solidFill>
            <a:prstDash val="solid"/>
            <a:miter lim="800000"/>
          </a:ln>
          <a:effectLst/>
        </p:spPr>
        <p:txBody>
          <a:bodyPr rtlCol="0" anchor="ctr"/>
          <a:lstStyle/>
          <a:p>
            <a:pPr algn="ctr" defTabSz="685783">
              <a:defRPr/>
            </a:pPr>
            <a:r>
              <a:rPr lang="en-GB" sz="500" kern="0" dirty="0">
                <a:solidFill>
                  <a:prstClr val="black"/>
                </a:solidFill>
                <a:latin typeface="Calibri" panose="020F0502020204030204"/>
                <a:ea typeface=""/>
                <a:cs typeface=""/>
              </a:rPr>
              <a:t>Computation Exec.</a:t>
            </a:r>
          </a:p>
        </p:txBody>
      </p:sp>
      <p:sp>
        <p:nvSpPr>
          <p:cNvPr id="11" name="Can 10"/>
          <p:cNvSpPr/>
          <p:nvPr/>
        </p:nvSpPr>
        <p:spPr>
          <a:xfrm>
            <a:off x="9218514" y="4917385"/>
            <a:ext cx="762773" cy="197319"/>
          </a:xfrm>
          <a:prstGeom prst="can">
            <a:avLst/>
          </a:prstGeom>
          <a:solidFill>
            <a:srgbClr val="DEFFFF"/>
          </a:solidFill>
          <a:ln w="12700" cap="flat" cmpd="sng" algn="ctr">
            <a:solidFill>
              <a:sysClr val="windowText" lastClr="000000">
                <a:lumMod val="65000"/>
                <a:lumOff val="35000"/>
              </a:sysClr>
            </a:solidFill>
            <a:prstDash val="solid"/>
            <a:miter lim="800000"/>
          </a:ln>
          <a:effectLst/>
        </p:spPr>
        <p:txBody>
          <a:bodyPr rtlCol="0" anchor="ctr"/>
          <a:lstStyle/>
          <a:p>
            <a:pPr algn="ctr" defTabSz="685783">
              <a:defRPr/>
            </a:pPr>
            <a:r>
              <a:rPr lang="en-GB" sz="600" kern="0" dirty="0">
                <a:solidFill>
                  <a:prstClr val="black"/>
                </a:solidFill>
                <a:latin typeface="Calibri" panose="020F0502020204030204"/>
                <a:ea typeface=""/>
                <a:cs typeface=""/>
              </a:rPr>
              <a:t>Results/Cache</a:t>
            </a:r>
          </a:p>
        </p:txBody>
      </p:sp>
      <p:sp>
        <p:nvSpPr>
          <p:cNvPr id="12" name="Rectangle 11"/>
          <p:cNvSpPr/>
          <p:nvPr/>
        </p:nvSpPr>
        <p:spPr>
          <a:xfrm>
            <a:off x="3251120" y="1954518"/>
            <a:ext cx="6748272" cy="1062991"/>
          </a:xfrm>
          <a:prstGeom prst="rect">
            <a:avLst/>
          </a:prstGeom>
          <a:solidFill>
            <a:srgbClr val="F2F2F2">
              <a:alpha val="49020"/>
            </a:srgbClr>
          </a:solidFill>
          <a:ln w="12700" cap="flat" cmpd="sng" algn="ctr">
            <a:solidFill>
              <a:srgbClr val="5B9BD5">
                <a:shade val="50000"/>
              </a:srgbClr>
            </a:solidFill>
            <a:prstDash val="solid"/>
            <a:miter lim="800000"/>
          </a:ln>
          <a:effectLst/>
        </p:spPr>
        <p:txBody>
          <a:bodyPr rtlCol="0" anchor="ctr"/>
          <a:lstStyle/>
          <a:p>
            <a:pPr algn="ctr" defTabSz="685783">
              <a:defRPr/>
            </a:pPr>
            <a:endParaRPr lang="en-GB" sz="751" kern="0">
              <a:solidFill>
                <a:prstClr val="white"/>
              </a:solidFill>
              <a:latin typeface="Calibri" panose="020F0502020204030204"/>
              <a:ea typeface=""/>
              <a:cs typeface=""/>
            </a:endParaRPr>
          </a:p>
        </p:txBody>
      </p:sp>
      <p:sp>
        <p:nvSpPr>
          <p:cNvPr id="13" name="Rounded Rectangle 12"/>
          <p:cNvSpPr/>
          <p:nvPr/>
        </p:nvSpPr>
        <p:spPr>
          <a:xfrm>
            <a:off x="5452539" y="2120825"/>
            <a:ext cx="1193292" cy="375476"/>
          </a:xfrm>
          <a:prstGeom prst="roundRect">
            <a:avLst/>
          </a:prstGeom>
          <a:noFill/>
          <a:ln w="12700" cap="flat" cmpd="sng" algn="ctr">
            <a:solidFill>
              <a:srgbClr val="5B9BD5">
                <a:shade val="50000"/>
              </a:srgbClr>
            </a:solidFill>
            <a:prstDash val="solid"/>
            <a:miter lim="800000"/>
          </a:ln>
          <a:effectLst/>
        </p:spPr>
        <p:txBody>
          <a:bodyPr rtlCol="0" anchor="ctr"/>
          <a:lstStyle/>
          <a:p>
            <a:pPr algn="ctr" defTabSz="685783">
              <a:defRPr/>
            </a:pPr>
            <a:r>
              <a:rPr lang="en-GB" sz="700" kern="0" dirty="0">
                <a:solidFill>
                  <a:prstClr val="black"/>
                </a:solidFill>
                <a:latin typeface="Calibri" panose="020F0502020204030204"/>
                <a:ea typeface=""/>
                <a:cs typeface=""/>
              </a:rPr>
              <a:t>Data/Products Catalogue</a:t>
            </a:r>
          </a:p>
          <a:p>
            <a:pPr algn="ctr" defTabSz="685783">
              <a:defRPr/>
            </a:pPr>
            <a:r>
              <a:rPr lang="en-GB" sz="700" kern="0" dirty="0">
                <a:solidFill>
                  <a:prstClr val="black"/>
                </a:solidFill>
                <a:latin typeface="Calibri" panose="020F0502020204030204"/>
                <a:ea typeface=""/>
                <a:cs typeface=""/>
              </a:rPr>
              <a:t>Discover/View/</a:t>
            </a:r>
          </a:p>
          <a:p>
            <a:pPr algn="ctr" defTabSz="685783">
              <a:defRPr/>
            </a:pPr>
            <a:r>
              <a:rPr lang="en-GB" sz="700" kern="0" dirty="0">
                <a:solidFill>
                  <a:prstClr val="black"/>
                </a:solidFill>
                <a:latin typeface="Calibri" panose="020F0502020204030204"/>
                <a:ea typeface=""/>
                <a:cs typeface=""/>
              </a:rPr>
              <a:t>Download</a:t>
            </a:r>
          </a:p>
        </p:txBody>
      </p:sp>
      <p:sp>
        <p:nvSpPr>
          <p:cNvPr id="14" name="Rounded Rectangle 13"/>
          <p:cNvSpPr/>
          <p:nvPr/>
        </p:nvSpPr>
        <p:spPr>
          <a:xfrm>
            <a:off x="6714411" y="2113110"/>
            <a:ext cx="1193292" cy="375476"/>
          </a:xfrm>
          <a:prstGeom prst="roundRect">
            <a:avLst/>
          </a:prstGeom>
          <a:noFill/>
          <a:ln w="12700" cap="flat" cmpd="sng" algn="ctr">
            <a:solidFill>
              <a:srgbClr val="5B9BD5">
                <a:shade val="50000"/>
              </a:srgbClr>
            </a:solidFill>
            <a:prstDash val="solid"/>
            <a:miter lim="800000"/>
          </a:ln>
          <a:effectLst/>
        </p:spPr>
        <p:txBody>
          <a:bodyPr rtlCol="0" anchor="ctr"/>
          <a:lstStyle/>
          <a:p>
            <a:pPr algn="ctr" defTabSz="685783">
              <a:defRPr/>
            </a:pPr>
            <a:r>
              <a:rPr lang="en-GB" sz="751" kern="0" dirty="0">
                <a:solidFill>
                  <a:prstClr val="black"/>
                </a:solidFill>
                <a:latin typeface="Calibri" panose="020F0502020204030204"/>
                <a:ea typeface=""/>
                <a:cs typeface=""/>
              </a:rPr>
              <a:t>Data/Product</a:t>
            </a:r>
          </a:p>
          <a:p>
            <a:pPr algn="ctr" defTabSz="685783">
              <a:defRPr/>
            </a:pPr>
            <a:r>
              <a:rPr lang="en-GB" sz="751" kern="0" dirty="0">
                <a:solidFill>
                  <a:prstClr val="black"/>
                </a:solidFill>
                <a:latin typeface="Calibri" panose="020F0502020204030204"/>
                <a:ea typeface=""/>
                <a:cs typeface=""/>
              </a:rPr>
              <a:t>Metadata Management*</a:t>
            </a:r>
          </a:p>
        </p:txBody>
      </p:sp>
      <p:sp>
        <p:nvSpPr>
          <p:cNvPr id="15" name="Rounded Rectangle 14"/>
          <p:cNvSpPr/>
          <p:nvPr/>
        </p:nvSpPr>
        <p:spPr>
          <a:xfrm>
            <a:off x="7976283" y="2086535"/>
            <a:ext cx="1940815" cy="816103"/>
          </a:xfrm>
          <a:prstGeom prst="roundRect">
            <a:avLst/>
          </a:prstGeom>
          <a:noFill/>
          <a:ln w="12700" cap="flat" cmpd="sng" algn="ctr">
            <a:solidFill>
              <a:srgbClr val="00B050"/>
            </a:solidFill>
            <a:prstDash val="solid"/>
            <a:miter lim="800000"/>
          </a:ln>
          <a:effectLst/>
        </p:spPr>
        <p:txBody>
          <a:bodyPr rtlCol="0" anchor="ctr"/>
          <a:lstStyle/>
          <a:p>
            <a:pPr defTabSz="685783">
              <a:defRPr/>
            </a:pPr>
            <a:endParaRPr lang="en-GB" sz="751" kern="0" dirty="0">
              <a:solidFill>
                <a:prstClr val="black"/>
              </a:solidFill>
              <a:latin typeface="Calibri" panose="020F0502020204030204"/>
              <a:ea typeface=""/>
              <a:cs typeface=""/>
            </a:endParaRPr>
          </a:p>
          <a:p>
            <a:pPr defTabSz="685783">
              <a:defRPr/>
            </a:pPr>
            <a:endParaRPr lang="en-GB" sz="751" kern="0" dirty="0">
              <a:solidFill>
                <a:prstClr val="black"/>
              </a:solidFill>
              <a:latin typeface="Calibri" panose="020F0502020204030204"/>
              <a:ea typeface=""/>
              <a:cs typeface=""/>
            </a:endParaRPr>
          </a:p>
        </p:txBody>
      </p:sp>
      <p:sp>
        <p:nvSpPr>
          <p:cNvPr id="16" name="Rounded Rectangle 15"/>
          <p:cNvSpPr/>
          <p:nvPr/>
        </p:nvSpPr>
        <p:spPr>
          <a:xfrm>
            <a:off x="4190667" y="2113110"/>
            <a:ext cx="1193292" cy="375476"/>
          </a:xfrm>
          <a:prstGeom prst="roundRect">
            <a:avLst/>
          </a:prstGeom>
          <a:noFill/>
          <a:ln w="12700" cap="flat" cmpd="sng" algn="ctr">
            <a:solidFill>
              <a:srgbClr val="5B9BD5">
                <a:shade val="50000"/>
              </a:srgbClr>
            </a:solidFill>
            <a:prstDash val="solid"/>
            <a:miter lim="800000"/>
          </a:ln>
          <a:effectLst/>
        </p:spPr>
        <p:txBody>
          <a:bodyPr rtlCol="0" anchor="ctr"/>
          <a:lstStyle/>
          <a:p>
            <a:pPr algn="ctr" defTabSz="685783">
              <a:defRPr/>
            </a:pPr>
            <a:r>
              <a:rPr lang="en-GB" sz="751" kern="0" dirty="0">
                <a:solidFill>
                  <a:prstClr val="black"/>
                </a:solidFill>
                <a:latin typeface="Calibri" panose="020F0502020204030204"/>
                <a:ea typeface=""/>
                <a:cs typeface=""/>
              </a:rPr>
              <a:t>Users Management*</a:t>
            </a:r>
          </a:p>
        </p:txBody>
      </p:sp>
      <p:sp>
        <p:nvSpPr>
          <p:cNvPr id="17" name="Rounded Rectangle 16"/>
          <p:cNvSpPr/>
          <p:nvPr/>
        </p:nvSpPr>
        <p:spPr>
          <a:xfrm>
            <a:off x="3333417" y="2119111"/>
            <a:ext cx="788671" cy="375476"/>
          </a:xfrm>
          <a:prstGeom prst="roundRect">
            <a:avLst/>
          </a:prstGeom>
          <a:noFill/>
          <a:ln w="12700" cap="flat" cmpd="sng" algn="ctr">
            <a:solidFill>
              <a:srgbClr val="5B9BD5">
                <a:shade val="50000"/>
              </a:srgbClr>
            </a:solidFill>
            <a:prstDash val="solid"/>
            <a:miter lim="800000"/>
          </a:ln>
          <a:effectLst/>
        </p:spPr>
        <p:txBody>
          <a:bodyPr rtlCol="0" anchor="ctr"/>
          <a:lstStyle/>
          <a:p>
            <a:pPr algn="ctr" defTabSz="685783">
              <a:defRPr/>
            </a:pPr>
            <a:r>
              <a:rPr lang="en-GB" sz="700" kern="0" dirty="0">
                <a:solidFill>
                  <a:prstClr val="black"/>
                </a:solidFill>
                <a:latin typeface="Calibri" panose="020F0502020204030204"/>
                <a:ea typeface=""/>
                <a:cs typeface=""/>
              </a:rPr>
              <a:t>Authentication</a:t>
            </a:r>
          </a:p>
        </p:txBody>
      </p:sp>
      <p:sp>
        <p:nvSpPr>
          <p:cNvPr id="18" name="Rounded Rectangle 17"/>
          <p:cNvSpPr/>
          <p:nvPr/>
        </p:nvSpPr>
        <p:spPr>
          <a:xfrm>
            <a:off x="8509673" y="2117396"/>
            <a:ext cx="1345703" cy="329539"/>
          </a:xfrm>
          <a:prstGeom prst="roundRect">
            <a:avLst/>
          </a:prstGeom>
          <a:noFill/>
          <a:ln w="12700" cap="flat" cmpd="sng" algn="ctr">
            <a:solidFill>
              <a:srgbClr val="00B050"/>
            </a:solidFill>
            <a:prstDash val="solid"/>
            <a:miter lim="800000"/>
          </a:ln>
          <a:effectLst/>
        </p:spPr>
        <p:txBody>
          <a:bodyPr rtlCol="0" anchor="ctr"/>
          <a:lstStyle/>
          <a:p>
            <a:pPr algn="ctr" defTabSz="685783">
              <a:defRPr/>
            </a:pPr>
            <a:r>
              <a:rPr lang="en-GB" sz="700" kern="0" dirty="0">
                <a:solidFill>
                  <a:prstClr val="black"/>
                </a:solidFill>
                <a:latin typeface="Calibri" panose="020F0502020204030204"/>
                <a:ea typeface=""/>
                <a:cs typeface=""/>
              </a:rPr>
              <a:t>Tools/Workflow</a:t>
            </a:r>
            <a:r>
              <a:rPr lang="en-GB" sz="751" kern="0" dirty="0">
                <a:solidFill>
                  <a:prstClr val="black"/>
                </a:solidFill>
                <a:latin typeface="Calibri" panose="020F0502020204030204"/>
                <a:ea typeface=""/>
                <a:cs typeface=""/>
              </a:rPr>
              <a:t> Management*</a:t>
            </a:r>
          </a:p>
        </p:txBody>
      </p:sp>
      <p:sp>
        <p:nvSpPr>
          <p:cNvPr id="19" name="Rounded Rectangle 18"/>
          <p:cNvSpPr/>
          <p:nvPr/>
        </p:nvSpPr>
        <p:spPr>
          <a:xfrm>
            <a:off x="8509673" y="2503363"/>
            <a:ext cx="1345703" cy="195453"/>
          </a:xfrm>
          <a:prstGeom prst="roundRect">
            <a:avLst/>
          </a:prstGeom>
          <a:noFill/>
          <a:ln w="12700" cap="flat" cmpd="sng" algn="ctr">
            <a:solidFill>
              <a:srgbClr val="00B050"/>
            </a:solidFill>
            <a:prstDash val="solid"/>
            <a:miter lim="800000"/>
          </a:ln>
          <a:effectLst/>
        </p:spPr>
        <p:txBody>
          <a:bodyPr rtlCol="0" anchor="ctr"/>
          <a:lstStyle/>
          <a:p>
            <a:pPr algn="ctr" defTabSz="685783">
              <a:defRPr/>
            </a:pPr>
            <a:r>
              <a:rPr lang="en-GB" sz="751" kern="0" dirty="0">
                <a:solidFill>
                  <a:prstClr val="black"/>
                </a:solidFill>
                <a:latin typeface="Calibri" panose="020F0502020204030204"/>
                <a:ea typeface=""/>
                <a:cs typeface=""/>
              </a:rPr>
              <a:t>Application Management*</a:t>
            </a:r>
          </a:p>
        </p:txBody>
      </p:sp>
      <p:sp>
        <p:nvSpPr>
          <p:cNvPr id="20" name="Rounded Rectangle 19"/>
          <p:cNvSpPr/>
          <p:nvPr/>
        </p:nvSpPr>
        <p:spPr>
          <a:xfrm>
            <a:off x="8509673" y="2697617"/>
            <a:ext cx="1345703" cy="163195"/>
          </a:xfrm>
          <a:prstGeom prst="roundRect">
            <a:avLst/>
          </a:prstGeom>
          <a:noFill/>
          <a:ln w="12700" cap="flat" cmpd="sng" algn="ctr">
            <a:solidFill>
              <a:srgbClr val="00B050"/>
            </a:solidFill>
            <a:prstDash val="solid"/>
            <a:miter lim="800000"/>
          </a:ln>
          <a:effectLst/>
        </p:spPr>
        <p:txBody>
          <a:bodyPr rtlCol="0" anchor="ctr"/>
          <a:lstStyle/>
          <a:p>
            <a:pPr algn="ctr" defTabSz="685783">
              <a:defRPr/>
            </a:pPr>
            <a:r>
              <a:rPr lang="en-GB" sz="700" kern="0" dirty="0">
                <a:solidFill>
                  <a:prstClr val="black"/>
                </a:solidFill>
                <a:latin typeface="Calibri" panose="020F0502020204030204"/>
                <a:ea typeface=""/>
                <a:cs typeface=""/>
              </a:rPr>
              <a:t>Applications Use</a:t>
            </a:r>
          </a:p>
        </p:txBody>
      </p:sp>
      <p:sp>
        <p:nvSpPr>
          <p:cNvPr id="21" name="Rectangle 20"/>
          <p:cNvSpPr/>
          <p:nvPr/>
        </p:nvSpPr>
        <p:spPr>
          <a:xfrm>
            <a:off x="3251120" y="1680199"/>
            <a:ext cx="6748272" cy="274320"/>
          </a:xfrm>
          <a:prstGeom prst="rect">
            <a:avLst/>
          </a:prstGeom>
          <a:gradFill>
            <a:gsLst>
              <a:gs pos="0">
                <a:srgbClr val="941333"/>
              </a:gs>
              <a:gs pos="100000">
                <a:srgbClr val="941333">
                  <a:alpha val="56000"/>
                </a:srgbClr>
              </a:gs>
            </a:gsLst>
            <a:lin ang="16200000" scaled="0"/>
          </a:gradFill>
          <a:ln w="12700" cap="flat" cmpd="sng" algn="ctr">
            <a:noFill/>
            <a:prstDash val="solid"/>
            <a:miter lim="800000"/>
          </a:ln>
          <a:effectLst/>
        </p:spPr>
        <p:txBody>
          <a:bodyPr rtlCol="0" anchor="ctr"/>
          <a:lstStyle/>
          <a:p>
            <a:pPr algn="ctr" defTabSz="685783">
              <a:defRPr/>
            </a:pPr>
            <a:r>
              <a:rPr lang="en-GB" sz="1351" kern="0" dirty="0">
                <a:solidFill>
                  <a:schemeClr val="bg1"/>
                </a:solidFill>
                <a:latin typeface="Calibri" panose="020F0502020204030204"/>
                <a:ea typeface=""/>
                <a:cs typeface=""/>
              </a:rPr>
              <a:t>WEB PORTAL</a:t>
            </a:r>
          </a:p>
        </p:txBody>
      </p:sp>
      <p:sp>
        <p:nvSpPr>
          <p:cNvPr id="22" name="Rectangle 21"/>
          <p:cNvSpPr/>
          <p:nvPr/>
        </p:nvSpPr>
        <p:spPr>
          <a:xfrm>
            <a:off x="3251120" y="3566149"/>
            <a:ext cx="6748272" cy="653796"/>
          </a:xfrm>
          <a:prstGeom prst="rect">
            <a:avLst/>
          </a:prstGeom>
          <a:solidFill>
            <a:srgbClr val="F2F2F2">
              <a:alpha val="49020"/>
            </a:srgbClr>
          </a:solidFill>
          <a:ln w="12700" cap="flat" cmpd="sng" algn="ctr">
            <a:solidFill>
              <a:srgbClr val="5B9BD5">
                <a:shade val="50000"/>
              </a:srgbClr>
            </a:solidFill>
            <a:prstDash val="solid"/>
            <a:miter lim="800000"/>
          </a:ln>
          <a:effectLst/>
        </p:spPr>
        <p:txBody>
          <a:bodyPr rtlCol="0" anchor="ctr"/>
          <a:lstStyle/>
          <a:p>
            <a:pPr algn="ctr" defTabSz="685783">
              <a:defRPr/>
            </a:pPr>
            <a:endParaRPr lang="en-GB" sz="751" kern="0">
              <a:solidFill>
                <a:prstClr val="white"/>
              </a:solidFill>
              <a:latin typeface="Calibri" panose="020F0502020204030204"/>
              <a:ea typeface=""/>
              <a:cs typeface=""/>
            </a:endParaRPr>
          </a:p>
        </p:txBody>
      </p:sp>
      <p:sp>
        <p:nvSpPr>
          <p:cNvPr id="23" name="Can 22"/>
          <p:cNvSpPr/>
          <p:nvPr/>
        </p:nvSpPr>
        <p:spPr>
          <a:xfrm>
            <a:off x="3525441" y="3637013"/>
            <a:ext cx="953263" cy="500635"/>
          </a:xfrm>
          <a:prstGeom prst="can">
            <a:avLst/>
          </a:prstGeom>
          <a:gradFill>
            <a:gsLst>
              <a:gs pos="0">
                <a:srgbClr val="941333"/>
              </a:gs>
              <a:gs pos="100000">
                <a:srgbClr val="941333">
                  <a:alpha val="56000"/>
                </a:srgbClr>
              </a:gs>
            </a:gsLst>
          </a:gradFill>
          <a:ln w="12700" cap="flat" cmpd="sng" algn="ctr">
            <a:solidFill>
              <a:srgbClr val="5B9BD5">
                <a:shade val="50000"/>
              </a:srgbClr>
            </a:solidFill>
            <a:prstDash val="solid"/>
            <a:miter lim="800000"/>
          </a:ln>
          <a:effectLst/>
        </p:spPr>
        <p:txBody>
          <a:bodyPr rtlCol="0" anchor="ctr"/>
          <a:lstStyle/>
          <a:p>
            <a:pPr algn="ctr" defTabSz="685783">
              <a:defRPr/>
            </a:pPr>
            <a:r>
              <a:rPr lang="en-GB" sz="900" kern="0" dirty="0">
                <a:solidFill>
                  <a:prstClr val="white"/>
                </a:solidFill>
                <a:latin typeface="Calibri" panose="020F0502020204030204"/>
                <a:ea typeface=""/>
                <a:cs typeface=""/>
              </a:rPr>
              <a:t>Data/Products Catalogue</a:t>
            </a:r>
          </a:p>
        </p:txBody>
      </p:sp>
      <p:sp>
        <p:nvSpPr>
          <p:cNvPr id="24" name="Can 23"/>
          <p:cNvSpPr/>
          <p:nvPr/>
        </p:nvSpPr>
        <p:spPr>
          <a:xfrm>
            <a:off x="8054487" y="3627869"/>
            <a:ext cx="921259" cy="500635"/>
          </a:xfrm>
          <a:prstGeom prst="can">
            <a:avLst/>
          </a:prstGeom>
          <a:solidFill>
            <a:srgbClr val="6D9A65"/>
          </a:solidFill>
          <a:ln w="12700" cap="flat" cmpd="sng" algn="ctr">
            <a:solidFill>
              <a:srgbClr val="6D9A65"/>
            </a:solidFill>
            <a:prstDash val="solid"/>
            <a:miter lim="800000"/>
          </a:ln>
          <a:effectLst/>
        </p:spPr>
        <p:txBody>
          <a:bodyPr rtlCol="0" anchor="ctr"/>
          <a:lstStyle/>
          <a:p>
            <a:pPr algn="ctr" defTabSz="685783">
              <a:defRPr/>
            </a:pPr>
            <a:r>
              <a:rPr lang="en-GB" sz="800" kern="0" dirty="0">
                <a:solidFill>
                  <a:prstClr val="white"/>
                </a:solidFill>
                <a:latin typeface="Calibri" panose="020F0502020204030204"/>
                <a:ea typeface=""/>
                <a:cs typeface=""/>
              </a:rPr>
              <a:t>Tools/Workflow Inventory</a:t>
            </a:r>
          </a:p>
        </p:txBody>
      </p:sp>
      <p:sp>
        <p:nvSpPr>
          <p:cNvPr id="25" name="Can 24"/>
          <p:cNvSpPr/>
          <p:nvPr/>
        </p:nvSpPr>
        <p:spPr>
          <a:xfrm>
            <a:off x="4526709" y="3637013"/>
            <a:ext cx="651511" cy="500635"/>
          </a:xfrm>
          <a:prstGeom prst="can">
            <a:avLst/>
          </a:prstGeom>
          <a:gradFill>
            <a:gsLst>
              <a:gs pos="0">
                <a:srgbClr val="941333"/>
              </a:gs>
              <a:gs pos="100000">
                <a:srgbClr val="941333">
                  <a:alpha val="56000"/>
                </a:srgbClr>
              </a:gs>
            </a:gsLst>
          </a:gradFill>
          <a:ln w="12700" cap="flat" cmpd="sng" algn="ctr">
            <a:solidFill>
              <a:srgbClr val="5B9BD5">
                <a:shade val="50000"/>
              </a:srgbClr>
            </a:solidFill>
            <a:prstDash val="solid"/>
            <a:miter lim="800000"/>
          </a:ln>
          <a:effectLst/>
        </p:spPr>
        <p:txBody>
          <a:bodyPr rtlCol="0" anchor="ctr"/>
          <a:lstStyle/>
          <a:p>
            <a:pPr algn="ctr" defTabSz="685783">
              <a:defRPr/>
            </a:pPr>
            <a:r>
              <a:rPr lang="en-GB" sz="900" kern="0" dirty="0">
                <a:solidFill>
                  <a:prstClr val="white"/>
                </a:solidFill>
                <a:latin typeface="Calibri" panose="020F0502020204030204"/>
                <a:ea typeface=""/>
                <a:cs typeface=""/>
              </a:rPr>
              <a:t>User Settings</a:t>
            </a:r>
          </a:p>
        </p:txBody>
      </p:sp>
      <p:sp>
        <p:nvSpPr>
          <p:cNvPr id="26" name="Can 25"/>
          <p:cNvSpPr/>
          <p:nvPr/>
        </p:nvSpPr>
        <p:spPr>
          <a:xfrm>
            <a:off x="5223939" y="3637013"/>
            <a:ext cx="651511" cy="500635"/>
          </a:xfrm>
          <a:prstGeom prst="can">
            <a:avLst/>
          </a:prstGeom>
          <a:gradFill>
            <a:gsLst>
              <a:gs pos="0">
                <a:srgbClr val="941333"/>
              </a:gs>
              <a:gs pos="100000">
                <a:srgbClr val="941333">
                  <a:alpha val="56000"/>
                </a:srgbClr>
              </a:gs>
            </a:gsLst>
          </a:gradFill>
          <a:ln w="12700" cap="flat" cmpd="sng" algn="ctr">
            <a:solidFill>
              <a:srgbClr val="5B9BD5">
                <a:shade val="50000"/>
              </a:srgbClr>
            </a:solidFill>
            <a:prstDash val="solid"/>
            <a:miter lim="800000"/>
          </a:ln>
          <a:effectLst/>
        </p:spPr>
        <p:txBody>
          <a:bodyPr rtlCol="0" anchor="ctr"/>
          <a:lstStyle/>
          <a:p>
            <a:pPr algn="ctr" defTabSz="685783">
              <a:defRPr/>
            </a:pPr>
            <a:r>
              <a:rPr lang="en-GB" sz="900" kern="0" dirty="0">
                <a:solidFill>
                  <a:prstClr val="white"/>
                </a:solidFill>
                <a:latin typeface="Calibri" panose="020F0502020204030204"/>
                <a:ea typeface=""/>
                <a:cs typeface=""/>
              </a:rPr>
              <a:t>User Requests</a:t>
            </a:r>
          </a:p>
        </p:txBody>
      </p:sp>
      <p:sp>
        <p:nvSpPr>
          <p:cNvPr id="27" name="Can 26"/>
          <p:cNvSpPr/>
          <p:nvPr/>
        </p:nvSpPr>
        <p:spPr>
          <a:xfrm>
            <a:off x="5923455" y="3627871"/>
            <a:ext cx="1085851" cy="515493"/>
          </a:xfrm>
          <a:prstGeom prst="can">
            <a:avLst/>
          </a:prstGeom>
          <a:gradFill>
            <a:gsLst>
              <a:gs pos="0">
                <a:srgbClr val="941333"/>
              </a:gs>
              <a:gs pos="100000">
                <a:srgbClr val="941333">
                  <a:alpha val="56000"/>
                </a:srgbClr>
              </a:gs>
            </a:gsLst>
          </a:gradFill>
          <a:ln w="12700" cap="flat" cmpd="sng" algn="ctr">
            <a:solidFill>
              <a:srgbClr val="5B9BD5">
                <a:shade val="50000"/>
              </a:srgbClr>
            </a:solidFill>
            <a:prstDash val="solid"/>
            <a:miter lim="800000"/>
          </a:ln>
          <a:effectLst/>
        </p:spPr>
        <p:txBody>
          <a:bodyPr rtlCol="0" anchor="ctr"/>
          <a:lstStyle/>
          <a:p>
            <a:pPr algn="ctr" defTabSz="685783">
              <a:defRPr/>
            </a:pPr>
            <a:r>
              <a:rPr lang="en-GB" sz="900" kern="0" dirty="0">
                <a:solidFill>
                  <a:prstClr val="white"/>
                </a:solidFill>
                <a:latin typeface="Calibri" panose="020F0502020204030204"/>
                <a:ea typeface=""/>
                <a:cs typeface=""/>
              </a:rPr>
              <a:t>Web Pages</a:t>
            </a:r>
          </a:p>
          <a:p>
            <a:pPr algn="ctr" defTabSz="685783">
              <a:defRPr/>
            </a:pPr>
            <a:r>
              <a:rPr lang="en-GB" sz="675" kern="0" dirty="0">
                <a:solidFill>
                  <a:prstClr val="white"/>
                </a:solidFill>
                <a:latin typeface="Calibri" panose="020F0502020204030204"/>
                <a:ea typeface=""/>
                <a:cs typeface=""/>
              </a:rPr>
              <a:t>Content Management System</a:t>
            </a:r>
          </a:p>
        </p:txBody>
      </p:sp>
      <p:sp>
        <p:nvSpPr>
          <p:cNvPr id="28" name="Rectangle 27"/>
          <p:cNvSpPr/>
          <p:nvPr/>
        </p:nvSpPr>
        <p:spPr>
          <a:xfrm>
            <a:off x="3271695" y="4398013"/>
            <a:ext cx="3296412" cy="294895"/>
          </a:xfrm>
          <a:prstGeom prst="rect">
            <a:avLst/>
          </a:prstGeom>
          <a:gradFill>
            <a:gsLst>
              <a:gs pos="0">
                <a:srgbClr val="941333"/>
              </a:gs>
              <a:gs pos="100000">
                <a:srgbClr val="941333">
                  <a:alpha val="56000"/>
                </a:srgbClr>
              </a:gs>
            </a:gsLst>
          </a:gradFill>
          <a:ln w="12700" cap="flat" cmpd="sng" algn="ctr">
            <a:solidFill>
              <a:srgbClr val="5B9BD5">
                <a:shade val="50000"/>
              </a:srgbClr>
            </a:solidFill>
            <a:prstDash val="solid"/>
            <a:miter lim="800000"/>
          </a:ln>
          <a:effectLst/>
        </p:spPr>
        <p:txBody>
          <a:bodyPr rtlCol="0" anchor="ctr"/>
          <a:lstStyle/>
          <a:p>
            <a:pPr algn="ctr" defTabSz="685783">
              <a:defRPr/>
            </a:pPr>
            <a:r>
              <a:rPr lang="en-GB" sz="1351" kern="0" dirty="0">
                <a:solidFill>
                  <a:schemeClr val="bg1"/>
                </a:solidFill>
                <a:latin typeface="Calibri" panose="020F0502020204030204"/>
                <a:ea typeface=""/>
                <a:cs typeface=""/>
              </a:rPr>
              <a:t>BROKER</a:t>
            </a:r>
            <a:r>
              <a:rPr lang="en-GB" sz="1351" kern="0" dirty="0">
                <a:solidFill>
                  <a:prstClr val="black"/>
                </a:solidFill>
                <a:latin typeface="Calibri" panose="020F0502020204030204"/>
                <a:ea typeface=""/>
                <a:cs typeface=""/>
              </a:rPr>
              <a:t> / </a:t>
            </a:r>
            <a:r>
              <a:rPr lang="en-GB" sz="1351" kern="0" dirty="0">
                <a:solidFill>
                  <a:schemeClr val="bg1"/>
                </a:solidFill>
                <a:latin typeface="Calibri" panose="020F0502020204030204"/>
                <a:ea typeface=""/>
                <a:cs typeface=""/>
              </a:rPr>
              <a:t>Scheduler</a:t>
            </a:r>
          </a:p>
        </p:txBody>
      </p:sp>
      <p:sp>
        <p:nvSpPr>
          <p:cNvPr id="29" name="Rectangle 28"/>
          <p:cNvSpPr/>
          <p:nvPr/>
        </p:nvSpPr>
        <p:spPr>
          <a:xfrm>
            <a:off x="7421829" y="4431827"/>
            <a:ext cx="2596152" cy="294895"/>
          </a:xfrm>
          <a:prstGeom prst="rect">
            <a:avLst/>
          </a:prstGeom>
          <a:solidFill>
            <a:srgbClr val="6D9A65"/>
          </a:solidFill>
          <a:ln w="12700" cap="flat" cmpd="sng" algn="ctr">
            <a:solidFill>
              <a:srgbClr val="5B9BD5">
                <a:shade val="50000"/>
              </a:srgbClr>
            </a:solidFill>
            <a:prstDash val="solid"/>
            <a:miter lim="800000"/>
          </a:ln>
          <a:effectLst/>
        </p:spPr>
        <p:txBody>
          <a:bodyPr rtlCol="0" anchor="ctr"/>
          <a:lstStyle/>
          <a:p>
            <a:pPr algn="ctr" defTabSz="685783">
              <a:defRPr/>
            </a:pPr>
            <a:r>
              <a:rPr lang="en-GB" sz="1351" kern="0" dirty="0">
                <a:solidFill>
                  <a:prstClr val="white"/>
                </a:solidFill>
                <a:latin typeface="Calibri" panose="020F0502020204030204"/>
                <a:ea typeface=""/>
                <a:cs typeface=""/>
              </a:rPr>
              <a:t>Compute</a:t>
            </a:r>
          </a:p>
        </p:txBody>
      </p:sp>
      <p:sp>
        <p:nvSpPr>
          <p:cNvPr id="30" name="Rectangle 29"/>
          <p:cNvSpPr/>
          <p:nvPr/>
        </p:nvSpPr>
        <p:spPr>
          <a:xfrm>
            <a:off x="3271695" y="4692907"/>
            <a:ext cx="3296412" cy="500956"/>
          </a:xfrm>
          <a:prstGeom prst="rect">
            <a:avLst/>
          </a:prstGeom>
          <a:solidFill>
            <a:srgbClr val="F2F2F2">
              <a:alpha val="49020"/>
            </a:srgbClr>
          </a:solidFill>
          <a:ln w="12700" cap="flat" cmpd="sng" algn="ctr">
            <a:solidFill>
              <a:srgbClr val="5B9BD5">
                <a:shade val="50000"/>
              </a:srgbClr>
            </a:solidFill>
            <a:prstDash val="solid"/>
            <a:miter lim="800000"/>
          </a:ln>
          <a:effectLst/>
        </p:spPr>
        <p:txBody>
          <a:bodyPr rtlCol="0" anchor="ctr"/>
          <a:lstStyle/>
          <a:p>
            <a:pPr algn="ctr" defTabSz="685783">
              <a:defRPr/>
            </a:pPr>
            <a:endParaRPr lang="en-GB" sz="1351" kern="0">
              <a:solidFill>
                <a:prstClr val="white"/>
              </a:solidFill>
              <a:latin typeface="Calibri" panose="020F0502020204030204"/>
              <a:ea typeface=""/>
              <a:cs typeface=""/>
            </a:endParaRPr>
          </a:p>
        </p:txBody>
      </p:sp>
      <p:sp>
        <p:nvSpPr>
          <p:cNvPr id="31" name="Can 30"/>
          <p:cNvSpPr/>
          <p:nvPr/>
        </p:nvSpPr>
        <p:spPr>
          <a:xfrm>
            <a:off x="4594145" y="4795776"/>
            <a:ext cx="947552" cy="313819"/>
          </a:xfrm>
          <a:prstGeom prst="can">
            <a:avLst>
              <a:gd name="adj" fmla="val 13421"/>
            </a:avLst>
          </a:prstGeom>
          <a:noFill/>
          <a:ln w="12700" cap="flat" cmpd="sng" algn="ctr">
            <a:solidFill>
              <a:sysClr val="windowText" lastClr="000000">
                <a:lumMod val="65000"/>
                <a:lumOff val="35000"/>
              </a:sysClr>
            </a:solidFill>
            <a:prstDash val="solid"/>
            <a:miter lim="800000"/>
          </a:ln>
          <a:effectLst/>
        </p:spPr>
        <p:txBody>
          <a:bodyPr rtlCol="0" anchor="ctr"/>
          <a:lstStyle/>
          <a:p>
            <a:pPr algn="ctr" defTabSz="685783">
              <a:defRPr/>
            </a:pPr>
            <a:r>
              <a:rPr lang="en-GB" sz="900" kern="0" dirty="0">
                <a:solidFill>
                  <a:prstClr val="black"/>
                </a:solidFill>
                <a:latin typeface="Calibri" panose="020F0502020204030204"/>
                <a:ea typeface=""/>
                <a:cs typeface=""/>
              </a:rPr>
              <a:t>Queues</a:t>
            </a:r>
          </a:p>
          <a:p>
            <a:pPr algn="ctr" defTabSz="685783">
              <a:defRPr/>
            </a:pPr>
            <a:r>
              <a:rPr lang="en-GB" sz="900" kern="0" dirty="0">
                <a:solidFill>
                  <a:prstClr val="black"/>
                </a:solidFill>
                <a:latin typeface="Calibri" panose="020F0502020204030204"/>
                <a:ea typeface=""/>
                <a:cs typeface=""/>
              </a:rPr>
              <a:t>Status</a:t>
            </a:r>
          </a:p>
        </p:txBody>
      </p:sp>
      <p:sp>
        <p:nvSpPr>
          <p:cNvPr id="32" name="Rectangle 31"/>
          <p:cNvSpPr/>
          <p:nvPr/>
        </p:nvSpPr>
        <p:spPr>
          <a:xfrm>
            <a:off x="7421829" y="4726722"/>
            <a:ext cx="2596152" cy="452628"/>
          </a:xfrm>
          <a:prstGeom prst="rect">
            <a:avLst/>
          </a:prstGeom>
          <a:noFill/>
          <a:ln w="12700" cap="flat" cmpd="sng" algn="ctr">
            <a:solidFill>
              <a:srgbClr val="5B9BD5">
                <a:shade val="50000"/>
              </a:srgbClr>
            </a:solidFill>
            <a:prstDash val="solid"/>
            <a:miter lim="800000"/>
          </a:ln>
          <a:effectLst/>
        </p:spPr>
        <p:txBody>
          <a:bodyPr rtlCol="0" anchor="ctr"/>
          <a:lstStyle/>
          <a:p>
            <a:pPr algn="ctr" defTabSz="685783">
              <a:defRPr/>
            </a:pPr>
            <a:endParaRPr lang="en-GB" sz="1351" kern="0">
              <a:solidFill>
                <a:prstClr val="white"/>
              </a:solidFill>
              <a:latin typeface="Calibri" panose="020F0502020204030204"/>
              <a:ea typeface=""/>
              <a:cs typeface=""/>
            </a:endParaRPr>
          </a:p>
        </p:txBody>
      </p:sp>
      <p:sp>
        <p:nvSpPr>
          <p:cNvPr id="33" name="Can 32"/>
          <p:cNvSpPr/>
          <p:nvPr/>
        </p:nvSpPr>
        <p:spPr>
          <a:xfrm>
            <a:off x="9014607" y="3633705"/>
            <a:ext cx="884683" cy="500635"/>
          </a:xfrm>
          <a:prstGeom prst="can">
            <a:avLst>
              <a:gd name="adj" fmla="val 26803"/>
            </a:avLst>
          </a:prstGeom>
          <a:solidFill>
            <a:srgbClr val="6D9A65"/>
          </a:solidFill>
          <a:ln w="12700" cap="flat" cmpd="sng" algn="ctr">
            <a:solidFill>
              <a:srgbClr val="5B9BD5">
                <a:shade val="50000"/>
              </a:srgbClr>
            </a:solidFill>
            <a:prstDash val="solid"/>
            <a:miter lim="800000"/>
          </a:ln>
          <a:effectLst/>
        </p:spPr>
        <p:txBody>
          <a:bodyPr rtlCol="0" anchor="ctr"/>
          <a:lstStyle/>
          <a:p>
            <a:pPr algn="ctr" defTabSz="685783">
              <a:defRPr/>
            </a:pPr>
            <a:r>
              <a:rPr lang="en-GB" sz="900" kern="0" dirty="0">
                <a:solidFill>
                  <a:prstClr val="white"/>
                </a:solidFill>
                <a:latin typeface="Calibri" panose="020F0502020204030204"/>
                <a:ea typeface=""/>
                <a:cs typeface=""/>
              </a:rPr>
              <a:t>Applications</a:t>
            </a:r>
          </a:p>
          <a:p>
            <a:pPr algn="ctr" defTabSz="685783">
              <a:defRPr/>
            </a:pPr>
            <a:r>
              <a:rPr lang="en-GB" sz="900" kern="0" dirty="0">
                <a:solidFill>
                  <a:prstClr val="white"/>
                </a:solidFill>
                <a:latin typeface="Calibri" panose="020F0502020204030204"/>
                <a:ea typeface=""/>
                <a:cs typeface=""/>
              </a:rPr>
              <a:t>inventory</a:t>
            </a:r>
          </a:p>
        </p:txBody>
      </p:sp>
      <p:sp>
        <p:nvSpPr>
          <p:cNvPr id="34" name="Can 33"/>
          <p:cNvSpPr/>
          <p:nvPr/>
        </p:nvSpPr>
        <p:spPr>
          <a:xfrm>
            <a:off x="9216352" y="4805274"/>
            <a:ext cx="764768" cy="169887"/>
          </a:xfrm>
          <a:prstGeom prst="can">
            <a:avLst/>
          </a:prstGeom>
          <a:solidFill>
            <a:srgbClr val="DEFFFF"/>
          </a:solidFill>
          <a:ln w="12700" cap="flat" cmpd="sng" algn="ctr">
            <a:solidFill>
              <a:sysClr val="windowText" lastClr="000000">
                <a:lumMod val="65000"/>
                <a:lumOff val="35000"/>
              </a:sysClr>
            </a:solidFill>
            <a:prstDash val="solid"/>
            <a:miter lim="800000"/>
          </a:ln>
          <a:effectLst/>
        </p:spPr>
        <p:txBody>
          <a:bodyPr rtlCol="0" anchor="ctr"/>
          <a:lstStyle/>
          <a:p>
            <a:pPr algn="ctr" defTabSz="685783">
              <a:defRPr/>
            </a:pPr>
            <a:r>
              <a:rPr lang="en-GB" sz="600" kern="0" dirty="0">
                <a:solidFill>
                  <a:prstClr val="black"/>
                </a:solidFill>
                <a:latin typeface="Calibri" panose="020F0502020204030204"/>
                <a:ea typeface=""/>
                <a:cs typeface=""/>
              </a:rPr>
              <a:t>Staging</a:t>
            </a:r>
          </a:p>
        </p:txBody>
      </p:sp>
      <p:sp>
        <p:nvSpPr>
          <p:cNvPr id="35" name="Rectangle 34"/>
          <p:cNvSpPr/>
          <p:nvPr/>
        </p:nvSpPr>
        <p:spPr>
          <a:xfrm>
            <a:off x="3271725" y="5424617"/>
            <a:ext cx="1266444" cy="202753"/>
          </a:xfrm>
          <a:prstGeom prst="rect">
            <a:avLst/>
          </a:prstGeom>
          <a:solidFill>
            <a:srgbClr val="000000"/>
          </a:solidFill>
          <a:ln w="12700" cap="flat" cmpd="sng" algn="ctr">
            <a:solidFill>
              <a:srgbClr val="5B9BD5">
                <a:shade val="50000"/>
              </a:srgbClr>
            </a:solidFill>
            <a:prstDash val="solid"/>
            <a:miter lim="800000"/>
          </a:ln>
          <a:effectLst/>
        </p:spPr>
        <p:txBody>
          <a:bodyPr rtlCol="0" anchor="ctr"/>
          <a:lstStyle/>
          <a:p>
            <a:pPr algn="ctr" defTabSz="685783">
              <a:defRPr/>
            </a:pPr>
            <a:r>
              <a:rPr lang="en-GB" sz="1100" kern="0" dirty="0">
                <a:solidFill>
                  <a:prstClr val="white"/>
                </a:solidFill>
                <a:latin typeface="Calibri" panose="020F0502020204030204"/>
                <a:ea typeface=""/>
                <a:cs typeface=""/>
              </a:rPr>
              <a:t>Adaptor</a:t>
            </a:r>
          </a:p>
        </p:txBody>
      </p:sp>
      <p:sp>
        <p:nvSpPr>
          <p:cNvPr id="36" name="Rectangle 35"/>
          <p:cNvSpPr/>
          <p:nvPr/>
        </p:nvSpPr>
        <p:spPr>
          <a:xfrm>
            <a:off x="4684473" y="5427781"/>
            <a:ext cx="1266444" cy="196303"/>
          </a:xfrm>
          <a:prstGeom prst="rect">
            <a:avLst/>
          </a:prstGeom>
          <a:solidFill>
            <a:srgbClr val="000000"/>
          </a:solidFill>
          <a:ln w="12700" cap="flat" cmpd="sng" algn="ctr">
            <a:solidFill>
              <a:srgbClr val="5B9BD5">
                <a:shade val="50000"/>
              </a:srgbClr>
            </a:solidFill>
            <a:prstDash val="solid"/>
            <a:miter lim="800000"/>
          </a:ln>
          <a:effectLst/>
        </p:spPr>
        <p:txBody>
          <a:bodyPr rtlCol="0" anchor="ctr"/>
          <a:lstStyle/>
          <a:p>
            <a:pPr algn="ctr" defTabSz="685783"/>
            <a:r>
              <a:rPr lang="en-GB" sz="1100" kern="0" dirty="0">
                <a:solidFill>
                  <a:prstClr val="white"/>
                </a:solidFill>
                <a:latin typeface="Calibri" panose="020F0502020204030204"/>
                <a:ea typeface=""/>
                <a:cs typeface=""/>
              </a:rPr>
              <a:t>Adaptor</a:t>
            </a:r>
          </a:p>
        </p:txBody>
      </p:sp>
      <p:sp>
        <p:nvSpPr>
          <p:cNvPr id="37" name="Rectangle 36"/>
          <p:cNvSpPr/>
          <p:nvPr/>
        </p:nvSpPr>
        <p:spPr>
          <a:xfrm>
            <a:off x="7508435" y="5424616"/>
            <a:ext cx="1266444" cy="199467"/>
          </a:xfrm>
          <a:prstGeom prst="rect">
            <a:avLst/>
          </a:prstGeom>
          <a:solidFill>
            <a:srgbClr val="000000"/>
          </a:solidFill>
          <a:ln w="12700" cap="flat" cmpd="sng" algn="ctr">
            <a:solidFill>
              <a:srgbClr val="5B9BD5">
                <a:shade val="50000"/>
              </a:srgbClr>
            </a:solidFill>
            <a:prstDash val="solid"/>
            <a:miter lim="800000"/>
          </a:ln>
          <a:effectLst/>
        </p:spPr>
        <p:txBody>
          <a:bodyPr rtlCol="0" anchor="ctr"/>
          <a:lstStyle/>
          <a:p>
            <a:pPr algn="ctr" defTabSz="685783">
              <a:defRPr/>
            </a:pPr>
            <a:r>
              <a:rPr lang="en-GB" sz="1100" kern="0" dirty="0">
                <a:solidFill>
                  <a:prstClr val="white"/>
                </a:solidFill>
                <a:latin typeface="Calibri" panose="020F0502020204030204"/>
                <a:ea typeface=""/>
                <a:cs typeface=""/>
              </a:rPr>
              <a:t>Adaptor</a:t>
            </a:r>
          </a:p>
        </p:txBody>
      </p:sp>
      <p:sp>
        <p:nvSpPr>
          <p:cNvPr id="38" name="Rectangle 37"/>
          <p:cNvSpPr/>
          <p:nvPr/>
        </p:nvSpPr>
        <p:spPr>
          <a:xfrm>
            <a:off x="8921574" y="5425402"/>
            <a:ext cx="1151001" cy="144905"/>
          </a:xfrm>
          <a:prstGeom prst="rect">
            <a:avLst/>
          </a:prstGeom>
          <a:solidFill>
            <a:srgbClr val="000000"/>
          </a:solidFill>
          <a:ln w="12700" cap="flat" cmpd="sng" algn="ctr">
            <a:solidFill>
              <a:srgbClr val="5B9BD5">
                <a:shade val="50000"/>
              </a:srgbClr>
            </a:solidFill>
            <a:prstDash val="solid"/>
            <a:miter lim="800000"/>
          </a:ln>
          <a:effectLst/>
        </p:spPr>
        <p:txBody>
          <a:bodyPr rtlCol="0" anchor="ctr"/>
          <a:lstStyle/>
          <a:p>
            <a:pPr algn="ctr" defTabSz="685783">
              <a:defRPr/>
            </a:pPr>
            <a:endParaRPr lang="en-GB" sz="1100" kern="0" dirty="0">
              <a:solidFill>
                <a:prstClr val="white"/>
              </a:solidFill>
              <a:latin typeface="Calibri" panose="020F0502020204030204"/>
              <a:ea typeface=""/>
              <a:cs typeface=""/>
            </a:endParaRPr>
          </a:p>
        </p:txBody>
      </p:sp>
      <p:sp>
        <p:nvSpPr>
          <p:cNvPr id="39" name="Rectangle 38"/>
          <p:cNvSpPr/>
          <p:nvPr/>
        </p:nvSpPr>
        <p:spPr>
          <a:xfrm>
            <a:off x="9014608" y="5518435"/>
            <a:ext cx="1151001" cy="115829"/>
          </a:xfrm>
          <a:prstGeom prst="rect">
            <a:avLst/>
          </a:prstGeom>
          <a:solidFill>
            <a:srgbClr val="000000"/>
          </a:solidFill>
          <a:ln w="12700" cap="flat" cmpd="sng" algn="ctr">
            <a:solidFill>
              <a:srgbClr val="5B9BD5">
                <a:shade val="50000"/>
              </a:srgbClr>
            </a:solidFill>
            <a:prstDash val="solid"/>
            <a:miter lim="800000"/>
          </a:ln>
          <a:effectLst/>
        </p:spPr>
        <p:txBody>
          <a:bodyPr rtlCol="0" anchor="ctr"/>
          <a:lstStyle/>
          <a:p>
            <a:pPr algn="ctr" defTabSz="685783">
              <a:defRPr/>
            </a:pPr>
            <a:r>
              <a:rPr lang="en-GB" sz="1100" kern="0" dirty="0">
                <a:solidFill>
                  <a:prstClr val="white"/>
                </a:solidFill>
                <a:latin typeface="Calibri" panose="020F0502020204030204"/>
                <a:ea typeface=""/>
                <a:cs typeface=""/>
              </a:rPr>
              <a:t>Adaptor</a:t>
            </a:r>
          </a:p>
        </p:txBody>
      </p:sp>
      <p:sp>
        <p:nvSpPr>
          <p:cNvPr id="40" name="Rounded Rectangle 39"/>
          <p:cNvSpPr/>
          <p:nvPr/>
        </p:nvSpPr>
        <p:spPr>
          <a:xfrm>
            <a:off x="5435395" y="2550047"/>
            <a:ext cx="1193292" cy="375476"/>
          </a:xfrm>
          <a:prstGeom prst="roundRect">
            <a:avLst/>
          </a:prstGeom>
          <a:noFill/>
          <a:ln w="12700" cap="flat" cmpd="sng" algn="ctr">
            <a:solidFill>
              <a:srgbClr val="5B9BD5">
                <a:shade val="50000"/>
              </a:srgbClr>
            </a:solidFill>
            <a:prstDash val="solid"/>
            <a:miter lim="800000"/>
          </a:ln>
          <a:effectLst/>
        </p:spPr>
        <p:txBody>
          <a:bodyPr rtlCol="0" anchor="ctr"/>
          <a:lstStyle/>
          <a:p>
            <a:pPr algn="ctr" defTabSz="685783">
              <a:defRPr/>
            </a:pPr>
            <a:r>
              <a:rPr lang="en-GB" sz="751" kern="0" dirty="0">
                <a:solidFill>
                  <a:prstClr val="black"/>
                </a:solidFill>
                <a:latin typeface="Calibri" panose="020F0502020204030204"/>
                <a:ea typeface=""/>
                <a:cs typeface=""/>
              </a:rPr>
              <a:t>Data/Products Catalogue</a:t>
            </a:r>
          </a:p>
          <a:p>
            <a:pPr algn="ctr" defTabSz="685783">
              <a:defRPr/>
            </a:pPr>
            <a:r>
              <a:rPr lang="en-GB" sz="751" kern="0" dirty="0">
                <a:solidFill>
                  <a:prstClr val="black"/>
                </a:solidFill>
                <a:latin typeface="Calibri" panose="020F0502020204030204"/>
                <a:ea typeface=""/>
                <a:cs typeface=""/>
              </a:rPr>
              <a:t>Iso19115 Export</a:t>
            </a:r>
          </a:p>
        </p:txBody>
      </p:sp>
      <p:sp>
        <p:nvSpPr>
          <p:cNvPr id="41" name="Can 40"/>
          <p:cNvSpPr/>
          <p:nvPr/>
        </p:nvSpPr>
        <p:spPr>
          <a:xfrm>
            <a:off x="7453843" y="4777559"/>
            <a:ext cx="890423" cy="354752"/>
          </a:xfrm>
          <a:prstGeom prst="can">
            <a:avLst>
              <a:gd name="adj" fmla="val 17735"/>
            </a:avLst>
          </a:prstGeom>
          <a:solidFill>
            <a:srgbClr val="70AD47">
              <a:lumMod val="40000"/>
              <a:lumOff val="60000"/>
            </a:srgbClr>
          </a:solidFill>
          <a:ln w="12700" cap="flat" cmpd="sng" algn="ctr">
            <a:solidFill>
              <a:sysClr val="windowText" lastClr="000000">
                <a:lumMod val="65000"/>
                <a:lumOff val="35000"/>
              </a:sysClr>
            </a:solidFill>
            <a:prstDash val="solid"/>
            <a:miter lim="800000"/>
          </a:ln>
          <a:effectLst/>
        </p:spPr>
        <p:txBody>
          <a:bodyPr rtlCol="0" anchor="ctr"/>
          <a:lstStyle/>
          <a:p>
            <a:pPr algn="ctr" defTabSz="685783">
              <a:defRPr/>
            </a:pPr>
            <a:r>
              <a:rPr lang="en-GB" sz="700" kern="0" dirty="0">
                <a:solidFill>
                  <a:prstClr val="black"/>
                </a:solidFill>
                <a:latin typeface="Calibri" panose="020F0502020204030204"/>
                <a:ea typeface=""/>
                <a:cs typeface=""/>
              </a:rPr>
              <a:t>Tools/Workflows Repository</a:t>
            </a:r>
          </a:p>
        </p:txBody>
      </p:sp>
      <p:sp>
        <p:nvSpPr>
          <p:cNvPr id="42" name="Can 41"/>
          <p:cNvSpPr/>
          <p:nvPr/>
        </p:nvSpPr>
        <p:spPr>
          <a:xfrm>
            <a:off x="8405314" y="4783150"/>
            <a:ext cx="762773" cy="197319"/>
          </a:xfrm>
          <a:prstGeom prst="can">
            <a:avLst/>
          </a:prstGeom>
          <a:solidFill>
            <a:sysClr val="window" lastClr="FFFFFF">
              <a:lumMod val="95000"/>
            </a:sysClr>
          </a:solidFill>
          <a:ln w="12700" cap="flat" cmpd="sng" algn="ctr">
            <a:solidFill>
              <a:sysClr val="windowText" lastClr="000000">
                <a:lumMod val="65000"/>
                <a:lumOff val="35000"/>
              </a:sysClr>
            </a:solidFill>
            <a:prstDash val="solid"/>
            <a:miter lim="800000"/>
          </a:ln>
          <a:effectLst/>
        </p:spPr>
        <p:txBody>
          <a:bodyPr rtlCol="0" anchor="ctr"/>
          <a:lstStyle/>
          <a:p>
            <a:pPr algn="ctr" defTabSz="685783">
              <a:defRPr/>
            </a:pPr>
            <a:r>
              <a:rPr lang="en-GB" sz="500" kern="0" dirty="0">
                <a:solidFill>
                  <a:prstClr val="black"/>
                </a:solidFill>
                <a:latin typeface="Calibri" panose="020F0502020204030204"/>
                <a:ea typeface=""/>
                <a:cs typeface=""/>
              </a:rPr>
              <a:t>Computation</a:t>
            </a:r>
            <a:r>
              <a:rPr lang="en-GB" sz="600" kern="0" dirty="0">
                <a:solidFill>
                  <a:prstClr val="black"/>
                </a:solidFill>
                <a:latin typeface="Calibri" panose="020F0502020204030204"/>
                <a:ea typeface=""/>
                <a:cs typeface=""/>
              </a:rPr>
              <a:t> Exec.</a:t>
            </a:r>
          </a:p>
        </p:txBody>
      </p:sp>
      <p:cxnSp>
        <p:nvCxnSpPr>
          <p:cNvPr id="43" name="Straight Arrow Connector 42"/>
          <p:cNvCxnSpPr/>
          <p:nvPr/>
        </p:nvCxnSpPr>
        <p:spPr>
          <a:xfrm>
            <a:off x="6625256" y="3017508"/>
            <a:ext cx="0" cy="274320"/>
          </a:xfrm>
          <a:prstGeom prst="straightConnector1">
            <a:avLst/>
          </a:prstGeom>
          <a:noFill/>
          <a:ln w="6350" cap="flat" cmpd="sng" algn="ctr">
            <a:solidFill>
              <a:srgbClr val="5B9BD5"/>
            </a:solidFill>
            <a:prstDash val="solid"/>
            <a:miter lim="800000"/>
            <a:headEnd type="triangle"/>
            <a:tailEnd type="triangle"/>
          </a:ln>
          <a:effectLst/>
        </p:spPr>
      </p:cxnSp>
      <p:cxnSp>
        <p:nvCxnSpPr>
          <p:cNvPr id="44" name="Elbow Connector 43"/>
          <p:cNvCxnSpPr>
            <a:stCxn id="22" idx="2"/>
            <a:endCxn id="28" idx="0"/>
          </p:cNvCxnSpPr>
          <p:nvPr/>
        </p:nvCxnSpPr>
        <p:spPr>
          <a:xfrm rot="5400000">
            <a:off x="5683546" y="3456300"/>
            <a:ext cx="178068" cy="1705355"/>
          </a:xfrm>
          <a:prstGeom prst="bentConnector3">
            <a:avLst>
              <a:gd name="adj1" fmla="val 50000"/>
            </a:avLst>
          </a:prstGeom>
          <a:noFill/>
          <a:ln w="6350" cap="flat" cmpd="sng" algn="ctr">
            <a:solidFill>
              <a:srgbClr val="5B9BD5"/>
            </a:solidFill>
            <a:prstDash val="solid"/>
            <a:miter lim="800000"/>
            <a:headEnd type="triangle" w="sm" len="med"/>
            <a:tailEnd type="triangle" w="sm" len="med"/>
          </a:ln>
          <a:effectLst/>
        </p:spPr>
      </p:cxnSp>
      <p:sp>
        <p:nvSpPr>
          <p:cNvPr id="45" name="Rectangle 44"/>
          <p:cNvSpPr/>
          <p:nvPr/>
        </p:nvSpPr>
        <p:spPr>
          <a:xfrm rot="16200000">
            <a:off x="947776" y="3570879"/>
            <a:ext cx="4055681" cy="274320"/>
          </a:xfrm>
          <a:prstGeom prst="rect">
            <a:avLst/>
          </a:prstGeom>
          <a:solidFill>
            <a:sysClr val="window" lastClr="FFFFFF">
              <a:lumMod val="85000"/>
            </a:sysClr>
          </a:solidFill>
          <a:ln w="12700" cap="flat" cmpd="sng" algn="ctr">
            <a:noFill/>
            <a:prstDash val="solid"/>
            <a:miter lim="800000"/>
          </a:ln>
          <a:effectLst/>
        </p:spPr>
        <p:txBody>
          <a:bodyPr rtlCol="0" anchor="ctr"/>
          <a:lstStyle/>
          <a:p>
            <a:pPr algn="ctr" defTabSz="685783">
              <a:defRPr/>
            </a:pPr>
            <a:r>
              <a:rPr lang="en-GB" sz="1351" kern="0" dirty="0">
                <a:solidFill>
                  <a:prstClr val="white">
                    <a:lumMod val="65000"/>
                  </a:prstClr>
                </a:solidFill>
                <a:latin typeface="Calibri" panose="020F0502020204030204"/>
                <a:ea typeface=""/>
                <a:cs typeface=""/>
              </a:rPr>
              <a:t>Monitoring / Metrics</a:t>
            </a:r>
          </a:p>
        </p:txBody>
      </p:sp>
      <p:grpSp>
        <p:nvGrpSpPr>
          <p:cNvPr id="46" name="Group 45"/>
          <p:cNvGrpSpPr/>
          <p:nvPr/>
        </p:nvGrpSpPr>
        <p:grpSpPr>
          <a:xfrm>
            <a:off x="4752781" y="5942566"/>
            <a:ext cx="1105135" cy="824805"/>
            <a:chOff x="4197771" y="6698171"/>
            <a:chExt cx="1473513" cy="1099740"/>
          </a:xfrm>
        </p:grpSpPr>
        <p:sp>
          <p:nvSpPr>
            <p:cNvPr id="47" name="Flowchart: Magnetic Disk 57"/>
            <p:cNvSpPr/>
            <p:nvPr/>
          </p:nvSpPr>
          <p:spPr>
            <a:xfrm>
              <a:off x="4197771" y="7176342"/>
              <a:ext cx="1469970" cy="621569"/>
            </a:xfrm>
            <a:prstGeom prst="flowChartMagneticDisk">
              <a:avLst/>
            </a:prstGeom>
            <a:solidFill>
              <a:sysClr val="window" lastClr="FFFFFF">
                <a:lumMod val="95000"/>
              </a:sysClr>
            </a:solidFill>
            <a:ln w="12700" cap="flat" cmpd="sng" algn="ctr">
              <a:solidFill>
                <a:srgbClr val="5B9BD5">
                  <a:shade val="50000"/>
                </a:srgbClr>
              </a:solidFill>
              <a:prstDash val="solid"/>
              <a:miter lim="800000"/>
            </a:ln>
            <a:effectLst/>
          </p:spPr>
          <p:txBody>
            <a:bodyPr rtlCol="0" anchor="ctr"/>
            <a:lstStyle/>
            <a:p>
              <a:pPr algn="ctr" defTabSz="685783">
                <a:defRPr/>
              </a:pPr>
              <a:r>
                <a:rPr lang="en-GB" sz="1051" kern="0" dirty="0">
                  <a:solidFill>
                    <a:sysClr val="windowText" lastClr="000000"/>
                  </a:solidFill>
                  <a:latin typeface="Calibri" panose="020F0502020204030204"/>
                  <a:ea typeface=""/>
                  <a:cs typeface=""/>
                </a:rPr>
                <a:t>DATA</a:t>
              </a:r>
            </a:p>
            <a:p>
              <a:pPr algn="ctr" defTabSz="685783">
                <a:defRPr/>
              </a:pPr>
              <a:r>
                <a:rPr lang="en-GB" sz="751" kern="0" dirty="0">
                  <a:solidFill>
                    <a:sysClr val="windowText" lastClr="000000"/>
                  </a:solidFill>
                  <a:latin typeface="Calibri" panose="020F0502020204030204"/>
                  <a:ea typeface=""/>
                  <a:cs typeface=""/>
                </a:rPr>
                <a:t>Site 2</a:t>
              </a:r>
            </a:p>
          </p:txBody>
        </p:sp>
        <p:sp>
          <p:nvSpPr>
            <p:cNvPr id="48" name="Can 47"/>
            <p:cNvSpPr/>
            <p:nvPr/>
          </p:nvSpPr>
          <p:spPr>
            <a:xfrm>
              <a:off x="4197771" y="7041280"/>
              <a:ext cx="1469970" cy="338461"/>
            </a:xfrm>
            <a:prstGeom prst="can">
              <a:avLst>
                <a:gd name="adj" fmla="val 50000"/>
              </a:avLst>
            </a:prstGeom>
            <a:solidFill>
              <a:srgbClr val="70AD47">
                <a:lumMod val="40000"/>
                <a:lumOff val="60000"/>
              </a:srgbClr>
            </a:solidFill>
            <a:ln w="12700" cap="flat" cmpd="sng" algn="ctr">
              <a:solidFill>
                <a:sysClr val="windowText" lastClr="000000">
                  <a:lumMod val="65000"/>
                  <a:lumOff val="35000"/>
                </a:sysClr>
              </a:solidFill>
              <a:prstDash val="solid"/>
              <a:miter lim="800000"/>
            </a:ln>
            <a:effectLst/>
          </p:spPr>
          <p:txBody>
            <a:bodyPr rtlCol="0" anchor="ctr"/>
            <a:lstStyle/>
            <a:p>
              <a:pPr algn="ctr" defTabSz="685783">
                <a:defRPr/>
              </a:pPr>
              <a:r>
                <a:rPr lang="en-GB" sz="600" kern="0" dirty="0">
                  <a:solidFill>
                    <a:prstClr val="black"/>
                  </a:solidFill>
                  <a:latin typeface="Calibri" panose="020F0502020204030204"/>
                  <a:ea typeface=""/>
                  <a:cs typeface=""/>
                </a:rPr>
                <a:t>Tools Repository</a:t>
              </a:r>
            </a:p>
          </p:txBody>
        </p:sp>
        <p:sp>
          <p:nvSpPr>
            <p:cNvPr id="49" name="Can 48"/>
            <p:cNvSpPr/>
            <p:nvPr/>
          </p:nvSpPr>
          <p:spPr>
            <a:xfrm>
              <a:off x="4201314" y="6871837"/>
              <a:ext cx="1469970" cy="338461"/>
            </a:xfrm>
            <a:prstGeom prst="can">
              <a:avLst>
                <a:gd name="adj" fmla="val 50000"/>
              </a:avLst>
            </a:prstGeom>
            <a:solidFill>
              <a:srgbClr val="6D9A65"/>
            </a:solidFill>
            <a:ln w="12700" cap="flat" cmpd="sng" algn="ctr">
              <a:solidFill>
                <a:sysClr val="windowText" lastClr="000000">
                  <a:lumMod val="65000"/>
                  <a:lumOff val="35000"/>
                </a:sysClr>
              </a:solidFill>
              <a:prstDash val="solid"/>
              <a:miter lim="800000"/>
            </a:ln>
            <a:effectLst/>
          </p:spPr>
          <p:txBody>
            <a:bodyPr rtlCol="0" anchor="ctr"/>
            <a:lstStyle/>
            <a:p>
              <a:pPr algn="ctr" defTabSz="685783">
                <a:defRPr/>
              </a:pPr>
              <a:r>
                <a:rPr lang="en-GB" sz="600" kern="0" dirty="0">
                  <a:solidFill>
                    <a:prstClr val="black"/>
                  </a:solidFill>
                  <a:latin typeface="Calibri" panose="020F0502020204030204"/>
                  <a:ea typeface=""/>
                  <a:cs typeface=""/>
                </a:rPr>
                <a:t>Computation</a:t>
              </a:r>
            </a:p>
          </p:txBody>
        </p:sp>
        <p:sp>
          <p:nvSpPr>
            <p:cNvPr id="50" name="Can 49"/>
            <p:cNvSpPr/>
            <p:nvPr/>
          </p:nvSpPr>
          <p:spPr>
            <a:xfrm>
              <a:off x="4197773" y="6698171"/>
              <a:ext cx="1469970" cy="338461"/>
            </a:xfrm>
            <a:prstGeom prst="can">
              <a:avLst>
                <a:gd name="adj" fmla="val 50000"/>
              </a:avLst>
            </a:prstGeom>
            <a:solidFill>
              <a:srgbClr val="DEFFFF"/>
            </a:solidFill>
            <a:ln w="12700" cap="flat" cmpd="sng" algn="ctr">
              <a:solidFill>
                <a:sysClr val="windowText" lastClr="000000">
                  <a:lumMod val="65000"/>
                  <a:lumOff val="35000"/>
                </a:sysClr>
              </a:solidFill>
              <a:prstDash val="solid"/>
              <a:miter lim="800000"/>
            </a:ln>
            <a:effectLst/>
          </p:spPr>
          <p:txBody>
            <a:bodyPr rtlCol="0" anchor="ctr"/>
            <a:lstStyle/>
            <a:p>
              <a:pPr algn="ctr" defTabSz="685783">
                <a:defRPr/>
              </a:pPr>
              <a:r>
                <a:rPr lang="en-GB" sz="600" kern="0" dirty="0">
                  <a:solidFill>
                    <a:prstClr val="black"/>
                  </a:solidFill>
                  <a:latin typeface="Calibri" panose="020F0502020204030204"/>
                  <a:ea typeface=""/>
                  <a:cs typeface=""/>
                </a:rPr>
                <a:t>Data Elaborated</a:t>
              </a:r>
            </a:p>
          </p:txBody>
        </p:sp>
      </p:grpSp>
      <p:sp>
        <p:nvSpPr>
          <p:cNvPr id="51" name="Flowchart: Magnetic Disk 97"/>
          <p:cNvSpPr/>
          <p:nvPr/>
        </p:nvSpPr>
        <p:spPr>
          <a:xfrm>
            <a:off x="3336951" y="6300770"/>
            <a:ext cx="1102479" cy="440711"/>
          </a:xfrm>
          <a:prstGeom prst="flowChartMagneticDisk">
            <a:avLst/>
          </a:prstGeom>
          <a:solidFill>
            <a:sysClr val="window" lastClr="FFFFFF">
              <a:lumMod val="95000"/>
            </a:sysClr>
          </a:solidFill>
          <a:ln w="12700" cap="flat" cmpd="sng" algn="ctr">
            <a:solidFill>
              <a:srgbClr val="5B9BD5">
                <a:shade val="50000"/>
              </a:srgbClr>
            </a:solidFill>
            <a:prstDash val="solid"/>
            <a:miter lim="800000"/>
          </a:ln>
          <a:effectLst/>
        </p:spPr>
        <p:txBody>
          <a:bodyPr rtlCol="0" anchor="ctr"/>
          <a:lstStyle/>
          <a:p>
            <a:pPr algn="ctr" defTabSz="685783">
              <a:defRPr/>
            </a:pPr>
            <a:r>
              <a:rPr lang="en-GB" sz="1051" kern="0" dirty="0">
                <a:solidFill>
                  <a:sysClr val="windowText" lastClr="000000"/>
                </a:solidFill>
                <a:latin typeface="Calibri" panose="020F0502020204030204"/>
                <a:ea typeface=""/>
                <a:cs typeface=""/>
              </a:rPr>
              <a:t>DATA</a:t>
            </a:r>
          </a:p>
          <a:p>
            <a:pPr algn="ctr" defTabSz="685783">
              <a:defRPr/>
            </a:pPr>
            <a:r>
              <a:rPr lang="en-GB" sz="751" kern="0" dirty="0">
                <a:solidFill>
                  <a:sysClr val="windowText" lastClr="000000"/>
                </a:solidFill>
                <a:latin typeface="Calibri" panose="020F0502020204030204"/>
                <a:ea typeface=""/>
                <a:cs typeface=""/>
              </a:rPr>
              <a:t>Site 1</a:t>
            </a:r>
          </a:p>
        </p:txBody>
      </p:sp>
      <p:sp>
        <p:nvSpPr>
          <p:cNvPr id="52" name="Flowchart: Magnetic Disk 101"/>
          <p:cNvSpPr/>
          <p:nvPr/>
        </p:nvSpPr>
        <p:spPr>
          <a:xfrm>
            <a:off x="8936022" y="6258322"/>
            <a:ext cx="1102479" cy="440711"/>
          </a:xfrm>
          <a:prstGeom prst="flowChartMagneticDisk">
            <a:avLst/>
          </a:prstGeom>
          <a:solidFill>
            <a:sysClr val="window" lastClr="FFFFFF">
              <a:lumMod val="95000"/>
            </a:sysClr>
          </a:solidFill>
          <a:ln w="12700" cap="flat" cmpd="sng" algn="ctr">
            <a:solidFill>
              <a:srgbClr val="5B9BD5">
                <a:shade val="50000"/>
              </a:srgbClr>
            </a:solidFill>
            <a:prstDash val="solid"/>
            <a:miter lim="800000"/>
          </a:ln>
          <a:effectLst/>
        </p:spPr>
        <p:txBody>
          <a:bodyPr rtlCol="0" anchor="ctr"/>
          <a:lstStyle/>
          <a:p>
            <a:pPr algn="ctr" defTabSz="685783">
              <a:defRPr/>
            </a:pPr>
            <a:r>
              <a:rPr lang="en-GB" sz="1051" kern="0" dirty="0">
                <a:solidFill>
                  <a:sysClr val="windowText" lastClr="000000"/>
                </a:solidFill>
                <a:latin typeface="Calibri" panose="020F0502020204030204"/>
                <a:ea typeface=""/>
                <a:cs typeface=""/>
              </a:rPr>
              <a:t>DATA</a:t>
            </a:r>
          </a:p>
        </p:txBody>
      </p:sp>
      <p:sp>
        <p:nvSpPr>
          <p:cNvPr id="53" name="Flowchart: Magnetic Disk 102"/>
          <p:cNvSpPr/>
          <p:nvPr/>
        </p:nvSpPr>
        <p:spPr>
          <a:xfrm>
            <a:off x="8989559" y="6189213"/>
            <a:ext cx="1102479" cy="440711"/>
          </a:xfrm>
          <a:prstGeom prst="flowChartMagneticDisk">
            <a:avLst/>
          </a:prstGeom>
          <a:solidFill>
            <a:sysClr val="window" lastClr="FFFFFF">
              <a:lumMod val="95000"/>
            </a:sysClr>
          </a:solidFill>
          <a:ln w="12700" cap="flat" cmpd="sng" algn="ctr">
            <a:solidFill>
              <a:srgbClr val="5B9BD5">
                <a:shade val="50000"/>
              </a:srgbClr>
            </a:solidFill>
            <a:prstDash val="solid"/>
            <a:miter lim="800000"/>
          </a:ln>
          <a:effectLst/>
        </p:spPr>
        <p:txBody>
          <a:bodyPr rtlCol="0" anchor="ctr"/>
          <a:lstStyle/>
          <a:p>
            <a:pPr algn="ctr" defTabSz="685783">
              <a:defRPr/>
            </a:pPr>
            <a:r>
              <a:rPr lang="en-GB" sz="1051" kern="0" dirty="0">
                <a:solidFill>
                  <a:sysClr val="windowText" lastClr="000000"/>
                </a:solidFill>
                <a:latin typeface="Calibri" panose="020F0502020204030204"/>
                <a:ea typeface=""/>
                <a:cs typeface=""/>
              </a:rPr>
              <a:t>DATA</a:t>
            </a:r>
          </a:p>
        </p:txBody>
      </p:sp>
      <p:sp>
        <p:nvSpPr>
          <p:cNvPr id="54" name="Flowchart: Magnetic Disk 103"/>
          <p:cNvSpPr/>
          <p:nvPr/>
        </p:nvSpPr>
        <p:spPr>
          <a:xfrm>
            <a:off x="9050154" y="6118914"/>
            <a:ext cx="1102479" cy="440711"/>
          </a:xfrm>
          <a:prstGeom prst="flowChartMagneticDisk">
            <a:avLst/>
          </a:prstGeom>
          <a:solidFill>
            <a:sysClr val="window" lastClr="FFFFFF">
              <a:lumMod val="95000"/>
            </a:sysClr>
          </a:solidFill>
          <a:ln w="12700" cap="flat" cmpd="sng" algn="ctr">
            <a:solidFill>
              <a:srgbClr val="5B9BD5">
                <a:shade val="50000"/>
              </a:srgbClr>
            </a:solidFill>
            <a:prstDash val="solid"/>
            <a:miter lim="800000"/>
          </a:ln>
          <a:effectLst/>
        </p:spPr>
        <p:txBody>
          <a:bodyPr rtlCol="0" anchor="ctr"/>
          <a:lstStyle/>
          <a:p>
            <a:pPr algn="ctr" defTabSz="685783">
              <a:defRPr/>
            </a:pPr>
            <a:r>
              <a:rPr lang="en-GB" sz="900" kern="0" dirty="0">
                <a:solidFill>
                  <a:sysClr val="windowText" lastClr="000000"/>
                </a:solidFill>
                <a:latin typeface="Calibri" panose="020F0502020204030204"/>
                <a:ea typeface=""/>
                <a:cs typeface=""/>
              </a:rPr>
              <a:t>DATA</a:t>
            </a:r>
          </a:p>
          <a:p>
            <a:pPr algn="ctr" defTabSz="685783">
              <a:defRPr/>
            </a:pPr>
            <a:r>
              <a:rPr lang="en-GB" sz="600" kern="0" dirty="0">
                <a:solidFill>
                  <a:sysClr val="windowText" lastClr="000000"/>
                </a:solidFill>
                <a:latin typeface="Calibri" panose="020F0502020204030204"/>
                <a:ea typeface=""/>
                <a:cs typeface=""/>
              </a:rPr>
              <a:t>Site n</a:t>
            </a:r>
          </a:p>
        </p:txBody>
      </p:sp>
      <p:sp>
        <p:nvSpPr>
          <p:cNvPr id="55" name="Flowchart: Magnetic Disk 104"/>
          <p:cNvSpPr/>
          <p:nvPr/>
        </p:nvSpPr>
        <p:spPr>
          <a:xfrm>
            <a:off x="7564799" y="6288035"/>
            <a:ext cx="1102479" cy="440711"/>
          </a:xfrm>
          <a:prstGeom prst="flowChartMagneticDisk">
            <a:avLst/>
          </a:prstGeom>
          <a:solidFill>
            <a:sysClr val="window" lastClr="FFFFFF">
              <a:lumMod val="95000"/>
            </a:sysClr>
          </a:solidFill>
          <a:ln w="12700" cap="flat" cmpd="sng" algn="ctr">
            <a:solidFill>
              <a:srgbClr val="5B9BD5">
                <a:shade val="50000"/>
              </a:srgbClr>
            </a:solidFill>
            <a:prstDash val="solid"/>
            <a:miter lim="800000"/>
          </a:ln>
          <a:effectLst/>
        </p:spPr>
        <p:txBody>
          <a:bodyPr rtlCol="0" anchor="ctr"/>
          <a:lstStyle/>
          <a:p>
            <a:pPr algn="ctr" defTabSz="685783">
              <a:defRPr/>
            </a:pPr>
            <a:r>
              <a:rPr lang="en-GB" sz="1000" kern="0" dirty="0">
                <a:solidFill>
                  <a:sysClr val="windowText" lastClr="000000"/>
                </a:solidFill>
                <a:latin typeface="Calibri" panose="020F0502020204030204"/>
                <a:ea typeface=""/>
                <a:cs typeface=""/>
              </a:rPr>
              <a:t>DATA</a:t>
            </a:r>
          </a:p>
          <a:p>
            <a:pPr algn="ctr" defTabSz="685783">
              <a:defRPr/>
            </a:pPr>
            <a:r>
              <a:rPr lang="en-GB" sz="700" kern="0" dirty="0">
                <a:solidFill>
                  <a:sysClr val="windowText" lastClr="000000"/>
                </a:solidFill>
                <a:latin typeface="Calibri" panose="020F0502020204030204"/>
                <a:ea typeface=""/>
                <a:cs typeface=""/>
              </a:rPr>
              <a:t>Site 4</a:t>
            </a:r>
          </a:p>
        </p:txBody>
      </p:sp>
      <p:cxnSp>
        <p:nvCxnSpPr>
          <p:cNvPr id="56" name="Elbow Connector 55"/>
          <p:cNvCxnSpPr/>
          <p:nvPr/>
        </p:nvCxnSpPr>
        <p:spPr>
          <a:xfrm rot="5400000">
            <a:off x="4309545" y="4802798"/>
            <a:ext cx="217220" cy="1026415"/>
          </a:xfrm>
          <a:prstGeom prst="bentConnector3">
            <a:avLst/>
          </a:prstGeom>
          <a:noFill/>
          <a:ln w="6350" cap="flat" cmpd="sng" algn="ctr">
            <a:solidFill>
              <a:srgbClr val="5B9BD5"/>
            </a:solidFill>
            <a:prstDash val="solid"/>
            <a:miter lim="800000"/>
            <a:tailEnd type="triangle"/>
          </a:ln>
          <a:effectLst/>
        </p:spPr>
      </p:cxnSp>
      <p:cxnSp>
        <p:nvCxnSpPr>
          <p:cNvPr id="57" name="Elbow Connector 56"/>
          <p:cNvCxnSpPr/>
          <p:nvPr/>
        </p:nvCxnSpPr>
        <p:spPr>
          <a:xfrm rot="16200000" flipH="1">
            <a:off x="5014336" y="5124421"/>
            <a:ext cx="220384" cy="386335"/>
          </a:xfrm>
          <a:prstGeom prst="bentConnector3">
            <a:avLst/>
          </a:prstGeom>
          <a:noFill/>
          <a:ln w="6350" cap="flat" cmpd="sng" algn="ctr">
            <a:solidFill>
              <a:srgbClr val="5B9BD5"/>
            </a:solidFill>
            <a:prstDash val="solid"/>
            <a:miter lim="800000"/>
            <a:tailEnd type="triangle"/>
          </a:ln>
          <a:effectLst/>
        </p:spPr>
      </p:cxnSp>
      <p:cxnSp>
        <p:nvCxnSpPr>
          <p:cNvPr id="58" name="Elbow Connector 57"/>
          <p:cNvCxnSpPr/>
          <p:nvPr/>
        </p:nvCxnSpPr>
        <p:spPr>
          <a:xfrm rot="16200000" flipH="1">
            <a:off x="5715101" y="4423655"/>
            <a:ext cx="217220" cy="1784700"/>
          </a:xfrm>
          <a:prstGeom prst="bentConnector3">
            <a:avLst/>
          </a:prstGeom>
          <a:noFill/>
          <a:ln w="6350" cap="flat" cmpd="sng" algn="ctr">
            <a:solidFill>
              <a:srgbClr val="5B9BD5"/>
            </a:solidFill>
            <a:prstDash val="solid"/>
            <a:miter lim="800000"/>
            <a:tailEnd type="triangle"/>
          </a:ln>
          <a:effectLst/>
        </p:spPr>
      </p:cxnSp>
      <p:cxnSp>
        <p:nvCxnSpPr>
          <p:cNvPr id="59" name="Elbow Connector 58"/>
          <p:cNvCxnSpPr/>
          <p:nvPr/>
        </p:nvCxnSpPr>
        <p:spPr>
          <a:xfrm rot="16200000" flipH="1">
            <a:off x="6427899" y="3710857"/>
            <a:ext cx="217220" cy="3210296"/>
          </a:xfrm>
          <a:prstGeom prst="bentConnector3">
            <a:avLst/>
          </a:prstGeom>
          <a:noFill/>
          <a:ln w="6350" cap="flat" cmpd="sng" algn="ctr">
            <a:solidFill>
              <a:srgbClr val="5B9BD5"/>
            </a:solidFill>
            <a:prstDash val="solid"/>
            <a:miter lim="800000"/>
            <a:tailEnd type="triangle"/>
          </a:ln>
          <a:effectLst/>
        </p:spPr>
      </p:cxnSp>
      <p:cxnSp>
        <p:nvCxnSpPr>
          <p:cNvPr id="60" name="Straight Arrow Connector 59"/>
          <p:cNvCxnSpPr/>
          <p:nvPr/>
        </p:nvCxnSpPr>
        <p:spPr>
          <a:xfrm>
            <a:off x="3887871" y="5634263"/>
            <a:ext cx="319" cy="666507"/>
          </a:xfrm>
          <a:prstGeom prst="straightConnector1">
            <a:avLst/>
          </a:prstGeom>
          <a:noFill/>
          <a:ln w="6350" cap="flat" cmpd="sng" algn="ctr">
            <a:solidFill>
              <a:srgbClr val="000000"/>
            </a:solidFill>
            <a:prstDash val="solid"/>
            <a:miter lim="800000"/>
            <a:headEnd type="triangle"/>
            <a:tailEnd type="triangle"/>
          </a:ln>
          <a:effectLst/>
        </p:spPr>
      </p:cxnSp>
      <p:cxnSp>
        <p:nvCxnSpPr>
          <p:cNvPr id="61" name="Straight Arrow Connector 60"/>
          <p:cNvCxnSpPr/>
          <p:nvPr/>
        </p:nvCxnSpPr>
        <p:spPr>
          <a:xfrm>
            <a:off x="5300621" y="5637427"/>
            <a:ext cx="3401" cy="305139"/>
          </a:xfrm>
          <a:prstGeom prst="straightConnector1">
            <a:avLst/>
          </a:prstGeom>
          <a:noFill/>
          <a:ln w="6350" cap="flat" cmpd="sng" algn="ctr">
            <a:solidFill>
              <a:srgbClr val="000000"/>
            </a:solidFill>
            <a:prstDash val="solid"/>
            <a:miter lim="800000"/>
            <a:headEnd type="triangle"/>
            <a:tailEnd type="triangle"/>
          </a:ln>
          <a:effectLst/>
        </p:spPr>
      </p:cxnSp>
      <p:cxnSp>
        <p:nvCxnSpPr>
          <p:cNvPr id="62" name="Straight Arrow Connector 61"/>
          <p:cNvCxnSpPr/>
          <p:nvPr/>
        </p:nvCxnSpPr>
        <p:spPr>
          <a:xfrm>
            <a:off x="6714125" y="5890541"/>
            <a:ext cx="8368" cy="282411"/>
          </a:xfrm>
          <a:prstGeom prst="straightConnector1">
            <a:avLst/>
          </a:prstGeom>
          <a:noFill/>
          <a:ln w="6350" cap="flat" cmpd="sng" algn="ctr">
            <a:solidFill>
              <a:srgbClr val="5B9BD5"/>
            </a:solidFill>
            <a:prstDash val="solid"/>
            <a:miter lim="800000"/>
            <a:headEnd type="triangle"/>
            <a:tailEnd type="triangle"/>
          </a:ln>
          <a:effectLst/>
        </p:spPr>
      </p:cxnSp>
      <p:cxnSp>
        <p:nvCxnSpPr>
          <p:cNvPr id="63" name="Straight Arrow Connector 62"/>
          <p:cNvCxnSpPr/>
          <p:nvPr/>
        </p:nvCxnSpPr>
        <p:spPr>
          <a:xfrm flipH="1">
            <a:off x="8116039" y="5634263"/>
            <a:ext cx="8543" cy="653772"/>
          </a:xfrm>
          <a:prstGeom prst="straightConnector1">
            <a:avLst/>
          </a:prstGeom>
          <a:noFill/>
          <a:ln w="6350" cap="flat" cmpd="sng" algn="ctr">
            <a:solidFill>
              <a:srgbClr val="000000"/>
            </a:solidFill>
            <a:prstDash val="solid"/>
            <a:miter lim="800000"/>
            <a:headEnd type="triangle"/>
            <a:tailEnd type="triangle"/>
          </a:ln>
          <a:effectLst/>
        </p:spPr>
      </p:cxnSp>
      <p:sp>
        <p:nvSpPr>
          <p:cNvPr id="64" name="Rectangle 63"/>
          <p:cNvSpPr/>
          <p:nvPr/>
        </p:nvSpPr>
        <p:spPr>
          <a:xfrm>
            <a:off x="2838455" y="1680199"/>
            <a:ext cx="7680543" cy="4055679"/>
          </a:xfrm>
          <a:prstGeom prst="rect">
            <a:avLst/>
          </a:prstGeom>
          <a:noFill/>
          <a:ln w="28575" cap="flat" cmpd="sng" algn="ctr">
            <a:solidFill>
              <a:sysClr val="windowText" lastClr="000000"/>
            </a:solidFill>
            <a:prstDash val="solid"/>
            <a:miter lim="800000"/>
          </a:ln>
          <a:effectLst/>
        </p:spPr>
        <p:txBody>
          <a:bodyPr rtlCol="0" anchor="ctr"/>
          <a:lstStyle/>
          <a:p>
            <a:pPr algn="ctr" defTabSz="685783">
              <a:defRPr/>
            </a:pPr>
            <a:endParaRPr lang="en-GB" sz="1351" kern="0">
              <a:solidFill>
                <a:prstClr val="white"/>
              </a:solidFill>
              <a:latin typeface="Calibri" panose="020F0502020204030204"/>
              <a:ea typeface=""/>
              <a:cs typeface=""/>
            </a:endParaRPr>
          </a:p>
        </p:txBody>
      </p:sp>
      <p:cxnSp>
        <p:nvCxnSpPr>
          <p:cNvPr id="65" name="Elbow Connector 64"/>
          <p:cNvCxnSpPr/>
          <p:nvPr/>
        </p:nvCxnSpPr>
        <p:spPr>
          <a:xfrm rot="10800000" flipV="1">
            <a:off x="3112777" y="2486014"/>
            <a:ext cx="138345" cy="1615631"/>
          </a:xfrm>
          <a:prstGeom prst="bentConnector5">
            <a:avLst>
              <a:gd name="adj1" fmla="val 27745"/>
              <a:gd name="adj2" fmla="val 62204"/>
              <a:gd name="adj3" fmla="val 27863"/>
            </a:avLst>
          </a:prstGeom>
          <a:noFill/>
          <a:ln w="6350" cap="flat" cmpd="sng" algn="ctr">
            <a:solidFill>
              <a:srgbClr val="5B9BD5"/>
            </a:solidFill>
            <a:prstDash val="solid"/>
            <a:miter lim="800000"/>
            <a:tailEnd type="triangle"/>
          </a:ln>
          <a:effectLst/>
        </p:spPr>
      </p:cxnSp>
      <p:cxnSp>
        <p:nvCxnSpPr>
          <p:cNvPr id="66" name="Elbow Connector 65"/>
          <p:cNvCxnSpPr/>
          <p:nvPr/>
        </p:nvCxnSpPr>
        <p:spPr>
          <a:xfrm rot="10800000">
            <a:off x="3112777" y="4101645"/>
            <a:ext cx="158919" cy="1135604"/>
          </a:xfrm>
          <a:prstGeom prst="bentConnector5">
            <a:avLst>
              <a:gd name="adj1" fmla="val 35252"/>
              <a:gd name="adj2" fmla="val 67928"/>
              <a:gd name="adj3" fmla="val 37067"/>
            </a:avLst>
          </a:prstGeom>
          <a:noFill/>
          <a:ln w="6350" cap="flat" cmpd="sng" algn="ctr">
            <a:solidFill>
              <a:srgbClr val="5B9BD5"/>
            </a:solidFill>
            <a:prstDash val="solid"/>
            <a:miter lim="800000"/>
            <a:tailEnd type="triangle"/>
          </a:ln>
          <a:effectLst/>
        </p:spPr>
      </p:cxnSp>
      <p:cxnSp>
        <p:nvCxnSpPr>
          <p:cNvPr id="67" name="Elbow Connector 66"/>
          <p:cNvCxnSpPr/>
          <p:nvPr/>
        </p:nvCxnSpPr>
        <p:spPr>
          <a:xfrm rot="10800000">
            <a:off x="3112777" y="3476009"/>
            <a:ext cx="147489" cy="2044612"/>
          </a:xfrm>
          <a:prstGeom prst="bentConnector5">
            <a:avLst>
              <a:gd name="adj1" fmla="val 31336"/>
              <a:gd name="adj2" fmla="val 50252"/>
              <a:gd name="adj3" fmla="val 32274"/>
            </a:avLst>
          </a:prstGeom>
          <a:noFill/>
          <a:ln w="6350" cap="flat" cmpd="sng" algn="ctr">
            <a:solidFill>
              <a:srgbClr val="5B9BD5"/>
            </a:solidFill>
            <a:prstDash val="solid"/>
            <a:miter lim="800000"/>
            <a:tailEnd type="triangle"/>
          </a:ln>
          <a:effectLst/>
        </p:spPr>
      </p:cxnSp>
      <p:sp>
        <p:nvSpPr>
          <p:cNvPr id="68" name="TextBox 67"/>
          <p:cNvSpPr txBox="1"/>
          <p:nvPr/>
        </p:nvSpPr>
        <p:spPr>
          <a:xfrm>
            <a:off x="3251121" y="2873762"/>
            <a:ext cx="2053787" cy="184666"/>
          </a:xfrm>
          <a:prstGeom prst="rect">
            <a:avLst/>
          </a:prstGeom>
          <a:noFill/>
        </p:spPr>
        <p:txBody>
          <a:bodyPr wrap="square" rtlCol="0">
            <a:spAutoFit/>
          </a:bodyPr>
          <a:lstStyle/>
          <a:p>
            <a:pPr defTabSz="685783"/>
            <a:r>
              <a:rPr lang="en-GB" sz="600" dirty="0">
                <a:solidFill>
                  <a:prstClr val="black"/>
                </a:solidFill>
                <a:latin typeface="Calibri" panose="020F0502020204030204"/>
                <a:ea typeface=""/>
              </a:rPr>
              <a:t>*Creation Modification Deletion</a:t>
            </a:r>
          </a:p>
        </p:txBody>
      </p:sp>
      <p:sp>
        <p:nvSpPr>
          <p:cNvPr id="69" name="TextBox 68"/>
          <p:cNvSpPr txBox="1"/>
          <p:nvPr/>
        </p:nvSpPr>
        <p:spPr>
          <a:xfrm rot="5400000">
            <a:off x="9515181" y="2600135"/>
            <a:ext cx="2309980" cy="369332"/>
          </a:xfrm>
          <a:prstGeom prst="rect">
            <a:avLst/>
          </a:prstGeom>
          <a:noFill/>
        </p:spPr>
        <p:txBody>
          <a:bodyPr wrap="square" rtlCol="0">
            <a:spAutoFit/>
          </a:bodyPr>
          <a:lstStyle/>
          <a:p>
            <a:pPr defTabSz="685783"/>
            <a:r>
              <a:rPr lang="en-GB" dirty="0">
                <a:solidFill>
                  <a:prstClr val="black"/>
                </a:solidFill>
                <a:latin typeface="Calibri" panose="020F0502020204030204"/>
                <a:ea typeface=""/>
              </a:rPr>
              <a:t>C</a:t>
            </a:r>
            <a:r>
              <a:rPr lang="en-GB" sz="1500" dirty="0">
                <a:solidFill>
                  <a:prstClr val="black"/>
                </a:solidFill>
                <a:latin typeface="Calibri" panose="020F0502020204030204"/>
                <a:ea typeface=""/>
              </a:rPr>
              <a:t>LIMATE</a:t>
            </a:r>
            <a:r>
              <a:rPr lang="en-GB" dirty="0">
                <a:solidFill>
                  <a:prstClr val="black"/>
                </a:solidFill>
                <a:latin typeface="Calibri" panose="020F0502020204030204"/>
                <a:ea typeface=""/>
              </a:rPr>
              <a:t>  D</a:t>
            </a:r>
            <a:r>
              <a:rPr lang="en-GB" sz="1500" dirty="0">
                <a:solidFill>
                  <a:prstClr val="black"/>
                </a:solidFill>
                <a:latin typeface="Calibri" panose="020F0502020204030204"/>
                <a:ea typeface=""/>
              </a:rPr>
              <a:t>ATA</a:t>
            </a:r>
            <a:r>
              <a:rPr lang="en-GB" dirty="0">
                <a:solidFill>
                  <a:prstClr val="black"/>
                </a:solidFill>
                <a:latin typeface="Calibri" panose="020F0502020204030204"/>
                <a:ea typeface=""/>
              </a:rPr>
              <a:t> S</a:t>
            </a:r>
            <a:r>
              <a:rPr lang="en-GB" sz="1500" dirty="0">
                <a:solidFill>
                  <a:prstClr val="black"/>
                </a:solidFill>
                <a:latin typeface="Calibri" panose="020F0502020204030204"/>
                <a:ea typeface=""/>
              </a:rPr>
              <a:t>TORE</a:t>
            </a:r>
          </a:p>
        </p:txBody>
      </p:sp>
      <p:cxnSp>
        <p:nvCxnSpPr>
          <p:cNvPr id="70" name="Straight Arrow Connector 69"/>
          <p:cNvCxnSpPr/>
          <p:nvPr/>
        </p:nvCxnSpPr>
        <p:spPr>
          <a:xfrm>
            <a:off x="10040896" y="4592989"/>
            <a:ext cx="183563" cy="3"/>
          </a:xfrm>
          <a:prstGeom prst="straightConnector1">
            <a:avLst/>
          </a:prstGeom>
          <a:noFill/>
          <a:ln w="6350" cap="flat" cmpd="sng" algn="ctr">
            <a:solidFill>
              <a:srgbClr val="5B9BD5"/>
            </a:solidFill>
            <a:prstDash val="solid"/>
            <a:miter lim="800000"/>
            <a:tailEnd type="triangle"/>
          </a:ln>
          <a:effectLst/>
        </p:spPr>
      </p:cxnSp>
      <p:sp>
        <p:nvSpPr>
          <p:cNvPr id="71" name="Left Arrow 70"/>
          <p:cNvSpPr/>
          <p:nvPr/>
        </p:nvSpPr>
        <p:spPr>
          <a:xfrm rot="16200000">
            <a:off x="3062915" y="1185965"/>
            <a:ext cx="237007" cy="685927"/>
          </a:xfrm>
          <a:prstGeom prst="leftArrow">
            <a:avLst/>
          </a:prstGeom>
          <a:solidFill>
            <a:srgbClr val="5B9BD5"/>
          </a:solidFill>
          <a:ln w="12700" cap="flat" cmpd="sng" algn="ctr">
            <a:solidFill>
              <a:srgbClr val="5B9BD5">
                <a:shade val="50000"/>
              </a:srgbClr>
            </a:solidFill>
            <a:prstDash val="solid"/>
            <a:miter lim="800000"/>
          </a:ln>
          <a:effectLst/>
        </p:spPr>
        <p:txBody>
          <a:bodyPr rot="0" spcFirstLastPara="0" vertOverflow="overflow" horzOverflow="overflow" vert="horz" wrap="square" lIns="68580" tIns="34291" rIns="68580" bIns="34291" numCol="1" spcCol="0" rtlCol="0" fromWordArt="0" anchor="ctr" anchorCtr="0" forceAA="0" compatLnSpc="1">
            <a:prstTxWarp prst="textNoShape">
              <a:avLst/>
            </a:prstTxWarp>
            <a:noAutofit/>
          </a:bodyPr>
          <a:lstStyle/>
          <a:p>
            <a:pPr algn="ctr" defTabSz="685783">
              <a:defRPr/>
            </a:pPr>
            <a:endParaRPr lang="en-GB" sz="675" kern="0" dirty="0">
              <a:solidFill>
                <a:prstClr val="white"/>
              </a:solidFill>
              <a:latin typeface="Calibri" panose="020F0502020204030204"/>
              <a:ea typeface=""/>
              <a:cs typeface=""/>
            </a:endParaRPr>
          </a:p>
        </p:txBody>
      </p:sp>
      <p:sp>
        <p:nvSpPr>
          <p:cNvPr id="72" name="Left Arrow 71"/>
          <p:cNvSpPr/>
          <p:nvPr/>
        </p:nvSpPr>
        <p:spPr>
          <a:xfrm rot="16200000">
            <a:off x="4864849" y="1184642"/>
            <a:ext cx="239651" cy="685927"/>
          </a:xfrm>
          <a:prstGeom prst="leftArrow">
            <a:avLst/>
          </a:prstGeom>
          <a:solidFill>
            <a:srgbClr val="5B9BD5"/>
          </a:solidFill>
          <a:ln w="12700" cap="flat" cmpd="sng" algn="ctr">
            <a:solidFill>
              <a:srgbClr val="5B9BD5">
                <a:shade val="50000"/>
              </a:srgbClr>
            </a:solidFill>
            <a:prstDash val="solid"/>
            <a:miter lim="800000"/>
          </a:ln>
          <a:effectLst/>
        </p:spPr>
        <p:txBody>
          <a:bodyPr rot="0" spcFirstLastPara="0" vertOverflow="overflow" horzOverflow="overflow" vert="horz" wrap="square" lIns="68580" tIns="34291" rIns="68580" bIns="34291" numCol="1" spcCol="0" rtlCol="0" fromWordArt="0" anchor="ctr" anchorCtr="0" forceAA="0" compatLnSpc="1">
            <a:prstTxWarp prst="textNoShape">
              <a:avLst/>
            </a:prstTxWarp>
            <a:noAutofit/>
          </a:bodyPr>
          <a:lstStyle/>
          <a:p>
            <a:pPr algn="ctr" defTabSz="685783">
              <a:defRPr/>
            </a:pPr>
            <a:endParaRPr lang="en-GB" sz="675" kern="0" dirty="0">
              <a:solidFill>
                <a:prstClr val="white"/>
              </a:solidFill>
              <a:latin typeface="Calibri" panose="020F0502020204030204"/>
              <a:ea typeface=""/>
              <a:cs typeface=""/>
            </a:endParaRPr>
          </a:p>
        </p:txBody>
      </p:sp>
      <p:sp>
        <p:nvSpPr>
          <p:cNvPr id="73" name="Left Arrow 72"/>
          <p:cNvSpPr/>
          <p:nvPr/>
        </p:nvSpPr>
        <p:spPr>
          <a:xfrm rot="16200000">
            <a:off x="5675888" y="1185499"/>
            <a:ext cx="237936" cy="685927"/>
          </a:xfrm>
          <a:prstGeom prst="leftArrow">
            <a:avLst/>
          </a:prstGeom>
          <a:solidFill>
            <a:srgbClr val="5B9BD5"/>
          </a:solidFill>
          <a:ln w="12700" cap="flat" cmpd="sng" algn="ctr">
            <a:solidFill>
              <a:srgbClr val="5B9BD5">
                <a:shade val="50000"/>
              </a:srgbClr>
            </a:solidFill>
            <a:prstDash val="solid"/>
            <a:miter lim="800000"/>
          </a:ln>
          <a:effectLst/>
        </p:spPr>
        <p:txBody>
          <a:bodyPr rot="0" spcFirstLastPara="0" vertOverflow="overflow" horzOverflow="overflow" vert="horz" wrap="square" lIns="68580" tIns="34291" rIns="68580" bIns="34291" numCol="1" spcCol="0" rtlCol="0" fromWordArt="0" anchor="ctr" anchorCtr="0" forceAA="0" compatLnSpc="1">
            <a:prstTxWarp prst="textNoShape">
              <a:avLst/>
            </a:prstTxWarp>
            <a:noAutofit/>
          </a:bodyPr>
          <a:lstStyle/>
          <a:p>
            <a:pPr algn="ctr" defTabSz="685783">
              <a:defRPr/>
            </a:pPr>
            <a:endParaRPr lang="en-GB" sz="675" kern="0" dirty="0">
              <a:solidFill>
                <a:prstClr val="white"/>
              </a:solidFill>
              <a:latin typeface="Calibri" panose="020F0502020204030204"/>
              <a:ea typeface=""/>
              <a:cs typeface=""/>
            </a:endParaRPr>
          </a:p>
        </p:txBody>
      </p:sp>
      <p:sp>
        <p:nvSpPr>
          <p:cNvPr id="74" name="Left Arrow 73"/>
          <p:cNvSpPr/>
          <p:nvPr/>
        </p:nvSpPr>
        <p:spPr>
          <a:xfrm rot="16200000">
            <a:off x="7406311" y="1184846"/>
            <a:ext cx="239243" cy="685927"/>
          </a:xfrm>
          <a:prstGeom prst="leftArrow">
            <a:avLst/>
          </a:prstGeom>
          <a:solidFill>
            <a:srgbClr val="5B9BD5"/>
          </a:solidFill>
          <a:ln w="12700" cap="flat" cmpd="sng" algn="ctr">
            <a:solidFill>
              <a:srgbClr val="5B9BD5">
                <a:shade val="50000"/>
              </a:srgbClr>
            </a:solidFill>
            <a:prstDash val="solid"/>
            <a:miter lim="800000"/>
          </a:ln>
          <a:effectLst/>
        </p:spPr>
        <p:txBody>
          <a:bodyPr rot="0" spcFirstLastPara="0" vertOverflow="overflow" horzOverflow="overflow" vert="horz" wrap="square" lIns="68580" tIns="34291" rIns="68580" bIns="34291" numCol="1" spcCol="0" rtlCol="0" fromWordArt="0" anchor="ctr" anchorCtr="0" forceAA="0" compatLnSpc="1">
            <a:prstTxWarp prst="textNoShape">
              <a:avLst/>
            </a:prstTxWarp>
            <a:noAutofit/>
          </a:bodyPr>
          <a:lstStyle/>
          <a:p>
            <a:pPr algn="ctr" defTabSz="685783">
              <a:defRPr/>
            </a:pPr>
            <a:endParaRPr lang="en-GB" sz="900" kern="0" dirty="0">
              <a:solidFill>
                <a:prstClr val="black"/>
              </a:solidFill>
              <a:latin typeface="Calibri" panose="020F0502020204030204"/>
              <a:ea typeface=""/>
              <a:cs typeface=""/>
            </a:endParaRPr>
          </a:p>
        </p:txBody>
      </p:sp>
      <p:sp>
        <p:nvSpPr>
          <p:cNvPr id="75" name="Left Arrow 74"/>
          <p:cNvSpPr/>
          <p:nvPr/>
        </p:nvSpPr>
        <p:spPr>
          <a:xfrm rot="16200000">
            <a:off x="10006095" y="1185965"/>
            <a:ext cx="237007" cy="685927"/>
          </a:xfrm>
          <a:prstGeom prst="leftArrow">
            <a:avLst/>
          </a:prstGeom>
          <a:solidFill>
            <a:srgbClr val="5B9BD5"/>
          </a:solidFill>
          <a:ln w="12700" cap="flat" cmpd="sng" algn="ctr">
            <a:solidFill>
              <a:srgbClr val="5B9BD5">
                <a:shade val="50000"/>
              </a:srgbClr>
            </a:solidFill>
            <a:prstDash val="solid"/>
            <a:miter lim="800000"/>
          </a:ln>
          <a:effectLst/>
        </p:spPr>
        <p:txBody>
          <a:bodyPr rot="0" spcFirstLastPara="0" vertOverflow="overflow" horzOverflow="overflow" vert="horz" wrap="square" lIns="68580" tIns="34291" rIns="68580" bIns="34291" numCol="1" spcCol="0" rtlCol="0" fromWordArt="0" anchor="ctr" anchorCtr="0" forceAA="0" compatLnSpc="1">
            <a:prstTxWarp prst="textNoShape">
              <a:avLst/>
            </a:prstTxWarp>
            <a:noAutofit/>
          </a:bodyPr>
          <a:lstStyle/>
          <a:p>
            <a:pPr algn="ctr" defTabSz="685783">
              <a:defRPr/>
            </a:pPr>
            <a:endParaRPr lang="en-GB" sz="675" kern="0" dirty="0">
              <a:solidFill>
                <a:prstClr val="white"/>
              </a:solidFill>
              <a:latin typeface="Calibri" panose="020F0502020204030204"/>
              <a:ea typeface=""/>
              <a:cs typeface=""/>
            </a:endParaRPr>
          </a:p>
        </p:txBody>
      </p:sp>
      <p:sp>
        <p:nvSpPr>
          <p:cNvPr id="76" name="TextBox 75"/>
          <p:cNvSpPr txBox="1"/>
          <p:nvPr/>
        </p:nvSpPr>
        <p:spPr>
          <a:xfrm>
            <a:off x="7907703" y="3012524"/>
            <a:ext cx="2108815" cy="276999"/>
          </a:xfrm>
          <a:prstGeom prst="rect">
            <a:avLst/>
          </a:prstGeom>
          <a:noFill/>
        </p:spPr>
        <p:txBody>
          <a:bodyPr wrap="square" rtlCol="0">
            <a:spAutoFit/>
          </a:bodyPr>
          <a:lstStyle/>
          <a:p>
            <a:pPr defTabSz="685783"/>
            <a:r>
              <a:rPr lang="en-GB" sz="1200" dirty="0">
                <a:solidFill>
                  <a:srgbClr val="004B00"/>
                </a:solidFill>
                <a:latin typeface="Calibri" panose="020F0502020204030204"/>
                <a:ea typeface=""/>
              </a:rPr>
              <a:t>TOOLBOX INFRASTRUCTURE</a:t>
            </a:r>
          </a:p>
        </p:txBody>
      </p:sp>
      <p:sp>
        <p:nvSpPr>
          <p:cNvPr id="77" name="Rectangle 76"/>
          <p:cNvSpPr/>
          <p:nvPr/>
        </p:nvSpPr>
        <p:spPr>
          <a:xfrm rot="5400000">
            <a:off x="6721239" y="5682818"/>
            <a:ext cx="1133923" cy="230735"/>
          </a:xfrm>
          <a:prstGeom prst="rect">
            <a:avLst/>
          </a:prstGeom>
          <a:pattFill prst="ltDnDiag">
            <a:fgClr>
              <a:srgbClr val="6D9A65"/>
            </a:fgClr>
            <a:bgClr>
              <a:sysClr val="window" lastClr="FFFFFF"/>
            </a:bgClr>
          </a:pattFill>
          <a:ln w="12700" cap="flat" cmpd="sng" algn="ctr">
            <a:noFill/>
            <a:prstDash val="solid"/>
            <a:miter lim="800000"/>
          </a:ln>
          <a:effectLst/>
        </p:spPr>
        <p:txBody>
          <a:bodyPr rtlCol="0" anchor="ctr"/>
          <a:lstStyle/>
          <a:p>
            <a:pPr algn="ctr" defTabSz="685783">
              <a:defRPr/>
            </a:pPr>
            <a:endParaRPr lang="en-GB" sz="1351" kern="0">
              <a:solidFill>
                <a:prstClr val="white"/>
              </a:solidFill>
              <a:latin typeface="Calibri" panose="020F0502020204030204"/>
              <a:ea typeface=""/>
              <a:cs typeface=""/>
            </a:endParaRPr>
          </a:p>
        </p:txBody>
      </p:sp>
      <p:sp>
        <p:nvSpPr>
          <p:cNvPr id="78" name="Flowchart: Magnetic Disk 92"/>
          <p:cNvSpPr/>
          <p:nvPr/>
        </p:nvSpPr>
        <p:spPr>
          <a:xfrm>
            <a:off x="6156114" y="6275304"/>
            <a:ext cx="1102479" cy="466177"/>
          </a:xfrm>
          <a:prstGeom prst="flowChartMagneticDisk">
            <a:avLst/>
          </a:prstGeom>
          <a:solidFill>
            <a:sysClr val="window" lastClr="FFFFFF">
              <a:lumMod val="95000"/>
            </a:sysClr>
          </a:solidFill>
          <a:ln w="12700" cap="flat" cmpd="sng" algn="ctr">
            <a:solidFill>
              <a:srgbClr val="5B9BD5">
                <a:shade val="50000"/>
              </a:srgbClr>
            </a:solidFill>
            <a:prstDash val="solid"/>
            <a:miter lim="800000"/>
          </a:ln>
          <a:effectLst/>
        </p:spPr>
        <p:txBody>
          <a:bodyPr rtlCol="0" anchor="ctr"/>
          <a:lstStyle/>
          <a:p>
            <a:pPr algn="ctr" defTabSz="685783">
              <a:defRPr/>
            </a:pPr>
            <a:r>
              <a:rPr lang="en-GB" sz="1051" kern="0" dirty="0">
                <a:solidFill>
                  <a:sysClr val="windowText" lastClr="000000"/>
                </a:solidFill>
                <a:latin typeface="Calibri" panose="020F0502020204030204"/>
                <a:ea typeface=""/>
                <a:cs typeface=""/>
              </a:rPr>
              <a:t>DATA</a:t>
            </a:r>
          </a:p>
          <a:p>
            <a:pPr algn="ctr" defTabSz="685783">
              <a:defRPr/>
            </a:pPr>
            <a:r>
              <a:rPr lang="en-GB" sz="751" kern="0" dirty="0">
                <a:solidFill>
                  <a:sysClr val="windowText" lastClr="000000"/>
                </a:solidFill>
                <a:latin typeface="Calibri" panose="020F0502020204030204"/>
                <a:ea typeface=""/>
                <a:cs typeface=""/>
              </a:rPr>
              <a:t>Site 3</a:t>
            </a:r>
          </a:p>
        </p:txBody>
      </p:sp>
      <p:sp>
        <p:nvSpPr>
          <p:cNvPr id="79" name="Can 78"/>
          <p:cNvSpPr/>
          <p:nvPr/>
        </p:nvSpPr>
        <p:spPr>
          <a:xfrm>
            <a:off x="6156114" y="6174006"/>
            <a:ext cx="1102479" cy="253847"/>
          </a:xfrm>
          <a:prstGeom prst="can">
            <a:avLst>
              <a:gd name="adj" fmla="val 50000"/>
            </a:avLst>
          </a:prstGeom>
          <a:solidFill>
            <a:srgbClr val="70AD47">
              <a:lumMod val="40000"/>
              <a:lumOff val="60000"/>
            </a:srgbClr>
          </a:solidFill>
          <a:ln w="12700" cap="flat" cmpd="sng" algn="ctr">
            <a:solidFill>
              <a:sysClr val="windowText" lastClr="000000">
                <a:lumMod val="65000"/>
                <a:lumOff val="35000"/>
              </a:sysClr>
            </a:solidFill>
            <a:prstDash val="solid"/>
            <a:miter lim="800000"/>
          </a:ln>
          <a:effectLst/>
        </p:spPr>
        <p:txBody>
          <a:bodyPr rtlCol="0" anchor="ctr"/>
          <a:lstStyle/>
          <a:p>
            <a:pPr algn="ctr" defTabSz="685783">
              <a:defRPr/>
            </a:pPr>
            <a:r>
              <a:rPr lang="en-GB" sz="600" kern="0" dirty="0">
                <a:solidFill>
                  <a:prstClr val="black"/>
                </a:solidFill>
                <a:latin typeface="Calibri" panose="020F0502020204030204"/>
                <a:ea typeface=""/>
                <a:cs typeface=""/>
              </a:rPr>
              <a:t>Tools Repository</a:t>
            </a:r>
          </a:p>
        </p:txBody>
      </p:sp>
      <p:sp>
        <p:nvSpPr>
          <p:cNvPr id="80" name="Can 79"/>
          <p:cNvSpPr/>
          <p:nvPr/>
        </p:nvSpPr>
        <p:spPr>
          <a:xfrm>
            <a:off x="6150797" y="6046923"/>
            <a:ext cx="1102479" cy="253847"/>
          </a:xfrm>
          <a:prstGeom prst="can">
            <a:avLst>
              <a:gd name="adj" fmla="val 50000"/>
            </a:avLst>
          </a:prstGeom>
          <a:solidFill>
            <a:srgbClr val="6D9A65"/>
          </a:solidFill>
          <a:ln w="12700" cap="flat" cmpd="sng" algn="ctr">
            <a:solidFill>
              <a:sysClr val="windowText" lastClr="000000">
                <a:lumMod val="65000"/>
                <a:lumOff val="35000"/>
              </a:sysClr>
            </a:solidFill>
            <a:prstDash val="solid"/>
            <a:miter lim="800000"/>
          </a:ln>
          <a:effectLst/>
        </p:spPr>
        <p:txBody>
          <a:bodyPr rtlCol="0" anchor="ctr"/>
          <a:lstStyle/>
          <a:p>
            <a:pPr algn="ctr" defTabSz="685783">
              <a:defRPr/>
            </a:pPr>
            <a:r>
              <a:rPr lang="en-GB" sz="600" kern="0" dirty="0">
                <a:solidFill>
                  <a:prstClr val="black"/>
                </a:solidFill>
                <a:latin typeface="Calibri" panose="020F0502020204030204"/>
                <a:ea typeface=""/>
                <a:cs typeface=""/>
              </a:rPr>
              <a:t>Computation</a:t>
            </a:r>
          </a:p>
        </p:txBody>
      </p:sp>
      <p:sp>
        <p:nvSpPr>
          <p:cNvPr id="81" name="Can 80"/>
          <p:cNvSpPr/>
          <p:nvPr/>
        </p:nvSpPr>
        <p:spPr>
          <a:xfrm>
            <a:off x="6156115" y="5916674"/>
            <a:ext cx="1102479" cy="253847"/>
          </a:xfrm>
          <a:prstGeom prst="can">
            <a:avLst>
              <a:gd name="adj" fmla="val 50000"/>
            </a:avLst>
          </a:prstGeom>
          <a:solidFill>
            <a:srgbClr val="DEFFFF"/>
          </a:solidFill>
          <a:ln w="12700" cap="flat" cmpd="sng" algn="ctr">
            <a:solidFill>
              <a:sysClr val="windowText" lastClr="000000">
                <a:lumMod val="65000"/>
                <a:lumOff val="35000"/>
              </a:sysClr>
            </a:solidFill>
            <a:prstDash val="solid"/>
            <a:miter lim="800000"/>
          </a:ln>
          <a:effectLst/>
        </p:spPr>
        <p:txBody>
          <a:bodyPr rtlCol="0" anchor="ctr"/>
          <a:lstStyle/>
          <a:p>
            <a:pPr algn="ctr" defTabSz="685783">
              <a:defRPr/>
            </a:pPr>
            <a:r>
              <a:rPr lang="en-GB" sz="600" kern="0" dirty="0">
                <a:solidFill>
                  <a:prstClr val="black"/>
                </a:solidFill>
                <a:latin typeface="Calibri" panose="020F0502020204030204"/>
                <a:ea typeface=""/>
                <a:cs typeface=""/>
              </a:rPr>
              <a:t>Data Elaborated</a:t>
            </a:r>
          </a:p>
        </p:txBody>
      </p:sp>
      <p:cxnSp>
        <p:nvCxnSpPr>
          <p:cNvPr id="82" name="Elbow Connector 81"/>
          <p:cNvCxnSpPr/>
          <p:nvPr/>
        </p:nvCxnSpPr>
        <p:spPr>
          <a:xfrm rot="10800000">
            <a:off x="6556822" y="4585437"/>
            <a:ext cx="601281" cy="459"/>
          </a:xfrm>
          <a:prstGeom prst="bentConnector3">
            <a:avLst/>
          </a:prstGeom>
          <a:noFill/>
          <a:ln w="6350" cap="flat" cmpd="sng" algn="ctr">
            <a:solidFill>
              <a:srgbClr val="5B9BD5"/>
            </a:solidFill>
            <a:prstDash val="solid"/>
            <a:miter lim="800000"/>
            <a:headEnd type="triangle"/>
            <a:tailEnd type="triangle"/>
          </a:ln>
          <a:effectLst/>
        </p:spPr>
      </p:cxnSp>
      <p:grpSp>
        <p:nvGrpSpPr>
          <p:cNvPr id="83" name="Group 82"/>
          <p:cNvGrpSpPr/>
          <p:nvPr/>
        </p:nvGrpSpPr>
        <p:grpSpPr>
          <a:xfrm>
            <a:off x="4326879" y="821113"/>
            <a:ext cx="1371599" cy="532384"/>
            <a:chOff x="6539689" y="565500"/>
            <a:chExt cx="1828799" cy="709844"/>
          </a:xfrm>
        </p:grpSpPr>
        <p:pic>
          <p:nvPicPr>
            <p:cNvPr id="84" name="Picture 83"/>
            <p:cNvPicPr>
              <a:picLocks noChangeAspect="1"/>
            </p:cNvPicPr>
            <p:nvPr/>
          </p:nvPicPr>
          <p:blipFill>
            <a:blip r:embed="rId2">
              <a:clrChange>
                <a:clrFrom>
                  <a:srgbClr val="E9E9E9"/>
                </a:clrFrom>
                <a:clrTo>
                  <a:srgbClr val="E9E9E9">
                    <a:alpha val="0"/>
                  </a:srgbClr>
                </a:clrTo>
              </a:clrChange>
            </a:blip>
            <a:stretch>
              <a:fillRect/>
            </a:stretch>
          </p:blipFill>
          <p:spPr>
            <a:xfrm>
              <a:off x="7192736" y="565500"/>
              <a:ext cx="499382" cy="499382"/>
            </a:xfrm>
            <a:prstGeom prst="rect">
              <a:avLst/>
            </a:prstGeom>
          </p:spPr>
        </p:pic>
        <p:sp>
          <p:nvSpPr>
            <p:cNvPr id="85" name="TextBox 84"/>
            <p:cNvSpPr txBox="1"/>
            <p:nvPr/>
          </p:nvSpPr>
          <p:spPr>
            <a:xfrm>
              <a:off x="6539689" y="1013734"/>
              <a:ext cx="1828799" cy="261610"/>
            </a:xfrm>
            <a:prstGeom prst="rect">
              <a:avLst/>
            </a:prstGeom>
            <a:noFill/>
          </p:spPr>
          <p:txBody>
            <a:bodyPr wrap="square" rtlCol="0">
              <a:spAutoFit/>
            </a:bodyPr>
            <a:lstStyle/>
            <a:p>
              <a:pPr algn="ctr" defTabSz="685783"/>
              <a:r>
                <a:rPr lang="en-GB" sz="675" dirty="0">
                  <a:solidFill>
                    <a:prstClr val="black"/>
                  </a:solidFill>
                  <a:latin typeface="Calibri" panose="020F0502020204030204"/>
                  <a:ea typeface=""/>
                </a:rPr>
                <a:t>End User </a:t>
              </a:r>
            </a:p>
          </p:txBody>
        </p:sp>
      </p:grpSp>
      <p:grpSp>
        <p:nvGrpSpPr>
          <p:cNvPr id="86" name="Group 85"/>
          <p:cNvGrpSpPr/>
          <p:nvPr/>
        </p:nvGrpSpPr>
        <p:grpSpPr>
          <a:xfrm>
            <a:off x="2749727" y="845547"/>
            <a:ext cx="912359" cy="532384"/>
            <a:chOff x="6813777" y="565500"/>
            <a:chExt cx="1216479" cy="709844"/>
          </a:xfrm>
        </p:grpSpPr>
        <p:pic>
          <p:nvPicPr>
            <p:cNvPr id="87" name="Picture 86"/>
            <p:cNvPicPr>
              <a:picLocks noChangeAspect="1"/>
            </p:cNvPicPr>
            <p:nvPr/>
          </p:nvPicPr>
          <p:blipFill>
            <a:blip r:embed="rId2">
              <a:clrChange>
                <a:clrFrom>
                  <a:srgbClr val="E9E9E9"/>
                </a:clrFrom>
                <a:clrTo>
                  <a:srgbClr val="E9E9E9">
                    <a:alpha val="0"/>
                  </a:srgbClr>
                </a:clrTo>
              </a:clrChange>
            </a:blip>
            <a:stretch>
              <a:fillRect/>
            </a:stretch>
          </p:blipFill>
          <p:spPr>
            <a:xfrm>
              <a:off x="7192736" y="565500"/>
              <a:ext cx="499382" cy="499382"/>
            </a:xfrm>
            <a:prstGeom prst="rect">
              <a:avLst/>
            </a:prstGeom>
          </p:spPr>
        </p:pic>
        <p:sp>
          <p:nvSpPr>
            <p:cNvPr id="88" name="TextBox 87"/>
            <p:cNvSpPr txBox="1"/>
            <p:nvPr/>
          </p:nvSpPr>
          <p:spPr>
            <a:xfrm>
              <a:off x="6813777" y="1013734"/>
              <a:ext cx="1216479" cy="261610"/>
            </a:xfrm>
            <a:prstGeom prst="rect">
              <a:avLst/>
            </a:prstGeom>
            <a:noFill/>
          </p:spPr>
          <p:txBody>
            <a:bodyPr wrap="square" rtlCol="0">
              <a:spAutoFit/>
            </a:bodyPr>
            <a:lstStyle/>
            <a:p>
              <a:pPr algn="ctr" defTabSz="685783"/>
              <a:r>
                <a:rPr lang="en-GB" sz="675" dirty="0">
                  <a:solidFill>
                    <a:prstClr val="black"/>
                  </a:solidFill>
                  <a:latin typeface="Calibri" panose="020F0502020204030204"/>
                  <a:ea typeface=""/>
                </a:rPr>
                <a:t>CDS Administrator</a:t>
              </a:r>
            </a:p>
          </p:txBody>
        </p:sp>
      </p:grpSp>
      <p:grpSp>
        <p:nvGrpSpPr>
          <p:cNvPr id="89" name="Group 88"/>
          <p:cNvGrpSpPr/>
          <p:nvPr/>
        </p:nvGrpSpPr>
        <p:grpSpPr>
          <a:xfrm>
            <a:off x="9741709" y="824672"/>
            <a:ext cx="753155" cy="532384"/>
            <a:chOff x="6932160" y="565500"/>
            <a:chExt cx="1004206" cy="709844"/>
          </a:xfrm>
        </p:grpSpPr>
        <p:pic>
          <p:nvPicPr>
            <p:cNvPr id="90" name="Picture 89"/>
            <p:cNvPicPr>
              <a:picLocks noChangeAspect="1"/>
            </p:cNvPicPr>
            <p:nvPr/>
          </p:nvPicPr>
          <p:blipFill>
            <a:blip r:embed="rId2">
              <a:clrChange>
                <a:clrFrom>
                  <a:srgbClr val="E9E9E9"/>
                </a:clrFrom>
                <a:clrTo>
                  <a:srgbClr val="E9E9E9">
                    <a:alpha val="0"/>
                  </a:srgbClr>
                </a:clrTo>
              </a:clrChange>
            </a:blip>
            <a:stretch>
              <a:fillRect/>
            </a:stretch>
          </p:blipFill>
          <p:spPr>
            <a:xfrm>
              <a:off x="7192736" y="565500"/>
              <a:ext cx="499382" cy="499382"/>
            </a:xfrm>
            <a:prstGeom prst="rect">
              <a:avLst/>
            </a:prstGeom>
          </p:spPr>
        </p:pic>
        <p:sp>
          <p:nvSpPr>
            <p:cNvPr id="91" name="TextBox 90"/>
            <p:cNvSpPr txBox="1"/>
            <p:nvPr/>
          </p:nvSpPr>
          <p:spPr>
            <a:xfrm>
              <a:off x="6932160" y="1013734"/>
              <a:ext cx="1004206" cy="261610"/>
            </a:xfrm>
            <a:prstGeom prst="rect">
              <a:avLst/>
            </a:prstGeom>
            <a:noFill/>
          </p:spPr>
          <p:txBody>
            <a:bodyPr wrap="square" rtlCol="0">
              <a:spAutoFit/>
            </a:bodyPr>
            <a:lstStyle/>
            <a:p>
              <a:pPr algn="ctr" defTabSz="685783"/>
              <a:r>
                <a:rPr lang="en-GB" sz="675" dirty="0">
                  <a:solidFill>
                    <a:prstClr val="black"/>
                  </a:solidFill>
                  <a:latin typeface="Calibri" panose="020F0502020204030204"/>
                  <a:ea typeface=""/>
                </a:rPr>
                <a:t>CDS EQC</a:t>
              </a:r>
            </a:p>
          </p:txBody>
        </p:sp>
      </p:grpSp>
      <p:grpSp>
        <p:nvGrpSpPr>
          <p:cNvPr id="92" name="Group 91"/>
          <p:cNvGrpSpPr/>
          <p:nvPr/>
        </p:nvGrpSpPr>
        <p:grpSpPr>
          <a:xfrm>
            <a:off x="7876579" y="921488"/>
            <a:ext cx="1322543" cy="416503"/>
            <a:chOff x="10605934" y="4358244"/>
            <a:chExt cx="1655461" cy="555337"/>
          </a:xfrm>
        </p:grpSpPr>
        <p:pic>
          <p:nvPicPr>
            <p:cNvPr id="93" name="Picture 92"/>
            <p:cNvPicPr>
              <a:picLocks noChangeAspect="1"/>
            </p:cNvPicPr>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colorTemperature colorTemp="4700"/>
                      </a14:imgEffect>
                      <a14:imgEffect>
                        <a14:saturation sat="66000"/>
                      </a14:imgEffect>
                    </a14:imgLayer>
                  </a14:imgProps>
                </a:ext>
              </a:extLst>
            </a:blip>
            <a:stretch>
              <a:fillRect/>
            </a:stretch>
          </p:blipFill>
          <p:spPr>
            <a:xfrm>
              <a:off x="11043356" y="4358244"/>
              <a:ext cx="751998" cy="215709"/>
            </a:xfrm>
            <a:prstGeom prst="rect">
              <a:avLst/>
            </a:prstGeom>
          </p:spPr>
        </p:pic>
        <p:sp>
          <p:nvSpPr>
            <p:cNvPr id="94" name="TextBox 93"/>
            <p:cNvSpPr txBox="1"/>
            <p:nvPr/>
          </p:nvSpPr>
          <p:spPr>
            <a:xfrm>
              <a:off x="10605934" y="4513472"/>
              <a:ext cx="1655461" cy="400109"/>
            </a:xfrm>
            <a:prstGeom prst="rect">
              <a:avLst/>
            </a:prstGeom>
            <a:noFill/>
          </p:spPr>
          <p:txBody>
            <a:bodyPr wrap="square" rtlCol="0">
              <a:spAutoFit/>
            </a:bodyPr>
            <a:lstStyle/>
            <a:p>
              <a:pPr algn="ctr" defTabSz="685783"/>
              <a:r>
                <a:rPr lang="en-GB" sz="675" dirty="0">
                  <a:solidFill>
                    <a:prstClr val="black"/>
                  </a:solidFill>
                  <a:latin typeface="Calibri" panose="020F0502020204030204"/>
                  <a:ea typeface=""/>
                </a:rPr>
                <a:t>External Information  </a:t>
              </a:r>
            </a:p>
            <a:p>
              <a:pPr algn="ctr" defTabSz="685783"/>
              <a:r>
                <a:rPr lang="en-GB" sz="675" dirty="0">
                  <a:solidFill>
                    <a:prstClr val="black"/>
                  </a:solidFill>
                  <a:latin typeface="Calibri" panose="020F0502020204030204"/>
                  <a:ea typeface=""/>
                </a:rPr>
                <a:t>Systems</a:t>
              </a:r>
            </a:p>
          </p:txBody>
        </p:sp>
      </p:grpSp>
      <p:grpSp>
        <p:nvGrpSpPr>
          <p:cNvPr id="95" name="Group 94"/>
          <p:cNvGrpSpPr/>
          <p:nvPr/>
        </p:nvGrpSpPr>
        <p:grpSpPr>
          <a:xfrm>
            <a:off x="5435297" y="820438"/>
            <a:ext cx="753155" cy="532384"/>
            <a:chOff x="6948488" y="565500"/>
            <a:chExt cx="1004206" cy="709844"/>
          </a:xfrm>
        </p:grpSpPr>
        <p:pic>
          <p:nvPicPr>
            <p:cNvPr id="96" name="Picture 95"/>
            <p:cNvPicPr>
              <a:picLocks noChangeAspect="1"/>
            </p:cNvPicPr>
            <p:nvPr/>
          </p:nvPicPr>
          <p:blipFill>
            <a:blip r:embed="rId2">
              <a:clrChange>
                <a:clrFrom>
                  <a:srgbClr val="E9E9E9"/>
                </a:clrFrom>
                <a:clrTo>
                  <a:srgbClr val="E9E9E9">
                    <a:alpha val="0"/>
                  </a:srgbClr>
                </a:clrTo>
              </a:clrChange>
            </a:blip>
            <a:stretch>
              <a:fillRect/>
            </a:stretch>
          </p:blipFill>
          <p:spPr>
            <a:xfrm>
              <a:off x="7192736" y="565500"/>
              <a:ext cx="499382" cy="499382"/>
            </a:xfrm>
            <a:prstGeom prst="rect">
              <a:avLst/>
            </a:prstGeom>
          </p:spPr>
        </p:pic>
        <p:sp>
          <p:nvSpPr>
            <p:cNvPr id="97" name="TextBox 96"/>
            <p:cNvSpPr txBox="1"/>
            <p:nvPr/>
          </p:nvSpPr>
          <p:spPr>
            <a:xfrm>
              <a:off x="6948488" y="1013734"/>
              <a:ext cx="1004206" cy="261610"/>
            </a:xfrm>
            <a:prstGeom prst="rect">
              <a:avLst/>
            </a:prstGeom>
            <a:noFill/>
          </p:spPr>
          <p:txBody>
            <a:bodyPr wrap="square" rtlCol="0">
              <a:spAutoFit/>
            </a:bodyPr>
            <a:lstStyle/>
            <a:p>
              <a:pPr algn="ctr" defTabSz="685783"/>
              <a:r>
                <a:rPr lang="en-GB" sz="675" dirty="0">
                  <a:solidFill>
                    <a:prstClr val="black"/>
                  </a:solidFill>
                  <a:latin typeface="Calibri" panose="020F0502020204030204"/>
                  <a:ea typeface=""/>
                </a:rPr>
                <a:t>Data Supplier</a:t>
              </a:r>
            </a:p>
          </p:txBody>
        </p:sp>
      </p:grpSp>
      <p:pic>
        <p:nvPicPr>
          <p:cNvPr id="98" name="Picture 97"/>
          <p:cNvPicPr>
            <a:picLocks noChangeAspect="1"/>
          </p:cNvPicPr>
          <p:nvPr/>
        </p:nvPicPr>
        <p:blipFill>
          <a:blip r:embed="rId5">
            <a:clrChange>
              <a:clrFrom>
                <a:srgbClr val="FFFFFF"/>
              </a:clrFrom>
              <a:clrTo>
                <a:srgbClr val="FFFFFF">
                  <a:alpha val="0"/>
                </a:srgbClr>
              </a:clrTo>
            </a:clrChange>
            <a:extLst>
              <a:ext uri="{BEBA8EAE-BF5A-486C-A8C5-ECC9F3942E4B}">
                <a14:imgProps xmlns:a14="http://schemas.microsoft.com/office/drawing/2010/main">
                  <a14:imgLayer r:embed="rId6">
                    <a14:imgEffect>
                      <a14:saturation sat="66000"/>
                    </a14:imgEffect>
                  </a14:imgLayer>
                </a14:imgProps>
              </a:ext>
            </a:extLst>
          </a:blip>
          <a:stretch>
            <a:fillRect/>
          </a:stretch>
        </p:blipFill>
        <p:spPr>
          <a:xfrm>
            <a:off x="7303295" y="858239"/>
            <a:ext cx="441547" cy="455533"/>
          </a:xfrm>
          <a:prstGeom prst="rect">
            <a:avLst/>
          </a:prstGeom>
        </p:spPr>
      </p:pic>
      <p:cxnSp>
        <p:nvCxnSpPr>
          <p:cNvPr id="99" name="Elbow Connector 98"/>
          <p:cNvCxnSpPr/>
          <p:nvPr/>
        </p:nvCxnSpPr>
        <p:spPr>
          <a:xfrm rot="16200000" flipH="1">
            <a:off x="7105215" y="3033541"/>
            <a:ext cx="218007" cy="4565715"/>
          </a:xfrm>
          <a:prstGeom prst="bentConnector3">
            <a:avLst/>
          </a:prstGeom>
          <a:noFill/>
          <a:ln w="6350" cap="flat" cmpd="sng" algn="ctr">
            <a:solidFill>
              <a:srgbClr val="5B9BD5"/>
            </a:solidFill>
            <a:prstDash val="solid"/>
            <a:miter lim="800000"/>
            <a:tailEnd type="triangle"/>
          </a:ln>
          <a:effectLst/>
        </p:spPr>
      </p:cxnSp>
      <p:sp>
        <p:nvSpPr>
          <p:cNvPr id="100" name="Rectangle 99"/>
          <p:cNvSpPr/>
          <p:nvPr/>
        </p:nvSpPr>
        <p:spPr bwMode="auto">
          <a:xfrm>
            <a:off x="864704" y="5978041"/>
            <a:ext cx="10986053" cy="6392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algn="r" defTabSz="914377" fontAlgn="base">
              <a:spcBef>
                <a:spcPct val="0"/>
              </a:spcBef>
              <a:spcAft>
                <a:spcPct val="0"/>
              </a:spcAft>
            </a:pPr>
            <a:endParaRPr lang="en-US" sz="2100" b="1">
              <a:solidFill>
                <a:srgbClr val="00468C"/>
              </a:solidFill>
              <a:latin typeface="Arial" charset="0"/>
            </a:endParaRPr>
          </a:p>
        </p:txBody>
      </p:sp>
      <p:sp>
        <p:nvSpPr>
          <p:cNvPr id="101" name="Rectangle 100"/>
          <p:cNvSpPr/>
          <p:nvPr/>
        </p:nvSpPr>
        <p:spPr>
          <a:xfrm>
            <a:off x="6183136" y="5424616"/>
            <a:ext cx="1065851" cy="199467"/>
          </a:xfrm>
          <a:prstGeom prst="rect">
            <a:avLst/>
          </a:prstGeom>
          <a:solidFill>
            <a:srgbClr val="000000"/>
          </a:solidFill>
          <a:ln w="12700" cap="flat" cmpd="sng" algn="ctr">
            <a:solidFill>
              <a:srgbClr val="5B9BD5">
                <a:shade val="50000"/>
              </a:srgbClr>
            </a:solidFill>
            <a:prstDash val="solid"/>
            <a:miter lim="800000"/>
          </a:ln>
          <a:effectLst/>
        </p:spPr>
        <p:txBody>
          <a:bodyPr rtlCol="0" anchor="ctr"/>
          <a:lstStyle/>
          <a:p>
            <a:pPr algn="ctr" defTabSz="685783">
              <a:defRPr/>
            </a:pPr>
            <a:r>
              <a:rPr lang="en-GB" sz="1100" kern="0" dirty="0">
                <a:solidFill>
                  <a:prstClr val="white"/>
                </a:solidFill>
                <a:latin typeface="Calibri" panose="020F0502020204030204"/>
                <a:ea typeface=""/>
                <a:cs typeface=""/>
              </a:rPr>
              <a:t>Adaptor</a:t>
            </a:r>
          </a:p>
        </p:txBody>
      </p:sp>
      <p:sp>
        <p:nvSpPr>
          <p:cNvPr id="102" name="TextBox 101"/>
          <p:cNvSpPr txBox="1"/>
          <p:nvPr/>
        </p:nvSpPr>
        <p:spPr>
          <a:xfrm>
            <a:off x="4728443" y="1343808"/>
            <a:ext cx="898812" cy="215444"/>
          </a:xfrm>
          <a:prstGeom prst="rect">
            <a:avLst/>
          </a:prstGeom>
          <a:noFill/>
        </p:spPr>
        <p:txBody>
          <a:bodyPr wrap="square" rtlCol="0">
            <a:spAutoFit/>
          </a:bodyPr>
          <a:lstStyle/>
          <a:p>
            <a:r>
              <a:rPr lang="en-US" sz="800" dirty="0"/>
              <a:t>Browse</a:t>
            </a:r>
          </a:p>
        </p:txBody>
      </p:sp>
      <p:sp>
        <p:nvSpPr>
          <p:cNvPr id="103" name="TextBox 102"/>
          <p:cNvSpPr txBox="1"/>
          <p:nvPr/>
        </p:nvSpPr>
        <p:spPr>
          <a:xfrm>
            <a:off x="5533903" y="1351460"/>
            <a:ext cx="898812" cy="215444"/>
          </a:xfrm>
          <a:prstGeom prst="rect">
            <a:avLst/>
          </a:prstGeom>
          <a:noFill/>
        </p:spPr>
        <p:txBody>
          <a:bodyPr wrap="square" rtlCol="0">
            <a:spAutoFit/>
          </a:bodyPr>
          <a:lstStyle/>
          <a:p>
            <a:r>
              <a:rPr lang="en-US" sz="800" dirty="0"/>
              <a:t>Browse</a:t>
            </a:r>
          </a:p>
        </p:txBody>
      </p:sp>
      <p:sp>
        <p:nvSpPr>
          <p:cNvPr id="104" name="TextBox 103"/>
          <p:cNvSpPr txBox="1"/>
          <p:nvPr/>
        </p:nvSpPr>
        <p:spPr>
          <a:xfrm>
            <a:off x="9107617" y="1351460"/>
            <a:ext cx="898812" cy="215444"/>
          </a:xfrm>
          <a:prstGeom prst="rect">
            <a:avLst/>
          </a:prstGeom>
          <a:noFill/>
        </p:spPr>
        <p:txBody>
          <a:bodyPr wrap="square" rtlCol="0">
            <a:spAutoFit/>
          </a:bodyPr>
          <a:lstStyle/>
          <a:p>
            <a:endParaRPr lang="en-US" sz="800" dirty="0"/>
          </a:p>
        </p:txBody>
      </p:sp>
      <p:sp>
        <p:nvSpPr>
          <p:cNvPr id="105" name="TextBox 104"/>
          <p:cNvSpPr txBox="1"/>
          <p:nvPr/>
        </p:nvSpPr>
        <p:spPr>
          <a:xfrm>
            <a:off x="7296811" y="1351137"/>
            <a:ext cx="898812" cy="215444"/>
          </a:xfrm>
          <a:prstGeom prst="rect">
            <a:avLst/>
          </a:prstGeom>
          <a:noFill/>
        </p:spPr>
        <p:txBody>
          <a:bodyPr wrap="square" rtlCol="0">
            <a:spAutoFit/>
          </a:bodyPr>
          <a:lstStyle/>
          <a:p>
            <a:r>
              <a:rPr lang="en-US" sz="800" dirty="0"/>
              <a:t>API</a:t>
            </a:r>
          </a:p>
        </p:txBody>
      </p:sp>
      <p:sp>
        <p:nvSpPr>
          <p:cNvPr id="106" name="TextBox 105"/>
          <p:cNvSpPr txBox="1"/>
          <p:nvPr/>
        </p:nvSpPr>
        <p:spPr>
          <a:xfrm>
            <a:off x="8667277" y="1365511"/>
            <a:ext cx="920323" cy="338554"/>
          </a:xfrm>
          <a:prstGeom prst="rect">
            <a:avLst/>
          </a:prstGeom>
          <a:noFill/>
        </p:spPr>
        <p:txBody>
          <a:bodyPr wrap="square" rtlCol="0">
            <a:spAutoFit/>
          </a:bodyPr>
          <a:lstStyle/>
          <a:p>
            <a:pPr algn="l"/>
            <a:r>
              <a:rPr lang="en-US" sz="800" dirty="0">
                <a:solidFill>
                  <a:schemeClr val="tx1">
                    <a:lumMod val="65000"/>
                    <a:lumOff val="35000"/>
                  </a:schemeClr>
                </a:solidFill>
              </a:rPr>
              <a:t>Catalogue</a:t>
            </a:r>
          </a:p>
          <a:p>
            <a:pPr algn="l"/>
            <a:r>
              <a:rPr lang="en-US" sz="800" dirty="0">
                <a:solidFill>
                  <a:schemeClr val="tx1">
                    <a:lumMod val="65000"/>
                    <a:lumOff val="35000"/>
                  </a:schemeClr>
                </a:solidFill>
              </a:rPr>
              <a:t>Export</a:t>
            </a:r>
          </a:p>
        </p:txBody>
      </p:sp>
      <p:sp>
        <p:nvSpPr>
          <p:cNvPr id="107" name="TextBox 106"/>
          <p:cNvSpPr txBox="1"/>
          <p:nvPr/>
        </p:nvSpPr>
        <p:spPr>
          <a:xfrm rot="5400000">
            <a:off x="10242737" y="5998057"/>
            <a:ext cx="1135375" cy="646331"/>
          </a:xfrm>
          <a:prstGeom prst="rect">
            <a:avLst/>
          </a:prstGeom>
          <a:noFill/>
        </p:spPr>
        <p:txBody>
          <a:bodyPr wrap="square" rtlCol="0">
            <a:spAutoFit/>
          </a:bodyPr>
          <a:lstStyle/>
          <a:p>
            <a:pPr algn="ctr" defTabSz="685783"/>
            <a:r>
              <a:rPr lang="en-GB" dirty="0">
                <a:solidFill>
                  <a:prstClr val="black"/>
                </a:solidFill>
                <a:latin typeface="Calibri" panose="020F0502020204030204"/>
                <a:ea typeface=""/>
              </a:rPr>
              <a:t>D</a:t>
            </a:r>
            <a:r>
              <a:rPr lang="en-GB" sz="1500" dirty="0">
                <a:solidFill>
                  <a:prstClr val="black"/>
                </a:solidFill>
                <a:latin typeface="Calibri" panose="020F0502020204030204"/>
                <a:ea typeface=""/>
              </a:rPr>
              <a:t>ATA </a:t>
            </a:r>
            <a:r>
              <a:rPr lang="en-GB" dirty="0">
                <a:solidFill>
                  <a:prstClr val="black"/>
                </a:solidFill>
                <a:latin typeface="Calibri" panose="020F0502020204030204"/>
                <a:ea typeface=""/>
              </a:rPr>
              <a:t>S</a:t>
            </a:r>
            <a:r>
              <a:rPr lang="en-GB" sz="1500" dirty="0">
                <a:solidFill>
                  <a:prstClr val="black"/>
                </a:solidFill>
                <a:latin typeface="Calibri" panose="020F0502020204030204"/>
                <a:ea typeface=""/>
              </a:rPr>
              <a:t>UPPLIERS</a:t>
            </a:r>
          </a:p>
        </p:txBody>
      </p:sp>
      <p:sp>
        <p:nvSpPr>
          <p:cNvPr id="108" name="Rectangle 107"/>
          <p:cNvSpPr/>
          <p:nvPr/>
        </p:nvSpPr>
        <p:spPr>
          <a:xfrm>
            <a:off x="3251120" y="3291828"/>
            <a:ext cx="6748272" cy="274320"/>
          </a:xfrm>
          <a:prstGeom prst="rect">
            <a:avLst/>
          </a:prstGeom>
          <a:gradFill>
            <a:gsLst>
              <a:gs pos="0">
                <a:srgbClr val="941333"/>
              </a:gs>
              <a:gs pos="100000">
                <a:srgbClr val="941333">
                  <a:alpha val="56000"/>
                </a:srgbClr>
              </a:gs>
            </a:gsLst>
          </a:gradFill>
          <a:ln w="12700" cap="flat" cmpd="sng" algn="ctr">
            <a:noFill/>
            <a:prstDash val="solid"/>
            <a:miter lim="800000"/>
          </a:ln>
          <a:effectLst/>
        </p:spPr>
        <p:txBody>
          <a:bodyPr rtlCol="0" anchor="ctr"/>
          <a:lstStyle/>
          <a:p>
            <a:pPr algn="ctr" defTabSz="685783">
              <a:defRPr/>
            </a:pPr>
            <a:r>
              <a:rPr lang="en-GB" sz="1351" kern="0" dirty="0">
                <a:solidFill>
                  <a:schemeClr val="bg1"/>
                </a:solidFill>
                <a:latin typeface="Calibri" panose="020F0502020204030204"/>
                <a:ea typeface=""/>
                <a:cs typeface=""/>
              </a:rPr>
              <a:t>BACK END</a:t>
            </a:r>
          </a:p>
        </p:txBody>
      </p:sp>
      <p:cxnSp>
        <p:nvCxnSpPr>
          <p:cNvPr id="113" name="Straight Arrow Connector 112"/>
          <p:cNvCxnSpPr/>
          <p:nvPr/>
        </p:nvCxnSpPr>
        <p:spPr>
          <a:xfrm>
            <a:off x="10040896" y="3927313"/>
            <a:ext cx="183563" cy="3"/>
          </a:xfrm>
          <a:prstGeom prst="straightConnector1">
            <a:avLst/>
          </a:prstGeom>
          <a:noFill/>
          <a:ln w="6350" cap="flat" cmpd="sng" algn="ctr">
            <a:solidFill>
              <a:srgbClr val="5B9BD5"/>
            </a:solidFill>
            <a:prstDash val="solid"/>
            <a:miter lim="800000"/>
            <a:tailEnd type="triangle"/>
          </a:ln>
          <a:effectLst/>
        </p:spPr>
      </p:cxnSp>
      <p:cxnSp>
        <p:nvCxnSpPr>
          <p:cNvPr id="114" name="Straight Arrow Connector 113"/>
          <p:cNvCxnSpPr/>
          <p:nvPr/>
        </p:nvCxnSpPr>
        <p:spPr>
          <a:xfrm>
            <a:off x="10040896" y="2861496"/>
            <a:ext cx="183563" cy="3"/>
          </a:xfrm>
          <a:prstGeom prst="straightConnector1">
            <a:avLst/>
          </a:prstGeom>
          <a:noFill/>
          <a:ln w="6350" cap="flat" cmpd="sng" algn="ctr">
            <a:solidFill>
              <a:srgbClr val="5B9BD5"/>
            </a:solidFill>
            <a:prstDash val="solid"/>
            <a:miter lim="800000"/>
            <a:tailEnd type="triangle"/>
          </a:ln>
          <a:effectLst/>
        </p:spPr>
      </p:cxnSp>
      <p:sp>
        <p:nvSpPr>
          <p:cNvPr id="4" name="Right Arrow 3"/>
          <p:cNvSpPr/>
          <p:nvPr/>
        </p:nvSpPr>
        <p:spPr>
          <a:xfrm>
            <a:off x="10092037" y="4080665"/>
            <a:ext cx="1947455" cy="1489641"/>
          </a:xfrm>
          <a:prstGeom prst="rightArrow">
            <a:avLst/>
          </a:prstGeom>
        </p:spPr>
        <p:style>
          <a:lnRef idx="3">
            <a:schemeClr val="lt1"/>
          </a:lnRef>
          <a:fillRef idx="1">
            <a:schemeClr val="accent6"/>
          </a:fillRef>
          <a:effectRef idx="1">
            <a:schemeClr val="accent6"/>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r>
              <a:rPr lang="en-US" sz="2400" dirty="0"/>
              <a:t>Scale out</a:t>
            </a:r>
          </a:p>
        </p:txBody>
      </p:sp>
      <p:pic>
        <p:nvPicPr>
          <p:cNvPr id="111" name="Picture 110"/>
          <p:cNvPicPr>
            <a:picLocks noChangeAspect="1"/>
          </p:cNvPicPr>
          <p:nvPr/>
        </p:nvPicPr>
        <p:blipFill>
          <a:blip r:embed="rId7"/>
          <a:stretch>
            <a:fillRect/>
          </a:stretch>
        </p:blipFill>
        <p:spPr>
          <a:xfrm rot="5400000">
            <a:off x="5206149" y="6143766"/>
            <a:ext cx="1119112" cy="192295"/>
          </a:xfrm>
          <a:prstGeom prst="rect">
            <a:avLst/>
          </a:prstGeom>
        </p:spPr>
      </p:pic>
    </p:spTree>
    <p:extLst>
      <p:ext uri="{BB962C8B-B14F-4D97-AF65-F5344CB8AC3E}">
        <p14:creationId xmlns:p14="http://schemas.microsoft.com/office/powerpoint/2010/main" val="20214556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CDS – </a:t>
            </a:r>
            <a:r>
              <a:rPr lang="en-GB" dirty="0" smtClean="0"/>
              <a:t>Adaptors</a:t>
            </a: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0154" y="702286"/>
            <a:ext cx="7358062" cy="60248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Content Placeholder 2"/>
          <p:cNvSpPr>
            <a:spLocks noGrp="1"/>
          </p:cNvSpPr>
          <p:nvPr>
            <p:ph idx="1"/>
          </p:nvPr>
        </p:nvSpPr>
        <p:spPr>
          <a:xfrm>
            <a:off x="7901354" y="932723"/>
            <a:ext cx="4032737" cy="5702539"/>
          </a:xfrm>
          <a:solidFill>
            <a:schemeClr val="accent1">
              <a:lumMod val="20000"/>
              <a:lumOff val="80000"/>
              <a:alpha val="70000"/>
            </a:schemeClr>
          </a:solidFill>
        </p:spPr>
        <p:txBody>
          <a:bodyPr>
            <a:normAutofit fontScale="92500" lnSpcReduction="20000"/>
          </a:bodyPr>
          <a:lstStyle/>
          <a:p>
            <a:r>
              <a:rPr lang="en-GB" dirty="0" smtClean="0"/>
              <a:t>Data Access abstraction layer</a:t>
            </a:r>
          </a:p>
          <a:p>
            <a:r>
              <a:rPr lang="en-GB" b="1" dirty="0" smtClean="0"/>
              <a:t>Flexible</a:t>
            </a:r>
            <a:r>
              <a:rPr lang="en-GB" dirty="0" smtClean="0"/>
              <a:t>, allowing integration of new data sources</a:t>
            </a:r>
          </a:p>
          <a:p>
            <a:r>
              <a:rPr lang="en-GB" b="1" dirty="0" smtClean="0"/>
              <a:t>Transparent</a:t>
            </a:r>
            <a:r>
              <a:rPr lang="en-GB" dirty="0" smtClean="0"/>
              <a:t> (for the users) access to multiple data sources</a:t>
            </a:r>
          </a:p>
          <a:p>
            <a:r>
              <a:rPr lang="en-GB" dirty="0" smtClean="0"/>
              <a:t>Adaptor handles the </a:t>
            </a:r>
            <a:r>
              <a:rPr lang="en-GB" b="1" dirty="0" smtClean="0"/>
              <a:t>specific interactions </a:t>
            </a:r>
            <a:r>
              <a:rPr lang="en-GB" dirty="0" smtClean="0"/>
              <a:t>with the external data supply</a:t>
            </a:r>
          </a:p>
          <a:p>
            <a:r>
              <a:rPr lang="en-GB" dirty="0" smtClean="0"/>
              <a:t>Current adaptor implementations:</a:t>
            </a:r>
          </a:p>
          <a:p>
            <a:pPr lvl="1"/>
            <a:r>
              <a:rPr lang="en-GB" dirty="0" smtClean="0"/>
              <a:t>ECMWF web API (MARS)</a:t>
            </a:r>
          </a:p>
          <a:p>
            <a:pPr lvl="1"/>
            <a:r>
              <a:rPr lang="en-GB" dirty="0" err="1" smtClean="0"/>
              <a:t>OPeNDAP</a:t>
            </a:r>
            <a:r>
              <a:rPr lang="en-GB" dirty="0" smtClean="0"/>
              <a:t> ~ ‘Grid’ data</a:t>
            </a:r>
          </a:p>
          <a:p>
            <a:pPr lvl="1"/>
            <a:r>
              <a:rPr lang="en-GB" b="1" dirty="0" smtClean="0"/>
              <a:t>Others as required</a:t>
            </a:r>
            <a:endParaRPr lang="en-GB" b="1" dirty="0"/>
          </a:p>
        </p:txBody>
      </p:sp>
    </p:spTree>
    <p:extLst>
      <p:ext uri="{BB962C8B-B14F-4D97-AF65-F5344CB8AC3E}">
        <p14:creationId xmlns:p14="http://schemas.microsoft.com/office/powerpoint/2010/main" val="896314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CDS – </a:t>
            </a:r>
            <a:r>
              <a:rPr lang="en-US" dirty="0" smtClean="0"/>
              <a:t>Implementation</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6939" y="783750"/>
            <a:ext cx="10587757" cy="6074249"/>
          </a:xfrm>
          <a:prstGeom prst="rect">
            <a:avLst/>
          </a:prstGeom>
        </p:spPr>
      </p:pic>
    </p:spTree>
    <p:extLst>
      <p:ext uri="{BB962C8B-B14F-4D97-AF65-F5344CB8AC3E}">
        <p14:creationId xmlns:p14="http://schemas.microsoft.com/office/powerpoint/2010/main" val="15300034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CDS – Open-Source </a:t>
            </a:r>
            <a:r>
              <a:rPr lang="en-US" dirty="0" smtClean="0"/>
              <a:t>TECHNOLOGIES</a:t>
            </a:r>
            <a:endParaRPr lang="en-US" dirty="0"/>
          </a:p>
        </p:txBody>
      </p:sp>
      <p:pic>
        <p:nvPicPr>
          <p:cNvPr id="4" name="Picture 3"/>
          <p:cNvPicPr>
            <a:picLocks noChangeAspect="1"/>
          </p:cNvPicPr>
          <p:nvPr/>
        </p:nvPicPr>
        <p:blipFill>
          <a:blip r:embed="rId2"/>
          <a:stretch>
            <a:fillRect/>
          </a:stretch>
        </p:blipFill>
        <p:spPr>
          <a:xfrm>
            <a:off x="4383810" y="1040491"/>
            <a:ext cx="3040337" cy="1140127"/>
          </a:xfrm>
          <a:prstGeom prst="rect">
            <a:avLst/>
          </a:prstGeom>
        </p:spPr>
      </p:pic>
      <p:pic>
        <p:nvPicPr>
          <p:cNvPr id="5" name="Picture 4"/>
          <p:cNvPicPr>
            <a:picLocks noChangeAspect="1"/>
          </p:cNvPicPr>
          <p:nvPr/>
        </p:nvPicPr>
        <p:blipFill>
          <a:blip r:embed="rId3"/>
          <a:stretch>
            <a:fillRect/>
          </a:stretch>
        </p:blipFill>
        <p:spPr>
          <a:xfrm>
            <a:off x="3409387" y="1976214"/>
            <a:ext cx="5955021" cy="2520643"/>
          </a:xfrm>
          <a:prstGeom prst="rect">
            <a:avLst/>
          </a:prstGeom>
        </p:spPr>
      </p:pic>
      <p:pic>
        <p:nvPicPr>
          <p:cNvPr id="6" name="Picture 5"/>
          <p:cNvPicPr>
            <a:picLocks noChangeAspect="1"/>
          </p:cNvPicPr>
          <p:nvPr/>
        </p:nvPicPr>
        <p:blipFill>
          <a:blip r:embed="rId4"/>
          <a:stretch>
            <a:fillRect/>
          </a:stretch>
        </p:blipFill>
        <p:spPr>
          <a:xfrm>
            <a:off x="1635062" y="3429000"/>
            <a:ext cx="2016224" cy="1798817"/>
          </a:xfrm>
          <a:prstGeom prst="rect">
            <a:avLst/>
          </a:prstGeom>
        </p:spPr>
      </p:pic>
      <p:pic>
        <p:nvPicPr>
          <p:cNvPr id="7" name="Picture 6"/>
          <p:cNvPicPr>
            <a:picLocks noChangeAspect="1"/>
          </p:cNvPicPr>
          <p:nvPr/>
        </p:nvPicPr>
        <p:blipFill>
          <a:blip r:embed="rId5"/>
          <a:stretch>
            <a:fillRect/>
          </a:stretch>
        </p:blipFill>
        <p:spPr>
          <a:xfrm>
            <a:off x="8310008" y="4730652"/>
            <a:ext cx="3323872" cy="862377"/>
          </a:xfrm>
          <a:prstGeom prst="rect">
            <a:avLst/>
          </a:prstGeom>
        </p:spPr>
      </p:pic>
      <p:pic>
        <p:nvPicPr>
          <p:cNvPr id="8" name="Picture 7"/>
          <p:cNvPicPr>
            <a:picLocks noChangeAspect="1"/>
          </p:cNvPicPr>
          <p:nvPr/>
        </p:nvPicPr>
        <p:blipFill>
          <a:blip r:embed="rId6"/>
          <a:stretch>
            <a:fillRect/>
          </a:stretch>
        </p:blipFill>
        <p:spPr>
          <a:xfrm>
            <a:off x="4203317" y="4365292"/>
            <a:ext cx="1831307" cy="635491"/>
          </a:xfrm>
          <a:prstGeom prst="rect">
            <a:avLst/>
          </a:prstGeom>
        </p:spPr>
      </p:pic>
      <p:grpSp>
        <p:nvGrpSpPr>
          <p:cNvPr id="11" name="Group 10"/>
          <p:cNvGrpSpPr/>
          <p:nvPr/>
        </p:nvGrpSpPr>
        <p:grpSpPr>
          <a:xfrm>
            <a:off x="6547710" y="4213343"/>
            <a:ext cx="1461495" cy="848151"/>
            <a:chOff x="1691679" y="2715766"/>
            <a:chExt cx="1241264" cy="707984"/>
          </a:xfrm>
        </p:grpSpPr>
        <p:pic>
          <p:nvPicPr>
            <p:cNvPr id="9" name="Picture 8"/>
            <p:cNvPicPr>
              <a:picLocks noChangeAspect="1"/>
            </p:cNvPicPr>
            <p:nvPr/>
          </p:nvPicPr>
          <p:blipFill rotWithShape="1">
            <a:blip r:embed="rId7">
              <a:alphaModFix amt="67000"/>
            </a:blip>
            <a:srcRect t="28336"/>
            <a:stretch/>
          </p:blipFill>
          <p:spPr>
            <a:xfrm>
              <a:off x="1691680" y="2715766"/>
              <a:ext cx="1241263" cy="645230"/>
            </a:xfrm>
            <a:prstGeom prst="rect">
              <a:avLst/>
            </a:prstGeom>
          </p:spPr>
        </p:pic>
        <p:sp>
          <p:nvSpPr>
            <p:cNvPr id="10" name="TextBox 9"/>
            <p:cNvSpPr txBox="1"/>
            <p:nvPr/>
          </p:nvSpPr>
          <p:spPr>
            <a:xfrm>
              <a:off x="1691679" y="3038381"/>
              <a:ext cx="1241263" cy="385369"/>
            </a:xfrm>
            <a:prstGeom prst="rect">
              <a:avLst/>
            </a:prstGeom>
            <a:noFill/>
          </p:spPr>
          <p:txBody>
            <a:bodyPr wrap="square" rtlCol="0">
              <a:spAutoFit/>
            </a:bodyPr>
            <a:lstStyle/>
            <a:p>
              <a:pPr algn="ctr"/>
              <a:r>
                <a:rPr lang="en-US" sz="2400" b="1" spc="-200" dirty="0" err="1">
                  <a:solidFill>
                    <a:schemeClr val="tx1">
                      <a:lumMod val="65000"/>
                      <a:lumOff val="35000"/>
                    </a:schemeClr>
                  </a:solidFill>
                  <a:latin typeface="Bangla MN" charset="0"/>
                  <a:ea typeface="Bangla MN" charset="0"/>
                  <a:cs typeface="Bangla MN" charset="0"/>
                </a:rPr>
                <a:t>Magics</a:t>
              </a:r>
              <a:endParaRPr lang="en-US" sz="2133" b="1" spc="-200" dirty="0">
                <a:solidFill>
                  <a:schemeClr val="tx1">
                    <a:lumMod val="65000"/>
                    <a:lumOff val="35000"/>
                  </a:schemeClr>
                </a:solidFill>
                <a:latin typeface="Bangla MN" charset="0"/>
                <a:ea typeface="Bangla MN" charset="0"/>
                <a:cs typeface="Bangla MN" charset="0"/>
              </a:endParaRPr>
            </a:p>
          </p:txBody>
        </p:sp>
      </p:grpSp>
      <p:grpSp>
        <p:nvGrpSpPr>
          <p:cNvPr id="15" name="Group 14"/>
          <p:cNvGrpSpPr/>
          <p:nvPr/>
        </p:nvGrpSpPr>
        <p:grpSpPr>
          <a:xfrm>
            <a:off x="1313523" y="2949774"/>
            <a:ext cx="676788" cy="785066"/>
            <a:chOff x="2623138" y="3100962"/>
            <a:chExt cx="507591" cy="588800"/>
          </a:xfrm>
        </p:grpSpPr>
        <p:pic>
          <p:nvPicPr>
            <p:cNvPr id="13" name="Pictur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99792" y="3100962"/>
              <a:ext cx="400050" cy="400050"/>
            </a:xfrm>
            <a:prstGeom prst="rect">
              <a:avLst/>
            </a:prstGeom>
          </p:spPr>
        </p:pic>
        <p:sp>
          <p:nvSpPr>
            <p:cNvPr id="14" name="TextBox 13"/>
            <p:cNvSpPr txBox="1"/>
            <p:nvPr/>
          </p:nvSpPr>
          <p:spPr>
            <a:xfrm>
              <a:off x="2623138" y="3435846"/>
              <a:ext cx="507591" cy="253916"/>
            </a:xfrm>
            <a:prstGeom prst="rect">
              <a:avLst/>
            </a:prstGeom>
            <a:noFill/>
          </p:spPr>
          <p:txBody>
            <a:bodyPr wrap="none" rtlCol="0">
              <a:spAutoFit/>
            </a:bodyPr>
            <a:lstStyle/>
            <a:p>
              <a:r>
                <a:rPr lang="en-US" sz="1600" dirty="0">
                  <a:solidFill>
                    <a:srgbClr val="007264"/>
                  </a:solidFill>
                  <a:latin typeface="Arial Black" charset="0"/>
                  <a:ea typeface="Arial Black" charset="0"/>
                  <a:cs typeface="Arial Black" charset="0"/>
                </a:rPr>
                <a:t>CDO</a:t>
              </a:r>
              <a:endParaRPr lang="en-US" sz="2400" dirty="0">
                <a:solidFill>
                  <a:srgbClr val="007264"/>
                </a:solidFill>
                <a:latin typeface="Arial Black" charset="0"/>
                <a:ea typeface="Arial Black" charset="0"/>
                <a:cs typeface="Arial Black" charset="0"/>
              </a:endParaRPr>
            </a:p>
          </p:txBody>
        </p:sp>
      </p:grpSp>
      <p:grpSp>
        <p:nvGrpSpPr>
          <p:cNvPr id="18" name="Group 17"/>
          <p:cNvGrpSpPr/>
          <p:nvPr/>
        </p:nvGrpSpPr>
        <p:grpSpPr>
          <a:xfrm>
            <a:off x="9640424" y="3621022"/>
            <a:ext cx="2088201" cy="1130930"/>
            <a:chOff x="2044701" y="1689100"/>
            <a:chExt cx="1566151" cy="848197"/>
          </a:xfrm>
        </p:grpSpPr>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44701" y="1689100"/>
              <a:ext cx="1159148" cy="402928"/>
            </a:xfrm>
            <a:prstGeom prst="rect">
              <a:avLst/>
            </a:prstGeom>
          </p:spPr>
        </p:pic>
        <p:sp>
          <p:nvSpPr>
            <p:cNvPr id="17" name="TextBox 16"/>
            <p:cNvSpPr txBox="1"/>
            <p:nvPr/>
          </p:nvSpPr>
          <p:spPr>
            <a:xfrm>
              <a:off x="2458724" y="1729384"/>
              <a:ext cx="1152128" cy="807913"/>
            </a:xfrm>
            <a:prstGeom prst="rect">
              <a:avLst/>
            </a:prstGeom>
            <a:noFill/>
          </p:spPr>
          <p:txBody>
            <a:bodyPr wrap="square" rtlCol="0">
              <a:spAutoFit/>
            </a:bodyPr>
            <a:lstStyle/>
            <a:p>
              <a:pPr algn="ctr" fontAlgn="base"/>
              <a:r>
                <a:rPr lang="en-US" sz="3200" b="1" dirty="0" err="1">
                  <a:solidFill>
                    <a:schemeClr val="bg2">
                      <a:lumMod val="10000"/>
                    </a:schemeClr>
                  </a:solidFill>
                  <a:latin typeface="League Gothic" charset="0"/>
                </a:rPr>
                <a:t>Dask</a:t>
              </a:r>
              <a:endParaRPr lang="en-US" sz="3200" b="1" dirty="0">
                <a:solidFill>
                  <a:schemeClr val="bg2">
                    <a:lumMod val="10000"/>
                  </a:schemeClr>
                </a:solidFill>
                <a:latin typeface="League Gothic" charset="0"/>
              </a:endParaRPr>
            </a:p>
            <a:p>
              <a:endParaRPr lang="en-US" sz="3200" dirty="0"/>
            </a:p>
          </p:txBody>
        </p:sp>
      </p:grpSp>
      <p:pic>
        <p:nvPicPr>
          <p:cNvPr id="19" name="Picture 18"/>
          <p:cNvPicPr>
            <a:picLocks noChangeAspect="1"/>
          </p:cNvPicPr>
          <p:nvPr/>
        </p:nvPicPr>
        <p:blipFill>
          <a:blip r:embed="rId10"/>
          <a:stretch>
            <a:fillRect/>
          </a:stretch>
        </p:blipFill>
        <p:spPr>
          <a:xfrm>
            <a:off x="8009205" y="1496485"/>
            <a:ext cx="3719420" cy="1035239"/>
          </a:xfrm>
          <a:prstGeom prst="rect">
            <a:avLst/>
          </a:prstGeom>
        </p:spPr>
      </p:pic>
      <p:pic>
        <p:nvPicPr>
          <p:cNvPr id="20" name="Picture 19"/>
          <p:cNvPicPr>
            <a:picLocks noChangeAspect="1"/>
          </p:cNvPicPr>
          <p:nvPr/>
        </p:nvPicPr>
        <p:blipFill>
          <a:blip r:embed="rId11"/>
          <a:stretch>
            <a:fillRect/>
          </a:stretch>
        </p:blipFill>
        <p:spPr>
          <a:xfrm>
            <a:off x="196631" y="1173960"/>
            <a:ext cx="3868680" cy="1621013"/>
          </a:xfrm>
          <a:prstGeom prst="rect">
            <a:avLst/>
          </a:prstGeom>
        </p:spPr>
      </p:pic>
      <p:pic>
        <p:nvPicPr>
          <p:cNvPr id="3" name="Picture 2"/>
          <p:cNvPicPr>
            <a:picLocks noChangeAspect="1"/>
          </p:cNvPicPr>
          <p:nvPr/>
        </p:nvPicPr>
        <p:blipFill>
          <a:blip r:embed="rId12"/>
          <a:stretch>
            <a:fillRect/>
          </a:stretch>
        </p:blipFill>
        <p:spPr>
          <a:xfrm>
            <a:off x="774368" y="5388279"/>
            <a:ext cx="5020790" cy="1380158"/>
          </a:xfrm>
          <a:prstGeom prst="rect">
            <a:avLst/>
          </a:prstGeom>
        </p:spPr>
      </p:pic>
      <p:pic>
        <p:nvPicPr>
          <p:cNvPr id="12" name="Picture 11"/>
          <p:cNvPicPr>
            <a:picLocks noChangeAspect="1"/>
          </p:cNvPicPr>
          <p:nvPr/>
        </p:nvPicPr>
        <p:blipFill>
          <a:blip r:embed="rId13"/>
          <a:stretch>
            <a:fillRect/>
          </a:stretch>
        </p:blipFill>
        <p:spPr>
          <a:xfrm>
            <a:off x="10401653" y="2338141"/>
            <a:ext cx="1677789" cy="1006673"/>
          </a:xfrm>
          <a:prstGeom prst="rect">
            <a:avLst/>
          </a:prstGeom>
        </p:spPr>
      </p:pic>
    </p:spTree>
    <p:extLst>
      <p:ext uri="{BB962C8B-B14F-4D97-AF65-F5344CB8AC3E}">
        <p14:creationId xmlns:p14="http://schemas.microsoft.com/office/powerpoint/2010/main" val="10743847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quarter" idx="4294967295"/>
          </p:nvPr>
        </p:nvSpPr>
        <p:spPr>
          <a:xfrm>
            <a:off x="1369825" y="1672600"/>
            <a:ext cx="7524159" cy="4986000"/>
          </a:xfrm>
          <a:prstGeom prst="rect">
            <a:avLst/>
          </a:prstGeom>
        </p:spPr>
        <p:txBody>
          <a:bodyPr/>
          <a:lstStyle/>
          <a:p>
            <a:pPr>
              <a:buFont typeface="Wingdings" charset="2"/>
              <a:buChar char="§"/>
            </a:pPr>
            <a:r>
              <a:rPr lang="en-US" sz="1800" dirty="0"/>
              <a:t>Monitoring</a:t>
            </a:r>
          </a:p>
          <a:p>
            <a:pPr>
              <a:buFont typeface="Wingdings" charset="2"/>
              <a:buChar char="§"/>
            </a:pPr>
            <a:r>
              <a:rPr lang="en-US" sz="1800" dirty="0"/>
              <a:t>Reporting</a:t>
            </a:r>
          </a:p>
          <a:p>
            <a:pPr lvl="1">
              <a:buFont typeface="Wingdings" charset="2"/>
              <a:buChar char="Ø"/>
            </a:pPr>
            <a:r>
              <a:rPr lang="en-US" sz="1400" dirty="0" smtClean="0"/>
              <a:t>Capacity planning</a:t>
            </a:r>
          </a:p>
          <a:p>
            <a:pPr lvl="1">
              <a:buFont typeface="Wingdings" charset="2"/>
              <a:buChar char="Ø"/>
            </a:pPr>
            <a:r>
              <a:rPr lang="en-US" sz="1400" dirty="0" smtClean="0"/>
              <a:t>Usage statistics</a:t>
            </a:r>
          </a:p>
          <a:p>
            <a:pPr lvl="1">
              <a:buFont typeface="Wingdings" charset="2"/>
              <a:buChar char="§"/>
            </a:pPr>
            <a:endParaRPr lang="en-US" sz="1400" dirty="0" smtClean="0"/>
          </a:p>
          <a:p>
            <a:pPr>
              <a:buFont typeface="Wingdings" charset="2"/>
              <a:buChar char="§"/>
            </a:pPr>
            <a:r>
              <a:rPr lang="en-US" sz="1800" dirty="0"/>
              <a:t>Service level agreement</a:t>
            </a:r>
          </a:p>
          <a:p>
            <a:pPr>
              <a:buFont typeface="Wingdings" charset="2"/>
              <a:buChar char="§"/>
            </a:pPr>
            <a:r>
              <a:rPr lang="en-US" sz="1800" dirty="0"/>
              <a:t>On-call and support</a:t>
            </a:r>
          </a:p>
          <a:p>
            <a:pPr>
              <a:buFont typeface="Wingdings" charset="2"/>
              <a:buChar char="§"/>
            </a:pPr>
            <a:r>
              <a:rPr lang="en-US" sz="1800" dirty="0"/>
              <a:t>Help desk</a:t>
            </a:r>
          </a:p>
          <a:p>
            <a:pPr>
              <a:buFont typeface="Wingdings" charset="2"/>
              <a:buChar char="§"/>
            </a:pPr>
            <a:endParaRPr lang="en-US" sz="1800" dirty="0"/>
          </a:p>
          <a:p>
            <a:pPr>
              <a:buFont typeface="Wingdings" charset="2"/>
              <a:buChar char="§"/>
            </a:pPr>
            <a:r>
              <a:rPr lang="en-US" sz="1800" dirty="0"/>
              <a:t>High-availability</a:t>
            </a:r>
          </a:p>
          <a:p>
            <a:pPr>
              <a:buFont typeface="Wingdings" charset="2"/>
              <a:buChar char="§"/>
            </a:pPr>
            <a:r>
              <a:rPr lang="en-US" sz="1800" dirty="0"/>
              <a:t>Backup</a:t>
            </a:r>
          </a:p>
          <a:p>
            <a:pPr marL="0" indent="0">
              <a:buNone/>
            </a:pPr>
            <a:endParaRPr lang="en-US" sz="1800" dirty="0"/>
          </a:p>
        </p:txBody>
      </p:sp>
      <p:pic>
        <p:nvPicPr>
          <p:cNvPr id="6" name="Picture 5" descr="IMG_2496.JPG"/>
          <p:cNvPicPr>
            <a:picLocks noChangeAspect="1"/>
          </p:cNvPicPr>
          <p:nvPr/>
        </p:nvPicPr>
        <p:blipFill rotWithShape="1">
          <a:blip r:embed="rId2"/>
          <a:srcRect t="770" r="7404" b="-770"/>
          <a:stretch/>
        </p:blipFill>
        <p:spPr>
          <a:xfrm>
            <a:off x="4713169" y="1047750"/>
            <a:ext cx="6107232" cy="4946650"/>
          </a:xfrm>
          <a:prstGeom prst="rect">
            <a:avLst/>
          </a:prstGeom>
        </p:spPr>
      </p:pic>
      <p:sp>
        <p:nvSpPr>
          <p:cNvPr id="8" name="Title 1"/>
          <p:cNvSpPr>
            <a:spLocks noGrp="1"/>
          </p:cNvSpPr>
          <p:nvPr>
            <p:ph type="title"/>
          </p:nvPr>
        </p:nvSpPr>
        <p:spPr>
          <a:xfrm>
            <a:off x="1156939" y="313343"/>
            <a:ext cx="10425461" cy="370052"/>
          </a:xfrm>
        </p:spPr>
        <p:txBody>
          <a:bodyPr/>
          <a:lstStyle/>
          <a:p>
            <a:r>
              <a:rPr lang="en-GB" dirty="0" smtClean="0"/>
              <a:t>CDS-Monitoring &amp; Reporting</a:t>
            </a:r>
            <a:endParaRPr lang="en-GB" dirty="0"/>
          </a:p>
        </p:txBody>
      </p:sp>
    </p:spTree>
    <p:extLst>
      <p:ext uri="{BB962C8B-B14F-4D97-AF65-F5344CB8AC3E}">
        <p14:creationId xmlns:p14="http://schemas.microsoft.com/office/powerpoint/2010/main" val="1867377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9456" y="2852936"/>
            <a:ext cx="10425461" cy="864096"/>
          </a:xfrm>
        </p:spPr>
        <p:txBody>
          <a:bodyPr/>
          <a:lstStyle/>
          <a:p>
            <a:pPr algn="ctr"/>
            <a:r>
              <a:rPr lang="en-US" sz="3200" dirty="0"/>
              <a:t>Climate Data Store </a:t>
            </a:r>
            <a:r>
              <a:rPr lang="en-US" sz="3200" dirty="0" smtClean="0"/>
              <a:t/>
            </a:r>
            <a:br>
              <a:rPr lang="en-US" sz="3200" dirty="0" smtClean="0"/>
            </a:br>
            <a:r>
              <a:rPr lang="en-US" sz="3200" dirty="0" smtClean="0"/>
              <a:t>Timeline</a:t>
            </a:r>
            <a:endParaRPr lang="en-US" sz="3200" dirty="0"/>
          </a:p>
        </p:txBody>
      </p:sp>
    </p:spTree>
    <p:extLst>
      <p:ext uri="{BB962C8B-B14F-4D97-AF65-F5344CB8AC3E}">
        <p14:creationId xmlns:p14="http://schemas.microsoft.com/office/powerpoint/2010/main" val="59127964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970201" y="2387380"/>
            <a:ext cx="45719" cy="3061517"/>
          </a:xfrm>
          <a:prstGeom prst="rect">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56939" y="313343"/>
            <a:ext cx="10487984" cy="370052"/>
          </a:xfrm>
        </p:spPr>
        <p:txBody>
          <a:bodyPr/>
          <a:lstStyle/>
          <a:p>
            <a:r>
              <a:rPr lang="en-US" dirty="0" smtClean="0"/>
              <a:t>CDS-implementation </a:t>
            </a:r>
            <a:r>
              <a:rPr lang="en-US" dirty="0"/>
              <a:t>timeline</a:t>
            </a:r>
          </a:p>
        </p:txBody>
      </p:sp>
      <p:sp>
        <p:nvSpPr>
          <p:cNvPr id="10" name="TextBox 9"/>
          <p:cNvSpPr txBox="1"/>
          <p:nvPr/>
        </p:nvSpPr>
        <p:spPr>
          <a:xfrm>
            <a:off x="2302403" y="3359393"/>
            <a:ext cx="7879061" cy="923330"/>
          </a:xfrm>
          <a:prstGeom prst="rect">
            <a:avLst/>
          </a:prstGeom>
          <a:gradFill flip="none" rotWithShape="1">
            <a:gsLst>
              <a:gs pos="31000">
                <a:srgbClr val="C8D7EA">
                  <a:alpha val="53000"/>
                  <a:lumMod val="0"/>
                  <a:lumOff val="100000"/>
                </a:srgbClr>
              </a:gs>
              <a:gs pos="0">
                <a:schemeClr val="accent1">
                  <a:lumMod val="5000"/>
                  <a:lumOff val="95000"/>
                </a:schemeClr>
              </a:gs>
              <a:gs pos="57000">
                <a:schemeClr val="accent1">
                  <a:lumMod val="45000"/>
                  <a:lumOff val="55000"/>
                </a:schemeClr>
              </a:gs>
              <a:gs pos="68000">
                <a:schemeClr val="accent1">
                  <a:lumMod val="45000"/>
                  <a:lumOff val="55000"/>
                </a:schemeClr>
              </a:gs>
              <a:gs pos="100000">
                <a:schemeClr val="accent1">
                  <a:lumMod val="75000"/>
                </a:schemeClr>
              </a:gs>
            </a:gsLst>
            <a:lin ang="0" scaled="1"/>
            <a:tileRect/>
          </a:gradFill>
          <a:ln w="3175">
            <a:solidFill>
              <a:schemeClr val="tx1"/>
            </a:solidFill>
          </a:ln>
        </p:spPr>
        <p:txBody>
          <a:bodyPr wrap="square" rtlCol="0">
            <a:spAutoFit/>
          </a:bodyPr>
          <a:lstStyle/>
          <a:p>
            <a:r>
              <a:rPr lang="en-US" dirty="0" smtClean="0"/>
              <a:t>                            </a:t>
            </a:r>
          </a:p>
          <a:p>
            <a:r>
              <a:rPr lang="en-US" dirty="0"/>
              <a:t> </a:t>
            </a:r>
            <a:r>
              <a:rPr lang="en-US" dirty="0" smtClean="0"/>
              <a:t>                              Stage 0/I                                Stage II                    Stage III</a:t>
            </a:r>
          </a:p>
          <a:p>
            <a:endParaRPr lang="en-US" dirty="0"/>
          </a:p>
        </p:txBody>
      </p:sp>
      <p:graphicFrame>
        <p:nvGraphicFramePr>
          <p:cNvPr id="11" name="Table 10"/>
          <p:cNvGraphicFramePr>
            <a:graphicFrameLocks noGrp="1"/>
          </p:cNvGraphicFramePr>
          <p:nvPr>
            <p:extLst>
              <p:ext uri="{D42A27DB-BD31-4B8C-83A1-F6EECF244321}">
                <p14:modId xmlns:p14="http://schemas.microsoft.com/office/powerpoint/2010/main" val="831548693"/>
              </p:ext>
            </p:extLst>
          </p:nvPr>
        </p:nvGraphicFramePr>
        <p:xfrm>
          <a:off x="7288499" y="823744"/>
          <a:ext cx="4344992" cy="1100278"/>
        </p:xfrm>
        <a:graphic>
          <a:graphicData uri="http://schemas.openxmlformats.org/drawingml/2006/table">
            <a:tbl>
              <a:tblPr/>
              <a:tblGrid>
                <a:gridCol w="4344992"/>
              </a:tblGrid>
              <a:tr h="235684">
                <a:tc>
                  <a:txBody>
                    <a:bodyPr/>
                    <a:lstStyle/>
                    <a:p>
                      <a:pPr algn="ctr"/>
                      <a:endParaRPr lang="en-GB" sz="1200" dirty="0">
                        <a:effectLst/>
                        <a:latin typeface="Calibri"/>
                      </a:endParaRPr>
                    </a:p>
                  </a:txBody>
                  <a:tcPr marL="9527" marR="9527" marT="7158" marB="7158" anchor="ctr">
                    <a:lnL w="6350" cap="flat" cmpd="sng" algn="ctr">
                      <a:solidFill>
                        <a:srgbClr val="B1BBCC"/>
                      </a:solidFill>
                      <a:prstDash val="solid"/>
                      <a:round/>
                      <a:headEnd type="none" w="med" len="med"/>
                      <a:tailEnd type="none" w="med" len="med"/>
                    </a:lnL>
                    <a:lnR w="6350" cap="flat" cmpd="sng" algn="ctr">
                      <a:solidFill>
                        <a:srgbClr val="B1BBCC"/>
                      </a:solidFill>
                      <a:prstDash val="solid"/>
                      <a:round/>
                      <a:headEnd type="none" w="med" len="med"/>
                      <a:tailEnd type="none" w="med" len="med"/>
                    </a:lnR>
                    <a:lnT w="6350" cap="flat" cmpd="sng" algn="ctr">
                      <a:solidFill>
                        <a:srgbClr val="B1BBCC"/>
                      </a:solidFill>
                      <a:prstDash val="solid"/>
                      <a:round/>
                      <a:headEnd type="none" w="med" len="med"/>
                      <a:tailEnd type="none" w="med" len="med"/>
                    </a:lnT>
                    <a:lnB w="6350" cap="flat" cmpd="sng" algn="ctr">
                      <a:solidFill>
                        <a:srgbClr val="B1BBCC"/>
                      </a:solidFill>
                      <a:prstDash val="solid"/>
                      <a:round/>
                      <a:headEnd type="none" w="med" len="med"/>
                      <a:tailEnd type="none" w="med" len="med"/>
                    </a:lnB>
                    <a:solidFill>
                      <a:srgbClr val="DFE3E8"/>
                    </a:solidFill>
                  </a:tcPr>
                </a:tc>
              </a:tr>
              <a:tr h="288198">
                <a:tc>
                  <a:txBody>
                    <a:bodyPr/>
                    <a:lstStyle/>
                    <a:p>
                      <a:pPr algn="ctr"/>
                      <a:r>
                        <a:rPr lang="en-GB" sz="1400" dirty="0">
                          <a:solidFill>
                            <a:srgbClr val="000000"/>
                          </a:solidFill>
                          <a:effectLst/>
                          <a:latin typeface="Calibri"/>
                        </a:rPr>
                        <a:t>Stage </a:t>
                      </a:r>
                      <a:r>
                        <a:rPr lang="en-GB" sz="1400" dirty="0" smtClean="0">
                          <a:solidFill>
                            <a:srgbClr val="000000"/>
                          </a:solidFill>
                          <a:effectLst/>
                          <a:latin typeface="Calibri"/>
                        </a:rPr>
                        <a:t>0/I </a:t>
                      </a:r>
                      <a:r>
                        <a:rPr lang="en-GB" sz="1400" dirty="0">
                          <a:solidFill>
                            <a:srgbClr val="000000"/>
                          </a:solidFill>
                          <a:effectLst/>
                          <a:latin typeface="Calibri"/>
                        </a:rPr>
                        <a:t>- Proof of </a:t>
                      </a:r>
                      <a:r>
                        <a:rPr lang="en-GB" sz="1400" dirty="0" smtClean="0">
                          <a:solidFill>
                            <a:srgbClr val="000000"/>
                          </a:solidFill>
                          <a:effectLst/>
                          <a:latin typeface="Calibri"/>
                        </a:rPr>
                        <a:t>Concept/Pre-Operational</a:t>
                      </a:r>
                      <a:endParaRPr lang="en-GB" sz="1400" dirty="0">
                        <a:effectLst/>
                        <a:latin typeface="Calibri"/>
                      </a:endParaRPr>
                    </a:p>
                  </a:txBody>
                  <a:tcPr marL="9527" marR="9527" marT="7158" marB="7158" anchor="ctr">
                    <a:lnL w="6350" cap="flat" cmpd="sng" algn="ctr">
                      <a:solidFill>
                        <a:srgbClr val="B1BBCC"/>
                      </a:solidFill>
                      <a:prstDash val="solid"/>
                      <a:round/>
                      <a:headEnd type="none" w="med" len="med"/>
                      <a:tailEnd type="none" w="med" len="med"/>
                    </a:lnL>
                    <a:lnR w="6350" cap="flat" cmpd="sng" algn="ctr">
                      <a:solidFill>
                        <a:srgbClr val="B1BBCC"/>
                      </a:solidFill>
                      <a:prstDash val="solid"/>
                      <a:round/>
                      <a:headEnd type="none" w="med" len="med"/>
                      <a:tailEnd type="none" w="med" len="med"/>
                    </a:lnR>
                    <a:lnT w="6350" cap="flat" cmpd="sng" algn="ctr">
                      <a:solidFill>
                        <a:srgbClr val="B1BBCC"/>
                      </a:solidFill>
                      <a:prstDash val="solid"/>
                      <a:round/>
                      <a:headEnd type="none" w="med" len="med"/>
                      <a:tailEnd type="none" w="med" len="med"/>
                    </a:lnT>
                    <a:lnB w="6350" cap="flat" cmpd="sng" algn="ctr">
                      <a:solidFill>
                        <a:srgbClr val="B1BBCC"/>
                      </a:solidFill>
                      <a:prstDash val="solid"/>
                      <a:round/>
                      <a:headEnd type="none" w="med" len="med"/>
                      <a:tailEnd type="none" w="med" len="med"/>
                    </a:lnB>
                    <a:solidFill>
                      <a:srgbClr val="FFFFFF"/>
                    </a:solidFill>
                  </a:tcPr>
                </a:tc>
              </a:tr>
              <a:tr h="288198">
                <a:tc>
                  <a:txBody>
                    <a:bodyPr/>
                    <a:lstStyle/>
                    <a:p>
                      <a:pPr algn="ctr"/>
                      <a:r>
                        <a:rPr lang="en-GB" sz="1400" dirty="0">
                          <a:solidFill>
                            <a:srgbClr val="000000"/>
                          </a:solidFill>
                          <a:effectLst/>
                          <a:latin typeface="Calibri"/>
                        </a:rPr>
                        <a:t>Stage II - Operational ~20 ECVs, ~</a:t>
                      </a:r>
                      <a:r>
                        <a:rPr lang="en-GB" sz="1400" dirty="0" smtClean="0">
                          <a:solidFill>
                            <a:srgbClr val="000000"/>
                          </a:solidFill>
                          <a:effectLst/>
                          <a:latin typeface="Calibri"/>
                        </a:rPr>
                        <a:t>5-6 </a:t>
                      </a:r>
                      <a:r>
                        <a:rPr lang="en-GB" sz="1400" dirty="0">
                          <a:solidFill>
                            <a:srgbClr val="000000"/>
                          </a:solidFill>
                          <a:effectLst/>
                          <a:latin typeface="Calibri"/>
                        </a:rPr>
                        <a:t>Sectors</a:t>
                      </a:r>
                      <a:endParaRPr lang="en-GB" sz="1400" dirty="0">
                        <a:effectLst/>
                        <a:latin typeface="Calibri"/>
                      </a:endParaRPr>
                    </a:p>
                  </a:txBody>
                  <a:tcPr marL="9527" marR="9527" marT="7158" marB="7158" anchor="ctr">
                    <a:lnL w="6350" cap="flat" cmpd="sng" algn="ctr">
                      <a:solidFill>
                        <a:srgbClr val="B1BBCC"/>
                      </a:solidFill>
                      <a:prstDash val="solid"/>
                      <a:round/>
                      <a:headEnd type="none" w="med" len="med"/>
                      <a:tailEnd type="none" w="med" len="med"/>
                    </a:lnL>
                    <a:lnR w="6350" cap="flat" cmpd="sng" algn="ctr">
                      <a:solidFill>
                        <a:srgbClr val="B1BBCC"/>
                      </a:solidFill>
                      <a:prstDash val="solid"/>
                      <a:round/>
                      <a:headEnd type="none" w="med" len="med"/>
                      <a:tailEnd type="none" w="med" len="med"/>
                    </a:lnR>
                    <a:lnT w="6350" cap="flat" cmpd="sng" algn="ctr">
                      <a:solidFill>
                        <a:srgbClr val="B1BBCC"/>
                      </a:solidFill>
                      <a:prstDash val="solid"/>
                      <a:round/>
                      <a:headEnd type="none" w="med" len="med"/>
                      <a:tailEnd type="none" w="med" len="med"/>
                    </a:lnT>
                    <a:lnB w="6350" cap="flat" cmpd="sng" algn="ctr">
                      <a:solidFill>
                        <a:srgbClr val="B1BBCC"/>
                      </a:solidFill>
                      <a:prstDash val="solid"/>
                      <a:round/>
                      <a:headEnd type="none" w="med" len="med"/>
                      <a:tailEnd type="none" w="med" len="med"/>
                    </a:lnB>
                    <a:solidFill>
                      <a:srgbClr val="FFFFFF"/>
                    </a:solidFill>
                  </a:tcPr>
                </a:tc>
              </a:tr>
              <a:tr h="288198">
                <a:tc>
                  <a:txBody>
                    <a:bodyPr/>
                    <a:lstStyle/>
                    <a:p>
                      <a:pPr algn="ctr"/>
                      <a:r>
                        <a:rPr lang="en-GB" sz="1400" dirty="0">
                          <a:solidFill>
                            <a:srgbClr val="000000"/>
                          </a:solidFill>
                          <a:effectLst/>
                          <a:latin typeface="Calibri"/>
                        </a:rPr>
                        <a:t>Stage III - Operational ~</a:t>
                      </a:r>
                      <a:r>
                        <a:rPr lang="en-GB" sz="1400" dirty="0" smtClean="0">
                          <a:solidFill>
                            <a:srgbClr val="000000"/>
                          </a:solidFill>
                          <a:effectLst/>
                          <a:latin typeface="Calibri"/>
                        </a:rPr>
                        <a:t>30 </a:t>
                      </a:r>
                      <a:r>
                        <a:rPr lang="en-GB" sz="1400" dirty="0">
                          <a:solidFill>
                            <a:srgbClr val="000000"/>
                          </a:solidFill>
                          <a:effectLst/>
                          <a:latin typeface="Calibri"/>
                        </a:rPr>
                        <a:t>ECVs, </a:t>
                      </a:r>
                      <a:r>
                        <a:rPr lang="en-GB" sz="1400" dirty="0" smtClean="0">
                          <a:solidFill>
                            <a:srgbClr val="000000"/>
                          </a:solidFill>
                          <a:effectLst/>
                          <a:latin typeface="Calibri"/>
                        </a:rPr>
                        <a:t>~10 </a:t>
                      </a:r>
                      <a:r>
                        <a:rPr lang="en-GB" sz="1400" dirty="0">
                          <a:solidFill>
                            <a:srgbClr val="000000"/>
                          </a:solidFill>
                          <a:effectLst/>
                          <a:latin typeface="Calibri"/>
                        </a:rPr>
                        <a:t>Sectors</a:t>
                      </a:r>
                      <a:endParaRPr lang="en-GB" sz="1400" dirty="0">
                        <a:effectLst/>
                        <a:latin typeface="Calibri"/>
                      </a:endParaRPr>
                    </a:p>
                  </a:txBody>
                  <a:tcPr marL="9527" marR="9527" marT="7158" marB="7158" anchor="ctr">
                    <a:lnL w="6350" cap="flat" cmpd="sng" algn="ctr">
                      <a:solidFill>
                        <a:srgbClr val="B1BBCC"/>
                      </a:solidFill>
                      <a:prstDash val="solid"/>
                      <a:round/>
                      <a:headEnd type="none" w="med" len="med"/>
                      <a:tailEnd type="none" w="med" len="med"/>
                    </a:lnL>
                    <a:lnR w="6350" cap="flat" cmpd="sng" algn="ctr">
                      <a:solidFill>
                        <a:srgbClr val="B1BBCC"/>
                      </a:solidFill>
                      <a:prstDash val="solid"/>
                      <a:round/>
                      <a:headEnd type="none" w="med" len="med"/>
                      <a:tailEnd type="none" w="med" len="med"/>
                    </a:lnR>
                    <a:lnT w="6350" cap="flat" cmpd="sng" algn="ctr">
                      <a:solidFill>
                        <a:srgbClr val="B1BBCC"/>
                      </a:solidFill>
                      <a:prstDash val="solid"/>
                      <a:round/>
                      <a:headEnd type="none" w="med" len="med"/>
                      <a:tailEnd type="none" w="med" len="med"/>
                    </a:lnT>
                    <a:lnB w="6350" cap="flat" cmpd="sng" algn="ctr">
                      <a:solidFill>
                        <a:srgbClr val="B1BBCC"/>
                      </a:solidFill>
                      <a:prstDash val="solid"/>
                      <a:round/>
                      <a:headEnd type="none" w="med" len="med"/>
                      <a:tailEnd type="none" w="med" len="med"/>
                    </a:lnB>
                    <a:solidFill>
                      <a:srgbClr val="FFFFFF"/>
                    </a:solidFill>
                  </a:tcPr>
                </a:tc>
              </a:tr>
            </a:tbl>
          </a:graphicData>
        </a:graphic>
      </p:graphicFrame>
      <p:sp>
        <p:nvSpPr>
          <p:cNvPr id="12" name="TextBox 11"/>
          <p:cNvSpPr txBox="1"/>
          <p:nvPr/>
        </p:nvSpPr>
        <p:spPr>
          <a:xfrm>
            <a:off x="1974356" y="2379958"/>
            <a:ext cx="719324" cy="307777"/>
          </a:xfrm>
          <a:prstGeom prst="rect">
            <a:avLst/>
          </a:prstGeom>
          <a:noFill/>
        </p:spPr>
        <p:txBody>
          <a:bodyPr wrap="square" rtlCol="0">
            <a:spAutoFit/>
          </a:bodyPr>
          <a:lstStyle/>
          <a:p>
            <a:pPr algn="ctr"/>
            <a:r>
              <a:rPr lang="en-US" sz="1400" smtClean="0"/>
              <a:t>2014</a:t>
            </a:r>
            <a:endParaRPr lang="en-US" sz="1400"/>
          </a:p>
        </p:txBody>
      </p:sp>
      <p:sp>
        <p:nvSpPr>
          <p:cNvPr id="13" name="TextBox 12"/>
          <p:cNvSpPr txBox="1"/>
          <p:nvPr/>
        </p:nvSpPr>
        <p:spPr>
          <a:xfrm>
            <a:off x="2898776" y="2379958"/>
            <a:ext cx="719324" cy="307777"/>
          </a:xfrm>
          <a:prstGeom prst="rect">
            <a:avLst/>
          </a:prstGeom>
          <a:noFill/>
        </p:spPr>
        <p:txBody>
          <a:bodyPr wrap="square" rtlCol="0">
            <a:spAutoFit/>
          </a:bodyPr>
          <a:lstStyle/>
          <a:p>
            <a:pPr algn="ctr"/>
            <a:r>
              <a:rPr lang="en-US" sz="1400" dirty="0" smtClean="0"/>
              <a:t>2015</a:t>
            </a:r>
            <a:endParaRPr lang="en-US" sz="1400" dirty="0"/>
          </a:p>
        </p:txBody>
      </p:sp>
      <p:sp>
        <p:nvSpPr>
          <p:cNvPr id="14" name="TextBox 13"/>
          <p:cNvSpPr txBox="1"/>
          <p:nvPr/>
        </p:nvSpPr>
        <p:spPr>
          <a:xfrm>
            <a:off x="3962384" y="2379958"/>
            <a:ext cx="719324" cy="307777"/>
          </a:xfrm>
          <a:prstGeom prst="rect">
            <a:avLst/>
          </a:prstGeom>
          <a:noFill/>
        </p:spPr>
        <p:txBody>
          <a:bodyPr wrap="square" rtlCol="0">
            <a:spAutoFit/>
          </a:bodyPr>
          <a:lstStyle/>
          <a:p>
            <a:pPr algn="ctr"/>
            <a:r>
              <a:rPr lang="en-US" sz="1400" dirty="0" smtClean="0"/>
              <a:t>2016</a:t>
            </a:r>
            <a:endParaRPr lang="en-US" sz="1400" dirty="0"/>
          </a:p>
        </p:txBody>
      </p:sp>
      <p:sp>
        <p:nvSpPr>
          <p:cNvPr id="15" name="TextBox 14"/>
          <p:cNvSpPr txBox="1"/>
          <p:nvPr/>
        </p:nvSpPr>
        <p:spPr>
          <a:xfrm>
            <a:off x="5147972" y="2379957"/>
            <a:ext cx="719324" cy="246221"/>
          </a:xfrm>
          <a:prstGeom prst="rect">
            <a:avLst/>
          </a:prstGeom>
          <a:noFill/>
        </p:spPr>
        <p:txBody>
          <a:bodyPr wrap="square" rtlCol="0">
            <a:spAutoFit/>
          </a:bodyPr>
          <a:lstStyle/>
          <a:p>
            <a:pPr algn="ctr"/>
            <a:r>
              <a:rPr lang="en-US" sz="1000" dirty="0" smtClean="0"/>
              <a:t>Jan. 2017</a:t>
            </a:r>
            <a:endParaRPr lang="en-US" sz="1000" dirty="0"/>
          </a:p>
        </p:txBody>
      </p:sp>
      <p:sp>
        <p:nvSpPr>
          <p:cNvPr id="16" name="TextBox 15"/>
          <p:cNvSpPr txBox="1"/>
          <p:nvPr/>
        </p:nvSpPr>
        <p:spPr>
          <a:xfrm>
            <a:off x="6514848" y="2385963"/>
            <a:ext cx="719324" cy="246221"/>
          </a:xfrm>
          <a:prstGeom prst="rect">
            <a:avLst/>
          </a:prstGeom>
          <a:noFill/>
        </p:spPr>
        <p:txBody>
          <a:bodyPr wrap="square" rtlCol="0">
            <a:spAutoFit/>
          </a:bodyPr>
          <a:lstStyle/>
          <a:p>
            <a:pPr lvl="0" algn="ctr"/>
            <a:r>
              <a:rPr lang="en-US" sz="1000" dirty="0">
                <a:solidFill>
                  <a:prstClr val="black"/>
                </a:solidFill>
              </a:rPr>
              <a:t>Jan. </a:t>
            </a:r>
            <a:r>
              <a:rPr lang="en-US" sz="1000" dirty="0" smtClean="0">
                <a:solidFill>
                  <a:prstClr val="black"/>
                </a:solidFill>
              </a:rPr>
              <a:t>2018</a:t>
            </a:r>
            <a:endParaRPr lang="en-US" sz="1000" dirty="0">
              <a:solidFill>
                <a:prstClr val="black"/>
              </a:solidFill>
            </a:endParaRPr>
          </a:p>
        </p:txBody>
      </p:sp>
      <p:sp>
        <p:nvSpPr>
          <p:cNvPr id="17" name="TextBox 16"/>
          <p:cNvSpPr txBox="1"/>
          <p:nvPr/>
        </p:nvSpPr>
        <p:spPr>
          <a:xfrm>
            <a:off x="7917510" y="2387380"/>
            <a:ext cx="719324" cy="246221"/>
          </a:xfrm>
          <a:prstGeom prst="rect">
            <a:avLst/>
          </a:prstGeom>
          <a:noFill/>
        </p:spPr>
        <p:txBody>
          <a:bodyPr wrap="square" rtlCol="0">
            <a:spAutoFit/>
          </a:bodyPr>
          <a:lstStyle/>
          <a:p>
            <a:pPr lvl="0" algn="ctr"/>
            <a:r>
              <a:rPr lang="en-US" sz="1000" dirty="0">
                <a:solidFill>
                  <a:prstClr val="black"/>
                </a:solidFill>
              </a:rPr>
              <a:t>Jan. </a:t>
            </a:r>
            <a:r>
              <a:rPr lang="en-US" sz="1000" dirty="0" smtClean="0">
                <a:solidFill>
                  <a:prstClr val="black"/>
                </a:solidFill>
              </a:rPr>
              <a:t>2019</a:t>
            </a:r>
            <a:endParaRPr lang="en-US" sz="1000" dirty="0">
              <a:solidFill>
                <a:prstClr val="black"/>
              </a:solidFill>
            </a:endParaRPr>
          </a:p>
        </p:txBody>
      </p:sp>
      <p:sp>
        <p:nvSpPr>
          <p:cNvPr id="18" name="TextBox 17"/>
          <p:cNvSpPr txBox="1"/>
          <p:nvPr/>
        </p:nvSpPr>
        <p:spPr>
          <a:xfrm>
            <a:off x="8882847" y="2379956"/>
            <a:ext cx="719324" cy="246221"/>
          </a:xfrm>
          <a:prstGeom prst="rect">
            <a:avLst/>
          </a:prstGeom>
          <a:noFill/>
        </p:spPr>
        <p:txBody>
          <a:bodyPr wrap="square" rtlCol="0">
            <a:spAutoFit/>
          </a:bodyPr>
          <a:lstStyle/>
          <a:p>
            <a:pPr lvl="0" algn="ctr"/>
            <a:r>
              <a:rPr lang="en-US" sz="1000" dirty="0">
                <a:solidFill>
                  <a:prstClr val="black"/>
                </a:solidFill>
              </a:rPr>
              <a:t>Jan. </a:t>
            </a:r>
            <a:r>
              <a:rPr lang="en-US" sz="1000" dirty="0" smtClean="0">
                <a:solidFill>
                  <a:prstClr val="black"/>
                </a:solidFill>
              </a:rPr>
              <a:t>2020</a:t>
            </a:r>
            <a:endParaRPr lang="en-US" sz="1000" dirty="0">
              <a:solidFill>
                <a:prstClr val="black"/>
              </a:solidFill>
            </a:endParaRPr>
          </a:p>
        </p:txBody>
      </p:sp>
      <p:sp>
        <p:nvSpPr>
          <p:cNvPr id="19" name="TextBox 18"/>
          <p:cNvSpPr txBox="1"/>
          <p:nvPr/>
        </p:nvSpPr>
        <p:spPr>
          <a:xfrm>
            <a:off x="9848184" y="2362529"/>
            <a:ext cx="719324" cy="307777"/>
          </a:xfrm>
          <a:prstGeom prst="rect">
            <a:avLst/>
          </a:prstGeom>
          <a:noFill/>
        </p:spPr>
        <p:txBody>
          <a:bodyPr wrap="square" rtlCol="0">
            <a:spAutoFit/>
          </a:bodyPr>
          <a:lstStyle/>
          <a:p>
            <a:pPr algn="ctr"/>
            <a:r>
              <a:rPr lang="en-US" sz="1400" dirty="0" smtClean="0"/>
              <a:t>2021</a:t>
            </a:r>
            <a:endParaRPr lang="en-US" sz="1400" dirty="0"/>
          </a:p>
        </p:txBody>
      </p:sp>
      <p:sp>
        <p:nvSpPr>
          <p:cNvPr id="21" name="TextBox 20"/>
          <p:cNvSpPr txBox="1"/>
          <p:nvPr/>
        </p:nvSpPr>
        <p:spPr>
          <a:xfrm>
            <a:off x="5397756" y="5103406"/>
            <a:ext cx="405880" cy="246221"/>
          </a:xfrm>
          <a:prstGeom prst="rect">
            <a:avLst/>
          </a:prstGeom>
          <a:noFill/>
        </p:spPr>
        <p:txBody>
          <a:bodyPr wrap="none" rtlCol="0">
            <a:spAutoFit/>
          </a:bodyPr>
          <a:lstStyle/>
          <a:p>
            <a:r>
              <a:rPr lang="en-GB" sz="1000" dirty="0" smtClean="0">
                <a:solidFill>
                  <a:srgbClr val="00B050"/>
                </a:solidFill>
              </a:rPr>
              <a:t>v0.1</a:t>
            </a:r>
            <a:endParaRPr lang="en-GB" sz="1000" dirty="0">
              <a:solidFill>
                <a:srgbClr val="00B050"/>
              </a:solidFill>
            </a:endParaRPr>
          </a:p>
        </p:txBody>
      </p:sp>
      <p:sp>
        <p:nvSpPr>
          <p:cNvPr id="22" name="TextBox 21"/>
          <p:cNvSpPr txBox="1"/>
          <p:nvPr/>
        </p:nvSpPr>
        <p:spPr>
          <a:xfrm>
            <a:off x="5574941" y="4884572"/>
            <a:ext cx="405880" cy="246221"/>
          </a:xfrm>
          <a:prstGeom prst="rect">
            <a:avLst/>
          </a:prstGeom>
          <a:noFill/>
        </p:spPr>
        <p:txBody>
          <a:bodyPr wrap="none" rtlCol="0">
            <a:spAutoFit/>
          </a:bodyPr>
          <a:lstStyle/>
          <a:p>
            <a:r>
              <a:rPr lang="en-GB" sz="1000" dirty="0" smtClean="0">
                <a:solidFill>
                  <a:srgbClr val="00B050"/>
                </a:solidFill>
              </a:rPr>
              <a:t>v0.1</a:t>
            </a:r>
            <a:endParaRPr lang="en-GB" sz="1000" dirty="0">
              <a:solidFill>
                <a:srgbClr val="00B050"/>
              </a:solidFill>
            </a:endParaRPr>
          </a:p>
        </p:txBody>
      </p:sp>
      <p:sp>
        <p:nvSpPr>
          <p:cNvPr id="23" name="TextBox 22"/>
          <p:cNvSpPr txBox="1"/>
          <p:nvPr/>
        </p:nvSpPr>
        <p:spPr>
          <a:xfrm>
            <a:off x="6039874" y="5105010"/>
            <a:ext cx="665567" cy="246221"/>
          </a:xfrm>
          <a:prstGeom prst="rect">
            <a:avLst/>
          </a:prstGeom>
          <a:noFill/>
        </p:spPr>
        <p:txBody>
          <a:bodyPr wrap="none" rtlCol="0">
            <a:spAutoFit/>
          </a:bodyPr>
          <a:lstStyle/>
          <a:p>
            <a:r>
              <a:rPr lang="en-GB" sz="1000" dirty="0" smtClean="0">
                <a:solidFill>
                  <a:srgbClr val="00B050"/>
                </a:solidFill>
              </a:rPr>
              <a:t>v1 </a:t>
            </a:r>
            <a:r>
              <a:rPr lang="en-GB" sz="900" dirty="0" smtClean="0">
                <a:solidFill>
                  <a:srgbClr val="00B050"/>
                </a:solidFill>
              </a:rPr>
              <a:t>(alpha)</a:t>
            </a:r>
            <a:endParaRPr lang="en-GB" sz="900" dirty="0">
              <a:solidFill>
                <a:srgbClr val="00B050"/>
              </a:solidFill>
            </a:endParaRPr>
          </a:p>
        </p:txBody>
      </p:sp>
      <p:cxnSp>
        <p:nvCxnSpPr>
          <p:cNvPr id="24" name="Straight Arrow Connector 23"/>
          <p:cNvCxnSpPr/>
          <p:nvPr/>
        </p:nvCxnSpPr>
        <p:spPr>
          <a:xfrm>
            <a:off x="5500553" y="3226046"/>
            <a:ext cx="7081" cy="1910692"/>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5685204" y="3231777"/>
            <a:ext cx="5945" cy="1695511"/>
          </a:xfrm>
          <a:prstGeom prst="straightConnector1">
            <a:avLst/>
          </a:prstGeom>
          <a:ln>
            <a:solidFill>
              <a:srgbClr val="00B05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6333130" y="3246291"/>
            <a:ext cx="0" cy="1687246"/>
          </a:xfrm>
          <a:prstGeom prst="straightConnector1">
            <a:avLst/>
          </a:prstGeom>
          <a:ln>
            <a:solidFill>
              <a:srgbClr val="C0000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6223668" y="4891829"/>
            <a:ext cx="665567" cy="246221"/>
          </a:xfrm>
          <a:prstGeom prst="rect">
            <a:avLst/>
          </a:prstGeom>
          <a:noFill/>
        </p:spPr>
        <p:txBody>
          <a:bodyPr wrap="none" rtlCol="0">
            <a:spAutoFit/>
          </a:bodyPr>
          <a:lstStyle/>
          <a:p>
            <a:r>
              <a:rPr lang="en-GB" sz="1000" dirty="0" smtClean="0">
                <a:solidFill>
                  <a:srgbClr val="FF0000"/>
                </a:solidFill>
              </a:rPr>
              <a:t>v1 </a:t>
            </a:r>
            <a:r>
              <a:rPr lang="en-GB" sz="900" dirty="0" smtClean="0">
                <a:solidFill>
                  <a:srgbClr val="FF0000"/>
                </a:solidFill>
              </a:rPr>
              <a:t>(alpha)</a:t>
            </a:r>
            <a:endParaRPr lang="en-GB" sz="900" dirty="0">
              <a:solidFill>
                <a:srgbClr val="FF0000"/>
              </a:solidFill>
            </a:endParaRPr>
          </a:p>
        </p:txBody>
      </p:sp>
      <p:sp>
        <p:nvSpPr>
          <p:cNvPr id="28" name="Left Brace 27"/>
          <p:cNvSpPr/>
          <p:nvPr/>
        </p:nvSpPr>
        <p:spPr>
          <a:xfrm rot="5400000">
            <a:off x="5346819" y="2205640"/>
            <a:ext cx="199337" cy="1408743"/>
          </a:xfrm>
          <a:prstGeom prst="leftBrace">
            <a:avLst>
              <a:gd name="adj1" fmla="val 8333"/>
              <a:gd name="adj2" fmla="val 48676"/>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9" name="Left Brace 28"/>
          <p:cNvSpPr/>
          <p:nvPr/>
        </p:nvSpPr>
        <p:spPr>
          <a:xfrm rot="5400000">
            <a:off x="6746667" y="2200749"/>
            <a:ext cx="222880" cy="1409121"/>
          </a:xfrm>
          <a:prstGeom prst="leftBrace">
            <a:avLst>
              <a:gd name="adj1" fmla="val 8333"/>
              <a:gd name="adj2" fmla="val 48676"/>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30" name="Straight Arrow Connector 29"/>
          <p:cNvCxnSpPr/>
          <p:nvPr/>
        </p:nvCxnSpPr>
        <p:spPr>
          <a:xfrm flipH="1">
            <a:off x="6153221" y="3229931"/>
            <a:ext cx="325" cy="1906807"/>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H="1">
            <a:off x="4734859" y="3218529"/>
            <a:ext cx="3823293" cy="1869"/>
          </a:xfrm>
          <a:prstGeom prst="line">
            <a:avLst/>
          </a:prstGeom>
          <a:ln w="28575">
            <a:gradFill flip="none" rotWithShape="1">
              <a:gsLst>
                <a:gs pos="60000">
                  <a:srgbClr val="C00000"/>
                </a:gs>
                <a:gs pos="68000">
                  <a:srgbClr val="00B050"/>
                </a:gs>
                <a:gs pos="92998">
                  <a:srgbClr val="00B050"/>
                </a:gs>
                <a:gs pos="97000">
                  <a:schemeClr val="bg1">
                    <a:lumMod val="65000"/>
                  </a:schemeClr>
                </a:gs>
                <a:gs pos="100000">
                  <a:schemeClr val="bg1">
                    <a:lumMod val="75000"/>
                  </a:schemeClr>
                </a:gs>
              </a:gsLst>
              <a:lin ang="0" scaled="1"/>
              <a:tileRect/>
            </a:gradFill>
            <a:headEnd type="triangle"/>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4691946" y="2708114"/>
            <a:ext cx="540533" cy="261610"/>
          </a:xfrm>
          <a:prstGeom prst="rect">
            <a:avLst/>
          </a:prstGeom>
          <a:noFill/>
        </p:spPr>
        <p:txBody>
          <a:bodyPr wrap="none" rtlCol="0">
            <a:spAutoFit/>
          </a:bodyPr>
          <a:lstStyle/>
          <a:p>
            <a:r>
              <a:rPr lang="en-GB" sz="1050" dirty="0" smtClean="0">
                <a:solidFill>
                  <a:schemeClr val="accent1"/>
                </a:solidFill>
              </a:rPr>
              <a:t>year 1</a:t>
            </a:r>
            <a:endParaRPr lang="en-GB" sz="1050" dirty="0">
              <a:solidFill>
                <a:schemeClr val="accent1"/>
              </a:solidFill>
            </a:endParaRPr>
          </a:p>
        </p:txBody>
      </p:sp>
      <p:sp>
        <p:nvSpPr>
          <p:cNvPr id="35" name="TextBox 34"/>
          <p:cNvSpPr txBox="1"/>
          <p:nvPr/>
        </p:nvSpPr>
        <p:spPr>
          <a:xfrm>
            <a:off x="6126958" y="2700275"/>
            <a:ext cx="540533" cy="261610"/>
          </a:xfrm>
          <a:prstGeom prst="rect">
            <a:avLst/>
          </a:prstGeom>
          <a:noFill/>
        </p:spPr>
        <p:txBody>
          <a:bodyPr wrap="none" rtlCol="0">
            <a:spAutoFit/>
          </a:bodyPr>
          <a:lstStyle/>
          <a:p>
            <a:r>
              <a:rPr lang="en-GB" sz="1050" dirty="0" smtClean="0">
                <a:solidFill>
                  <a:schemeClr val="accent1"/>
                </a:solidFill>
              </a:rPr>
              <a:t>year 2</a:t>
            </a:r>
            <a:endParaRPr lang="en-GB" sz="1050" dirty="0">
              <a:solidFill>
                <a:schemeClr val="accent1"/>
              </a:solidFill>
            </a:endParaRPr>
          </a:p>
        </p:txBody>
      </p:sp>
      <p:cxnSp>
        <p:nvCxnSpPr>
          <p:cNvPr id="36" name="Straight Connector 35"/>
          <p:cNvCxnSpPr/>
          <p:nvPr/>
        </p:nvCxnSpPr>
        <p:spPr>
          <a:xfrm flipH="1" flipV="1">
            <a:off x="5677998" y="3082610"/>
            <a:ext cx="4503466" cy="17636"/>
          </a:xfrm>
          <a:prstGeom prst="line">
            <a:avLst/>
          </a:prstGeom>
          <a:ln w="57150" cmpd="sng">
            <a:gradFill flip="none" rotWithShape="1">
              <a:gsLst>
                <a:gs pos="36000">
                  <a:srgbClr val="7030A0"/>
                </a:gs>
                <a:gs pos="100000">
                  <a:srgbClr val="7A81FF">
                    <a:alpha val="9000"/>
                  </a:srgbClr>
                </a:gs>
              </a:gsLst>
              <a:lin ang="0" scaled="1"/>
              <a:tileRect/>
            </a:gradFill>
            <a:headEnd type="triangle"/>
            <a:tailEnd type="none" w="lg" len="lg"/>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9625792" y="2826950"/>
            <a:ext cx="1119217" cy="261610"/>
          </a:xfrm>
          <a:prstGeom prst="rect">
            <a:avLst/>
          </a:prstGeom>
          <a:noFill/>
        </p:spPr>
        <p:txBody>
          <a:bodyPr wrap="none" rtlCol="0">
            <a:spAutoFit/>
          </a:bodyPr>
          <a:lstStyle/>
          <a:p>
            <a:r>
              <a:rPr lang="en-GB" sz="1050" dirty="0" smtClean="0">
                <a:solidFill>
                  <a:schemeClr val="bg1">
                    <a:lumMod val="50000"/>
                  </a:schemeClr>
                </a:solidFill>
              </a:rPr>
              <a:t>Data Integration</a:t>
            </a:r>
            <a:endParaRPr lang="en-GB" sz="1050" dirty="0">
              <a:solidFill>
                <a:schemeClr val="bg1">
                  <a:lumMod val="50000"/>
                </a:schemeClr>
              </a:solidFill>
            </a:endParaRPr>
          </a:p>
        </p:txBody>
      </p:sp>
      <p:sp>
        <p:nvSpPr>
          <p:cNvPr id="38" name="Left Brace 37"/>
          <p:cNvSpPr/>
          <p:nvPr/>
        </p:nvSpPr>
        <p:spPr>
          <a:xfrm rot="5400000">
            <a:off x="8165732" y="2193143"/>
            <a:ext cx="222880" cy="1409121"/>
          </a:xfrm>
          <a:prstGeom prst="leftBrace">
            <a:avLst>
              <a:gd name="adj1" fmla="val 8333"/>
              <a:gd name="adj2" fmla="val 48676"/>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6" name="TextBox 45"/>
          <p:cNvSpPr txBox="1"/>
          <p:nvPr/>
        </p:nvSpPr>
        <p:spPr>
          <a:xfrm>
            <a:off x="4228551" y="2826963"/>
            <a:ext cx="572593" cy="253916"/>
          </a:xfrm>
          <a:prstGeom prst="rect">
            <a:avLst/>
          </a:prstGeom>
          <a:noFill/>
        </p:spPr>
        <p:txBody>
          <a:bodyPr wrap="none" rtlCol="0">
            <a:spAutoFit/>
          </a:bodyPr>
          <a:lstStyle/>
          <a:p>
            <a:r>
              <a:rPr lang="en-GB" sz="1050" dirty="0" smtClean="0">
                <a:solidFill>
                  <a:schemeClr val="accent1"/>
                </a:solidFill>
              </a:rPr>
              <a:t>Project</a:t>
            </a:r>
            <a:endParaRPr lang="en-GB" sz="1100" dirty="0">
              <a:solidFill>
                <a:schemeClr val="accent1"/>
              </a:solidFill>
            </a:endParaRPr>
          </a:p>
        </p:txBody>
      </p:sp>
      <p:sp>
        <p:nvSpPr>
          <p:cNvPr id="47" name="TextBox 46"/>
          <p:cNvSpPr txBox="1"/>
          <p:nvPr/>
        </p:nvSpPr>
        <p:spPr>
          <a:xfrm>
            <a:off x="7571878" y="2700275"/>
            <a:ext cx="522900" cy="253916"/>
          </a:xfrm>
          <a:prstGeom prst="rect">
            <a:avLst/>
          </a:prstGeom>
          <a:noFill/>
        </p:spPr>
        <p:txBody>
          <a:bodyPr wrap="none" rtlCol="0">
            <a:spAutoFit/>
          </a:bodyPr>
          <a:lstStyle/>
          <a:p>
            <a:r>
              <a:rPr lang="en-GB" sz="1050" dirty="0" smtClean="0">
                <a:solidFill>
                  <a:schemeClr val="accent1"/>
                </a:solidFill>
              </a:rPr>
              <a:t>year 3</a:t>
            </a:r>
            <a:endParaRPr lang="en-GB" sz="1050" dirty="0">
              <a:solidFill>
                <a:schemeClr val="accent1"/>
              </a:solidFill>
            </a:endParaRPr>
          </a:p>
        </p:txBody>
      </p:sp>
      <p:sp>
        <p:nvSpPr>
          <p:cNvPr id="53" name="TextBox 52"/>
          <p:cNvSpPr txBox="1"/>
          <p:nvPr/>
        </p:nvSpPr>
        <p:spPr>
          <a:xfrm>
            <a:off x="8477460" y="3080354"/>
            <a:ext cx="1104790" cy="261610"/>
          </a:xfrm>
          <a:prstGeom prst="rect">
            <a:avLst/>
          </a:prstGeom>
          <a:noFill/>
        </p:spPr>
        <p:txBody>
          <a:bodyPr wrap="none" rtlCol="0">
            <a:spAutoFit/>
          </a:bodyPr>
          <a:lstStyle/>
          <a:p>
            <a:r>
              <a:rPr lang="en-GB" sz="1100" dirty="0" smtClean="0">
                <a:solidFill>
                  <a:schemeClr val="bg1">
                    <a:lumMod val="50000"/>
                  </a:schemeClr>
                </a:solidFill>
              </a:rPr>
              <a:t>Implementation</a:t>
            </a:r>
            <a:endParaRPr lang="en-GB" sz="1100" dirty="0">
              <a:solidFill>
                <a:schemeClr val="bg1">
                  <a:lumMod val="50000"/>
                </a:schemeClr>
              </a:solidFill>
            </a:endParaRPr>
          </a:p>
        </p:txBody>
      </p:sp>
      <p:sp>
        <p:nvSpPr>
          <p:cNvPr id="62" name="TextBox 61"/>
          <p:cNvSpPr txBox="1"/>
          <p:nvPr/>
        </p:nvSpPr>
        <p:spPr>
          <a:xfrm>
            <a:off x="3761350" y="4868942"/>
            <a:ext cx="902065" cy="261610"/>
          </a:xfrm>
          <a:prstGeom prst="rect">
            <a:avLst/>
          </a:prstGeom>
          <a:noFill/>
        </p:spPr>
        <p:txBody>
          <a:bodyPr wrap="square" rtlCol="0">
            <a:spAutoFit/>
          </a:bodyPr>
          <a:lstStyle/>
          <a:p>
            <a:pPr algn="r"/>
            <a:r>
              <a:rPr lang="en-US" sz="1100" dirty="0" smtClean="0"/>
              <a:t>Toolbox</a:t>
            </a:r>
            <a:endParaRPr lang="en-US" sz="1100" dirty="0"/>
          </a:p>
        </p:txBody>
      </p:sp>
      <p:sp>
        <p:nvSpPr>
          <p:cNvPr id="63" name="TextBox 62"/>
          <p:cNvSpPr txBox="1"/>
          <p:nvPr/>
        </p:nvSpPr>
        <p:spPr>
          <a:xfrm>
            <a:off x="3344032" y="5079042"/>
            <a:ext cx="1319384" cy="261610"/>
          </a:xfrm>
          <a:prstGeom prst="rect">
            <a:avLst/>
          </a:prstGeom>
          <a:noFill/>
        </p:spPr>
        <p:txBody>
          <a:bodyPr wrap="square" rtlCol="0">
            <a:spAutoFit/>
          </a:bodyPr>
          <a:lstStyle/>
          <a:p>
            <a:pPr algn="r"/>
            <a:r>
              <a:rPr lang="en-US" sz="1100" dirty="0" smtClean="0"/>
              <a:t>CDS Infrastructure</a:t>
            </a:r>
            <a:endParaRPr lang="en-US" sz="1100" dirty="0"/>
          </a:p>
        </p:txBody>
      </p:sp>
      <p:sp>
        <p:nvSpPr>
          <p:cNvPr id="67" name="TextBox 66"/>
          <p:cNvSpPr txBox="1"/>
          <p:nvPr/>
        </p:nvSpPr>
        <p:spPr>
          <a:xfrm>
            <a:off x="6856854" y="5105527"/>
            <a:ext cx="649537" cy="246221"/>
          </a:xfrm>
          <a:prstGeom prst="rect">
            <a:avLst/>
          </a:prstGeom>
          <a:noFill/>
        </p:spPr>
        <p:txBody>
          <a:bodyPr wrap="none" rtlCol="0">
            <a:spAutoFit/>
          </a:bodyPr>
          <a:lstStyle/>
          <a:p>
            <a:r>
              <a:rPr lang="en-GB" sz="1000" dirty="0" smtClean="0">
                <a:solidFill>
                  <a:srgbClr val="FF0000"/>
                </a:solidFill>
              </a:rPr>
              <a:t>v2 (beta)</a:t>
            </a:r>
            <a:endParaRPr lang="en-GB" sz="1000" dirty="0">
              <a:solidFill>
                <a:srgbClr val="FF0000"/>
              </a:solidFill>
            </a:endParaRPr>
          </a:p>
        </p:txBody>
      </p:sp>
      <p:cxnSp>
        <p:nvCxnSpPr>
          <p:cNvPr id="68" name="Straight Arrow Connector 67"/>
          <p:cNvCxnSpPr/>
          <p:nvPr/>
        </p:nvCxnSpPr>
        <p:spPr>
          <a:xfrm>
            <a:off x="7142294" y="3246808"/>
            <a:ext cx="0" cy="1687246"/>
          </a:xfrm>
          <a:prstGeom prst="straightConnector1">
            <a:avLst/>
          </a:prstGeom>
          <a:ln>
            <a:solidFill>
              <a:srgbClr val="C0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p:nvPr/>
        </p:nvCxnSpPr>
        <p:spPr>
          <a:xfrm flipH="1">
            <a:off x="6970201" y="3230448"/>
            <a:ext cx="325" cy="1906807"/>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a:xfrm>
            <a:off x="7025960" y="4881167"/>
            <a:ext cx="587020" cy="246221"/>
          </a:xfrm>
          <a:prstGeom prst="rect">
            <a:avLst/>
          </a:prstGeom>
          <a:noFill/>
        </p:spPr>
        <p:txBody>
          <a:bodyPr wrap="none" rtlCol="0">
            <a:spAutoFit/>
          </a:bodyPr>
          <a:lstStyle/>
          <a:p>
            <a:r>
              <a:rPr lang="en-GB" sz="1000" dirty="0" smtClean="0">
                <a:solidFill>
                  <a:srgbClr val="FF0000"/>
                </a:solidFill>
              </a:rPr>
              <a:t>v2 </a:t>
            </a:r>
            <a:r>
              <a:rPr lang="en-GB" sz="800" dirty="0" smtClean="0">
                <a:solidFill>
                  <a:srgbClr val="FF0000"/>
                </a:solidFill>
              </a:rPr>
              <a:t>(beta)</a:t>
            </a:r>
            <a:endParaRPr lang="en-GB" sz="800" dirty="0">
              <a:solidFill>
                <a:srgbClr val="FF0000"/>
              </a:solidFill>
            </a:endParaRPr>
          </a:p>
        </p:txBody>
      </p:sp>
      <p:sp>
        <p:nvSpPr>
          <p:cNvPr id="71" name="TextBox 70"/>
          <p:cNvSpPr txBox="1"/>
          <p:nvPr/>
        </p:nvSpPr>
        <p:spPr>
          <a:xfrm>
            <a:off x="7450511" y="5116189"/>
            <a:ext cx="308098" cy="246221"/>
          </a:xfrm>
          <a:prstGeom prst="rect">
            <a:avLst/>
          </a:prstGeom>
          <a:noFill/>
        </p:spPr>
        <p:txBody>
          <a:bodyPr wrap="none" rtlCol="0">
            <a:spAutoFit/>
          </a:bodyPr>
          <a:lstStyle/>
          <a:p>
            <a:r>
              <a:rPr lang="en-GB" sz="1000" dirty="0" smtClean="0">
                <a:solidFill>
                  <a:srgbClr val="FF0000"/>
                </a:solidFill>
              </a:rPr>
              <a:t>v3</a:t>
            </a:r>
            <a:endParaRPr lang="en-GB" sz="1000" dirty="0">
              <a:solidFill>
                <a:srgbClr val="FF0000"/>
              </a:solidFill>
            </a:endParaRPr>
          </a:p>
        </p:txBody>
      </p:sp>
      <p:cxnSp>
        <p:nvCxnSpPr>
          <p:cNvPr id="72" name="Straight Arrow Connector 71"/>
          <p:cNvCxnSpPr/>
          <p:nvPr/>
        </p:nvCxnSpPr>
        <p:spPr>
          <a:xfrm>
            <a:off x="7735951" y="3257470"/>
            <a:ext cx="0" cy="1687246"/>
          </a:xfrm>
          <a:prstGeom prst="straightConnector1">
            <a:avLst/>
          </a:prstGeom>
          <a:ln>
            <a:solidFill>
              <a:srgbClr val="C0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p:nvPr/>
        </p:nvCxnSpPr>
        <p:spPr>
          <a:xfrm flipH="1">
            <a:off x="7563858" y="3241110"/>
            <a:ext cx="325" cy="1906807"/>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7627432" y="4891829"/>
            <a:ext cx="308098" cy="246221"/>
          </a:xfrm>
          <a:prstGeom prst="rect">
            <a:avLst/>
          </a:prstGeom>
          <a:noFill/>
        </p:spPr>
        <p:txBody>
          <a:bodyPr wrap="none" rtlCol="0">
            <a:spAutoFit/>
          </a:bodyPr>
          <a:lstStyle/>
          <a:p>
            <a:r>
              <a:rPr lang="en-GB" sz="1000" dirty="0" smtClean="0">
                <a:solidFill>
                  <a:srgbClr val="FF0000"/>
                </a:solidFill>
              </a:rPr>
              <a:t>v3</a:t>
            </a:r>
            <a:endParaRPr lang="en-GB" sz="1000" dirty="0">
              <a:solidFill>
                <a:srgbClr val="FF0000"/>
              </a:solidFill>
            </a:endParaRPr>
          </a:p>
        </p:txBody>
      </p:sp>
      <p:sp>
        <p:nvSpPr>
          <p:cNvPr id="75" name="TextBox 74"/>
          <p:cNvSpPr txBox="1"/>
          <p:nvPr/>
        </p:nvSpPr>
        <p:spPr>
          <a:xfrm>
            <a:off x="8156044" y="5107086"/>
            <a:ext cx="308098" cy="246221"/>
          </a:xfrm>
          <a:prstGeom prst="rect">
            <a:avLst/>
          </a:prstGeom>
          <a:noFill/>
        </p:spPr>
        <p:txBody>
          <a:bodyPr wrap="none" rtlCol="0">
            <a:spAutoFit/>
          </a:bodyPr>
          <a:lstStyle/>
          <a:p>
            <a:r>
              <a:rPr lang="en-GB" sz="1000" dirty="0" smtClean="0">
                <a:solidFill>
                  <a:srgbClr val="FF0000"/>
                </a:solidFill>
              </a:rPr>
              <a:t>v4</a:t>
            </a:r>
            <a:endParaRPr lang="en-GB" sz="1000" dirty="0">
              <a:solidFill>
                <a:srgbClr val="FF0000"/>
              </a:solidFill>
            </a:endParaRPr>
          </a:p>
        </p:txBody>
      </p:sp>
      <p:cxnSp>
        <p:nvCxnSpPr>
          <p:cNvPr id="76" name="Straight Arrow Connector 75"/>
          <p:cNvCxnSpPr/>
          <p:nvPr/>
        </p:nvCxnSpPr>
        <p:spPr>
          <a:xfrm>
            <a:off x="8441484" y="3262881"/>
            <a:ext cx="0" cy="1687246"/>
          </a:xfrm>
          <a:prstGeom prst="straightConnector1">
            <a:avLst/>
          </a:prstGeom>
          <a:ln>
            <a:solidFill>
              <a:srgbClr val="C0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p:nvPr/>
        </p:nvCxnSpPr>
        <p:spPr>
          <a:xfrm flipH="1">
            <a:off x="8269391" y="3246521"/>
            <a:ext cx="325" cy="1906807"/>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78" name="TextBox 77"/>
          <p:cNvSpPr txBox="1"/>
          <p:nvPr/>
        </p:nvSpPr>
        <p:spPr>
          <a:xfrm>
            <a:off x="8325150" y="4882726"/>
            <a:ext cx="308098" cy="246221"/>
          </a:xfrm>
          <a:prstGeom prst="rect">
            <a:avLst/>
          </a:prstGeom>
          <a:noFill/>
        </p:spPr>
        <p:txBody>
          <a:bodyPr wrap="none" rtlCol="0">
            <a:spAutoFit/>
          </a:bodyPr>
          <a:lstStyle/>
          <a:p>
            <a:r>
              <a:rPr lang="en-GB" sz="1000" dirty="0" smtClean="0">
                <a:solidFill>
                  <a:srgbClr val="FF0000"/>
                </a:solidFill>
              </a:rPr>
              <a:t>v4</a:t>
            </a:r>
            <a:endParaRPr lang="en-GB" sz="1000" dirty="0">
              <a:solidFill>
                <a:srgbClr val="FF0000"/>
              </a:solidFill>
            </a:endParaRPr>
          </a:p>
        </p:txBody>
      </p:sp>
      <p:sp>
        <p:nvSpPr>
          <p:cNvPr id="81" name="TextBox 80"/>
          <p:cNvSpPr txBox="1"/>
          <p:nvPr/>
        </p:nvSpPr>
        <p:spPr>
          <a:xfrm>
            <a:off x="4635756" y="5103406"/>
            <a:ext cx="436338" cy="246221"/>
          </a:xfrm>
          <a:prstGeom prst="rect">
            <a:avLst/>
          </a:prstGeom>
          <a:noFill/>
        </p:spPr>
        <p:txBody>
          <a:bodyPr wrap="none" rtlCol="0">
            <a:spAutoFit/>
          </a:bodyPr>
          <a:lstStyle/>
          <a:p>
            <a:r>
              <a:rPr lang="en-GB" sz="1000" dirty="0" smtClean="0">
                <a:solidFill>
                  <a:schemeClr val="bg1">
                    <a:lumMod val="75000"/>
                  </a:schemeClr>
                </a:solidFill>
              </a:rPr>
              <a:t>Start</a:t>
            </a:r>
            <a:endParaRPr lang="en-GB" sz="1000" dirty="0">
              <a:solidFill>
                <a:schemeClr val="bg1">
                  <a:lumMod val="75000"/>
                </a:schemeClr>
              </a:solidFill>
            </a:endParaRPr>
          </a:p>
        </p:txBody>
      </p:sp>
      <p:cxnSp>
        <p:nvCxnSpPr>
          <p:cNvPr id="82" name="Straight Arrow Connector 81"/>
          <p:cNvCxnSpPr/>
          <p:nvPr/>
        </p:nvCxnSpPr>
        <p:spPr>
          <a:xfrm>
            <a:off x="4738553" y="3226046"/>
            <a:ext cx="7081" cy="1910692"/>
          </a:xfrm>
          <a:prstGeom prst="straightConnector1">
            <a:avLst/>
          </a:prstGeom>
          <a:ln>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83" name="Straight Arrow Connector 82"/>
          <p:cNvCxnSpPr/>
          <p:nvPr/>
        </p:nvCxnSpPr>
        <p:spPr>
          <a:xfrm>
            <a:off x="4923204" y="3231777"/>
            <a:ext cx="5945" cy="1695511"/>
          </a:xfrm>
          <a:prstGeom prst="straightConnector1">
            <a:avLst/>
          </a:prstGeom>
          <a:ln>
            <a:solidFill>
              <a:schemeClr val="bg1">
                <a:lumMod val="65000"/>
              </a:schemeClr>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86" name="TextBox 85"/>
          <p:cNvSpPr txBox="1"/>
          <p:nvPr/>
        </p:nvSpPr>
        <p:spPr>
          <a:xfrm>
            <a:off x="4826388" y="4882725"/>
            <a:ext cx="436338" cy="246221"/>
          </a:xfrm>
          <a:prstGeom prst="rect">
            <a:avLst/>
          </a:prstGeom>
          <a:noFill/>
        </p:spPr>
        <p:txBody>
          <a:bodyPr wrap="none" rtlCol="0">
            <a:spAutoFit/>
          </a:bodyPr>
          <a:lstStyle/>
          <a:p>
            <a:r>
              <a:rPr lang="en-GB" sz="1000" smtClean="0">
                <a:solidFill>
                  <a:schemeClr val="bg1">
                    <a:lumMod val="75000"/>
                  </a:schemeClr>
                </a:solidFill>
              </a:rPr>
              <a:t>Start</a:t>
            </a:r>
            <a:endParaRPr lang="en-GB" sz="1000" dirty="0">
              <a:solidFill>
                <a:schemeClr val="bg1">
                  <a:lumMod val="75000"/>
                </a:schemeClr>
              </a:solidFill>
            </a:endParaRPr>
          </a:p>
        </p:txBody>
      </p:sp>
      <p:sp>
        <p:nvSpPr>
          <p:cNvPr id="87" name="Rectangle 86"/>
          <p:cNvSpPr/>
          <p:nvPr/>
        </p:nvSpPr>
        <p:spPr>
          <a:xfrm>
            <a:off x="1030404" y="4410570"/>
            <a:ext cx="903316" cy="325572"/>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rPr>
              <a:t>Done</a:t>
            </a:r>
            <a:endParaRPr lang="en-US" sz="1100" dirty="0">
              <a:solidFill>
                <a:schemeClr val="tx1"/>
              </a:solidFill>
            </a:endParaRPr>
          </a:p>
        </p:txBody>
      </p:sp>
      <p:sp>
        <p:nvSpPr>
          <p:cNvPr id="88" name="Rectangle 87"/>
          <p:cNvSpPr/>
          <p:nvPr/>
        </p:nvSpPr>
        <p:spPr>
          <a:xfrm>
            <a:off x="1030404" y="4764502"/>
            <a:ext cx="903316" cy="32557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smtClean="0">
                <a:solidFill>
                  <a:schemeClr val="tx1"/>
                </a:solidFill>
              </a:rPr>
              <a:t>Current</a:t>
            </a:r>
            <a:endParaRPr lang="en-US" sz="1100" dirty="0">
              <a:solidFill>
                <a:schemeClr val="tx1"/>
              </a:solidFill>
            </a:endParaRPr>
          </a:p>
        </p:txBody>
      </p:sp>
      <p:sp>
        <p:nvSpPr>
          <p:cNvPr id="89" name="Rectangle 88"/>
          <p:cNvSpPr/>
          <p:nvPr/>
        </p:nvSpPr>
        <p:spPr>
          <a:xfrm>
            <a:off x="1030404" y="5123325"/>
            <a:ext cx="903316" cy="325572"/>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rPr>
              <a:t>Not Done</a:t>
            </a:r>
            <a:endParaRPr lang="en-US" sz="1100" dirty="0">
              <a:solidFill>
                <a:schemeClr val="tx1"/>
              </a:solidFill>
            </a:endParaRPr>
          </a:p>
        </p:txBody>
      </p:sp>
      <p:sp>
        <p:nvSpPr>
          <p:cNvPr id="7" name="TextBox 6"/>
          <p:cNvSpPr txBox="1"/>
          <p:nvPr/>
        </p:nvSpPr>
        <p:spPr>
          <a:xfrm rot="5400000">
            <a:off x="6283579" y="5898303"/>
            <a:ext cx="1405128" cy="307777"/>
          </a:xfrm>
          <a:prstGeom prst="rect">
            <a:avLst/>
          </a:prstGeom>
          <a:noFill/>
        </p:spPr>
        <p:txBody>
          <a:bodyPr wrap="square" rtlCol="0">
            <a:spAutoFit/>
          </a:bodyPr>
          <a:lstStyle/>
          <a:p>
            <a:pPr algn="ctr"/>
            <a:r>
              <a:rPr lang="en-US" sz="700" dirty="0" smtClean="0">
                <a:solidFill>
                  <a:schemeClr val="accent1">
                    <a:lumMod val="75000"/>
                  </a:schemeClr>
                </a:solidFill>
              </a:rPr>
              <a:t>Tentatively </a:t>
            </a:r>
            <a:r>
              <a:rPr lang="en-US" sz="700" smtClean="0">
                <a:solidFill>
                  <a:schemeClr val="accent1">
                    <a:lumMod val="75000"/>
                  </a:schemeClr>
                </a:solidFill>
              </a:rPr>
              <a:t>publically available</a:t>
            </a:r>
          </a:p>
          <a:p>
            <a:pPr algn="ctr"/>
            <a:r>
              <a:rPr lang="en-US" sz="700" dirty="0" smtClean="0">
                <a:solidFill>
                  <a:schemeClr val="accent1">
                    <a:lumMod val="75000"/>
                  </a:schemeClr>
                </a:solidFill>
              </a:rPr>
              <a:t> (for datasets access)</a:t>
            </a:r>
            <a:endParaRPr lang="en-US" sz="700" dirty="0">
              <a:solidFill>
                <a:schemeClr val="accent1">
                  <a:lumMod val="75000"/>
                </a:schemeClr>
              </a:solidFill>
            </a:endParaRPr>
          </a:p>
        </p:txBody>
      </p:sp>
    </p:spTree>
    <p:extLst>
      <p:ext uri="{BB962C8B-B14F-4D97-AF65-F5344CB8AC3E}">
        <p14:creationId xmlns:p14="http://schemas.microsoft.com/office/powerpoint/2010/main" val="5161299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957785" y="933450"/>
            <a:ext cx="8924129" cy="5097463"/>
          </a:xfrm>
        </p:spPr>
      </p:pic>
      <p:sp>
        <p:nvSpPr>
          <p:cNvPr id="7" name="TextBox 6"/>
          <p:cNvSpPr txBox="1"/>
          <p:nvPr/>
        </p:nvSpPr>
        <p:spPr>
          <a:xfrm>
            <a:off x="1353787" y="5865469"/>
            <a:ext cx="5237018" cy="83099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4800" b="1" dirty="0" smtClean="0"/>
              <a:t>Thank you</a:t>
            </a:r>
            <a:endParaRPr lang="en-US" sz="4800" b="1" dirty="0"/>
          </a:p>
        </p:txBody>
      </p:sp>
    </p:spTree>
    <p:extLst>
      <p:ext uri="{BB962C8B-B14F-4D97-AF65-F5344CB8AC3E}">
        <p14:creationId xmlns:p14="http://schemas.microsoft.com/office/powerpoint/2010/main" val="1581740973"/>
      </p:ext>
    </p:extLst>
  </p:cSld>
  <p:clrMapOvr>
    <a:masterClrMapping/>
  </p:clrMapOvr>
  <p:timing>
    <p:tnLst>
      <p:par>
        <p:cTn id="1" dur="indefinite" restart="never" nodeType="tmRoot"/>
      </p:par>
    </p:tnLst>
  </p:timing>
</p:sld>
</file>

<file path=ppt/theme/theme1.xml><?xml version="1.0" encoding="utf-8"?>
<a:theme xmlns:a="http://schemas.openxmlformats.org/drawingml/2006/main" name="Climate Chan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29054</TotalTime>
  <Words>907</Words>
  <Application>Microsoft Macintosh PowerPoint</Application>
  <PresentationFormat>Widescreen</PresentationFormat>
  <Paragraphs>337</Paragraphs>
  <Slides>30</Slides>
  <Notes>6</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30</vt:i4>
      </vt:variant>
    </vt:vector>
  </HeadingPairs>
  <TitlesOfParts>
    <vt:vector size="42" baseType="lpstr">
      <vt:lpstr>Aharoni</vt:lpstr>
      <vt:lpstr>Arial Black</vt:lpstr>
      <vt:lpstr>Bangla MN</vt:lpstr>
      <vt:lpstr>Calibri</vt:lpstr>
      <vt:lpstr>Helvetica</vt:lpstr>
      <vt:lpstr>League Gothic</vt:lpstr>
      <vt:lpstr>MS PGothic</vt:lpstr>
      <vt:lpstr>PF Square Sans Pro</vt:lpstr>
      <vt:lpstr>Times New Roman</vt:lpstr>
      <vt:lpstr>Wingdings</vt:lpstr>
      <vt:lpstr>Arial</vt:lpstr>
      <vt:lpstr>Climate Change</vt:lpstr>
      <vt:lpstr>PowerPoint Presentation</vt:lpstr>
      <vt:lpstr>Climate Data Store  Introduction</vt:lpstr>
      <vt:lpstr>COPERNICUS Climate Change service - C3S</vt:lpstr>
      <vt:lpstr>C3S in a nutshell</vt:lpstr>
      <vt:lpstr>CDS-concept</vt:lpstr>
      <vt:lpstr>CDS-concept</vt:lpstr>
      <vt:lpstr>Climate Data Store</vt:lpstr>
      <vt:lpstr>CDS-access to datasets</vt:lpstr>
      <vt:lpstr>CDS-access to datasets</vt:lpstr>
      <vt:lpstr>CDS-access to data</vt:lpstr>
      <vt:lpstr>CDS-access to datasets</vt:lpstr>
      <vt:lpstr>Climate Data Store  Dataset Integration</vt:lpstr>
      <vt:lpstr>Data Supplier Integration with the CDS</vt:lpstr>
      <vt:lpstr>Data Record Granularity</vt:lpstr>
      <vt:lpstr>Climate Data Store  Toolbox</vt:lpstr>
      <vt:lpstr>CDS infrastructure and toolbox:Challenges</vt:lpstr>
      <vt:lpstr>CDS Toolbox-concept</vt:lpstr>
      <vt:lpstr>CDS Toolbox-Common Data Model</vt:lpstr>
      <vt:lpstr>CDS Toolbox-Common Data Model</vt:lpstr>
      <vt:lpstr>CDS Toolbox – manipulate data</vt:lpstr>
      <vt:lpstr>CDS Toolbox – create application</vt:lpstr>
      <vt:lpstr>Climate Data Store  Implementation</vt:lpstr>
      <vt:lpstr>CDS – Overall technical Architecture</vt:lpstr>
      <vt:lpstr>CDS – Adaptors</vt:lpstr>
      <vt:lpstr>CDS – Implementation</vt:lpstr>
      <vt:lpstr>CDS – Open-Source TECHNOLOGIES</vt:lpstr>
      <vt:lpstr>CDS-Monitoring &amp; Reporting</vt:lpstr>
      <vt:lpstr>Climate Data Store  Timeline</vt:lpstr>
      <vt:lpstr>CDS-implementation timeline</vt:lpstr>
      <vt:lpstr>PowerPoint Presentation</vt:lpstr>
    </vt:vector>
  </TitlesOfParts>
  <Company>ECMWF</Company>
  <LinksUpToDate>false</LinksUpToDate>
  <SharedDoc>false</SharedDoc>
  <HyperlinksChanged>false</HyperlinksChanged>
  <AppVersion>15.0040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Armstrong-</dc:creator>
  <cp:lastModifiedBy>Baudouin Raoult</cp:lastModifiedBy>
  <cp:revision>321</cp:revision>
  <dcterms:created xsi:type="dcterms:W3CDTF">2016-12-07T14:25:16Z</dcterms:created>
  <dcterms:modified xsi:type="dcterms:W3CDTF">2017-11-21T08:20:17Z</dcterms:modified>
</cp:coreProperties>
</file>