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  <p:sldMasterId id="2147483705" r:id="rId2"/>
  </p:sldMasterIdLst>
  <p:notesMasterIdLst>
    <p:notesMasterId r:id="rId30"/>
  </p:notesMasterIdLst>
  <p:handoutMasterIdLst>
    <p:handoutMasterId r:id="rId31"/>
  </p:handoutMasterIdLst>
  <p:sldIdLst>
    <p:sldId id="494" r:id="rId3"/>
    <p:sldId id="495" r:id="rId4"/>
    <p:sldId id="496" r:id="rId5"/>
    <p:sldId id="497" r:id="rId6"/>
    <p:sldId id="498" r:id="rId7"/>
    <p:sldId id="499" r:id="rId8"/>
    <p:sldId id="500" r:id="rId9"/>
    <p:sldId id="501" r:id="rId10"/>
    <p:sldId id="502" r:id="rId11"/>
    <p:sldId id="503" r:id="rId12"/>
    <p:sldId id="504" r:id="rId13"/>
    <p:sldId id="525" r:id="rId14"/>
    <p:sldId id="505" r:id="rId15"/>
    <p:sldId id="506" r:id="rId16"/>
    <p:sldId id="508" r:id="rId17"/>
    <p:sldId id="509" r:id="rId18"/>
    <p:sldId id="507" r:id="rId19"/>
    <p:sldId id="510" r:id="rId20"/>
    <p:sldId id="512" r:id="rId21"/>
    <p:sldId id="513" r:id="rId22"/>
    <p:sldId id="514" r:id="rId23"/>
    <p:sldId id="526" r:id="rId24"/>
    <p:sldId id="522" r:id="rId25"/>
    <p:sldId id="523" r:id="rId26"/>
    <p:sldId id="524" r:id="rId27"/>
    <p:sldId id="519" r:id="rId28"/>
    <p:sldId id="521" r:id="rId29"/>
  </p:sldIdLst>
  <p:sldSz cx="9144000" cy="6858000" type="screen4x3"/>
  <p:notesSz cx="6797675" cy="9926638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FF"/>
    <a:srgbClr val="145FA1"/>
    <a:srgbClr val="EBF1DE"/>
    <a:srgbClr val="EEF3F8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中度样式 4 - 强调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9661" autoAdjust="0"/>
    <p:restoredTop sz="69202" autoAdjust="0"/>
  </p:normalViewPr>
  <p:slideViewPr>
    <p:cSldViewPr>
      <p:cViewPr varScale="1">
        <p:scale>
          <a:sx n="47" d="100"/>
          <a:sy n="47" d="100"/>
        </p:scale>
        <p:origin x="-227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49" d="100"/>
          <a:sy n="49" d="100"/>
        </p:scale>
        <p:origin x="-3042" y="-102"/>
      </p:cViewPr>
      <p:guideLst>
        <p:guide orient="horz" pos="3126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92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3C595A-ED81-4AFD-98D1-FA4C123E774D}" type="datetimeFigureOut">
              <a:rPr lang="zh-CN" altLang="en-US" smtClean="0"/>
              <a:pPr/>
              <a:t>2017/11/21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EE9C8A-81A0-448A-A50A-B71235243B6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32856E-673B-454D-ABF6-559B366C2915}" type="datetimeFigureOut">
              <a:rPr lang="zh-CN" altLang="en-US" smtClean="0"/>
              <a:pPr/>
              <a:t>2017/11/21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774B03-35BB-4F82-9B93-93D40455556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1373442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E2D9D1-13B0-40AC-A95A-5A11431A37E8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5481960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en-US" altLang="zh-CN" dirty="0" smtClean="0"/>
              <a:t>flattened organization</a:t>
            </a:r>
          </a:p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en-US" altLang="zh-CN" dirty="0" smtClean="0"/>
              <a:t>same infrastructure and functions for national level and provincial level, </a:t>
            </a:r>
          </a:p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en-US" altLang="zh-CN" dirty="0" smtClean="0"/>
              <a:t>the database in province directly support prefecture and county operational system</a:t>
            </a:r>
            <a:endParaRPr lang="zh-CN" altLang="en-US" smtClean="0"/>
          </a:p>
        </p:txBody>
      </p:sp>
      <p:sp>
        <p:nvSpPr>
          <p:cNvPr id="4198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</a:pPr>
            <a:fld id="{B87B735A-9A9A-4455-B688-5BF5F7ED1157}" type="slidenum">
              <a:rPr kumimoji="0" lang="zh-CN" altLang="en-US">
                <a:latin typeface="Arial" panose="020B0604020202020204" pitchFamily="34" charset="0"/>
              </a:rPr>
              <a:pPr eaLnBrk="1" hangingPunct="1">
                <a:spcBef>
                  <a:spcPct val="0"/>
                </a:spcBef>
              </a:pPr>
              <a:t>3</a:t>
            </a:fld>
            <a:endParaRPr kumimoji="0" lang="en-US" altLang="zh-CN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792978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/>
              <a:t>站点预报向格点预报的转变</a:t>
            </a:r>
            <a:r>
              <a:rPr lang="en-US" altLang="zh-CN" dirty="0" smtClean="0"/>
              <a:t>:  </a:t>
            </a:r>
            <a:r>
              <a:rPr lang="zh-CN" altLang="en-US" dirty="0" smtClean="0"/>
              <a:t>服务需求牵引</a:t>
            </a:r>
            <a:r>
              <a:rPr lang="en-US" altLang="zh-CN" dirty="0" smtClean="0"/>
              <a:t>.</a:t>
            </a:r>
          </a:p>
          <a:p>
            <a:endParaRPr lang="en-US" altLang="zh-CN" dirty="0" smtClean="0"/>
          </a:p>
          <a:p>
            <a:r>
              <a:rPr lang="zh-CN" altLang="en-US" dirty="0" smtClean="0"/>
              <a:t>时间滚动    小时 </a:t>
            </a:r>
            <a:r>
              <a:rPr lang="en-US" altLang="zh-CN" dirty="0" smtClean="0"/>
              <a:t>-&gt; </a:t>
            </a:r>
            <a:r>
              <a:rPr lang="zh-CN" altLang="en-US" dirty="0" smtClean="0"/>
              <a:t>分钟</a:t>
            </a:r>
          </a:p>
          <a:p>
            <a:r>
              <a:rPr lang="zh-CN" altLang="en-US" dirty="0" smtClean="0"/>
              <a:t>地域细分    </a:t>
            </a:r>
            <a:r>
              <a:rPr lang="en-US" altLang="zh-CN" dirty="0" smtClean="0"/>
              <a:t>50</a:t>
            </a:r>
            <a:r>
              <a:rPr lang="zh-CN" altLang="en-US" dirty="0" smtClean="0"/>
              <a:t>公里  </a:t>
            </a:r>
            <a:r>
              <a:rPr lang="en-US" altLang="zh-CN" dirty="0" smtClean="0"/>
              <a:t>-&gt;  1-5</a:t>
            </a:r>
            <a:r>
              <a:rPr lang="zh-CN" altLang="en-US" dirty="0" smtClean="0"/>
              <a:t>公里</a:t>
            </a:r>
          </a:p>
          <a:p>
            <a:r>
              <a:rPr lang="zh-CN" altLang="en-US" dirty="0" smtClean="0"/>
              <a:t>内容变化    温度降水  </a:t>
            </a:r>
            <a:r>
              <a:rPr lang="en-US" altLang="zh-CN" dirty="0" smtClean="0"/>
              <a:t>-&gt; </a:t>
            </a:r>
            <a:r>
              <a:rPr lang="zh-CN" altLang="en-US" dirty="0" smtClean="0"/>
              <a:t>综合灾害预估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774B03-35BB-4F82-9B93-93D404555568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数据，计算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774B03-35BB-4F82-9B93-93D404555568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133154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774B03-35BB-4F82-9B93-93D404555568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E2D9D1-13B0-40AC-A95A-5A11431A37E8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5481960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E2D9D1-13B0-40AC-A95A-5A11431A37E8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5481960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825848">
              <a:defRPr/>
            </a:pPr>
            <a:endParaRPr lang="en-US" altLang="zh-CN" sz="2400" dirty="0" smtClean="0">
              <a:solidFill>
                <a:srgbClr val="000000"/>
              </a:solidFill>
              <a:sym typeface="Helvetica Light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7618D-3BFE-7A4D-9849-DC5F9DF229F9}" type="slidenum">
              <a:rPr kumimoji="1" lang="zh-CN" altLang="en-US" smtClean="0"/>
              <a:pPr/>
              <a:t>22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64457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774B03-35BB-4F82-9B93-93D404555568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 b="1"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69DB2-1F60-4135-9554-1889C337F55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9311A-3292-4FBF-BB5A-54C04404744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663297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08163" y="50596"/>
            <a:ext cx="7886700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zh-CN" altLang="en-US" sz="3600" b="1" i="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lvl="0"/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708163" y="1690585"/>
            <a:ext cx="7886700" cy="4351338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69DB2-1F60-4135-9554-1889C337F55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9311A-3292-4FBF-BB5A-54C04404744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30517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08163" y="50596"/>
            <a:ext cx="7886700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zh-CN" altLang="en-US" sz="4000" b="1" i="0" dirty="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marL="0" lvl="0"/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3028950" y="1690585"/>
            <a:ext cx="3086100" cy="4351338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zh-CN" altLang="en-US" sz="3200" b="1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lang="zh-CN" altLang="en-US" sz="3200">
                <a:solidFill>
                  <a:schemeClr val="accent5"/>
                </a:solidFill>
              </a:defRPr>
            </a:lvl2pPr>
            <a:lvl3pPr>
              <a:defRPr lang="zh-CN" altLang="en-US" sz="2800">
                <a:solidFill>
                  <a:schemeClr val="accent5"/>
                </a:solidFill>
              </a:defRPr>
            </a:lvl3pPr>
            <a:lvl4pPr>
              <a:defRPr lang="zh-CN" altLang="en-US" sz="2400">
                <a:solidFill>
                  <a:schemeClr val="accent5"/>
                </a:solidFill>
              </a:defRPr>
            </a:lvl4pPr>
            <a:lvl5pPr>
              <a:defRPr lang="zh-CN" altLang="en-US" sz="2400">
                <a:solidFill>
                  <a:schemeClr val="accent5"/>
                </a:solidFill>
              </a:defRPr>
            </a:lvl5pPr>
          </a:lstStyle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69DB2-1F60-4135-9554-1889C337F55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9311A-3292-4FBF-BB5A-54C04404744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46271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7" y="1709738"/>
            <a:ext cx="7886700" cy="2852737"/>
          </a:xfrm>
        </p:spPr>
        <p:txBody>
          <a:bodyPr anchor="b">
            <a:normAutofit/>
          </a:bodyPr>
          <a:lstStyle>
            <a:lvl1pPr>
              <a:defRPr sz="4800" b="1"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23887" y="4589468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69DB2-1F60-4135-9554-1889C337F55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9311A-3292-4FBF-BB5A-54C04404744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45895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69DB2-1F60-4135-9554-1889C337F55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9311A-3292-4FBF-BB5A-54C04404744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67864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4629152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69DB2-1F60-4135-9554-1889C337F55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9311A-3292-4FBF-BB5A-54C04404744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6779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69DB2-1F60-4135-9554-1889C337F55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9311A-3292-4FBF-BB5A-54C04404744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44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69DB2-1F60-4135-9554-1889C337F55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9311A-3292-4FBF-BB5A-54C04404744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矩形 4"/>
          <p:cNvSpPr/>
          <p:nvPr userDrawn="1"/>
        </p:nvSpPr>
        <p:spPr>
          <a:xfrm flipV="1">
            <a:off x="457200" y="876941"/>
            <a:ext cx="8686800" cy="48259"/>
          </a:xfrm>
          <a:prstGeom prst="rect">
            <a:avLst/>
          </a:prstGeom>
          <a:solidFill>
            <a:srgbClr val="9FD8F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6" tIns="54858" rIns="109716" bIns="54858" anchor="ctr"/>
          <a:lstStyle/>
          <a:p>
            <a:pPr>
              <a:defRPr/>
            </a:pPr>
            <a:r>
              <a:rPr lang="en-US" altLang="zh-CN" sz="2160" b="1" dirty="0">
                <a:ln w="18000">
                  <a:solidFill>
                    <a:srgbClr val="EA157A">
                      <a:satMod val="140000"/>
                    </a:srgb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endParaRPr lang="zh-CN" altLang="en-US" sz="2160" b="1" dirty="0">
              <a:ln w="18000">
                <a:solidFill>
                  <a:srgbClr val="EA157A">
                    <a:satMod val="140000"/>
                  </a:srgb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>
          <a:xfrm>
            <a:off x="628650" y="96550"/>
            <a:ext cx="7886700" cy="683264"/>
          </a:xfrm>
        </p:spPr>
        <p:txBody>
          <a:bodyPr vert="horz" wrap="square" lIns="91440" tIns="45720" rIns="91440" bIns="45720" rtlCol="0" anchor="ctr">
            <a:spAutoFit/>
          </a:bodyPr>
          <a:lstStyle>
            <a:lvl1pPr>
              <a:defRPr lang="zh-CN" altLang="en-US" sz="3200" b="1" kern="0">
                <a:solidFill>
                  <a:sysClr val="windowText" lastClr="000000"/>
                </a:solidFill>
                <a:latin typeface="+mn-ea"/>
                <a:ea typeface="+mn-ea"/>
                <a:cs typeface="+mn-cs"/>
              </a:defRPr>
            </a:lvl1pPr>
          </a:lstStyle>
          <a:p>
            <a:pPr marL="0" lvl="0" defTabSz="1218565">
              <a:lnSpc>
                <a:spcPct val="120000"/>
              </a:lnSpc>
            </a:pPr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="" xmlns:p14="http://schemas.microsoft.com/office/powerpoint/2010/main" val="937150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69DB2-1F60-4135-9554-1889C337F55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9311A-3292-4FBF-BB5A-54C04404744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28162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69DB2-1F60-4135-9554-1889C337F55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9311A-3292-4FBF-BB5A-54C04404744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94406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69DB2-1F60-4135-9554-1889C337F55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9311A-3292-4FBF-BB5A-54C04404744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672671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628652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69DB2-1F60-4135-9554-1889C337F55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9311A-3292-4FBF-BB5A-54C04404744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770399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9"/>
            <a:ext cx="4038600" cy="2187575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5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 dirty="0">
              <a:solidFill>
                <a:prstClr val="black">
                  <a:tint val="75000"/>
                </a:prstClr>
              </a:solidFill>
              <a:ea typeface="宋体" panose="02010600030101010101" pitchFamily="2" charset="-122"/>
            </a:endParaRPr>
          </a:p>
        </p:txBody>
      </p:sp>
      <p:sp>
        <p:nvSpPr>
          <p:cNvPr id="8" name="页脚占位符 6"/>
          <p:cNvSpPr>
            <a:spLocks noGrp="1"/>
          </p:cNvSpPr>
          <p:nvPr>
            <p:ph type="ftr" sz="quarter" idx="1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 dirty="0">
              <a:solidFill>
                <a:prstClr val="black">
                  <a:tint val="75000"/>
                </a:prstClr>
              </a:solidFill>
              <a:ea typeface="宋体" panose="02010600030101010101" pitchFamily="2" charset="-122"/>
            </a:endParaRPr>
          </a:p>
        </p:txBody>
      </p:sp>
      <p:sp>
        <p:nvSpPr>
          <p:cNvPr id="9" name="灯片编号占位符 7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DF98601-AD3B-4343-B9BF-BF2903AE370B}" type="slidenum">
              <a:rPr lang="en-US" altLang="zh-CN">
                <a:solidFill>
                  <a:prstClr val="black">
                    <a:tint val="75000"/>
                  </a:prstClr>
                </a:solidFill>
                <a:ea typeface="宋体" panose="02010600030101010101" pitchFamily="2" charset="-122"/>
              </a:rPr>
              <a:pPr>
                <a:defRPr/>
              </a:pPr>
              <a:t>‹#›</a:t>
            </a:fld>
            <a:endParaRPr lang="en-US" altLang="zh-CN" dirty="0">
              <a:solidFill>
                <a:prstClr val="black">
                  <a:tint val="75000"/>
                </a:prstClr>
              </a:solidFill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371603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7F8E4A-23A2-47AB-AF06-3AEDDFE7A6CE}" type="datetimeFigureOut">
              <a:rPr lang="zh-CN" altLang="en-US"/>
              <a:pPr>
                <a:defRPr/>
              </a:pPr>
              <a:t>2017/11/21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D13C5F-0498-4319-A83D-D109389FCE3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E1AB43-0B84-4343-AC7E-0F42191F46EE}" type="datetimeFigureOut">
              <a:rPr lang="zh-CN" altLang="en-US"/>
              <a:pPr>
                <a:defRPr/>
              </a:pPr>
              <a:t>2017/11/21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DA4A2D-AB94-490E-B057-9E9DEA392A3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87BC26-A069-4763-932B-C16C99845BB1}" type="datetimeFigureOut">
              <a:rPr lang="zh-CN" altLang="en-US"/>
              <a:pPr>
                <a:defRPr/>
              </a:pPr>
              <a:t>2017/11/21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A3648-36C3-4672-B42D-E5461635B00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57800-FC5E-40DC-AFA4-09434AD9D299}" type="datetimeFigureOut">
              <a:rPr lang="zh-CN" altLang="en-US"/>
              <a:pPr>
                <a:defRPr/>
              </a:pPr>
              <a:t>2017/11/21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A562DE-56C6-4A20-84C8-C07DFB8382F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0AB48C-86D0-4FAC-8CCA-B6668E93574A}" type="datetimeFigureOut">
              <a:rPr lang="zh-CN" altLang="en-US"/>
              <a:pPr>
                <a:defRPr/>
              </a:pPr>
              <a:t>2017/11/21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70D07C-2D29-4402-BE9B-5B0C8416518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8257E6-D016-4B3F-9ED4-17B381F2C3D5}" type="datetimeFigureOut">
              <a:rPr lang="zh-CN" altLang="en-US"/>
              <a:pPr>
                <a:defRPr/>
              </a:pPr>
              <a:t>2017/11/21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FE4FA3-2D55-4C5A-A9B8-8518BE81938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F6C784-051B-45FB-9110-6955A0D6BD56}" type="datetimeFigureOut">
              <a:rPr lang="zh-CN" altLang="en-US"/>
              <a:pPr>
                <a:defRPr/>
              </a:pPr>
              <a:t>2017/11/21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2CEEBB-969D-4240-942A-64C5298112B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9A67A2-B48D-462D-AFEE-FFCC082F940E}" type="datetimeFigureOut">
              <a:rPr lang="zh-CN" altLang="en-US"/>
              <a:pPr>
                <a:defRPr/>
              </a:pPr>
              <a:t>2017/11/21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A37832-5B7E-4881-8E31-341526235E1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5D1965-C248-44CA-A1EF-55001ADF0E2D}" type="datetimeFigureOut">
              <a:rPr lang="zh-CN" altLang="en-US"/>
              <a:pPr>
                <a:defRPr/>
              </a:pPr>
              <a:t>2017/11/21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C01BB-FFB4-4C8D-BDE0-715999D2998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C6B326-56D7-498F-9174-01C614FB96CF}" type="datetimeFigureOut">
              <a:rPr lang="zh-CN" altLang="en-US"/>
              <a:pPr>
                <a:defRPr/>
              </a:pPr>
              <a:t>2017/11/21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2F6A83-9475-4F12-82FA-D9A2F6EDF97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26B3F7-EBDC-428E-ADA0-2C03395D5611}" type="datetimeFigureOut">
              <a:rPr lang="zh-CN" altLang="en-US"/>
              <a:pPr>
                <a:defRPr/>
              </a:pPr>
              <a:t>2017/11/21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52FB08-03E6-4AD7-B098-B026662C015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DAA63B-E473-4E82-9DCC-495255C8134E}" type="datetimeFigureOut">
              <a:rPr lang="zh-CN" altLang="en-US"/>
              <a:pPr>
                <a:defRPr/>
              </a:pPr>
              <a:t>2017/11/21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861D9A-68DF-4186-99F5-0D77BF623AF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F8AD05-4BFC-4952-B9C2-CDE952CD47F8}" type="datetimeFigureOut">
              <a:rPr lang="zh-CN" altLang="en-US"/>
              <a:pPr>
                <a:defRPr/>
              </a:pPr>
              <a:t>2017/11/21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20BC33-37FD-4339-9040-1CA6152F18E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标题和两项内容在文本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half" idx="3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F0BC55-2CC2-4C1D-A1E4-0A1551A218E4}" type="datetimeFigureOut">
              <a:rPr lang="zh-CN" altLang="en-US"/>
              <a:pPr>
                <a:defRPr/>
              </a:pPr>
              <a:t>2017/11/21</a:t>
            </a:fld>
            <a:endParaRPr lang="zh-CN" altLang="en-US"/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D86CD7-2C1E-401A-8474-2926C29BCB9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495CC7-F487-4E0F-AFE8-C2A6048B66E0}" type="datetimeFigureOut">
              <a:rPr lang="zh-CN" altLang="en-US"/>
              <a:pPr>
                <a:defRPr/>
              </a:pPr>
              <a:t>2017/11/21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266C90-1C8F-431F-94CE-27641BB3174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标题和文本在内容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180FC4-A34E-4A67-94C6-E7E6E93031FC}" type="datetimeFigureOut">
              <a:rPr lang="zh-CN" altLang="en-US"/>
              <a:pPr>
                <a:defRPr/>
              </a:pPr>
              <a:t>2017/11/21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162689-D43E-4574-85CE-688C74DBEFF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78ADBB-E29E-488B-BF6E-FD7D3FAF25CA}" type="datetime1">
              <a:rPr lang="zh-CN" altLang="en-US" smtClean="0"/>
              <a:pPr>
                <a:defRPr/>
              </a:pPr>
              <a:t>2017/11/21</a:t>
            </a:fld>
            <a:endParaRPr lang="zh-CN" altLang="en-US" sz="1429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AA9F54-9114-45E6-8C11-057375145E13}" type="slidenum">
              <a:rPr lang="zh-CN" altLang="en-US"/>
              <a:pPr/>
              <a:t>‹#›</a:t>
            </a:fld>
            <a:endParaRPr lang="zh-CN" altLang="en-US" sz="1429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4179978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蓝色头版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12"/>
          <p:cNvSpPr>
            <a:spLocks noChangeArrowheads="1"/>
          </p:cNvSpPr>
          <p:nvPr userDrawn="1"/>
        </p:nvSpPr>
        <p:spPr bwMode="auto">
          <a:xfrm flipV="1">
            <a:off x="2857" y="-7937"/>
            <a:ext cx="9145905" cy="923819"/>
          </a:xfrm>
          <a:prstGeom prst="rect">
            <a:avLst/>
          </a:prstGeom>
          <a:solidFill>
            <a:srgbClr val="0067B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en-US" sz="1800" b="0">
              <a:solidFill>
                <a:srgbClr val="FFFFFF"/>
              </a:solidFill>
              <a:effectLst/>
            </a:endParaRPr>
          </a:p>
        </p:txBody>
      </p:sp>
      <p:grpSp>
        <p:nvGrpSpPr>
          <p:cNvPr id="2" name="Group 26"/>
          <p:cNvGrpSpPr>
            <a:grpSpLocks/>
          </p:cNvGrpSpPr>
          <p:nvPr userDrawn="1"/>
        </p:nvGrpSpPr>
        <p:grpSpPr bwMode="auto">
          <a:xfrm>
            <a:off x="521550" y="239901"/>
            <a:ext cx="247122" cy="524803"/>
            <a:chOff x="0" y="0"/>
            <a:chExt cx="213756" cy="427512"/>
          </a:xfrm>
        </p:grpSpPr>
        <p:cxnSp>
          <p:nvCxnSpPr>
            <p:cNvPr id="11" name="直接连接符 26"/>
            <p:cNvCxnSpPr>
              <a:cxnSpLocks noChangeShapeType="1"/>
            </p:cNvCxnSpPr>
            <p:nvPr/>
          </p:nvCxnSpPr>
          <p:spPr bwMode="auto">
            <a:xfrm>
              <a:off x="0" y="0"/>
              <a:ext cx="213756" cy="213756"/>
            </a:xfrm>
            <a:prstGeom prst="line">
              <a:avLst/>
            </a:prstGeom>
            <a:noFill/>
            <a:ln w="19050" cmpd="sng">
              <a:solidFill>
                <a:schemeClr val="bg1"/>
              </a:solidFill>
              <a:round/>
              <a:headEnd type="oval" w="med" len="med"/>
              <a:tailEnd type="oval" w="lg" len="lg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12" name="直接连接符 28"/>
            <p:cNvCxnSpPr>
              <a:cxnSpLocks noChangeShapeType="1"/>
            </p:cNvCxnSpPr>
            <p:nvPr/>
          </p:nvCxnSpPr>
          <p:spPr bwMode="auto">
            <a:xfrm flipH="1">
              <a:off x="0" y="213756"/>
              <a:ext cx="213756" cy="213756"/>
            </a:xfrm>
            <a:prstGeom prst="line">
              <a:avLst/>
            </a:prstGeom>
            <a:noFill/>
            <a:ln w="19050" cmpd="sng">
              <a:solidFill>
                <a:schemeClr val="bg1"/>
              </a:solidFill>
              <a:round/>
              <a:headEnd type="oval" w="med" len="med"/>
              <a:tailEnd type="oval" w="lg" len="lg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  <p:pic>
        <p:nvPicPr>
          <p:cNvPr id="13" name="图片 72" descr="版头小图标  白色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64288" y="392193"/>
            <a:ext cx="1587818" cy="351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4" name="直接连接符 29"/>
          <p:cNvCxnSpPr>
            <a:cxnSpLocks noChangeShapeType="1"/>
          </p:cNvCxnSpPr>
          <p:nvPr userDrawn="1"/>
        </p:nvCxnSpPr>
        <p:spPr bwMode="auto">
          <a:xfrm flipV="1">
            <a:off x="0" y="966828"/>
            <a:ext cx="9148763" cy="13901"/>
          </a:xfrm>
          <a:prstGeom prst="line">
            <a:avLst/>
          </a:prstGeom>
          <a:noFill/>
          <a:ln w="31750" cmpd="sng">
            <a:solidFill>
              <a:srgbClr val="0067B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8" name="Title 1"/>
          <p:cNvSpPr>
            <a:spLocks noGrp="1"/>
          </p:cNvSpPr>
          <p:nvPr>
            <p:ph type="title"/>
          </p:nvPr>
        </p:nvSpPr>
        <p:spPr>
          <a:xfrm>
            <a:off x="873342" y="260649"/>
            <a:ext cx="5912904" cy="583729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2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76411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1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slideLayout" Target="../slideLayouts/slideLayout30.xml"/><Relationship Id="rId2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29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3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669DB2-1F60-4135-9554-1889C337F554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2017/11/21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5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A9311A-3292-4FBF-BB5A-54C04404744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92082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0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EF31D34-964C-426A-B98C-64D24A8CBDDB}" type="datetimeFigureOut">
              <a:rPr lang="zh-CN" altLang="en-US"/>
              <a:pPr>
                <a:defRPr/>
              </a:pPr>
              <a:t>2017/11/21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A0918A1-5E70-42F8-A218-43358D8962C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  <p:sldLayoutId id="2147483718" r:id="rId13"/>
    <p:sldLayoutId id="2147483719" r:id="rId14"/>
    <p:sldLayoutId id="2147483720" r:id="rId15"/>
    <p:sldLayoutId id="2147483721" r:id="rId16"/>
    <p:sldLayoutId id="2147483722" r:id="rId17"/>
    <p:sldLayoutId id="2147483723" r:id="rId18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0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2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7.png"/><Relationship Id="rId12" Type="http://schemas.openxmlformats.org/officeDocument/2006/relationships/oleObject" Target="???" TargetMode="External"/><Relationship Id="rId2" Type="http://schemas.openxmlformats.org/officeDocument/2006/relationships/slideLayout" Target="../slideLayouts/slideLayout20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emf"/><Relationship Id="rId10" Type="http://schemas.openxmlformats.org/officeDocument/2006/relationships/image" Target="../media/image10.png"/><Relationship Id="rId4" Type="http://schemas.openxmlformats.org/officeDocument/2006/relationships/image" Target="../media/image4.emf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0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45.jpe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13" Type="http://schemas.openxmlformats.org/officeDocument/2006/relationships/image" Target="../media/image63.png"/><Relationship Id="rId18" Type="http://schemas.openxmlformats.org/officeDocument/2006/relationships/image" Target="../media/image68.jpeg"/><Relationship Id="rId3" Type="http://schemas.openxmlformats.org/officeDocument/2006/relationships/image" Target="../media/image53.jpeg"/><Relationship Id="rId7" Type="http://schemas.openxmlformats.org/officeDocument/2006/relationships/image" Target="../media/image57.jpeg"/><Relationship Id="rId12" Type="http://schemas.openxmlformats.org/officeDocument/2006/relationships/image" Target="../media/image62.png"/><Relationship Id="rId17" Type="http://schemas.openxmlformats.org/officeDocument/2006/relationships/image" Target="../media/image67.jpe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66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6.png"/><Relationship Id="rId11" Type="http://schemas.openxmlformats.org/officeDocument/2006/relationships/image" Target="../media/image61.png"/><Relationship Id="rId5" Type="http://schemas.openxmlformats.org/officeDocument/2006/relationships/image" Target="../media/image55.jpeg"/><Relationship Id="rId15" Type="http://schemas.openxmlformats.org/officeDocument/2006/relationships/image" Target="../media/image65.png"/><Relationship Id="rId10" Type="http://schemas.openxmlformats.org/officeDocument/2006/relationships/image" Target="../media/image60.png"/><Relationship Id="rId4" Type="http://schemas.openxmlformats.org/officeDocument/2006/relationships/image" Target="../media/image54.png"/><Relationship Id="rId9" Type="http://schemas.openxmlformats.org/officeDocument/2006/relationships/image" Target="../media/image59.jpeg"/><Relationship Id="rId14" Type="http://schemas.openxmlformats.org/officeDocument/2006/relationships/image" Target="../media/image64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56FA908-2DA0-4A53-A3B2-F9BDF202F8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616" y="1916832"/>
            <a:ext cx="6757640" cy="1179602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The Progress of</a:t>
            </a:r>
            <a:br>
              <a:rPr lang="en-US" altLang="zh-CN" sz="3200" b="1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3200" b="1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Cloud Platform for Big data and </a:t>
            </a:r>
            <a:br>
              <a:rPr lang="en-US" altLang="zh-CN" sz="3200" b="1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</a:br>
            <a:r>
              <a:rPr lang="en-US" altLang="zh-CN" sz="3200" b="1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AI algorithm in CMA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</p:txBody>
      </p:sp>
      <p:grpSp>
        <p:nvGrpSpPr>
          <p:cNvPr id="3" name="组合 8">
            <a:extLst>
              <a:ext uri="{FF2B5EF4-FFF2-40B4-BE49-F238E27FC236}">
                <a16:creationId xmlns="" xmlns:a16="http://schemas.microsoft.com/office/drawing/2014/main" id="{46E71F8F-9DEF-4475-B445-FDB56C3A7906}"/>
              </a:ext>
            </a:extLst>
          </p:cNvPr>
          <p:cNvGrpSpPr/>
          <p:nvPr/>
        </p:nvGrpSpPr>
        <p:grpSpPr>
          <a:xfrm>
            <a:off x="2786050" y="3964306"/>
            <a:ext cx="4281941" cy="691283"/>
            <a:chOff x="3897194" y="4591052"/>
            <a:chExt cx="5709256" cy="921709"/>
          </a:xfrm>
        </p:grpSpPr>
        <p:sp>
          <p:nvSpPr>
            <p:cNvPr id="7" name="文本框 6">
              <a:extLst>
                <a:ext uri="{FF2B5EF4-FFF2-40B4-BE49-F238E27FC236}">
                  <a16:creationId xmlns="" xmlns:a16="http://schemas.microsoft.com/office/drawing/2014/main" id="{44516007-4C85-4799-9198-F1E7BB9349B4}"/>
                </a:ext>
              </a:extLst>
            </p:cNvPr>
            <p:cNvSpPr txBox="1"/>
            <p:nvPr/>
          </p:nvSpPr>
          <p:spPr>
            <a:xfrm>
              <a:off x="3897194" y="5020319"/>
              <a:ext cx="5709256" cy="4924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National Meteorological Information Center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AB38534B-666C-4EEF-A2DA-F34EB93D54AF}"/>
                </a:ext>
              </a:extLst>
            </p:cNvPr>
            <p:cNvSpPr txBox="1"/>
            <p:nvPr/>
          </p:nvSpPr>
          <p:spPr>
            <a:xfrm>
              <a:off x="5690081" y="4591052"/>
              <a:ext cx="1633354" cy="5334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Luo</a:t>
              </a:r>
              <a:r>
                <a:rPr lang="en-US" altLang="zh-CN" sz="2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Bing </a:t>
              </a:r>
              <a:endPara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3520656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">
            <a:extLst>
              <a:ext uri="{FF2B5EF4-FFF2-40B4-BE49-F238E27FC236}">
                <a16:creationId xmlns="" xmlns:a16="http://schemas.microsoft.com/office/drawing/2014/main" id="{4B25AB29-E6C5-444B-B40C-16660740F71D}"/>
              </a:ext>
            </a:extLst>
          </p:cNvPr>
          <p:cNvGrpSpPr/>
          <p:nvPr/>
        </p:nvGrpSpPr>
        <p:grpSpPr>
          <a:xfrm>
            <a:off x="827584" y="2453545"/>
            <a:ext cx="7992889" cy="1960849"/>
            <a:chOff x="1950282" y="2069252"/>
            <a:chExt cx="9343363" cy="2614467"/>
          </a:xfrm>
        </p:grpSpPr>
        <p:sp>
          <p:nvSpPr>
            <p:cNvPr id="4111" name="文本框 16"/>
            <p:cNvSpPr>
              <a:spLocks noChangeArrowheads="1"/>
            </p:cNvSpPr>
            <p:nvPr/>
          </p:nvSpPr>
          <p:spPr bwMode="auto">
            <a:xfrm>
              <a:off x="1950283" y="2069252"/>
              <a:ext cx="9343362" cy="5904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72776" tIns="36388" rIns="72776" bIns="36388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342900" indent="-342900" defTabSz="412750">
                <a:buFont typeface="Wingdings" pitchFamily="2" charset="2"/>
                <a:buChar char="ü"/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  <a:sym typeface="Helvetica Light"/>
                </a:rPr>
                <a:t>Building </a:t>
              </a:r>
              <a:r>
                <a:rPr lang="en-US" altLang="zh-CN" sz="24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  <a:sym typeface="Helvetica Light"/>
                </a:rPr>
                <a:t>CMA  Cloud platform for big data</a:t>
              </a:r>
              <a:endPara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Helvetica Light"/>
              </a:endParaRPr>
            </a:p>
          </p:txBody>
        </p:sp>
        <p:sp>
          <p:nvSpPr>
            <p:cNvPr id="4112" name="文本框 20"/>
            <p:cNvSpPr>
              <a:spLocks noChangeArrowheads="1"/>
            </p:cNvSpPr>
            <p:nvPr/>
          </p:nvSpPr>
          <p:spPr bwMode="auto">
            <a:xfrm>
              <a:off x="1950283" y="3081273"/>
              <a:ext cx="7999240" cy="5904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72776" tIns="36388" rIns="72776" bIns="36388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342900" indent="-342900" defTabSz="412750">
                <a:buFont typeface="Wingdings" pitchFamily="2" charset="2"/>
                <a:buChar char="ü"/>
              </a:pPr>
              <a:r>
                <a:rPr lang="en-US" altLang="zh-CN" sz="24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  <a:sym typeface="Helvetica Light"/>
                </a:rPr>
                <a:t>Using Public Cloud Extend our ways </a:t>
              </a:r>
              <a:r>
                <a:rPr lang="en-US" altLang="zh-CN" sz="2400" b="1" dirty="0" smtClean="0">
                  <a:solidFill>
                    <a:srgbClr val="0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  <a:sym typeface="Helvetica Light"/>
                </a:rPr>
                <a:t>for  </a:t>
              </a:r>
              <a:r>
                <a:rPr lang="en-US" altLang="zh-CN" sz="24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  <a:sym typeface="Helvetica Light"/>
                </a:rPr>
                <a:t>service </a:t>
              </a:r>
              <a:endParaRPr lang="zh-CN" altLang="zh-CN" sz="2400" b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Helvetica Light"/>
              </a:endParaRPr>
            </a:p>
          </p:txBody>
        </p:sp>
        <p:sp>
          <p:nvSpPr>
            <p:cNvPr id="4113" name="文本框 21"/>
            <p:cNvSpPr>
              <a:spLocks noChangeArrowheads="1"/>
            </p:cNvSpPr>
            <p:nvPr/>
          </p:nvSpPr>
          <p:spPr bwMode="auto">
            <a:xfrm>
              <a:off x="1950282" y="4093293"/>
              <a:ext cx="7999240" cy="5904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72776" tIns="36388" rIns="72776" bIns="36388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342900" indent="-342900" defTabSz="412750">
                <a:buFont typeface="Wingdings" pitchFamily="2" charset="2"/>
                <a:buChar char="ü"/>
              </a:pPr>
              <a:r>
                <a:rPr lang="en-US" altLang="zh-CN" sz="24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  <a:sym typeface="Helvetica Light"/>
                </a:rPr>
                <a:t>Testing  of AI  </a:t>
              </a:r>
              <a:r>
                <a:rPr lang="en-US" altLang="zh-CN" sz="2400" b="1" dirty="0" smtClean="0">
                  <a:solidFill>
                    <a:srgbClr val="0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  <a:sym typeface="Helvetica Light"/>
                </a:rPr>
                <a:t>prediction Method</a:t>
              </a:r>
              <a:endPara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Helvetica Light"/>
              </a:endParaRPr>
            </a:p>
          </p:txBody>
        </p:sp>
      </p:grpSp>
      <p:sp>
        <p:nvSpPr>
          <p:cNvPr id="4115" name="文本框 24"/>
          <p:cNvSpPr>
            <a:spLocks noChangeArrowheads="1"/>
          </p:cNvSpPr>
          <p:nvPr/>
        </p:nvSpPr>
        <p:spPr bwMode="auto">
          <a:xfrm>
            <a:off x="2906227" y="1331843"/>
            <a:ext cx="3492353" cy="733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776" tIns="36388" rIns="72776" bIns="3638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286" b="1" dirty="0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CONTENTS</a:t>
            </a:r>
            <a:endParaRPr lang="zh-CN" altLang="en-US" sz="4286" b="1" dirty="0">
              <a:solidFill>
                <a:srgbClr val="FF0000"/>
              </a:solidFill>
              <a:latin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06430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灯片编号占位符 1"/>
          <p:cNvSpPr>
            <a:spLocks noGrp="1"/>
          </p:cNvSpPr>
          <p:nvPr>
            <p:ph type="sldNum" sz="quarter" idx="12"/>
          </p:nvPr>
        </p:nvSpPr>
        <p:spPr bwMode="auto">
          <a:xfrm>
            <a:off x="6831013" y="6356350"/>
            <a:ext cx="2133600" cy="365125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0070C0"/>
              </a:buClr>
              <a:buSzPct val="70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kumimoji="1" sz="2400">
                <a:solidFill>
                  <a:srgbClr val="6F6F6F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6F6F6F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AF21DAD5-78CB-4ECF-8648-FB1B0EB36BCF}" type="slidenum">
              <a:rPr kumimoji="0" lang="zh-CN" altLang="en-US" sz="120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3</a:t>
            </a:fld>
            <a:endParaRPr kumimoji="0" lang="en-US" altLang="zh-CN" sz="1200" dirty="0">
              <a:solidFill>
                <a:srgbClr val="898989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标题 1"/>
          <p:cNvSpPr txBox="1">
            <a:spLocks/>
          </p:cNvSpPr>
          <p:nvPr/>
        </p:nvSpPr>
        <p:spPr bwMode="auto">
          <a:xfrm>
            <a:off x="0" y="0"/>
            <a:ext cx="9144000" cy="112553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defPPr>
              <a:defRPr lang="zh-CN"/>
            </a:defPPr>
            <a:lvl1pPr algn="ctr" eaLnBrk="0" hangingPunct="0">
              <a:defRPr sz="3600">
                <a:solidFill>
                  <a:srgbClr val="002B82"/>
                </a:solidFill>
                <a:latin typeface="Arial" pitchFamily="34" charset="0"/>
                <a:ea typeface="微软雅黑" pitchFamily="34" charset="-122"/>
                <a:cs typeface="Arial" pitchFamily="34" charset="0"/>
              </a:defRPr>
            </a:lvl1pPr>
            <a:lvl2pPr algn="ctr" eaLnBrk="0" hangingPunct="0">
              <a:defRPr sz="4400"/>
            </a:lvl2pPr>
            <a:lvl3pPr algn="ctr" eaLnBrk="0" hangingPunct="0">
              <a:defRPr sz="4400"/>
            </a:lvl3pPr>
            <a:lvl4pPr algn="ctr" eaLnBrk="0" hangingPunct="0">
              <a:defRPr sz="4400"/>
            </a:lvl4pPr>
            <a:lvl5pPr algn="ctr" eaLnBrk="0" hangingPunct="0">
              <a:defRPr sz="4400"/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/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/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/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/>
            </a:lvl9pPr>
          </a:lstStyle>
          <a:p>
            <a:pPr>
              <a:defRPr/>
            </a:pP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CIMISS - </a:t>
            </a:r>
            <a:r>
              <a:rPr lang="en-US" altLang="zh-CN" u="sng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hina </a:t>
            </a:r>
            <a:r>
              <a:rPr lang="en-US" altLang="zh-CN" u="sng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ntegrated </a:t>
            </a:r>
            <a:r>
              <a:rPr lang="en-US" altLang="zh-CN" u="sng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eteorological </a:t>
            </a:r>
            <a:r>
              <a:rPr lang="en-US" altLang="zh-CN" u="sng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nformation </a:t>
            </a:r>
            <a:r>
              <a:rPr lang="en-US" altLang="zh-CN" u="sng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ervice </a:t>
            </a:r>
            <a:r>
              <a:rPr lang="en-US" altLang="zh-CN" u="sng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altLang="zh-CN" dirty="0" smtClean="0">
                <a:latin typeface="Times New Roman" pitchFamily="18" charset="0"/>
                <a:cs typeface="Times New Roman" pitchFamily="18" charset="0"/>
              </a:rPr>
              <a:t>ystem</a:t>
            </a:r>
            <a:endParaRPr lang="zh-CN" alt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组合 93"/>
          <p:cNvGrpSpPr>
            <a:grpSpLocks/>
          </p:cNvGrpSpPr>
          <p:nvPr/>
        </p:nvGrpSpPr>
        <p:grpSpPr bwMode="auto">
          <a:xfrm>
            <a:off x="601663" y="1222375"/>
            <a:ext cx="8299450" cy="5484813"/>
            <a:chOff x="323850" y="717550"/>
            <a:chExt cx="8299450" cy="5992803"/>
          </a:xfrm>
        </p:grpSpPr>
        <p:sp>
          <p:nvSpPr>
            <p:cNvPr id="7" name="矩形 6"/>
            <p:cNvSpPr/>
            <p:nvPr/>
          </p:nvSpPr>
          <p:spPr>
            <a:xfrm>
              <a:off x="5875337" y="5518730"/>
              <a:ext cx="2747963" cy="114999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>
                <a:defRPr/>
              </a:pPr>
              <a:endParaRPr lang="zh-CN" altLang="en-US" sz="1400" dirty="0">
                <a:solidFill>
                  <a:schemeClr val="tx2">
                    <a:lumMod val="50000"/>
                  </a:schemeClr>
                </a:solidFill>
                <a:latin typeface="华文隶书" pitchFamily="2" charset="-122"/>
                <a:ea typeface="华文隶书" pitchFamily="2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547812" y="3286390"/>
              <a:ext cx="6726238" cy="1800443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>
                <a:defRPr/>
              </a:pPr>
              <a:endParaRPr lang="zh-CN" altLang="en-US" sz="1400" dirty="0">
                <a:solidFill>
                  <a:schemeClr val="tx2">
                    <a:lumMod val="50000"/>
                  </a:schemeClr>
                </a:solidFill>
                <a:latin typeface="华文隶书" pitchFamily="2" charset="-122"/>
                <a:ea typeface="华文隶书" pitchFamily="2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1547812" y="717550"/>
              <a:ext cx="6726238" cy="211265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>
                <a:defRPr/>
              </a:pPr>
              <a:endParaRPr lang="zh-CN" altLang="en-US" sz="1400" dirty="0">
                <a:solidFill>
                  <a:schemeClr val="tx2">
                    <a:lumMod val="50000"/>
                  </a:schemeClr>
                </a:solidFill>
                <a:latin typeface="华文隶书" pitchFamily="2" charset="-122"/>
                <a:ea typeface="华文隶书" pitchFamily="2" charset="-122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323850" y="5614130"/>
              <a:ext cx="2273300" cy="836044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chemeClr val="bg2">
                  <a:lumMod val="2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28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圆角矩形 10"/>
            <p:cNvSpPr/>
            <p:nvPr/>
          </p:nvSpPr>
          <p:spPr>
            <a:xfrm>
              <a:off x="5867400" y="1100882"/>
              <a:ext cx="2212975" cy="1117038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28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pic>
          <p:nvPicPr>
            <p:cNvPr id="11284" name="Picture 1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8213" y="1255713"/>
              <a:ext cx="273050" cy="3730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5" name="Picture 1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75375" y="1255713"/>
              <a:ext cx="273050" cy="3730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6" name="Picture 16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7288" y="1701800"/>
              <a:ext cx="174625" cy="3286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7" name="Picture 16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65850" y="1711325"/>
              <a:ext cx="174625" cy="330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圆角矩形 15"/>
            <p:cNvSpPr/>
            <p:nvPr/>
          </p:nvSpPr>
          <p:spPr>
            <a:xfrm>
              <a:off x="5867400" y="3621154"/>
              <a:ext cx="2281237" cy="1117038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28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pic>
          <p:nvPicPr>
            <p:cNvPr id="11289" name="Picture 1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8213" y="3733800"/>
              <a:ext cx="250825" cy="3444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90" name="Picture 1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75375" y="3733800"/>
              <a:ext cx="250825" cy="3444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91" name="Picture 16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03950" y="4221163"/>
              <a:ext cx="168275" cy="317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92" name="Picture 16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32513" y="4230688"/>
              <a:ext cx="168275" cy="317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93" name="Picture 3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425" y="2660650"/>
              <a:ext cx="552450" cy="419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圆角矩形 21"/>
            <p:cNvSpPr/>
            <p:nvPr/>
          </p:nvSpPr>
          <p:spPr>
            <a:xfrm>
              <a:off x="6084887" y="5589846"/>
              <a:ext cx="2271713" cy="810025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28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pic>
          <p:nvPicPr>
            <p:cNvPr id="11295" name="Picture 1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76963" y="5646738"/>
              <a:ext cx="280987" cy="2905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96" name="Picture 1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34125" y="5646738"/>
              <a:ext cx="280988" cy="2905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97" name="Picture 16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7138" y="6042025"/>
              <a:ext cx="207962" cy="298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98" name="Picture 16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62675" y="6051550"/>
              <a:ext cx="207963" cy="300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27" name="直接箭头连接符 26"/>
            <p:cNvCxnSpPr/>
            <p:nvPr/>
          </p:nvCxnSpPr>
          <p:spPr>
            <a:xfrm>
              <a:off x="5440362" y="4197018"/>
              <a:ext cx="434975" cy="0"/>
            </a:xfrm>
            <a:prstGeom prst="straightConnector1">
              <a:avLst/>
            </a:prstGeom>
            <a:ln w="28575">
              <a:solidFill>
                <a:schemeClr val="accent6">
                  <a:lumMod val="75000"/>
                </a:schemeClr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箭头连接符 27"/>
            <p:cNvCxnSpPr/>
            <p:nvPr/>
          </p:nvCxnSpPr>
          <p:spPr>
            <a:xfrm flipV="1">
              <a:off x="1085850" y="2141600"/>
              <a:ext cx="709612" cy="679936"/>
            </a:xfrm>
            <a:prstGeom prst="straightConnector1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箭头连接符 28"/>
            <p:cNvCxnSpPr/>
            <p:nvPr/>
          </p:nvCxnSpPr>
          <p:spPr>
            <a:xfrm>
              <a:off x="1085850" y="3021006"/>
              <a:ext cx="709612" cy="509952"/>
            </a:xfrm>
            <a:prstGeom prst="straightConnector1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矩形 29"/>
            <p:cNvSpPr/>
            <p:nvPr/>
          </p:nvSpPr>
          <p:spPr>
            <a:xfrm>
              <a:off x="1631950" y="1473805"/>
              <a:ext cx="615950" cy="148822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2">
                  <a:lumMod val="60000"/>
                  <a:lumOff val="4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defTabSz="914281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dirty="0">
                  <a:solidFill>
                    <a:schemeClr val="tx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Message Switching System</a:t>
              </a:r>
              <a:endParaRPr lang="zh-CN" altLang="en-US" sz="800" dirty="0">
                <a:solidFill>
                  <a:schemeClr val="tx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31" name="直接箭头连接符 30"/>
            <p:cNvCxnSpPr/>
            <p:nvPr/>
          </p:nvCxnSpPr>
          <p:spPr>
            <a:xfrm>
              <a:off x="2281237" y="1557063"/>
              <a:ext cx="490538" cy="0"/>
            </a:xfrm>
            <a:prstGeom prst="straightConnector1">
              <a:avLst/>
            </a:prstGeom>
            <a:ln w="28575">
              <a:solidFill>
                <a:srgbClr val="0000FF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云形 31"/>
            <p:cNvSpPr/>
            <p:nvPr/>
          </p:nvSpPr>
          <p:spPr>
            <a:xfrm>
              <a:off x="611187" y="1163325"/>
              <a:ext cx="915988" cy="216816"/>
            </a:xfrm>
            <a:prstGeom prst="cloud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defTabSz="914281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2">
                      <a:lumMod val="50000"/>
                    </a:schemeClr>
                  </a:solidFill>
                  <a:latin typeface="Arial Unicode MS" pitchFamily="34" charset="-122"/>
                  <a:ea typeface="Arial Unicode MS" pitchFamily="34" charset="-122"/>
                  <a:cs typeface="Arial Unicode MS" pitchFamily="34" charset="-122"/>
                </a:rPr>
                <a:t>GTS</a:t>
              </a:r>
              <a:endParaRPr lang="zh-CN" altLang="en-US" sz="1200" dirty="0">
                <a:solidFill>
                  <a:schemeClr val="tx2">
                    <a:lumMod val="50000"/>
                  </a:schemeClr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33" name="云形 32"/>
            <p:cNvSpPr/>
            <p:nvPr/>
          </p:nvSpPr>
          <p:spPr>
            <a:xfrm>
              <a:off x="611187" y="1451257"/>
              <a:ext cx="915988" cy="305277"/>
            </a:xfrm>
            <a:prstGeom prst="cloud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r" defTabSz="914281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2">
                      <a:lumMod val="50000"/>
                    </a:schemeClr>
                  </a:solidFill>
                  <a:latin typeface="Arial Unicode MS" pitchFamily="34" charset="-122"/>
                  <a:ea typeface="Arial Unicode MS" pitchFamily="34" charset="-122"/>
                  <a:cs typeface="Arial Unicode MS" pitchFamily="34" charset="-122"/>
                </a:rPr>
                <a:t>Internet</a:t>
              </a:r>
              <a:endParaRPr lang="zh-CN" altLang="en-US" sz="1200" dirty="0">
                <a:solidFill>
                  <a:schemeClr val="tx2">
                    <a:lumMod val="50000"/>
                  </a:schemeClr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34" name="云形 33"/>
            <p:cNvSpPr/>
            <p:nvPr/>
          </p:nvSpPr>
          <p:spPr>
            <a:xfrm>
              <a:off x="323850" y="1883154"/>
              <a:ext cx="1308100" cy="598414"/>
            </a:xfrm>
            <a:prstGeom prst="cloud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defTabSz="914281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100" dirty="0">
                  <a:solidFill>
                    <a:schemeClr val="tx2">
                      <a:lumMod val="50000"/>
                    </a:schemeClr>
                  </a:solidFill>
                  <a:latin typeface="Arial Unicode MS" pitchFamily="34" charset="-122"/>
                  <a:ea typeface="Arial Unicode MS" pitchFamily="34" charset="-122"/>
                  <a:cs typeface="Arial Unicode MS" pitchFamily="34" charset="-122"/>
                </a:rPr>
                <a:t>departmental special network </a:t>
              </a:r>
              <a:endParaRPr lang="zh-CN" altLang="en-US" sz="1100" dirty="0">
                <a:solidFill>
                  <a:schemeClr val="tx2">
                    <a:lumMod val="50000"/>
                  </a:schemeClr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cxnSp>
          <p:nvCxnSpPr>
            <p:cNvPr id="35" name="直接箭头连接符 34"/>
            <p:cNvCxnSpPr/>
            <p:nvPr/>
          </p:nvCxnSpPr>
          <p:spPr>
            <a:xfrm flipV="1">
              <a:off x="1403350" y="1307290"/>
              <a:ext cx="431800" cy="0"/>
            </a:xfrm>
            <a:prstGeom prst="straightConnector1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箭头连接符 35"/>
            <p:cNvCxnSpPr/>
            <p:nvPr/>
          </p:nvCxnSpPr>
          <p:spPr>
            <a:xfrm flipV="1">
              <a:off x="1403350" y="1524107"/>
              <a:ext cx="431800" cy="0"/>
            </a:xfrm>
            <a:prstGeom prst="straightConnector1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箭头连接符 36"/>
            <p:cNvCxnSpPr/>
            <p:nvPr/>
          </p:nvCxnSpPr>
          <p:spPr>
            <a:xfrm flipV="1">
              <a:off x="1403350" y="1956005"/>
              <a:ext cx="431800" cy="0"/>
            </a:xfrm>
            <a:prstGeom prst="straightConnector1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箭头连接符 37"/>
            <p:cNvCxnSpPr/>
            <p:nvPr/>
          </p:nvCxnSpPr>
          <p:spPr>
            <a:xfrm flipV="1">
              <a:off x="2339975" y="4004486"/>
              <a:ext cx="431800" cy="0"/>
            </a:xfrm>
            <a:prstGeom prst="straightConnector1">
              <a:avLst/>
            </a:prstGeom>
            <a:ln w="28575">
              <a:solidFill>
                <a:srgbClr val="0000FF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箭头连接符 39"/>
            <p:cNvCxnSpPr/>
            <p:nvPr/>
          </p:nvCxnSpPr>
          <p:spPr>
            <a:xfrm flipV="1">
              <a:off x="1403350" y="4004486"/>
              <a:ext cx="431800" cy="0"/>
            </a:xfrm>
            <a:prstGeom prst="straightConnector1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1312" name="Picture 4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8363" y="5767388"/>
              <a:ext cx="415925" cy="395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313" name="Picture 6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76425" y="5762625"/>
              <a:ext cx="371475" cy="374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314" name="Picture 5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8113" y="5734050"/>
              <a:ext cx="387350" cy="403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4" name="矩形 43"/>
            <p:cNvSpPr/>
            <p:nvPr/>
          </p:nvSpPr>
          <p:spPr>
            <a:xfrm>
              <a:off x="774700" y="6165710"/>
              <a:ext cx="569912" cy="2168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281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dirty="0">
                  <a:solidFill>
                    <a:schemeClr val="tx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Surface</a:t>
              </a:r>
              <a:endParaRPr lang="zh-CN" altLang="en-US" sz="800" dirty="0">
                <a:solidFill>
                  <a:schemeClr val="tx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1228725" y="6167444"/>
              <a:ext cx="687387" cy="2150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281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dirty="0">
                  <a:solidFill>
                    <a:schemeClr val="tx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Upper Air</a:t>
              </a:r>
              <a:endParaRPr lang="zh-CN" altLang="en-US" sz="800" dirty="0">
                <a:solidFill>
                  <a:schemeClr val="tx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792287" y="6167444"/>
              <a:ext cx="488950" cy="2150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281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dirty="0">
                  <a:solidFill>
                    <a:schemeClr val="tx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Radar</a:t>
              </a:r>
              <a:endParaRPr lang="zh-CN" altLang="en-US" sz="800" dirty="0">
                <a:solidFill>
                  <a:schemeClr val="tx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2125662" y="6025213"/>
              <a:ext cx="457200" cy="26191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281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100" dirty="0">
                  <a:solidFill>
                    <a:schemeClr val="tx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……</a:t>
              </a:r>
              <a:endParaRPr lang="zh-CN" altLang="en-US" sz="1100" dirty="0">
                <a:solidFill>
                  <a:schemeClr val="tx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8" name="任意多边形 47"/>
            <p:cNvSpPr/>
            <p:nvPr/>
          </p:nvSpPr>
          <p:spPr>
            <a:xfrm>
              <a:off x="468312" y="2925608"/>
              <a:ext cx="431800" cy="2721478"/>
            </a:xfrm>
            <a:custGeom>
              <a:avLst/>
              <a:gdLst>
                <a:gd name="connsiteX0" fmla="*/ 549800 w 2576903"/>
                <a:gd name="connsiteY0" fmla="*/ 2633031 h 2633031"/>
                <a:gd name="connsiteX1" fmla="*/ 131159 w 2576903"/>
                <a:gd name="connsiteY1" fmla="*/ 848299 h 2633031"/>
                <a:gd name="connsiteX2" fmla="*/ 2576903 w 2576903"/>
                <a:gd name="connsiteY2" fmla="*/ 0 h 2633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576903" h="2633031">
                  <a:moveTo>
                    <a:pt x="549800" y="2633031"/>
                  </a:moveTo>
                  <a:cubicBezTo>
                    <a:pt x="171554" y="1960084"/>
                    <a:pt x="-206691" y="1287137"/>
                    <a:pt x="131159" y="848299"/>
                  </a:cubicBezTo>
                  <a:cubicBezTo>
                    <a:pt x="469009" y="409461"/>
                    <a:pt x="1522956" y="204730"/>
                    <a:pt x="2576903" y="0"/>
                  </a:cubicBezTo>
                </a:path>
              </a:pathLst>
            </a:custGeom>
            <a:ln w="19050">
              <a:solidFill>
                <a:schemeClr val="tx1">
                  <a:lumMod val="65000"/>
                  <a:lumOff val="35000"/>
                </a:schemeClr>
              </a:solidFill>
              <a:prstDash val="sysDot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defTabSz="91428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11320" name="Picture 4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43213" y="836613"/>
              <a:ext cx="2587625" cy="1644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321" name="Picture 6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70200" y="2141538"/>
              <a:ext cx="2505075" cy="2746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aphicFrame>
          <p:nvGraphicFramePr>
            <p:cNvPr id="11322" name="对象 104"/>
            <p:cNvGraphicFramePr>
              <a:graphicFrameLocks noChangeAspect="1"/>
            </p:cNvGraphicFramePr>
            <p:nvPr/>
          </p:nvGraphicFramePr>
          <p:xfrm>
            <a:off x="4051300" y="2085975"/>
            <a:ext cx="352425" cy="131763"/>
          </p:xfrm>
          <a:graphic>
            <a:graphicData uri="http://schemas.openxmlformats.org/presentationml/2006/ole">
              <p:oleObj spid="_x0000_s54274" name="Visio" r:id="rId12" imgW="1019243" imgH="372823" progId="Visio.Drawing.11">
                <p:link updateAutomatic="1"/>
              </p:oleObj>
            </a:graphicData>
          </a:graphic>
        </p:graphicFrame>
        <p:sp>
          <p:nvSpPr>
            <p:cNvPr id="52" name="上下箭头 51"/>
            <p:cNvSpPr/>
            <p:nvPr/>
          </p:nvSpPr>
          <p:spPr>
            <a:xfrm>
              <a:off x="3529012" y="2063546"/>
              <a:ext cx="50800" cy="78054"/>
            </a:xfrm>
            <a:prstGeom prst="upDownArrow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53" name="上下箭头 52"/>
            <p:cNvSpPr/>
            <p:nvPr/>
          </p:nvSpPr>
          <p:spPr>
            <a:xfrm>
              <a:off x="4872037" y="2063546"/>
              <a:ext cx="49213" cy="78054"/>
            </a:xfrm>
            <a:prstGeom prst="upDownArrow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54" name="矩形 53"/>
            <p:cNvSpPr/>
            <p:nvPr/>
          </p:nvSpPr>
          <p:spPr>
            <a:xfrm>
              <a:off x="3733800" y="868455"/>
              <a:ext cx="735012" cy="18386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txBody>
            <a:bodyPr wrap="none" tIns="0" bIns="0">
              <a:spAutoFit/>
            </a:bodyPr>
            <a:lstStyle/>
            <a:p>
              <a:pPr algn="ctr">
                <a:defRPr/>
              </a:pPr>
              <a:r>
                <a:rPr lang="en-US" altLang="zh-CN" sz="1200" dirty="0">
                  <a:latin typeface="微软雅黑" pitchFamily="34" charset="-122"/>
                  <a:ea typeface="微软雅黑" pitchFamily="34" charset="-122"/>
                </a:rPr>
                <a:t>CIMISS</a:t>
              </a:r>
              <a:endParaRPr lang="en-US" altLang="zh-CN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326" name="矩形 4"/>
            <p:cNvSpPr>
              <a:spLocks noChangeArrowheads="1"/>
            </p:cNvSpPr>
            <p:nvPr/>
          </p:nvSpPr>
          <p:spPr bwMode="auto">
            <a:xfrm>
              <a:off x="7370542" y="2407942"/>
              <a:ext cx="851516" cy="3698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0070C0"/>
                </a:buClr>
                <a:buSzPct val="70000"/>
                <a:buFont typeface="Wingdings" panose="05000000000000000000" pitchFamily="2" charset="2"/>
                <a:buChar char="n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kumimoji="1" sz="2400">
                  <a:solidFill>
                    <a:srgbClr val="6F6F6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6F6F6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en-US" altLang="zh-CN" sz="1600" dirty="0">
                  <a:solidFill>
                    <a:srgbClr val="0000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Beijing</a:t>
              </a:r>
            </a:p>
          </p:txBody>
        </p:sp>
        <p:grpSp>
          <p:nvGrpSpPr>
            <p:cNvPr id="3" name="组合 1"/>
            <p:cNvGrpSpPr>
              <a:grpSpLocks/>
            </p:cNvGrpSpPr>
            <p:nvPr/>
          </p:nvGrpSpPr>
          <p:grpSpPr bwMode="auto">
            <a:xfrm>
              <a:off x="2843213" y="3429000"/>
              <a:ext cx="2587625" cy="1543050"/>
              <a:chOff x="2843213" y="3284538"/>
              <a:chExt cx="2587625" cy="1543050"/>
            </a:xfrm>
          </p:grpSpPr>
          <p:pic>
            <p:nvPicPr>
              <p:cNvPr id="11352" name="Picture 4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43213" y="3284538"/>
                <a:ext cx="2587625" cy="1358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353" name="Picture 6"/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69644" y="4362062"/>
                <a:ext cx="2505125" cy="226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aphicFrame>
            <p:nvGraphicFramePr>
              <p:cNvPr id="11354" name="对象 124"/>
              <p:cNvGraphicFramePr>
                <a:graphicFrameLocks noChangeAspect="1"/>
              </p:cNvGraphicFramePr>
              <p:nvPr/>
            </p:nvGraphicFramePr>
            <p:xfrm>
              <a:off x="4051428" y="4315916"/>
              <a:ext cx="351858" cy="109628"/>
            </p:xfrm>
            <a:graphic>
              <a:graphicData uri="http://schemas.openxmlformats.org/presentationml/2006/ole">
                <p:oleObj spid="_x0000_s54275" name="Visio" r:id="rId12" imgW="1019243" imgH="372823" progId="Visio.Drawing.11">
                  <p:link updateAutomatic="1"/>
                </p:oleObj>
              </a:graphicData>
            </a:graphic>
          </p:graphicFrame>
          <p:sp>
            <p:nvSpPr>
              <p:cNvPr id="60" name="上下箭头 59"/>
              <p:cNvSpPr/>
              <p:nvPr/>
            </p:nvSpPr>
            <p:spPr bwMode="auto">
              <a:xfrm>
                <a:off x="3529012" y="4298860"/>
                <a:ext cx="50800" cy="64178"/>
              </a:xfrm>
              <a:prstGeom prst="upDownArrow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61" name="上下箭头 60"/>
              <p:cNvSpPr/>
              <p:nvPr/>
            </p:nvSpPr>
            <p:spPr bwMode="auto">
              <a:xfrm>
                <a:off x="4872037" y="4298860"/>
                <a:ext cx="49213" cy="64178"/>
              </a:xfrm>
              <a:prstGeom prst="upDownArrow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62" name="矩形 61"/>
              <p:cNvSpPr/>
              <p:nvPr/>
            </p:nvSpPr>
            <p:spPr bwMode="auto">
              <a:xfrm>
                <a:off x="2843212" y="4637093"/>
                <a:ext cx="2587625" cy="19079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altLang="zh-CN" sz="1100" dirty="0"/>
                  <a:t>CIMISS</a:t>
                </a:r>
                <a:r>
                  <a:rPr lang="zh-CN" altLang="en-US" sz="1100" dirty="0"/>
                  <a:t>基础平台</a:t>
                </a:r>
                <a:endParaRPr lang="en-US" altLang="zh-CN" sz="1600" dirty="0"/>
              </a:p>
            </p:txBody>
          </p:sp>
          <p:sp>
            <p:nvSpPr>
              <p:cNvPr id="63" name="矩形 62"/>
              <p:cNvSpPr/>
              <p:nvPr/>
            </p:nvSpPr>
            <p:spPr bwMode="auto">
              <a:xfrm>
                <a:off x="3732212" y="3310177"/>
                <a:ext cx="736600" cy="18386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</p:spPr>
            <p:txBody>
              <a:bodyPr wrap="none" tIns="0" bIns="0">
                <a:spAutoFit/>
              </a:bodyPr>
              <a:lstStyle/>
              <a:p>
                <a:pPr algn="ctr">
                  <a:defRPr/>
                </a:pPr>
                <a:r>
                  <a:rPr lang="en-US" altLang="zh-CN" sz="1200" dirty="0">
                    <a:latin typeface="微软雅黑" pitchFamily="34" charset="-122"/>
                    <a:ea typeface="微软雅黑" pitchFamily="34" charset="-122"/>
                  </a:rPr>
                  <a:t>CIMISS</a:t>
                </a:r>
                <a:endParaRPr lang="en-US" altLang="zh-CN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11328" name="矩形 136"/>
            <p:cNvSpPr>
              <a:spLocks noChangeArrowheads="1"/>
            </p:cNvSpPr>
            <p:nvPr/>
          </p:nvSpPr>
          <p:spPr bwMode="auto">
            <a:xfrm>
              <a:off x="7244846" y="4806960"/>
              <a:ext cx="1023357" cy="3698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0070C0"/>
                </a:buClr>
                <a:buSzPct val="70000"/>
                <a:buFont typeface="Wingdings" panose="05000000000000000000" pitchFamily="2" charset="2"/>
                <a:buChar char="n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kumimoji="1" sz="2400">
                  <a:solidFill>
                    <a:srgbClr val="6F6F6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6F6F6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en-US" altLang="zh-CN" sz="1600" dirty="0">
                  <a:solidFill>
                    <a:srgbClr val="0000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Province</a:t>
              </a:r>
            </a:p>
          </p:txBody>
        </p:sp>
        <p:sp>
          <p:nvSpPr>
            <p:cNvPr id="11329" name="矩形 139"/>
            <p:cNvSpPr>
              <a:spLocks noChangeArrowheads="1"/>
            </p:cNvSpPr>
            <p:nvPr/>
          </p:nvSpPr>
          <p:spPr bwMode="auto">
            <a:xfrm>
              <a:off x="7380312" y="6340475"/>
              <a:ext cx="1188787" cy="3698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0070C0"/>
                </a:buClr>
                <a:buSzPct val="70000"/>
                <a:buFont typeface="Wingdings" panose="05000000000000000000" pitchFamily="2" charset="2"/>
                <a:buChar char="n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kumimoji="1" sz="2400">
                  <a:solidFill>
                    <a:srgbClr val="6F6F6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6F6F6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en-US" altLang="zh-CN" sz="1600" dirty="0">
                  <a:solidFill>
                    <a:srgbClr val="0000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Prefecture</a:t>
              </a:r>
            </a:p>
          </p:txBody>
        </p:sp>
        <p:sp>
          <p:nvSpPr>
            <p:cNvPr id="66" name="矩形 65"/>
            <p:cNvSpPr/>
            <p:nvPr/>
          </p:nvSpPr>
          <p:spPr>
            <a:xfrm>
              <a:off x="2987675" y="5518730"/>
              <a:ext cx="2747962" cy="114999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>
                <a:defRPr/>
              </a:pPr>
              <a:endParaRPr lang="zh-CN" altLang="en-US" sz="1400" dirty="0">
                <a:solidFill>
                  <a:schemeClr val="tx2">
                    <a:lumMod val="50000"/>
                  </a:schemeClr>
                </a:solidFill>
                <a:latin typeface="华文隶书" pitchFamily="2" charset="-122"/>
                <a:ea typeface="华文隶书" pitchFamily="2" charset="-122"/>
              </a:endParaRPr>
            </a:p>
          </p:txBody>
        </p:sp>
        <p:sp>
          <p:nvSpPr>
            <p:cNvPr id="67" name="圆角矩形 66"/>
            <p:cNvSpPr/>
            <p:nvPr/>
          </p:nvSpPr>
          <p:spPr>
            <a:xfrm>
              <a:off x="3197225" y="5589846"/>
              <a:ext cx="2271712" cy="810025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28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pic>
          <p:nvPicPr>
            <p:cNvPr id="11332" name="Picture 1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89300" y="5646738"/>
              <a:ext cx="282575" cy="2905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333" name="Picture 1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46463" y="5646738"/>
              <a:ext cx="282575" cy="2905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334" name="Picture 16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9475" y="6042025"/>
              <a:ext cx="209550" cy="298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335" name="Picture 16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75013" y="6051550"/>
              <a:ext cx="209550" cy="300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336" name="矩形 148"/>
            <p:cNvSpPr>
              <a:spLocks noChangeArrowheads="1"/>
            </p:cNvSpPr>
            <p:nvPr/>
          </p:nvSpPr>
          <p:spPr bwMode="auto">
            <a:xfrm>
              <a:off x="4904546" y="6321425"/>
              <a:ext cx="891590" cy="3698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0070C0"/>
                </a:buClr>
                <a:buSzPct val="70000"/>
                <a:buFont typeface="Wingdings" panose="05000000000000000000" pitchFamily="2" charset="2"/>
                <a:buChar char="n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kumimoji="1" sz="2400">
                  <a:solidFill>
                    <a:srgbClr val="6F6F6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6F6F6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en-US" altLang="zh-CN" sz="1600" dirty="0">
                  <a:solidFill>
                    <a:srgbClr val="0000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County</a:t>
              </a:r>
            </a:p>
          </p:txBody>
        </p:sp>
        <p:sp>
          <p:nvSpPr>
            <p:cNvPr id="11337" name="矩形 17"/>
            <p:cNvSpPr>
              <a:spLocks noChangeArrowheads="1"/>
            </p:cNvSpPr>
            <p:nvPr/>
          </p:nvSpPr>
          <p:spPr bwMode="auto">
            <a:xfrm>
              <a:off x="363538" y="5627688"/>
              <a:ext cx="1328737" cy="261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0070C0"/>
                </a:buClr>
                <a:buSzPct val="70000"/>
                <a:buFont typeface="Wingdings" panose="05000000000000000000" pitchFamily="2" charset="2"/>
                <a:buChar char="n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kumimoji="1" sz="2400">
                  <a:solidFill>
                    <a:srgbClr val="6F6F6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6F6F6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en-US" altLang="zh-CN" sz="1100" dirty="0">
                  <a:solidFill>
                    <a:srgbClr val="0000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Observations</a:t>
              </a:r>
            </a:p>
          </p:txBody>
        </p:sp>
        <p:cxnSp>
          <p:nvCxnSpPr>
            <p:cNvPr id="76" name="直接箭头连接符 75"/>
            <p:cNvCxnSpPr/>
            <p:nvPr/>
          </p:nvCxnSpPr>
          <p:spPr>
            <a:xfrm>
              <a:off x="5364162" y="1607365"/>
              <a:ext cx="503238" cy="0"/>
            </a:xfrm>
            <a:prstGeom prst="straightConnector1">
              <a:avLst/>
            </a:prstGeom>
            <a:ln w="28575">
              <a:solidFill>
                <a:schemeClr val="accent6">
                  <a:lumMod val="75000"/>
                </a:schemeClr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箭头连接符 76"/>
            <p:cNvCxnSpPr/>
            <p:nvPr/>
          </p:nvCxnSpPr>
          <p:spPr>
            <a:xfrm>
              <a:off x="2112962" y="3182318"/>
              <a:ext cx="1588" cy="348640"/>
            </a:xfrm>
            <a:prstGeom prst="straightConnector1">
              <a:avLst/>
            </a:prstGeom>
            <a:ln w="28575">
              <a:solidFill>
                <a:srgbClr val="0000FF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接箭头连接符 77"/>
            <p:cNvCxnSpPr/>
            <p:nvPr/>
          </p:nvCxnSpPr>
          <p:spPr>
            <a:xfrm flipH="1">
              <a:off x="2087562" y="4738191"/>
              <a:ext cx="26988" cy="875938"/>
            </a:xfrm>
            <a:prstGeom prst="straightConnector1">
              <a:avLst/>
            </a:prstGeom>
            <a:ln w="28575">
              <a:solidFill>
                <a:srgbClr val="0000FF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云形 78"/>
            <p:cNvSpPr/>
            <p:nvPr/>
          </p:nvSpPr>
          <p:spPr>
            <a:xfrm>
              <a:off x="1339850" y="2870103"/>
              <a:ext cx="1073150" cy="404145"/>
            </a:xfrm>
            <a:prstGeom prst="cloud">
              <a:avLst/>
            </a:prstGeom>
            <a:solidFill>
              <a:schemeClr val="bg1">
                <a:lumMod val="85000"/>
                <a:alpha val="68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r" defTabSz="914281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2">
                      <a:lumMod val="50000"/>
                    </a:schemeClr>
                  </a:solidFill>
                  <a:latin typeface="Arial Unicode MS" pitchFamily="34" charset="-122"/>
                  <a:ea typeface="Arial Unicode MS" pitchFamily="34" charset="-122"/>
                  <a:cs typeface="Arial Unicode MS" pitchFamily="34" charset="-122"/>
                </a:rPr>
                <a:t>CMANet</a:t>
              </a:r>
              <a:endParaRPr lang="zh-CN" altLang="en-US" sz="1200" dirty="0">
                <a:solidFill>
                  <a:schemeClr val="tx2">
                    <a:lumMod val="50000"/>
                  </a:schemeClr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80" name="云形 79"/>
            <p:cNvSpPr/>
            <p:nvPr/>
          </p:nvSpPr>
          <p:spPr>
            <a:xfrm>
              <a:off x="1258887" y="5213453"/>
              <a:ext cx="1073150" cy="232427"/>
            </a:xfrm>
            <a:prstGeom prst="cloud">
              <a:avLst/>
            </a:prstGeom>
            <a:solidFill>
              <a:schemeClr val="bg1">
                <a:lumMod val="85000"/>
                <a:alpha val="68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r" defTabSz="914281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2">
                      <a:lumMod val="50000"/>
                    </a:schemeClr>
                  </a:solidFill>
                  <a:latin typeface="Arial Unicode MS" pitchFamily="34" charset="-122"/>
                  <a:ea typeface="Arial Unicode MS" pitchFamily="34" charset="-122"/>
                  <a:cs typeface="Arial Unicode MS" pitchFamily="34" charset="-122"/>
                </a:rPr>
                <a:t>CMANet</a:t>
              </a:r>
              <a:endParaRPr lang="zh-CN" altLang="en-US" sz="1200" dirty="0">
                <a:solidFill>
                  <a:schemeClr val="tx2">
                    <a:lumMod val="50000"/>
                  </a:schemeClr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81" name="上下箭头 80"/>
            <p:cNvSpPr/>
            <p:nvPr/>
          </p:nvSpPr>
          <p:spPr>
            <a:xfrm>
              <a:off x="4100512" y="2481568"/>
              <a:ext cx="111125" cy="947054"/>
            </a:xfrm>
            <a:prstGeom prst="up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>
                <a:defRPr/>
              </a:pPr>
              <a:endParaRPr lang="zh-CN" altLang="en-US" sz="1400" dirty="0">
                <a:solidFill>
                  <a:schemeClr val="tx2">
                    <a:lumMod val="50000"/>
                  </a:schemeClr>
                </a:solidFill>
                <a:latin typeface="华文隶书" pitchFamily="2" charset="-122"/>
                <a:ea typeface="华文隶书" pitchFamily="2" charset="-122"/>
              </a:endParaRPr>
            </a:p>
          </p:txBody>
        </p:sp>
        <p:sp>
          <p:nvSpPr>
            <p:cNvPr id="82" name="任意多边形 81"/>
            <p:cNvSpPr/>
            <p:nvPr/>
          </p:nvSpPr>
          <p:spPr>
            <a:xfrm>
              <a:off x="5464175" y="4451994"/>
              <a:ext cx="1025525" cy="1111833"/>
            </a:xfrm>
            <a:custGeom>
              <a:avLst/>
              <a:gdLst>
                <a:gd name="connsiteX0" fmla="*/ 1024569 w 1024569"/>
                <a:gd name="connsiteY0" fmla="*/ 1112704 h 1112704"/>
                <a:gd name="connsiteX1" fmla="*/ 308473 w 1024569"/>
                <a:gd name="connsiteY1" fmla="*/ 319489 h 1112704"/>
                <a:gd name="connsiteX2" fmla="*/ 0 w 1024569"/>
                <a:gd name="connsiteY2" fmla="*/ 0 h 1112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24569" h="1112704">
                  <a:moveTo>
                    <a:pt x="1024569" y="1112704"/>
                  </a:moveTo>
                  <a:lnTo>
                    <a:pt x="308473" y="319489"/>
                  </a:lnTo>
                  <a:cubicBezTo>
                    <a:pt x="137711" y="134038"/>
                    <a:pt x="68855" y="67019"/>
                    <a:pt x="0" y="0"/>
                  </a:cubicBezTo>
                </a:path>
              </a:pathLst>
            </a:custGeom>
            <a:ln w="28575">
              <a:solidFill>
                <a:schemeClr val="accent6">
                  <a:lumMod val="75000"/>
                </a:schemeClr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83" name="任意多边形 82"/>
            <p:cNvSpPr/>
            <p:nvPr/>
          </p:nvSpPr>
          <p:spPr>
            <a:xfrm>
              <a:off x="4803775" y="4715643"/>
              <a:ext cx="879475" cy="837778"/>
            </a:xfrm>
            <a:custGeom>
              <a:avLst/>
              <a:gdLst>
                <a:gd name="connsiteX0" fmla="*/ 0 w 880176"/>
                <a:gd name="connsiteY0" fmla="*/ 837282 h 837282"/>
                <a:gd name="connsiteX1" fmla="*/ 837282 w 880176"/>
                <a:gd name="connsiteY1" fmla="*/ 286439 h 837282"/>
                <a:gd name="connsiteX2" fmla="*/ 683046 w 880176"/>
                <a:gd name="connsiteY2" fmla="*/ 0 h 837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80176" h="837282">
                  <a:moveTo>
                    <a:pt x="0" y="837282"/>
                  </a:moveTo>
                  <a:cubicBezTo>
                    <a:pt x="361720" y="631634"/>
                    <a:pt x="723441" y="425986"/>
                    <a:pt x="837282" y="286439"/>
                  </a:cubicBezTo>
                  <a:cubicBezTo>
                    <a:pt x="951123" y="146892"/>
                    <a:pt x="817084" y="73446"/>
                    <a:pt x="683046" y="0"/>
                  </a:cubicBezTo>
                </a:path>
              </a:pathLst>
            </a:custGeom>
            <a:ln w="28575">
              <a:solidFill>
                <a:schemeClr val="accent6">
                  <a:lumMod val="75000"/>
                </a:schemeClr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84" name="任意多边形 83"/>
            <p:cNvSpPr/>
            <p:nvPr/>
          </p:nvSpPr>
          <p:spPr>
            <a:xfrm>
              <a:off x="5475287" y="2039262"/>
              <a:ext cx="452438" cy="1597503"/>
            </a:xfrm>
            <a:custGeom>
              <a:avLst/>
              <a:gdLst>
                <a:gd name="connsiteX0" fmla="*/ 440675 w 452668"/>
                <a:gd name="connsiteY0" fmla="*/ 1597446 h 1597446"/>
                <a:gd name="connsiteX1" fmla="*/ 396607 w 452668"/>
                <a:gd name="connsiteY1" fmla="*/ 484742 h 1597446"/>
                <a:gd name="connsiteX2" fmla="*/ 0 w 452668"/>
                <a:gd name="connsiteY2" fmla="*/ 0 h 15974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52668" h="1597446">
                  <a:moveTo>
                    <a:pt x="440675" y="1597446"/>
                  </a:moveTo>
                  <a:cubicBezTo>
                    <a:pt x="455364" y="1174214"/>
                    <a:pt x="470053" y="750983"/>
                    <a:pt x="396607" y="484742"/>
                  </a:cubicBezTo>
                  <a:cubicBezTo>
                    <a:pt x="323161" y="218501"/>
                    <a:pt x="161580" y="109250"/>
                    <a:pt x="0" y="0"/>
                  </a:cubicBezTo>
                </a:path>
              </a:pathLst>
            </a:custGeom>
            <a:ln w="28575">
              <a:solidFill>
                <a:schemeClr val="accent6">
                  <a:lumMod val="75000"/>
                </a:schemeClr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347" name="矩形 4"/>
            <p:cNvSpPr>
              <a:spLocks noChangeArrowheads="1"/>
            </p:cNvSpPr>
            <p:nvPr/>
          </p:nvSpPr>
          <p:spPr bwMode="auto">
            <a:xfrm>
              <a:off x="5867400" y="2951163"/>
              <a:ext cx="1106488" cy="276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0070C0"/>
                </a:buClr>
                <a:buSzPct val="70000"/>
                <a:buFont typeface="Wingdings" panose="05000000000000000000" pitchFamily="2" charset="2"/>
                <a:buChar char="n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kumimoji="1" sz="2400">
                  <a:solidFill>
                    <a:srgbClr val="6F6F6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6F6F6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en-US" altLang="zh-CN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Data Access</a:t>
              </a: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6467475" y="1222299"/>
              <a:ext cx="1774825" cy="36945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14281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dirty="0">
                  <a:solidFill>
                    <a:schemeClr val="bg2">
                      <a:lumMod val="1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Operational Sys</a:t>
              </a:r>
            </a:p>
            <a:p>
              <a:pPr defTabSz="914281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dirty="0">
                  <a:solidFill>
                    <a:schemeClr val="bg2">
                      <a:lumMod val="1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(MICAPS</a:t>
              </a:r>
              <a:r>
                <a:rPr lang="zh-CN" altLang="en-US" sz="800" dirty="0">
                  <a:solidFill>
                    <a:schemeClr val="bg2">
                      <a:lumMod val="1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、</a:t>
              </a:r>
              <a:r>
                <a:rPr lang="en-US" altLang="zh-CN" sz="800" dirty="0">
                  <a:solidFill>
                    <a:schemeClr val="bg2">
                      <a:lumMod val="1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CIPAS……) </a:t>
              </a:r>
              <a:endParaRPr lang="zh-CN" altLang="en-US" sz="8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6499225" y="1713170"/>
              <a:ext cx="1292225" cy="36945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14281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dirty="0">
                  <a:solidFill>
                    <a:schemeClr val="bg2">
                      <a:lumMod val="1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Users</a:t>
              </a:r>
            </a:p>
            <a:p>
              <a:pPr defTabSz="914281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dirty="0">
                  <a:solidFill>
                    <a:schemeClr val="bg2">
                      <a:lumMod val="1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(……)</a:t>
              </a:r>
              <a:endParaRPr lang="zh-CN" altLang="en-US" sz="8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350" name="矩形 4"/>
            <p:cNvSpPr>
              <a:spLocks noChangeArrowheads="1"/>
            </p:cNvSpPr>
            <p:nvPr/>
          </p:nvSpPr>
          <p:spPr bwMode="auto">
            <a:xfrm>
              <a:off x="579438" y="3148013"/>
              <a:ext cx="1360487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0070C0"/>
                </a:buClr>
                <a:buSzPct val="70000"/>
                <a:buFont typeface="Wingdings" panose="05000000000000000000" pitchFamily="2" charset="2"/>
                <a:buChar char="n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kumimoji="1" sz="2400">
                  <a:solidFill>
                    <a:srgbClr val="6F6F6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6F6F6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en-US" altLang="zh-CN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Data Dissemination</a:t>
              </a:r>
            </a:p>
          </p:txBody>
        </p:sp>
        <p:sp>
          <p:nvSpPr>
            <p:cNvPr id="93" name="矩形 92"/>
            <p:cNvSpPr/>
            <p:nvPr/>
          </p:nvSpPr>
          <p:spPr>
            <a:xfrm>
              <a:off x="1692275" y="3524020"/>
              <a:ext cx="639762" cy="148996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2">
                  <a:lumMod val="60000"/>
                  <a:lumOff val="4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 defTabSz="914281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dirty="0">
                  <a:solidFill>
                    <a:schemeClr val="tx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Message Switching System</a:t>
              </a:r>
              <a:endParaRPr lang="zh-CN" altLang="en-US" sz="800" dirty="0">
                <a:solidFill>
                  <a:schemeClr val="tx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95" name="圆角矩形 94"/>
          <p:cNvSpPr/>
          <p:nvPr/>
        </p:nvSpPr>
        <p:spPr>
          <a:xfrm>
            <a:off x="3121025" y="1355725"/>
            <a:ext cx="2597150" cy="1481138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6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CIMISS</a:t>
            </a:r>
          </a:p>
          <a:p>
            <a:pPr algn="ctr">
              <a:defRPr/>
            </a:pPr>
            <a:r>
              <a:rPr lang="en-US" altLang="zh-CN" sz="16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National DB</a:t>
            </a:r>
            <a:endParaRPr lang="zh-CN" altLang="en-US" sz="1600" b="1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6" name="圆角矩形 95"/>
          <p:cNvSpPr/>
          <p:nvPr/>
        </p:nvSpPr>
        <p:spPr>
          <a:xfrm>
            <a:off x="3148013" y="3703638"/>
            <a:ext cx="2560637" cy="1412875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6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CIMISS</a:t>
            </a:r>
          </a:p>
          <a:p>
            <a:pPr algn="ctr">
              <a:defRPr/>
            </a:pPr>
            <a:r>
              <a:rPr lang="en-US" altLang="zh-CN" sz="16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Provincial DB</a:t>
            </a:r>
            <a:endParaRPr lang="zh-CN" altLang="en-US" sz="1600" b="1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6721475" y="3954463"/>
            <a:ext cx="1774825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28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 Operational Sys</a:t>
            </a:r>
          </a:p>
          <a:p>
            <a:pPr defTabSz="91428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(MICAPS</a:t>
            </a:r>
            <a:r>
              <a:rPr lang="zh-CN" altLang="en-US" sz="8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8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CIPAS……) </a:t>
            </a:r>
            <a:endParaRPr lang="zh-CN" altLang="en-US" sz="800" dirty="0">
              <a:solidFill>
                <a:schemeClr val="bg2">
                  <a:lumMod val="1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6797675" y="4365625"/>
            <a:ext cx="1292225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28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Users</a:t>
            </a:r>
          </a:p>
          <a:p>
            <a:pPr defTabSz="91428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(……)</a:t>
            </a:r>
            <a:endParaRPr lang="zh-CN" altLang="en-US" sz="800" dirty="0">
              <a:solidFill>
                <a:schemeClr val="bg2">
                  <a:lumMod val="1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6929438" y="6092825"/>
            <a:ext cx="1292225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28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Users</a:t>
            </a:r>
          </a:p>
          <a:p>
            <a:pPr defTabSz="91428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(……)</a:t>
            </a:r>
            <a:endParaRPr lang="zh-CN" altLang="en-US" sz="800" dirty="0">
              <a:solidFill>
                <a:schemeClr val="bg2">
                  <a:lumMod val="1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3986213" y="6092825"/>
            <a:ext cx="1292225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28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Users</a:t>
            </a:r>
          </a:p>
          <a:p>
            <a:pPr defTabSz="91428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(……)</a:t>
            </a:r>
            <a:endParaRPr lang="zh-CN" altLang="en-US" sz="800" dirty="0">
              <a:solidFill>
                <a:schemeClr val="bg2">
                  <a:lumMod val="1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4083050" y="5754688"/>
            <a:ext cx="1774825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28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 Operational Sys</a:t>
            </a:r>
          </a:p>
          <a:p>
            <a:pPr defTabSz="91428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(MICAPS</a:t>
            </a:r>
            <a:r>
              <a:rPr lang="zh-CN" altLang="en-US" sz="8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8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CIPAS……) </a:t>
            </a:r>
            <a:endParaRPr lang="zh-CN" altLang="en-US" sz="800" dirty="0">
              <a:solidFill>
                <a:schemeClr val="bg2">
                  <a:lumMod val="1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6865938" y="5732463"/>
            <a:ext cx="1774825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28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 Operational Sys</a:t>
            </a:r>
          </a:p>
          <a:p>
            <a:pPr defTabSz="91428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(MICAPS</a:t>
            </a:r>
            <a:r>
              <a:rPr lang="zh-CN" altLang="en-US" sz="8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800" dirty="0">
                <a:solidFill>
                  <a:schemeClr val="bg2">
                    <a:lumMod val="10000"/>
                  </a:schemeClr>
                </a:solidFill>
                <a:latin typeface="微软雅黑" pitchFamily="34" charset="-122"/>
                <a:ea typeface="微软雅黑" pitchFamily="34" charset="-122"/>
              </a:rPr>
              <a:t>CIPAS……) </a:t>
            </a:r>
            <a:endParaRPr lang="zh-CN" altLang="en-US" sz="800" dirty="0">
              <a:solidFill>
                <a:schemeClr val="bg2">
                  <a:lumMod val="1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77" name="矩形 4"/>
          <p:cNvSpPr>
            <a:spLocks noChangeArrowheads="1"/>
          </p:cNvSpPr>
          <p:nvPr/>
        </p:nvSpPr>
        <p:spPr bwMode="auto">
          <a:xfrm>
            <a:off x="4405313" y="3141663"/>
            <a:ext cx="12366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070C0"/>
              </a:buClr>
              <a:buSzPct val="70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kumimoji="1" sz="2400">
                <a:solidFill>
                  <a:srgbClr val="6F6F6F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6F6F6F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kumimoji="0" lang="en-US" altLang="zh-CN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 synchronized</a:t>
            </a:r>
          </a:p>
        </p:txBody>
      </p:sp>
      <p:sp>
        <p:nvSpPr>
          <p:cNvPr id="105" name="云形 104"/>
          <p:cNvSpPr/>
          <p:nvPr/>
        </p:nvSpPr>
        <p:spPr>
          <a:xfrm>
            <a:off x="468313" y="4033838"/>
            <a:ext cx="1308100" cy="547687"/>
          </a:xfrm>
          <a:prstGeom prst="cloud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 defTabSz="91428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100" dirty="0">
                <a:solidFill>
                  <a:schemeClr val="tx2">
                    <a:lumMod val="50000"/>
                  </a:schemeClr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departmental special network </a:t>
            </a:r>
            <a:endParaRPr lang="zh-CN" altLang="en-US" sz="1100" dirty="0">
              <a:solidFill>
                <a:schemeClr val="tx2">
                  <a:lumMod val="50000"/>
                </a:schemeClr>
              </a:solidFill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68369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zh-CN" sz="28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微软雅黑" panose="020B0503020204020204" pitchFamily="34" charset="-122"/>
                <a:cs typeface="Times New Roman" pitchFamily="18" charset="0"/>
              </a:rPr>
              <a:t>Weather forecast </a:t>
            </a:r>
            <a:br>
              <a:rPr lang="en-US" altLang="zh-CN" sz="28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微软雅黑" panose="020B0503020204020204" pitchFamily="34" charset="-122"/>
                <a:cs typeface="Times New Roman" pitchFamily="18" charset="0"/>
              </a:rPr>
            </a:br>
            <a:r>
              <a:rPr lang="en-US" altLang="zh-CN" sz="28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微软雅黑" panose="020B0503020204020204" pitchFamily="34" charset="-122"/>
                <a:cs typeface="Times New Roman" pitchFamily="18" charset="0"/>
              </a:rPr>
              <a:t>from station forecast to grid  forecast </a:t>
            </a:r>
            <a:endParaRPr lang="en-US" altLang="zh-CN" sz="28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ea typeface="微软雅黑" panose="020B0503020204020204" pitchFamily="34" charset="-122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2844" y="1000108"/>
            <a:ext cx="8077852" cy="21467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transition from site forecast to grid forecast:     More  service is  needed </a:t>
            </a: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Time  resolution  :  hour   -&gt; minutes </a:t>
            </a: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Space  resolution  :  50 km - &gt; 1-5 km 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From  temperature and precipitation  prediction to  disaster impact prediction</a:t>
            </a: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Needs delivery of on-demand  weather  service. </a:t>
            </a:r>
          </a:p>
          <a:p>
            <a:pPr lvl="1"/>
            <a:endParaRPr lang="en-US" altLang="zh-CN" sz="1350" dirty="0" smtClean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组合 15"/>
          <p:cNvGrpSpPr/>
          <p:nvPr/>
        </p:nvGrpSpPr>
        <p:grpSpPr>
          <a:xfrm>
            <a:off x="5088195" y="2184606"/>
            <a:ext cx="3893575" cy="4413455"/>
            <a:chOff x="4575388" y="1816996"/>
            <a:chExt cx="3933362" cy="4720034"/>
          </a:xfrm>
        </p:grpSpPr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5388" y="1816996"/>
              <a:ext cx="3933362" cy="4720034"/>
            </a:xfrm>
            <a:prstGeom prst="rect">
              <a:avLst/>
            </a:prstGeom>
            <a:ln w="12700">
              <a:noFill/>
            </a:ln>
          </p:spPr>
        </p:pic>
        <p:sp>
          <p:nvSpPr>
            <p:cNvPr id="18" name="文本框 2"/>
            <p:cNvSpPr txBox="1"/>
            <p:nvPr/>
          </p:nvSpPr>
          <p:spPr>
            <a:xfrm rot="19819580">
              <a:off x="6535228" y="4333516"/>
              <a:ext cx="511791" cy="32092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350" b="1" dirty="0">
                  <a:solidFill>
                    <a:srgbClr val="FFFF00"/>
                  </a:solidFill>
                </a:rPr>
                <a:t>5Km</a:t>
              </a:r>
              <a:endParaRPr lang="zh-CN" altLang="en-US" sz="1350" b="1" dirty="0">
                <a:solidFill>
                  <a:srgbClr val="FFFF00"/>
                </a:solidFill>
              </a:endParaRPr>
            </a:p>
          </p:txBody>
        </p:sp>
        <p:sp>
          <p:nvSpPr>
            <p:cNvPr id="19" name="文本框 31"/>
            <p:cNvSpPr txBox="1"/>
            <p:nvPr/>
          </p:nvSpPr>
          <p:spPr>
            <a:xfrm rot="186737">
              <a:off x="6046945" y="4283419"/>
              <a:ext cx="511791" cy="32092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>
                  <a:solidFill>
                    <a:srgbClr val="FF0000"/>
                  </a:solidFill>
                </a:defRPr>
              </a:lvl1pPr>
            </a:lstStyle>
            <a:p>
              <a:r>
                <a:rPr lang="en-US" altLang="zh-CN" sz="1350" b="1" dirty="0"/>
                <a:t>5Km</a:t>
              </a:r>
              <a:endParaRPr lang="zh-CN" altLang="en-US" sz="1350" b="1" dirty="0"/>
            </a:p>
          </p:txBody>
        </p:sp>
        <p:sp>
          <p:nvSpPr>
            <p:cNvPr id="20" name="弧形 19"/>
            <p:cNvSpPr/>
            <p:nvPr/>
          </p:nvSpPr>
          <p:spPr>
            <a:xfrm rot="8627295">
              <a:off x="5902864" y="2313703"/>
              <a:ext cx="1310879" cy="1370501"/>
            </a:xfrm>
            <a:prstGeom prst="arc">
              <a:avLst>
                <a:gd name="adj1" fmla="val 16402630"/>
                <a:gd name="adj2" fmla="val 579481"/>
              </a:avLst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1" name="弧形 20"/>
            <p:cNvSpPr/>
            <p:nvPr/>
          </p:nvSpPr>
          <p:spPr>
            <a:xfrm rot="8651588">
              <a:off x="5202537" y="2172885"/>
              <a:ext cx="2398345" cy="2900390"/>
            </a:xfrm>
            <a:prstGeom prst="arc">
              <a:avLst>
                <a:gd name="adj1" fmla="val 15925104"/>
                <a:gd name="adj2" fmla="val 341962"/>
              </a:avLst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prstClr val="black"/>
                </a:solidFill>
              </a:endParaRPr>
            </a:p>
          </p:txBody>
        </p:sp>
        <p:cxnSp>
          <p:nvCxnSpPr>
            <p:cNvPr id="22" name="直接连接符 21"/>
            <p:cNvCxnSpPr>
              <a:stCxn id="20" idx="2"/>
            </p:cNvCxnSpPr>
            <p:nvPr/>
          </p:nvCxnSpPr>
          <p:spPr>
            <a:xfrm rot="16200000" flipH="1" flipV="1">
              <a:off x="5174722" y="3491905"/>
              <a:ext cx="980362" cy="614618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rot="16200000" flipH="1">
              <a:off x="6515216" y="3985741"/>
              <a:ext cx="1171137" cy="335231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右箭头 35"/>
          <p:cNvSpPr/>
          <p:nvPr/>
        </p:nvSpPr>
        <p:spPr>
          <a:xfrm>
            <a:off x="3971005" y="4186700"/>
            <a:ext cx="696861" cy="3760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prstClr val="white"/>
              </a:solidFill>
            </a:endParaRPr>
          </a:p>
        </p:txBody>
      </p:sp>
      <p:sp>
        <p:nvSpPr>
          <p:cNvPr id="37" name="文本框 2"/>
          <p:cNvSpPr txBox="1"/>
          <p:nvPr/>
        </p:nvSpPr>
        <p:spPr>
          <a:xfrm rot="19819580">
            <a:off x="7275408" y="5216094"/>
            <a:ext cx="594778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350" b="1" dirty="0">
                <a:solidFill>
                  <a:srgbClr val="FFFF00"/>
                </a:solidFill>
              </a:rPr>
              <a:t>10Km</a:t>
            </a:r>
            <a:endParaRPr lang="zh-CN" altLang="en-US" sz="1350" b="1" dirty="0">
              <a:solidFill>
                <a:srgbClr val="FFFF00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784" y="3656254"/>
            <a:ext cx="2615837" cy="196922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929506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142976" y="785794"/>
            <a:ext cx="6937156" cy="6227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ctr">
              <a:defRPr sz="3600" b="1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幼圆" pitchFamily="49" charset="-122"/>
                <a:ea typeface="幼圆" pitchFamily="49" charset="-122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>
              <a:defRPr/>
            </a:pPr>
            <a:r>
              <a:rPr lang="en-US" altLang="zh-CN" sz="2400" dirty="0" smtClean="0">
                <a:solidFill>
                  <a:schemeClr val="tx1"/>
                </a:solidFill>
                <a:effectLst/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Providing Cloud  Computing Service </a:t>
            </a:r>
          </a:p>
          <a:p>
            <a:pPr>
              <a:defRPr/>
            </a:pPr>
            <a:r>
              <a:rPr lang="en-US" altLang="zh-CN" sz="2400" dirty="0" smtClean="0">
                <a:solidFill>
                  <a:schemeClr val="tx1"/>
                </a:solidFill>
                <a:effectLst/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Supporting “ Cloud + Client” deployment  model </a:t>
            </a:r>
            <a:endParaRPr lang="en-US" sz="2400" dirty="0">
              <a:solidFill>
                <a:schemeClr val="tx1"/>
              </a:solidFill>
              <a:effectLst/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10" name="TextBox 1">
            <a:extLst>
              <a:ext uri="{FF2B5EF4-FFF2-40B4-BE49-F238E27FC236}">
                <a16:creationId xmlns="" xmlns:a16="http://schemas.microsoft.com/office/drawing/2014/main" id="{58059CB2-5838-42E6-9B44-8B4B82F7CA05}"/>
              </a:ext>
            </a:extLst>
          </p:cNvPr>
          <p:cNvSpPr txBox="1"/>
          <p:nvPr/>
        </p:nvSpPr>
        <p:spPr>
          <a:xfrm>
            <a:off x="0" y="-2059"/>
            <a:ext cx="9144000" cy="6227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ctr">
              <a:defRPr sz="2400" b="1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zh-CN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CMA  Cloud platform for big data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71472" y="2857496"/>
            <a:ext cx="8184524" cy="17281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ctr">
              <a:defRPr sz="3600" b="1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幼圆" pitchFamily="49" charset="-122"/>
                <a:ea typeface="幼圆" pitchFamily="49" charset="-122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marL="285750" indent="-285750" algn="l">
              <a:lnSpc>
                <a:spcPct val="150000"/>
              </a:lnSpc>
              <a:buFont typeface="Wingdings" pitchFamily="2" charset="2"/>
              <a:buChar char="l"/>
              <a:defRPr/>
            </a:pPr>
            <a:r>
              <a:rPr lang="en-US" altLang="zh-CN" sz="2000" dirty="0">
                <a:solidFill>
                  <a:srgbClr val="7030A0"/>
                </a:solidFill>
                <a:effectLst/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Data integrity: </a:t>
            </a:r>
            <a:r>
              <a:rPr lang="en-US" altLang="zh-CN" sz="2000" b="0" dirty="0" smtClean="0">
                <a:solidFill>
                  <a:srgbClr val="7030A0"/>
                </a:solidFill>
                <a:effectLst/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 collection, management </a:t>
            </a:r>
            <a:r>
              <a:rPr lang="en-US" altLang="zh-CN" sz="2000" b="0" dirty="0">
                <a:solidFill>
                  <a:srgbClr val="7030A0"/>
                </a:solidFill>
                <a:effectLst/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and service of all data resources of meteorological </a:t>
            </a:r>
            <a:r>
              <a:rPr lang="en-US" altLang="zh-CN" sz="2000" b="0" dirty="0" smtClean="0">
                <a:solidFill>
                  <a:srgbClr val="7030A0"/>
                </a:solidFill>
                <a:effectLst/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department(observations, products</a:t>
            </a:r>
            <a:r>
              <a:rPr lang="en-US" altLang="zh-CN" sz="2000" b="0" dirty="0">
                <a:solidFill>
                  <a:srgbClr val="7030A0"/>
                </a:solidFill>
                <a:effectLst/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, government / Multimedia / publications / equipment information / monitoring logs, </a:t>
            </a:r>
            <a:r>
              <a:rPr lang="en-US" altLang="zh-CN" sz="2000" b="0" dirty="0" smtClean="0">
                <a:solidFill>
                  <a:srgbClr val="7030A0"/>
                </a:solidFill>
                <a:effectLst/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 industry  and  social </a:t>
            </a:r>
            <a:r>
              <a:rPr lang="en-US" altLang="zh-CN" sz="2000" b="0" dirty="0">
                <a:solidFill>
                  <a:srgbClr val="7030A0"/>
                </a:solidFill>
                <a:effectLst/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data</a:t>
            </a:r>
            <a:r>
              <a:rPr lang="en-US" altLang="zh-CN" sz="2000" b="0" dirty="0" smtClean="0">
                <a:solidFill>
                  <a:srgbClr val="7030A0"/>
                </a:solidFill>
                <a:effectLst/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... </a:t>
            </a:r>
            <a:r>
              <a:rPr lang="en-US" altLang="zh-CN" sz="2000" dirty="0" smtClean="0">
                <a:solidFill>
                  <a:srgbClr val="7030A0"/>
                </a:solidFill>
                <a:effectLst/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More than 100P  in 2020)</a:t>
            </a:r>
          </a:p>
          <a:p>
            <a:pPr marL="285750" indent="-285750" algn="l">
              <a:lnSpc>
                <a:spcPct val="150000"/>
              </a:lnSpc>
              <a:buFont typeface="Wingdings" pitchFamily="2" charset="2"/>
              <a:buChar char="l"/>
              <a:defRPr/>
            </a:pPr>
            <a:r>
              <a:rPr lang="en-US" altLang="zh-CN" sz="2000" dirty="0" smtClean="0">
                <a:solidFill>
                  <a:srgbClr val="7030A0"/>
                </a:solidFill>
                <a:effectLst/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Cloud </a:t>
            </a:r>
            <a:r>
              <a:rPr lang="en-US" altLang="zh-CN" sz="2000" dirty="0">
                <a:solidFill>
                  <a:srgbClr val="7030A0"/>
                </a:solidFill>
                <a:effectLst/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Computing: </a:t>
            </a:r>
            <a:r>
              <a:rPr lang="en-US" altLang="zh-CN" sz="2000" b="0" dirty="0" smtClean="0">
                <a:solidFill>
                  <a:srgbClr val="7030A0"/>
                </a:solidFill>
                <a:effectLst/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computing </a:t>
            </a:r>
            <a:r>
              <a:rPr lang="en-US" altLang="zh-CN" sz="2000" b="0" dirty="0">
                <a:solidFill>
                  <a:srgbClr val="7030A0"/>
                </a:solidFill>
                <a:effectLst/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services for processing, mining and analyzing all kinds of data </a:t>
            </a:r>
            <a:r>
              <a:rPr lang="en-US" altLang="zh-CN" sz="2000" b="0" dirty="0" smtClean="0">
                <a:solidFill>
                  <a:srgbClr val="7030A0"/>
                </a:solidFill>
                <a:effectLst/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products (  except the  NWP  model now)</a:t>
            </a:r>
          </a:p>
          <a:p>
            <a:pPr marL="285750" indent="-285750" algn="l">
              <a:lnSpc>
                <a:spcPct val="150000"/>
              </a:lnSpc>
              <a:buFont typeface="Wingdings" pitchFamily="2" charset="2"/>
              <a:buChar char="l"/>
              <a:defRPr/>
            </a:pPr>
            <a:r>
              <a:rPr lang="en-US" altLang="zh-CN" sz="2000" dirty="0" smtClean="0">
                <a:solidFill>
                  <a:srgbClr val="7030A0"/>
                </a:solidFill>
                <a:effectLst/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Public </a:t>
            </a:r>
            <a:r>
              <a:rPr lang="en-US" altLang="zh-CN" sz="2000" dirty="0">
                <a:solidFill>
                  <a:srgbClr val="7030A0"/>
                </a:solidFill>
                <a:effectLst/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services: </a:t>
            </a:r>
            <a:r>
              <a:rPr lang="en-US" altLang="zh-CN" sz="2000" b="0" dirty="0" smtClean="0">
                <a:solidFill>
                  <a:srgbClr val="7030A0"/>
                </a:solidFill>
                <a:effectLst/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providing big </a:t>
            </a:r>
            <a:r>
              <a:rPr lang="en-US" altLang="zh-CN" sz="2000" b="0" dirty="0">
                <a:solidFill>
                  <a:srgbClr val="7030A0"/>
                </a:solidFill>
                <a:effectLst/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data </a:t>
            </a:r>
            <a:r>
              <a:rPr lang="en-US" altLang="zh-CN" sz="2000" b="0" dirty="0" smtClean="0">
                <a:solidFill>
                  <a:srgbClr val="7030A0"/>
                </a:solidFill>
                <a:effectLst/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analysis</a:t>
            </a:r>
            <a:r>
              <a:rPr lang="en-US" altLang="zh-CN" sz="2000" b="0" dirty="0">
                <a:solidFill>
                  <a:srgbClr val="7030A0"/>
                </a:solidFill>
                <a:effectLst/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, optimization of applications, </a:t>
            </a:r>
            <a:r>
              <a:rPr lang="en-US" altLang="zh-CN" sz="2000" b="0" dirty="0" smtClean="0">
                <a:solidFill>
                  <a:srgbClr val="7030A0"/>
                </a:solidFill>
                <a:effectLst/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and decision-making</a:t>
            </a:r>
          </a:p>
          <a:p>
            <a:pPr marL="285750" indent="-285750" algn="l">
              <a:lnSpc>
                <a:spcPct val="150000"/>
              </a:lnSpc>
              <a:buFont typeface="Wingdings" pitchFamily="2" charset="2"/>
              <a:buChar char="l"/>
              <a:defRPr/>
            </a:pPr>
            <a:r>
              <a:rPr lang="en-US" altLang="zh-CN" sz="2000" dirty="0" smtClean="0">
                <a:solidFill>
                  <a:srgbClr val="7030A0"/>
                </a:solidFill>
                <a:effectLst/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Promote </a:t>
            </a:r>
            <a:r>
              <a:rPr lang="en-US" altLang="zh-CN" sz="2000" dirty="0">
                <a:solidFill>
                  <a:srgbClr val="7030A0"/>
                </a:solidFill>
                <a:effectLst/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new </a:t>
            </a:r>
            <a:r>
              <a:rPr lang="en-US" altLang="zh-CN" sz="2000" dirty="0" smtClean="0">
                <a:solidFill>
                  <a:srgbClr val="7030A0"/>
                </a:solidFill>
                <a:effectLst/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  ECO  system</a:t>
            </a:r>
            <a:r>
              <a:rPr lang="en-US" altLang="zh-CN" sz="2000" b="0" dirty="0" smtClean="0">
                <a:solidFill>
                  <a:srgbClr val="7030A0"/>
                </a:solidFill>
                <a:effectLst/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: establish   </a:t>
            </a:r>
            <a:r>
              <a:rPr lang="en-US" altLang="zh-CN" sz="2000" b="0" dirty="0">
                <a:solidFill>
                  <a:srgbClr val="7030A0"/>
                </a:solidFill>
                <a:effectLst/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"cloud + </a:t>
            </a:r>
            <a:r>
              <a:rPr lang="en-US" altLang="zh-CN" sz="2000" b="0" dirty="0" smtClean="0">
                <a:solidFill>
                  <a:srgbClr val="7030A0"/>
                </a:solidFill>
                <a:effectLst/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client“ computing  for application  development (direct support applications) </a:t>
            </a:r>
            <a:endParaRPr lang="en-US" sz="2000" b="0" dirty="0">
              <a:solidFill>
                <a:schemeClr val="tx1"/>
              </a:solidFill>
              <a:effectLst/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8831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549921C-57B6-4DF9-BBFE-8A13329C3050}"/>
              </a:ext>
            </a:extLst>
          </p:cNvPr>
          <p:cNvSpPr txBox="1"/>
          <p:nvPr/>
        </p:nvSpPr>
        <p:spPr>
          <a:xfrm>
            <a:off x="0" y="-2058"/>
            <a:ext cx="9144000" cy="6227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ctr">
              <a:defRPr sz="2400" b="1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zh-CN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Hybrid Cloud Database in CMA </a:t>
            </a:r>
            <a:endParaRPr lang="en-US" altLang="zh-CN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-108520" y="764704"/>
            <a:ext cx="960974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Hybrid Cloud  structure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Real-time information &amp; historical data  service center  , also  provide  Cloud computing integrated services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National Center ,  backup center , 31 provincial nodes  and  public  cloud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图片 6" descr="幻灯片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314" y="2345952"/>
            <a:ext cx="8016956" cy="420482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529364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1">
            <a:extLst>
              <a:ext uri="{FF2B5EF4-FFF2-40B4-BE49-F238E27FC236}">
                <a16:creationId xmlns="" xmlns:a16="http://schemas.microsoft.com/office/drawing/2014/main" id="{39CF6E23-07B1-4BE3-9FB1-B7D5A92BF95A}"/>
              </a:ext>
            </a:extLst>
          </p:cNvPr>
          <p:cNvSpPr txBox="1"/>
          <p:nvPr/>
        </p:nvSpPr>
        <p:spPr>
          <a:xfrm>
            <a:off x="0" y="0"/>
            <a:ext cx="9144000" cy="6227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ctr">
              <a:defRPr sz="2400" b="1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zh-CN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System Structure   </a:t>
            </a:r>
          </a:p>
        </p:txBody>
      </p:sp>
      <p:pic>
        <p:nvPicPr>
          <p:cNvPr id="3" name="图片 2" descr="幻灯片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57232"/>
            <a:ext cx="9144000" cy="56436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419120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34"/>
          <p:cNvSpPr/>
          <p:nvPr/>
        </p:nvSpPr>
        <p:spPr bwMode="auto">
          <a:xfrm>
            <a:off x="520650" y="4725147"/>
            <a:ext cx="2817585" cy="1343651"/>
          </a:xfrm>
          <a:prstGeom prst="rect">
            <a:avLst/>
          </a:prstGeom>
          <a:gradFill>
            <a:gsLst>
              <a:gs pos="0">
                <a:schemeClr val="accent2">
                  <a:lumMod val="5000"/>
                  <a:lumOff val="95000"/>
                </a:schemeClr>
              </a:gs>
              <a:gs pos="74000">
                <a:srgbClr val="CCECFF"/>
              </a:gs>
              <a:gs pos="83000">
                <a:srgbClr val="CCECFF"/>
              </a:gs>
              <a:gs pos="100000">
                <a:srgbClr val="F3FBFF"/>
              </a:gs>
            </a:gsLst>
            <a:lin ang="5400000" scaled="1"/>
          </a:gradFill>
          <a:ln>
            <a:solidFill>
              <a:schemeClr val="tx1"/>
            </a:solidFill>
          </a:ln>
        </p:spPr>
        <p:txBody>
          <a:bodyPr vert="horz" wrap="square" lIns="91440" tIns="45720" rIns="91440" bIns="45720" numCol="1" rtlCol="0" anchor="t" anchorCtr="0" compatLnSpc="1"/>
          <a:lstStyle/>
          <a:p>
            <a:pPr algn="ctr"/>
            <a:endParaRPr lang="en-US" altLang="zh-CN" sz="9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9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-642974" y="714356"/>
            <a:ext cx="10501353" cy="6227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ctr">
              <a:defRPr sz="3600" b="1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幼圆" pitchFamily="49" charset="-122"/>
                <a:ea typeface="幼圆" pitchFamily="49" charset="-122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>
              <a:defRPr/>
            </a:pPr>
            <a:r>
              <a:rPr lang="en-US" altLang="zh-CN" sz="18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Different </a:t>
            </a:r>
            <a:r>
              <a:rPr lang="en-US" altLang="zh-CN" sz="18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distributed storage technology </a:t>
            </a:r>
            <a:r>
              <a:rPr lang="en-US" altLang="zh-CN" sz="18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and meteorological data </a:t>
            </a:r>
            <a:r>
              <a:rPr lang="en-US" altLang="zh-CN" sz="18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</a:t>
            </a:r>
            <a:r>
              <a:rPr lang="en-US" altLang="zh-CN" sz="18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nified  common  interface</a:t>
            </a:r>
          </a:p>
          <a:p>
            <a:pPr>
              <a:defRPr/>
            </a:pPr>
            <a:r>
              <a:rPr lang="en-US" altLang="zh-CN" sz="18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</a:t>
            </a:r>
            <a:r>
              <a:rPr lang="zh-CN" altLang="en-US" sz="18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18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are used to </a:t>
            </a:r>
            <a:r>
              <a:rPr lang="en-US" altLang="zh-CN" sz="18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support </a:t>
            </a:r>
            <a:r>
              <a:rPr lang="en-US" altLang="zh-CN" sz="18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applications </a:t>
            </a:r>
            <a:r>
              <a:rPr lang="en-US" altLang="zh-CN" sz="18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and </a:t>
            </a:r>
            <a:r>
              <a:rPr lang="en-US" altLang="zh-CN" sz="18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data sharing</a:t>
            </a:r>
            <a:endParaRPr lang="en-US" sz="1800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8" name="TextBox 1">
            <a:extLst>
              <a:ext uri="{FF2B5EF4-FFF2-40B4-BE49-F238E27FC236}">
                <a16:creationId xmlns="" xmlns:a16="http://schemas.microsoft.com/office/drawing/2014/main" id="{63828CF7-AD4B-4F79-8185-93E0B6301253}"/>
              </a:ext>
            </a:extLst>
          </p:cNvPr>
          <p:cNvSpPr txBox="1"/>
          <p:nvPr/>
        </p:nvSpPr>
        <p:spPr>
          <a:xfrm>
            <a:off x="12128" y="14460"/>
            <a:ext cx="9144000" cy="6227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ctr">
              <a:defRPr sz="2400" b="1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altLang="zh-CN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Data </a:t>
            </a:r>
            <a:r>
              <a:rPr lang="en-US" altLang="zh-CN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Management , unified  common  interface </a:t>
            </a:r>
            <a:endParaRPr lang="en-US" altLang="zh-CN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矩形 14"/>
          <p:cNvSpPr/>
          <p:nvPr/>
        </p:nvSpPr>
        <p:spPr bwMode="auto">
          <a:xfrm>
            <a:off x="520650" y="2838462"/>
            <a:ext cx="2446304" cy="1499223"/>
          </a:xfrm>
          <a:prstGeom prst="rect">
            <a:avLst/>
          </a:prstGeom>
          <a:gradFill>
            <a:gsLst>
              <a:gs pos="0">
                <a:schemeClr val="accent2">
                  <a:lumMod val="5000"/>
                  <a:lumOff val="95000"/>
                </a:schemeClr>
              </a:gs>
              <a:gs pos="74000">
                <a:srgbClr val="CCECFF"/>
              </a:gs>
              <a:gs pos="83000">
                <a:srgbClr val="CCECFF"/>
              </a:gs>
              <a:gs pos="100000">
                <a:srgbClr val="F3FBFF"/>
              </a:gs>
            </a:gsLst>
            <a:lin ang="5400000" scaled="1"/>
          </a:gradFill>
          <a:ln>
            <a:solidFill>
              <a:schemeClr val="tx1"/>
            </a:solidFill>
          </a:ln>
        </p:spPr>
        <p:txBody>
          <a:bodyPr vert="horz" wrap="square" lIns="91440" tIns="45720" rIns="91440" bIns="45720" numCol="1" rtlCol="0" anchor="t" anchorCtr="0" compatLnSpc="1"/>
          <a:lstStyle/>
          <a:p>
            <a:pPr algn="ctr"/>
            <a:endParaRPr lang="en-US" altLang="zh-CN" sz="9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9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683567" y="3212976"/>
            <a:ext cx="2070594" cy="61413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wrap="square" lIns="91440" tIns="45720" rIns="91440" bIns="45720" numCol="1" rtlCol="0" anchor="t" anchorCtr="0" compatLnSpc="1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流程图: 磁盘 16"/>
          <p:cNvSpPr/>
          <p:nvPr/>
        </p:nvSpPr>
        <p:spPr bwMode="auto">
          <a:xfrm>
            <a:off x="683567" y="2953257"/>
            <a:ext cx="2070594" cy="475743"/>
          </a:xfrm>
          <a:prstGeom prst="flowChartMagneticDisk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vert="horz" wrap="square" lIns="91440" tIns="45720" rIns="91440" bIns="45720" numCol="1" rtlCol="0" anchor="ctr" anchorCtr="0" compatLnSpc="1"/>
          <a:lstStyle/>
          <a:p>
            <a:pPr algn="ctr"/>
            <a:endParaRPr lang="zh-CN" altLang="en-US" sz="120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31126" y="3811106"/>
            <a:ext cx="207059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b="1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Technology</a:t>
            </a:r>
            <a:r>
              <a:rPr lang="zh-CN" altLang="en-US" sz="1000" b="1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：</a:t>
            </a:r>
            <a:r>
              <a:rPr lang="en-US" altLang="zh-CN" sz="1000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T</a:t>
            </a:r>
            <a:r>
              <a:rPr lang="en-US" altLang="zh-CN" sz="1000" dirty="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he </a:t>
            </a:r>
            <a:r>
              <a:rPr lang="en-US" altLang="zh-CN" sz="1000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distributed </a:t>
            </a:r>
            <a:r>
              <a:rPr lang="en-US" altLang="zh-CN" sz="1000" dirty="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</a:t>
            </a:r>
          </a:p>
          <a:p>
            <a:r>
              <a:rPr lang="en-US" altLang="zh-CN" sz="1000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1000" dirty="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      relational database</a:t>
            </a:r>
          </a:p>
          <a:p>
            <a:r>
              <a:rPr lang="en-US" altLang="zh-CN" sz="1000" b="1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Storage time</a:t>
            </a:r>
            <a:r>
              <a:rPr lang="zh-CN" altLang="en-US" sz="1000" b="1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：</a:t>
            </a:r>
            <a:r>
              <a:rPr lang="en-US" altLang="zh-CN" sz="1000" dirty="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long term</a:t>
            </a:r>
            <a:endParaRPr lang="zh-CN" altLang="en-US" sz="1000" dirty="0">
              <a:solidFill>
                <a:srgbClr val="FF0000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sp>
        <p:nvSpPr>
          <p:cNvPr id="21" name="矩形 20"/>
          <p:cNvSpPr/>
          <p:nvPr/>
        </p:nvSpPr>
        <p:spPr bwMode="auto">
          <a:xfrm>
            <a:off x="3218666" y="2838462"/>
            <a:ext cx="2241879" cy="1499223"/>
          </a:xfrm>
          <a:prstGeom prst="rect">
            <a:avLst/>
          </a:prstGeom>
          <a:gradFill>
            <a:gsLst>
              <a:gs pos="0">
                <a:schemeClr val="accent2">
                  <a:lumMod val="5000"/>
                  <a:lumOff val="95000"/>
                </a:schemeClr>
              </a:gs>
              <a:gs pos="74000">
                <a:srgbClr val="CCECFF"/>
              </a:gs>
              <a:gs pos="83000">
                <a:srgbClr val="CCECFF"/>
              </a:gs>
              <a:gs pos="100000">
                <a:srgbClr val="F3FBFF"/>
              </a:gs>
            </a:gsLst>
            <a:lin ang="5400000" scaled="1"/>
          </a:gradFill>
          <a:ln>
            <a:solidFill>
              <a:schemeClr val="tx1"/>
            </a:solidFill>
          </a:ln>
        </p:spPr>
        <p:txBody>
          <a:bodyPr vert="horz" wrap="square" lIns="91440" tIns="45720" rIns="91440" bIns="45720" numCol="1" rtlCol="0" anchor="t" anchorCtr="0" compatLnSpc="1"/>
          <a:lstStyle/>
          <a:p>
            <a:pPr algn="ctr"/>
            <a:endParaRPr lang="en-US" altLang="zh-CN" sz="9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9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 bwMode="auto">
          <a:xfrm>
            <a:off x="3290674" y="3163078"/>
            <a:ext cx="2070594" cy="64721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wrap="square" lIns="91440" tIns="45720" rIns="91440" bIns="45720" numCol="1" rtlCol="0" anchor="t" anchorCtr="0" compatLnSpc="1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流程图: 磁盘 22"/>
          <p:cNvSpPr/>
          <p:nvPr/>
        </p:nvSpPr>
        <p:spPr bwMode="auto">
          <a:xfrm>
            <a:off x="3290674" y="2923768"/>
            <a:ext cx="2070594" cy="505231"/>
          </a:xfrm>
          <a:prstGeom prst="flowChartMagneticDisk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vert="horz" wrap="square" lIns="91440" tIns="45720" rIns="91440" bIns="45720" numCol="1" rtlCol="0" anchor="ctr" anchorCtr="0" compatLnSpc="1"/>
          <a:lstStyle/>
          <a:p>
            <a:pPr algn="ctr"/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 bwMode="auto">
          <a:xfrm>
            <a:off x="5714498" y="2837730"/>
            <a:ext cx="2241879" cy="1499956"/>
          </a:xfrm>
          <a:prstGeom prst="rect">
            <a:avLst/>
          </a:prstGeom>
          <a:gradFill>
            <a:gsLst>
              <a:gs pos="0">
                <a:schemeClr val="accent2">
                  <a:lumMod val="5000"/>
                  <a:lumOff val="95000"/>
                </a:schemeClr>
              </a:gs>
              <a:gs pos="74000">
                <a:srgbClr val="CCECFF"/>
              </a:gs>
              <a:gs pos="83000">
                <a:srgbClr val="CCECFF"/>
              </a:gs>
              <a:gs pos="100000">
                <a:srgbClr val="F3FBFF"/>
              </a:gs>
            </a:gsLst>
            <a:lin ang="5400000" scaled="1"/>
          </a:gradFill>
          <a:ln>
            <a:solidFill>
              <a:schemeClr val="tx1"/>
            </a:solidFill>
          </a:ln>
        </p:spPr>
        <p:txBody>
          <a:bodyPr vert="horz" wrap="square" lIns="91440" tIns="45720" rIns="91440" bIns="45720" numCol="1" rtlCol="0" anchor="t" anchorCtr="0" compatLnSpc="1"/>
          <a:lstStyle/>
          <a:p>
            <a:pPr algn="ctr"/>
            <a:endParaRPr lang="en-US" altLang="zh-CN" sz="9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9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 bwMode="auto">
          <a:xfrm>
            <a:off x="5786505" y="3163078"/>
            <a:ext cx="2070594" cy="64716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wrap="square" lIns="91440" tIns="45720" rIns="91440" bIns="45720" numCol="1" rtlCol="0" anchor="t" anchorCtr="0" compatLnSpc="1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流程图: 磁盘 27"/>
          <p:cNvSpPr/>
          <p:nvPr/>
        </p:nvSpPr>
        <p:spPr bwMode="auto">
          <a:xfrm>
            <a:off x="5796136" y="2924944"/>
            <a:ext cx="2070594" cy="512728"/>
          </a:xfrm>
          <a:prstGeom prst="flowChartMagneticDisk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vert="horz" wrap="square" lIns="91440" tIns="45720" rIns="91440" bIns="45720" numCol="1" rtlCol="0" anchor="ctr" anchorCtr="0" compatLnSpc="1"/>
          <a:lstStyle/>
          <a:p>
            <a:pPr algn="ctr"/>
            <a:r>
              <a:rPr lang="en-US" altLang="zh-CN" sz="12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Database for real-time interaction</a:t>
            </a:r>
            <a:endParaRPr lang="zh-CN" altLang="en-US" sz="1200" b="1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858512" y="3464967"/>
            <a:ext cx="1998587" cy="329588"/>
          </a:xfrm>
          <a:prstGeom prst="rect">
            <a:avLst/>
          </a:prstGeom>
          <a:noFill/>
        </p:spPr>
        <p:txBody>
          <a:bodyPr wrap="square" lIns="18000" tIns="10800" rIns="18000" bIns="10800" rtlCol="0">
            <a:spAutoFit/>
          </a:bodyPr>
          <a:lstStyle/>
          <a:p>
            <a:pPr algn="ctr"/>
            <a:r>
              <a:rPr lang="en-US" altLang="zh-CN" sz="10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r</a:t>
            </a:r>
            <a:r>
              <a:rPr lang="en-US" altLang="zh-CN" sz="10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adar data, satellite data, </a:t>
            </a:r>
            <a:r>
              <a:rPr lang="en-US" altLang="zh-CN" sz="10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surface </a:t>
            </a:r>
            <a:r>
              <a:rPr lang="en-US" altLang="zh-CN" sz="10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data,</a:t>
            </a:r>
          </a:p>
          <a:p>
            <a:pPr algn="ctr"/>
            <a:r>
              <a:rPr lang="en-US" altLang="zh-CN" sz="10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and so on </a:t>
            </a:r>
            <a:endParaRPr lang="en-US" altLang="zh-CN" sz="100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1" name="矩形 30"/>
          <p:cNvSpPr/>
          <p:nvPr/>
        </p:nvSpPr>
        <p:spPr bwMode="auto">
          <a:xfrm>
            <a:off x="1619672" y="2420888"/>
            <a:ext cx="5405560" cy="288032"/>
          </a:xfrm>
          <a:prstGeom prst="rect">
            <a:avLst/>
          </a:prstGeom>
          <a:gradFill>
            <a:gsLst>
              <a:gs pos="0">
                <a:schemeClr val="accent2">
                  <a:lumMod val="5000"/>
                  <a:lumOff val="95000"/>
                </a:schemeClr>
              </a:gs>
              <a:gs pos="74000">
                <a:srgbClr val="CCECFF"/>
              </a:gs>
              <a:gs pos="83000">
                <a:srgbClr val="CCECFF"/>
              </a:gs>
              <a:gs pos="100000">
                <a:srgbClr val="F3FBFF"/>
              </a:gs>
            </a:gsLst>
            <a:lin ang="5400000" scaled="1"/>
          </a:gradFill>
          <a:ln>
            <a:solidFill>
              <a:schemeClr val="tx1"/>
            </a:solidFill>
          </a:ln>
        </p:spPr>
        <p:txBody>
          <a:bodyPr vert="horz" wrap="square" lIns="91440" tIns="45720" rIns="91440" bIns="45720" numCol="1" rtlCol="0" anchor="t" anchorCtr="0" compatLnSpc="1"/>
          <a:lstStyle/>
          <a:p>
            <a:pPr algn="ctr"/>
            <a:r>
              <a:rPr lang="en-US" altLang="zh-CN" sz="11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Meteorological Data Unified Service Interface System of CMA </a:t>
            </a:r>
            <a:r>
              <a:rPr lang="zh-CN" altLang="en-US" sz="1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（</a:t>
            </a:r>
            <a:r>
              <a:rPr lang="en-US" altLang="zh-CN" sz="1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MUSIC</a:t>
            </a:r>
            <a:r>
              <a:rPr lang="zh-CN" altLang="en-US" sz="11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）</a:t>
            </a:r>
            <a:endParaRPr lang="zh-CN" altLang="en-US" sz="110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2" name="矩形 31"/>
          <p:cNvSpPr/>
          <p:nvPr/>
        </p:nvSpPr>
        <p:spPr bwMode="auto">
          <a:xfrm>
            <a:off x="683567" y="4921436"/>
            <a:ext cx="2535099" cy="58267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wrap="square" lIns="91440" tIns="45720" rIns="91440" bIns="45720" numCol="1" rtlCol="0" anchor="t" anchorCtr="0" compatLnSpc="1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流程图: 资料带 32"/>
          <p:cNvSpPr/>
          <p:nvPr/>
        </p:nvSpPr>
        <p:spPr>
          <a:xfrm>
            <a:off x="683567" y="4755103"/>
            <a:ext cx="2535099" cy="244948"/>
          </a:xfrm>
          <a:prstGeom prst="flowChartPunchedTap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vert="horz" wrap="square" lIns="91440" tIns="45720" rIns="91440" bIns="45720" numCol="1" rtlCol="0" anchor="ctr" anchorCtr="0" compatLnSpc="1"/>
          <a:lstStyle/>
          <a:p>
            <a:pPr algn="ctr"/>
            <a:endParaRPr lang="zh-CN" altLang="en-US" sz="1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 bwMode="auto">
          <a:xfrm>
            <a:off x="3491880" y="4725146"/>
            <a:ext cx="4399565" cy="1343651"/>
          </a:xfrm>
          <a:prstGeom prst="rect">
            <a:avLst/>
          </a:prstGeom>
          <a:gradFill>
            <a:gsLst>
              <a:gs pos="0">
                <a:schemeClr val="accent2">
                  <a:lumMod val="5000"/>
                  <a:lumOff val="95000"/>
                </a:schemeClr>
              </a:gs>
              <a:gs pos="74000">
                <a:srgbClr val="CCECFF"/>
              </a:gs>
              <a:gs pos="83000">
                <a:srgbClr val="CCECFF"/>
              </a:gs>
              <a:gs pos="100000">
                <a:srgbClr val="F3FBFF"/>
              </a:gs>
            </a:gsLst>
            <a:lin ang="5400000" scaled="1"/>
          </a:gradFill>
          <a:ln>
            <a:solidFill>
              <a:schemeClr val="tx1"/>
            </a:solidFill>
          </a:ln>
        </p:spPr>
        <p:txBody>
          <a:bodyPr vert="horz" wrap="square" lIns="91440" tIns="45720" rIns="91440" bIns="45720" numCol="1" rtlCol="0" anchor="t" anchorCtr="0" compatLnSpc="1"/>
          <a:lstStyle/>
          <a:p>
            <a:pPr algn="ctr"/>
            <a:endParaRPr lang="en-US" altLang="zh-CN" sz="9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9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矩形 41"/>
          <p:cNvSpPr/>
          <p:nvPr/>
        </p:nvSpPr>
        <p:spPr bwMode="auto">
          <a:xfrm>
            <a:off x="3635897" y="4921435"/>
            <a:ext cx="4185199" cy="58267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wrap="square" lIns="91440" tIns="45720" rIns="91440" bIns="45720" numCol="1" rtlCol="0" anchor="t" anchorCtr="0" compatLnSpc="1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流程图: 资料带 42"/>
          <p:cNvSpPr/>
          <p:nvPr/>
        </p:nvSpPr>
        <p:spPr>
          <a:xfrm>
            <a:off x="3635897" y="4755102"/>
            <a:ext cx="4185199" cy="244948"/>
          </a:xfrm>
          <a:prstGeom prst="flowChartPunchedTap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vert="horz" wrap="square" lIns="91440" tIns="45720" rIns="91440" bIns="45720" numCol="1" rtlCol="0" anchor="ctr" anchorCtr="0" compatLnSpc="1"/>
          <a:lstStyle/>
          <a:p>
            <a:pPr algn="ctr"/>
            <a:endParaRPr lang="zh-CN" altLang="en-US" sz="1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任意多边形 3"/>
          <p:cNvSpPr/>
          <p:nvPr/>
        </p:nvSpPr>
        <p:spPr>
          <a:xfrm>
            <a:off x="1975265" y="1916832"/>
            <a:ext cx="436495" cy="904875"/>
          </a:xfrm>
          <a:custGeom>
            <a:avLst/>
            <a:gdLst>
              <a:gd name="connsiteX0" fmla="*/ 0 w 436495"/>
              <a:gd name="connsiteY0" fmla="*/ 904875 h 904875"/>
              <a:gd name="connsiteX1" fmla="*/ 333375 w 436495"/>
              <a:gd name="connsiteY1" fmla="*/ 809625 h 904875"/>
              <a:gd name="connsiteX2" fmla="*/ 428625 w 436495"/>
              <a:gd name="connsiteY2" fmla="*/ 628650 h 904875"/>
              <a:gd name="connsiteX3" fmla="*/ 419100 w 436495"/>
              <a:gd name="connsiteY3" fmla="*/ 285750 h 904875"/>
              <a:gd name="connsiteX4" fmla="*/ 323850 w 436495"/>
              <a:gd name="connsiteY4" fmla="*/ 0 h 904875"/>
              <a:gd name="connsiteX5" fmla="*/ 323850 w 436495"/>
              <a:gd name="connsiteY5" fmla="*/ 0 h 904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6495" h="904875">
                <a:moveTo>
                  <a:pt x="0" y="904875"/>
                </a:moveTo>
                <a:cubicBezTo>
                  <a:pt x="130969" y="880268"/>
                  <a:pt x="261938" y="855662"/>
                  <a:pt x="333375" y="809625"/>
                </a:cubicBezTo>
                <a:cubicBezTo>
                  <a:pt x="404812" y="763588"/>
                  <a:pt x="414338" y="715962"/>
                  <a:pt x="428625" y="628650"/>
                </a:cubicBezTo>
                <a:cubicBezTo>
                  <a:pt x="442913" y="541337"/>
                  <a:pt x="436562" y="390525"/>
                  <a:pt x="419100" y="285750"/>
                </a:cubicBezTo>
                <a:cubicBezTo>
                  <a:pt x="401638" y="180975"/>
                  <a:pt x="323850" y="0"/>
                  <a:pt x="323850" y="0"/>
                </a:cubicBezTo>
                <a:lnTo>
                  <a:pt x="323850" y="0"/>
                </a:lnTo>
              </a:path>
            </a:pathLst>
          </a:custGeom>
          <a:ln w="1905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任意多边形 4"/>
          <p:cNvSpPr/>
          <p:nvPr/>
        </p:nvSpPr>
        <p:spPr>
          <a:xfrm>
            <a:off x="3638551" y="1988840"/>
            <a:ext cx="695325" cy="876300"/>
          </a:xfrm>
          <a:custGeom>
            <a:avLst/>
            <a:gdLst>
              <a:gd name="connsiteX0" fmla="*/ 695325 w 695325"/>
              <a:gd name="connsiteY0" fmla="*/ 876300 h 876300"/>
              <a:gd name="connsiteX1" fmla="*/ 352425 w 695325"/>
              <a:gd name="connsiteY1" fmla="*/ 742950 h 876300"/>
              <a:gd name="connsiteX2" fmla="*/ 104775 w 695325"/>
              <a:gd name="connsiteY2" fmla="*/ 685800 h 876300"/>
              <a:gd name="connsiteX3" fmla="*/ 19050 w 695325"/>
              <a:gd name="connsiteY3" fmla="*/ 323850 h 876300"/>
              <a:gd name="connsiteX4" fmla="*/ 9525 w 695325"/>
              <a:gd name="connsiteY4" fmla="*/ 190500 h 876300"/>
              <a:gd name="connsiteX5" fmla="*/ 0 w 695325"/>
              <a:gd name="connsiteY5" fmla="*/ 0 h 876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5325" h="876300">
                <a:moveTo>
                  <a:pt x="695325" y="876300"/>
                </a:moveTo>
                <a:cubicBezTo>
                  <a:pt x="573087" y="825500"/>
                  <a:pt x="450850" y="774700"/>
                  <a:pt x="352425" y="742950"/>
                </a:cubicBezTo>
                <a:cubicBezTo>
                  <a:pt x="254000" y="711200"/>
                  <a:pt x="160337" y="755650"/>
                  <a:pt x="104775" y="685800"/>
                </a:cubicBezTo>
                <a:cubicBezTo>
                  <a:pt x="49213" y="615950"/>
                  <a:pt x="34925" y="406400"/>
                  <a:pt x="19050" y="323850"/>
                </a:cubicBezTo>
                <a:cubicBezTo>
                  <a:pt x="3175" y="241300"/>
                  <a:pt x="12700" y="244475"/>
                  <a:pt x="9525" y="190500"/>
                </a:cubicBezTo>
                <a:cubicBezTo>
                  <a:pt x="6350" y="136525"/>
                  <a:pt x="3175" y="68262"/>
                  <a:pt x="0" y="0"/>
                </a:cubicBezTo>
              </a:path>
            </a:pathLst>
          </a:custGeom>
          <a:ln w="1905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>
            <a:off x="5076056" y="1988840"/>
            <a:ext cx="1565515" cy="838200"/>
          </a:xfrm>
          <a:custGeom>
            <a:avLst/>
            <a:gdLst>
              <a:gd name="connsiteX0" fmla="*/ 1565515 w 1565515"/>
              <a:gd name="connsiteY0" fmla="*/ 838200 h 838200"/>
              <a:gd name="connsiteX1" fmla="*/ 451090 w 1565515"/>
              <a:gd name="connsiteY1" fmla="*/ 742950 h 838200"/>
              <a:gd name="connsiteX2" fmla="*/ 108190 w 1565515"/>
              <a:gd name="connsiteY2" fmla="*/ 628650 h 838200"/>
              <a:gd name="connsiteX3" fmla="*/ 12940 w 1565515"/>
              <a:gd name="connsiteY3" fmla="*/ 285750 h 838200"/>
              <a:gd name="connsiteX4" fmla="*/ 3415 w 1565515"/>
              <a:gd name="connsiteY4" fmla="*/ 0 h 83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65515" h="838200">
                <a:moveTo>
                  <a:pt x="1565515" y="838200"/>
                </a:moveTo>
                <a:cubicBezTo>
                  <a:pt x="1129746" y="808037"/>
                  <a:pt x="693977" y="777875"/>
                  <a:pt x="451090" y="742950"/>
                </a:cubicBezTo>
                <a:cubicBezTo>
                  <a:pt x="208203" y="708025"/>
                  <a:pt x="181215" y="704850"/>
                  <a:pt x="108190" y="628650"/>
                </a:cubicBezTo>
                <a:cubicBezTo>
                  <a:pt x="35165" y="552450"/>
                  <a:pt x="30402" y="390525"/>
                  <a:pt x="12940" y="285750"/>
                </a:cubicBezTo>
                <a:cubicBezTo>
                  <a:pt x="-4522" y="180975"/>
                  <a:pt x="-554" y="90487"/>
                  <a:pt x="3415" y="0"/>
                </a:cubicBezTo>
              </a:path>
            </a:pathLst>
          </a:custGeom>
          <a:ln w="1905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>
            <a:off x="1564119" y="4467227"/>
            <a:ext cx="6560707" cy="257175"/>
          </a:xfrm>
          <a:custGeom>
            <a:avLst/>
            <a:gdLst>
              <a:gd name="connsiteX0" fmla="*/ 426607 w 6560707"/>
              <a:gd name="connsiteY0" fmla="*/ 257175 h 257175"/>
              <a:gd name="connsiteX1" fmla="*/ 645682 w 6560707"/>
              <a:gd name="connsiteY1" fmla="*/ 85725 h 257175"/>
              <a:gd name="connsiteX2" fmla="*/ 6560707 w 6560707"/>
              <a:gd name="connsiteY2" fmla="*/ 0 h 257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560707" h="257175">
                <a:moveTo>
                  <a:pt x="426607" y="257175"/>
                </a:moveTo>
                <a:cubicBezTo>
                  <a:pt x="24969" y="192881"/>
                  <a:pt x="-376668" y="128587"/>
                  <a:pt x="645682" y="85725"/>
                </a:cubicBezTo>
                <a:cubicBezTo>
                  <a:pt x="1668032" y="42862"/>
                  <a:pt x="4114369" y="21431"/>
                  <a:pt x="6560707" y="0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任意多边形 45"/>
          <p:cNvSpPr/>
          <p:nvPr/>
        </p:nvSpPr>
        <p:spPr>
          <a:xfrm>
            <a:off x="5612980" y="2095500"/>
            <a:ext cx="2708130" cy="2628900"/>
          </a:xfrm>
          <a:custGeom>
            <a:avLst/>
            <a:gdLst>
              <a:gd name="connsiteX0" fmla="*/ 44870 w 2708130"/>
              <a:gd name="connsiteY0" fmla="*/ 2628900 h 2628900"/>
              <a:gd name="connsiteX1" fmla="*/ 330620 w 2708130"/>
              <a:gd name="connsiteY1" fmla="*/ 2552700 h 2628900"/>
              <a:gd name="connsiteX2" fmla="*/ 2502320 w 2708130"/>
              <a:gd name="connsiteY2" fmla="*/ 2381250 h 2628900"/>
              <a:gd name="connsiteX3" fmla="*/ 2473745 w 2708130"/>
              <a:gd name="connsiteY3" fmla="*/ 723900 h 2628900"/>
              <a:gd name="connsiteX4" fmla="*/ 1225970 w 2708130"/>
              <a:gd name="connsiteY4" fmla="*/ 552450 h 2628900"/>
              <a:gd name="connsiteX5" fmla="*/ 873545 w 2708130"/>
              <a:gd name="connsiteY5" fmla="*/ 466725 h 2628900"/>
              <a:gd name="connsiteX6" fmla="*/ 825920 w 2708130"/>
              <a:gd name="connsiteY6" fmla="*/ 0 h 2628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08130" h="2628900">
                <a:moveTo>
                  <a:pt x="44870" y="2628900"/>
                </a:moveTo>
                <a:cubicBezTo>
                  <a:pt x="-17043" y="2611437"/>
                  <a:pt x="-78955" y="2593975"/>
                  <a:pt x="330620" y="2552700"/>
                </a:cubicBezTo>
                <a:cubicBezTo>
                  <a:pt x="740195" y="2511425"/>
                  <a:pt x="2145133" y="2686050"/>
                  <a:pt x="2502320" y="2381250"/>
                </a:cubicBezTo>
                <a:cubicBezTo>
                  <a:pt x="2859508" y="2076450"/>
                  <a:pt x="2686470" y="1028700"/>
                  <a:pt x="2473745" y="723900"/>
                </a:cubicBezTo>
                <a:cubicBezTo>
                  <a:pt x="2261020" y="419100"/>
                  <a:pt x="1492670" y="595312"/>
                  <a:pt x="1225970" y="552450"/>
                </a:cubicBezTo>
                <a:cubicBezTo>
                  <a:pt x="959270" y="509588"/>
                  <a:pt x="940220" y="558800"/>
                  <a:pt x="873545" y="466725"/>
                </a:cubicBezTo>
                <a:cubicBezTo>
                  <a:pt x="806870" y="374650"/>
                  <a:pt x="816395" y="187325"/>
                  <a:pt x="825920" y="0"/>
                </a:cubicBezTo>
              </a:path>
            </a:pathLst>
          </a:custGeom>
          <a:ln w="1905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>
            <a:off x="723858" y="1458829"/>
            <a:ext cx="194476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Query the observation </a:t>
            </a:r>
          </a:p>
          <a:p>
            <a:pPr algn="ctr"/>
            <a:r>
              <a:rPr lang="en-US" altLang="zh-CN" sz="1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from station</a:t>
            </a:r>
            <a:endParaRPr lang="en-US" altLang="zh-CN" sz="1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CN" altLang="en-US" sz="16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2757373" y="1458829"/>
            <a:ext cx="13692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altLang="zh-CN" sz="1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tatistical </a:t>
            </a:r>
            <a:r>
              <a:rPr lang="en-US" altLang="zh-CN" sz="1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</a:t>
            </a:r>
            <a:endParaRPr lang="en-US" altLang="zh-CN" sz="14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sz="1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</a:t>
            </a:r>
            <a:endParaRPr lang="zh-CN" altLang="en-US" sz="1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4141262" y="1458829"/>
            <a:ext cx="179889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Real-time interaction</a:t>
            </a:r>
          </a:p>
          <a:p>
            <a:pPr algn="ctr"/>
            <a:r>
              <a:rPr lang="en-US" altLang="zh-CN" sz="1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</a:t>
            </a:r>
          </a:p>
          <a:p>
            <a:pPr algn="ctr"/>
            <a:endParaRPr lang="zh-CN" altLang="en-US" sz="16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5701892" y="1458829"/>
            <a:ext cx="21529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</a:t>
            </a:r>
            <a:r>
              <a:rPr lang="en-US" altLang="zh-CN" sz="1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service for </a:t>
            </a:r>
            <a:endParaRPr lang="en-US" altLang="zh-CN" sz="14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sz="1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altLang="zh-CN" sz="1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 long sequence file</a:t>
            </a:r>
            <a:endParaRPr lang="zh-CN" altLang="en-US" sz="1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-540568" y="2991789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altLang="zh-CN" sz="1200" b="1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Basic </a:t>
            </a:r>
            <a:r>
              <a:rPr lang="en-US" altLang="zh-CN" sz="12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database for </a:t>
            </a:r>
            <a:r>
              <a:rPr lang="en-US" altLang="zh-CN" sz="1200" b="1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observation </a:t>
            </a:r>
            <a:r>
              <a:rPr lang="en-US" altLang="zh-CN" sz="12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data </a:t>
            </a:r>
            <a:endParaRPr lang="en-US" altLang="zh-CN" sz="1200" b="1" dirty="0" smtClean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1200" b="1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from meteorological </a:t>
            </a:r>
            <a:r>
              <a:rPr lang="en-US" altLang="zh-CN" sz="12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station</a:t>
            </a:r>
            <a:endParaRPr lang="zh-CN" altLang="en-US" sz="1200" b="1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0" name="TextBox 19"/>
          <p:cNvSpPr txBox="1"/>
          <p:nvPr/>
        </p:nvSpPr>
        <p:spPr>
          <a:xfrm>
            <a:off x="695123" y="3461709"/>
            <a:ext cx="20705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Observation data</a:t>
            </a:r>
            <a:r>
              <a:rPr lang="zh-CN" altLang="en-US" sz="10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：</a:t>
            </a:r>
            <a:r>
              <a:rPr lang="en-US" altLang="zh-CN" sz="10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surface data Upper-air data, ocean , and so on</a:t>
            </a:r>
          </a:p>
        </p:txBody>
      </p:sp>
      <p:sp>
        <p:nvSpPr>
          <p:cNvPr id="48" name="TextBox 19"/>
          <p:cNvSpPr txBox="1"/>
          <p:nvPr/>
        </p:nvSpPr>
        <p:spPr>
          <a:xfrm>
            <a:off x="3251407" y="3450778"/>
            <a:ext cx="22566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Statistical data</a:t>
            </a:r>
            <a:r>
              <a:rPr lang="zh-CN" altLang="en-US" sz="10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：</a:t>
            </a:r>
            <a:r>
              <a:rPr lang="en-US" altLang="zh-CN" sz="10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surface statistical data, Upper-air </a:t>
            </a:r>
            <a:r>
              <a:rPr lang="en-US" altLang="zh-CN" sz="10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statistical </a:t>
            </a:r>
            <a:r>
              <a:rPr lang="en-US" altLang="zh-CN" sz="10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data, and so on </a:t>
            </a:r>
          </a:p>
        </p:txBody>
      </p:sp>
      <p:sp>
        <p:nvSpPr>
          <p:cNvPr id="52" name="矩形 51"/>
          <p:cNvSpPr/>
          <p:nvPr/>
        </p:nvSpPr>
        <p:spPr>
          <a:xfrm>
            <a:off x="2160240" y="2996952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b="1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Analytical </a:t>
            </a:r>
            <a:r>
              <a:rPr lang="en-US" altLang="zh-CN" sz="12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database for </a:t>
            </a:r>
            <a:r>
              <a:rPr lang="en-US" altLang="zh-CN" sz="1200" b="1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observation </a:t>
            </a:r>
            <a:r>
              <a:rPr lang="en-US" altLang="zh-CN" sz="12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data </a:t>
            </a:r>
            <a:endParaRPr lang="en-US" altLang="zh-CN" sz="1200" b="1" dirty="0" smtClean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1200" b="1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from meteorological </a:t>
            </a:r>
            <a:r>
              <a:rPr lang="en-US" altLang="zh-CN" sz="12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station</a:t>
            </a:r>
            <a:endParaRPr lang="zh-CN" altLang="en-US" sz="1200" b="1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3" name="TextBox 19"/>
          <p:cNvSpPr txBox="1"/>
          <p:nvPr/>
        </p:nvSpPr>
        <p:spPr>
          <a:xfrm>
            <a:off x="3290674" y="3811106"/>
            <a:ext cx="207059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b="1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Technology</a:t>
            </a:r>
            <a:r>
              <a:rPr lang="zh-CN" altLang="en-US" sz="1000" b="1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：</a:t>
            </a:r>
            <a:r>
              <a:rPr lang="en-US" altLang="zh-CN" sz="1000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T</a:t>
            </a:r>
            <a:r>
              <a:rPr lang="en-US" altLang="zh-CN" sz="1000" dirty="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he </a:t>
            </a:r>
            <a:r>
              <a:rPr lang="en-US" altLang="zh-CN" sz="1000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distributed </a:t>
            </a:r>
            <a:r>
              <a:rPr lang="en-US" altLang="zh-CN" sz="1000" dirty="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</a:t>
            </a:r>
          </a:p>
          <a:p>
            <a:r>
              <a:rPr lang="en-US" altLang="zh-CN" sz="1000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1000" dirty="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      </a:t>
            </a:r>
            <a:r>
              <a:rPr lang="en-US" altLang="zh-CN" sz="1000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a</a:t>
            </a:r>
            <a:r>
              <a:rPr lang="en-US" altLang="zh-CN" sz="1000" dirty="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nalytical database</a:t>
            </a:r>
          </a:p>
          <a:p>
            <a:r>
              <a:rPr lang="en-US" altLang="zh-CN" sz="1000" b="1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Storage time</a:t>
            </a:r>
            <a:r>
              <a:rPr lang="zh-CN" altLang="en-US" sz="1000" b="1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：</a:t>
            </a:r>
            <a:r>
              <a:rPr lang="en-US" altLang="zh-CN" sz="1000" dirty="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long term</a:t>
            </a:r>
            <a:endParaRPr lang="zh-CN" altLang="en-US" sz="1000" dirty="0">
              <a:solidFill>
                <a:srgbClr val="FF0000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sp>
        <p:nvSpPr>
          <p:cNvPr id="54" name="TextBox 19"/>
          <p:cNvSpPr txBox="1"/>
          <p:nvPr/>
        </p:nvSpPr>
        <p:spPr>
          <a:xfrm>
            <a:off x="5822509" y="3810983"/>
            <a:ext cx="207059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b="1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Technology</a:t>
            </a:r>
            <a:r>
              <a:rPr lang="zh-CN" altLang="en-US" sz="1000" b="1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：</a:t>
            </a:r>
            <a:r>
              <a:rPr lang="en-US" altLang="zh-CN" sz="1000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T</a:t>
            </a:r>
            <a:r>
              <a:rPr lang="en-US" altLang="zh-CN" sz="1000" dirty="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he </a:t>
            </a:r>
            <a:r>
              <a:rPr lang="en-US" altLang="zh-CN" sz="1000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distributed </a:t>
            </a:r>
            <a:r>
              <a:rPr lang="en-US" altLang="zh-CN" sz="1000" dirty="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</a:t>
            </a:r>
          </a:p>
          <a:p>
            <a:r>
              <a:rPr lang="en-US" altLang="zh-CN" sz="1000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1000" dirty="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      table system</a:t>
            </a:r>
          </a:p>
          <a:p>
            <a:r>
              <a:rPr lang="en-US" altLang="zh-CN" sz="1000" b="1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Storage time</a:t>
            </a:r>
            <a:r>
              <a:rPr lang="zh-CN" altLang="en-US" sz="1000" b="1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：</a:t>
            </a:r>
            <a:r>
              <a:rPr lang="en-US" altLang="zh-CN" sz="1000" dirty="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7days-30days</a:t>
            </a:r>
            <a:endParaRPr lang="zh-CN" altLang="en-US" sz="1000" dirty="0">
              <a:solidFill>
                <a:srgbClr val="FF0000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67544" y="4739076"/>
            <a:ext cx="300272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Database </a:t>
            </a:r>
            <a:r>
              <a:rPr lang="en-US" altLang="zh-CN" sz="1200" b="1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for files </a:t>
            </a:r>
            <a:r>
              <a:rPr lang="en-US" altLang="zh-CN" sz="12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and </a:t>
            </a:r>
            <a:r>
              <a:rPr lang="en-US" altLang="zh-CN" sz="1200" b="1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products (real-time) </a:t>
            </a:r>
            <a:endParaRPr lang="zh-CN" altLang="en-US" sz="1200" b="1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4146296" y="4745509"/>
            <a:ext cx="2870594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Database </a:t>
            </a:r>
            <a:r>
              <a:rPr lang="en-US" altLang="zh-CN" sz="1200" b="1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for files </a:t>
            </a:r>
            <a:r>
              <a:rPr lang="en-US" altLang="zh-CN" sz="12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and </a:t>
            </a:r>
            <a:r>
              <a:rPr lang="en-US" altLang="zh-CN" sz="1200" b="1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products (history) </a:t>
            </a:r>
            <a:endParaRPr lang="zh-CN" altLang="en-US" sz="1200" b="1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6" name="TextBox 19"/>
          <p:cNvSpPr txBox="1"/>
          <p:nvPr/>
        </p:nvSpPr>
        <p:spPr>
          <a:xfrm>
            <a:off x="983012" y="5477623"/>
            <a:ext cx="207059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b="1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Technology</a:t>
            </a:r>
            <a:r>
              <a:rPr lang="zh-CN" altLang="en-US" sz="1000" b="1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：</a:t>
            </a:r>
            <a:r>
              <a:rPr lang="en-US" altLang="zh-CN" sz="1000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T</a:t>
            </a:r>
            <a:r>
              <a:rPr lang="en-US" altLang="zh-CN" sz="1000" dirty="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he </a:t>
            </a:r>
            <a:r>
              <a:rPr lang="en-US" altLang="zh-CN" sz="1000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distributed </a:t>
            </a:r>
            <a:r>
              <a:rPr lang="en-US" altLang="zh-CN" sz="1000" dirty="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file   </a:t>
            </a:r>
          </a:p>
          <a:p>
            <a:r>
              <a:rPr lang="en-US" altLang="zh-CN" sz="1000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1000" dirty="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       system (high-end )</a:t>
            </a:r>
          </a:p>
          <a:p>
            <a:r>
              <a:rPr lang="en-US" altLang="zh-CN" sz="1000" b="1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Storage time</a:t>
            </a:r>
            <a:r>
              <a:rPr lang="zh-CN" altLang="en-US" sz="1000" b="1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：</a:t>
            </a:r>
            <a:r>
              <a:rPr lang="en-US" altLang="zh-CN" sz="1000" dirty="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the last 3 years</a:t>
            </a:r>
            <a:endParaRPr lang="zh-CN" altLang="en-US" sz="1000" dirty="0">
              <a:solidFill>
                <a:srgbClr val="FF0000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sp>
        <p:nvSpPr>
          <p:cNvPr id="57" name="TextBox 19"/>
          <p:cNvSpPr txBox="1"/>
          <p:nvPr/>
        </p:nvSpPr>
        <p:spPr>
          <a:xfrm>
            <a:off x="4247951" y="5507928"/>
            <a:ext cx="207059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b="1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Technology</a:t>
            </a:r>
            <a:r>
              <a:rPr lang="zh-CN" altLang="en-US" sz="1000" b="1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：</a:t>
            </a:r>
            <a:r>
              <a:rPr lang="en-US" altLang="zh-CN" sz="1000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T</a:t>
            </a:r>
            <a:r>
              <a:rPr lang="en-US" altLang="zh-CN" sz="1000" dirty="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he </a:t>
            </a:r>
            <a:r>
              <a:rPr lang="en-US" altLang="zh-CN" sz="1000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distributed </a:t>
            </a:r>
            <a:r>
              <a:rPr lang="en-US" altLang="zh-CN" sz="1000" dirty="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file   </a:t>
            </a:r>
          </a:p>
          <a:p>
            <a:r>
              <a:rPr lang="en-US" altLang="zh-CN" sz="1000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1000" dirty="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       system (low-end )</a:t>
            </a:r>
          </a:p>
          <a:p>
            <a:r>
              <a:rPr lang="en-US" altLang="zh-CN" sz="1000" b="1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Storage time</a:t>
            </a:r>
            <a:r>
              <a:rPr lang="zh-CN" altLang="en-US" sz="1000" b="1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：</a:t>
            </a:r>
            <a:r>
              <a:rPr lang="en-US" altLang="zh-CN" sz="1000" dirty="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 years ago</a:t>
            </a:r>
            <a:endParaRPr lang="zh-CN" altLang="en-US" sz="1000" dirty="0">
              <a:solidFill>
                <a:srgbClr val="FF0000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sp>
        <p:nvSpPr>
          <p:cNvPr id="58" name="TextBox 28"/>
          <p:cNvSpPr txBox="1"/>
          <p:nvPr/>
        </p:nvSpPr>
        <p:spPr>
          <a:xfrm>
            <a:off x="937519" y="5073949"/>
            <a:ext cx="2281147" cy="329588"/>
          </a:xfrm>
          <a:prstGeom prst="rect">
            <a:avLst/>
          </a:prstGeom>
          <a:noFill/>
        </p:spPr>
        <p:txBody>
          <a:bodyPr wrap="square" lIns="18000" tIns="10800" rIns="18000" bIns="1080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0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r</a:t>
            </a:r>
            <a:r>
              <a:rPr lang="en-US" altLang="zh-CN" sz="10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adar data, satellite data, NWP data , meteorological products,</a:t>
            </a:r>
            <a:r>
              <a:rPr lang="en-US" altLang="zh-CN" sz="10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10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and so on </a:t>
            </a:r>
            <a:endParaRPr lang="en-US" altLang="zh-CN" sz="100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9" name="TextBox 28"/>
          <p:cNvSpPr txBox="1"/>
          <p:nvPr/>
        </p:nvSpPr>
        <p:spPr>
          <a:xfrm>
            <a:off x="4190353" y="5093781"/>
            <a:ext cx="2281147" cy="329588"/>
          </a:xfrm>
          <a:prstGeom prst="rect">
            <a:avLst/>
          </a:prstGeom>
          <a:noFill/>
        </p:spPr>
        <p:txBody>
          <a:bodyPr wrap="square" lIns="18000" tIns="10800" rIns="18000" bIns="1080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0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r</a:t>
            </a:r>
            <a:r>
              <a:rPr lang="en-US" altLang="zh-CN" sz="10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adar data, satellite data, NWP data , meteorological products,</a:t>
            </a:r>
            <a:r>
              <a:rPr lang="en-US" altLang="zh-CN" sz="10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1000" dirty="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and so on </a:t>
            </a:r>
            <a:endParaRPr lang="en-US" altLang="zh-CN" sz="100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0653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227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ctr">
              <a:defRPr sz="3600" b="1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幼圆" pitchFamily="49" charset="-122"/>
                <a:ea typeface="幼圆" pitchFamily="49" charset="-122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>
              <a:defRPr/>
            </a:pPr>
            <a:r>
              <a:rPr kumimoji="1" lang="en-US" altLang="zh-CN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Microsoft YaHei" charset="-122"/>
                <a:cs typeface="Times New Roman" pitchFamily="18" charset="0"/>
              </a:rPr>
              <a:t>Unify Metadata management &amp; service </a:t>
            </a:r>
            <a:endParaRPr kumimoji="1" lang="en-US" altLang="zh-CN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ea typeface="Microsoft YaHei" charset="-122"/>
              <a:cs typeface="Times New Roman" pitchFamily="18" charset="0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790FDC94-0312-42DF-8636-F12AE544A284}"/>
              </a:ext>
            </a:extLst>
          </p:cNvPr>
          <p:cNvSpPr/>
          <p:nvPr/>
        </p:nvSpPr>
        <p:spPr>
          <a:xfrm>
            <a:off x="500034" y="1142984"/>
            <a:ext cx="8208912" cy="240065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l"/>
            </a:pPr>
            <a:r>
              <a:rPr lang="en-US" altLang="zh-CN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ea typeface="微软雅黑" panose="020B0503020204020204" pitchFamily="34" charset="-122"/>
                <a:cs typeface="Times New Roman" pitchFamily="18" charset="0"/>
              </a:rPr>
              <a:t> 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ea typeface="微软雅黑" panose="020B0503020204020204" pitchFamily="34" charset="-122"/>
                <a:cs typeface="Times New Roman" pitchFamily="18" charset="0"/>
              </a:rPr>
              <a:t>U</a:t>
            </a:r>
            <a:r>
              <a:rPr lang="en-US" altLang="zh-CN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ea typeface="微软雅黑" panose="020B0503020204020204" pitchFamily="34" charset="-122"/>
                <a:cs typeface="Times New Roman" pitchFamily="18" charset="0"/>
              </a:rPr>
              <a:t>nified Metadata  management 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ea typeface="微软雅黑" panose="020B0503020204020204" pitchFamily="34" charset="-122"/>
                <a:cs typeface="Times New Roman" pitchFamily="18" charset="0"/>
              </a:rPr>
              <a:t>and synchronization </a:t>
            </a:r>
            <a:r>
              <a:rPr lang="en-US" altLang="zh-CN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ea typeface="微软雅黑" panose="020B0503020204020204" pitchFamily="34" charset="-122"/>
                <a:cs typeface="Times New Roman" pitchFamily="18" charset="0"/>
              </a:rPr>
              <a:t> of  CMA  including state-province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ea typeface="微软雅黑" panose="020B0503020204020204" pitchFamily="34" charset="-122"/>
                <a:cs typeface="Times New Roman" pitchFamily="18" charset="0"/>
              </a:rPr>
              <a:t>, and </a:t>
            </a:r>
            <a:r>
              <a:rPr lang="en-US" altLang="zh-CN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ea typeface="微软雅黑" panose="020B0503020204020204" pitchFamily="34" charset="-122"/>
                <a:cs typeface="Times New Roman" pitchFamily="18" charset="0"/>
              </a:rPr>
              <a:t> observation , station information ; </a:t>
            </a:r>
          </a:p>
          <a:p>
            <a:pPr marL="285750" indent="-285750">
              <a:lnSpc>
                <a:spcPct val="150000"/>
              </a:lnSpc>
            </a:pPr>
            <a:r>
              <a:rPr lang="en-US" altLang="zh-CN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ea typeface="微软雅黑" panose="020B0503020204020204" pitchFamily="34" charset="-122"/>
                <a:cs typeface="Times New Roman" pitchFamily="18" charset="0"/>
              </a:rPr>
              <a:t>     data 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ea typeface="微软雅黑" panose="020B0503020204020204" pitchFamily="34" charset="-122"/>
                <a:cs typeface="Times New Roman" pitchFamily="18" charset="0"/>
              </a:rPr>
              <a:t>directory and data element </a:t>
            </a:r>
            <a:r>
              <a:rPr lang="en-US" altLang="zh-CN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ea typeface="微软雅黑" panose="020B0503020204020204" pitchFamily="34" charset="-122"/>
                <a:cs typeface="Times New Roman" pitchFamily="18" charset="0"/>
              </a:rPr>
              <a:t> …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l"/>
            </a:pPr>
            <a:r>
              <a:rPr lang="en-US" altLang="zh-CN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ea typeface="微软雅黑" panose="020B0503020204020204" pitchFamily="34" charset="-122"/>
                <a:cs typeface="Times New Roman" pitchFamily="18" charset="0"/>
              </a:rPr>
              <a:t>Metadata Service  covers  whole Cloud  Platform </a:t>
            </a:r>
            <a:endParaRPr lang="en-US" altLang="zh-CN" sz="600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ea typeface="微软雅黑" panose="020B0503020204020204" pitchFamily="34" charset="-122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US" altLang="zh-CN" sz="16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3429000"/>
            <a:ext cx="5979065" cy="2809968"/>
          </a:xfrm>
          <a:prstGeom prst="rect">
            <a:avLst/>
          </a:prstGeom>
          <a:ln w="6350">
            <a:solidFill>
              <a:schemeClr val="tx2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098439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文本框 131"/>
          <p:cNvSpPr txBox="1"/>
          <p:nvPr/>
        </p:nvSpPr>
        <p:spPr>
          <a:xfrm>
            <a:off x="-104394" y="247888"/>
            <a:ext cx="86750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Microsoft YaHei" charset="-122"/>
                <a:cs typeface="Times New Roman" pitchFamily="18" charset="0"/>
              </a:rPr>
              <a:t>CMA Forecast : One </a:t>
            </a:r>
            <a:r>
              <a:rPr kumimoji="1" lang="en-US" altLang="zh-CN" sz="28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Microsoft YaHei" charset="-122"/>
                <a:cs typeface="Times New Roman" pitchFamily="18" charset="0"/>
              </a:rPr>
              <a:t>Mesh</a:t>
            </a:r>
            <a:r>
              <a:rPr kumimoji="1" lang="en-US" altLang="zh-CN" sz="28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Microsoft YaHei" charset="-122"/>
                <a:cs typeface="Times New Roman" pitchFamily="18" charset="0"/>
              </a:rPr>
              <a:t> across the </a:t>
            </a:r>
            <a:r>
              <a:rPr kumimoji="1" lang="en-US" altLang="zh-CN" sz="28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Microsoft YaHei" charset="-122"/>
                <a:cs typeface="Times New Roman" pitchFamily="18" charset="0"/>
              </a:rPr>
              <a:t>Nation </a:t>
            </a:r>
            <a:r>
              <a:rPr kumimoji="1" lang="en-US" altLang="zh-CN" sz="28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Microsoft YaHei" charset="-122"/>
                <a:cs typeface="Times New Roman" pitchFamily="18" charset="0"/>
              </a:rPr>
              <a:t>since 2016</a:t>
            </a:r>
            <a:endParaRPr kumimoji="1" lang="zh-CN" altLang="en-US" sz="28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ea typeface="Microsoft YaHei" charset="-122"/>
              <a:cs typeface="Times New Roman" pitchFamily="18" charset="0"/>
            </a:endParaRPr>
          </a:p>
        </p:txBody>
      </p:sp>
      <p:sp>
        <p:nvSpPr>
          <p:cNvPr id="63" name="圆角矩形 4">
            <a:extLst>
              <a:ext uri="{FF2B5EF4-FFF2-40B4-BE49-F238E27FC236}">
                <a16:creationId xmlns="" xmlns:a16="http://schemas.microsoft.com/office/drawing/2014/main" id="{D124BCB4-8C0E-4299-B2C8-A0E294E1812E}"/>
              </a:ext>
            </a:extLst>
          </p:cNvPr>
          <p:cNvSpPr/>
          <p:nvPr/>
        </p:nvSpPr>
        <p:spPr>
          <a:xfrm>
            <a:off x="3451763" y="4455414"/>
            <a:ext cx="4994489" cy="412377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64" name="椭圆 63">
            <a:extLst>
              <a:ext uri="{FF2B5EF4-FFF2-40B4-BE49-F238E27FC236}">
                <a16:creationId xmlns="" xmlns:a16="http://schemas.microsoft.com/office/drawing/2014/main" id="{4E4F6224-60A2-497B-A971-6D5F23107954}"/>
              </a:ext>
            </a:extLst>
          </p:cNvPr>
          <p:cNvSpPr/>
          <p:nvPr/>
        </p:nvSpPr>
        <p:spPr>
          <a:xfrm>
            <a:off x="8229833" y="5925620"/>
            <a:ext cx="578223" cy="770964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6" name="椭圆 65">
            <a:extLst>
              <a:ext uri="{FF2B5EF4-FFF2-40B4-BE49-F238E27FC236}">
                <a16:creationId xmlns="" xmlns:a16="http://schemas.microsoft.com/office/drawing/2014/main" id="{108E4DD0-A1CC-4C88-9EDE-ADDB7CEA6DBC}"/>
              </a:ext>
            </a:extLst>
          </p:cNvPr>
          <p:cNvSpPr/>
          <p:nvPr/>
        </p:nvSpPr>
        <p:spPr>
          <a:xfrm>
            <a:off x="2958218" y="5925620"/>
            <a:ext cx="578223" cy="770964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7" name="文本框 66">
            <a:extLst>
              <a:ext uri="{FF2B5EF4-FFF2-40B4-BE49-F238E27FC236}">
                <a16:creationId xmlns="" xmlns:a16="http://schemas.microsoft.com/office/drawing/2014/main" id="{F3036DB4-1CAA-43E6-A643-32C78D69737B}"/>
              </a:ext>
            </a:extLst>
          </p:cNvPr>
          <p:cNvSpPr txBox="1"/>
          <p:nvPr/>
        </p:nvSpPr>
        <p:spPr>
          <a:xfrm>
            <a:off x="2942052" y="6080215"/>
            <a:ext cx="8140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200" dirty="0">
                <a:latin typeface="Microsoft YaHei" charset="-122"/>
                <a:ea typeface="Microsoft YaHei" charset="-122"/>
                <a:cs typeface="Microsoft YaHei" charset="-122"/>
              </a:rPr>
              <a:t>Province</a:t>
            </a:r>
          </a:p>
          <a:p>
            <a:pPr algn="ctr"/>
            <a:r>
              <a:rPr kumimoji="1" lang="en-US" altLang="zh-CN" sz="1200" b="1" dirty="0">
                <a:latin typeface="Microsoft YaHei" charset="-122"/>
                <a:ea typeface="Microsoft YaHei" charset="-122"/>
                <a:cs typeface="Microsoft YaHei" charset="-122"/>
              </a:rPr>
              <a:t>Beijing</a:t>
            </a:r>
            <a:endParaRPr kumimoji="1" lang="zh-CN" altLang="en-US" sz="1200" b="1" dirty="0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68" name="椭圆 67">
            <a:extLst>
              <a:ext uri="{FF2B5EF4-FFF2-40B4-BE49-F238E27FC236}">
                <a16:creationId xmlns="" xmlns:a16="http://schemas.microsoft.com/office/drawing/2014/main" id="{AA565AD4-A7CC-4F84-A93F-A21162F87AD2}"/>
              </a:ext>
            </a:extLst>
          </p:cNvPr>
          <p:cNvSpPr/>
          <p:nvPr/>
        </p:nvSpPr>
        <p:spPr>
          <a:xfrm>
            <a:off x="3751595" y="5925620"/>
            <a:ext cx="578223" cy="770964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0" name="椭圆 69">
            <a:extLst>
              <a:ext uri="{FF2B5EF4-FFF2-40B4-BE49-F238E27FC236}">
                <a16:creationId xmlns="" xmlns:a16="http://schemas.microsoft.com/office/drawing/2014/main" id="{E8B8AAEC-309F-450D-94A2-4EEDCC0DCC27}"/>
              </a:ext>
            </a:extLst>
          </p:cNvPr>
          <p:cNvSpPr/>
          <p:nvPr/>
        </p:nvSpPr>
        <p:spPr>
          <a:xfrm>
            <a:off x="6643082" y="5925620"/>
            <a:ext cx="578223" cy="770964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5" name="椭圆 124">
            <a:extLst>
              <a:ext uri="{FF2B5EF4-FFF2-40B4-BE49-F238E27FC236}">
                <a16:creationId xmlns="" xmlns:a16="http://schemas.microsoft.com/office/drawing/2014/main" id="{F9A4CB77-2861-4EDD-A7DB-2CA313C4D0E1}"/>
              </a:ext>
            </a:extLst>
          </p:cNvPr>
          <p:cNvSpPr/>
          <p:nvPr/>
        </p:nvSpPr>
        <p:spPr>
          <a:xfrm>
            <a:off x="7436459" y="5925620"/>
            <a:ext cx="578223" cy="77096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8" name="椭圆 127">
            <a:extLst>
              <a:ext uri="{FF2B5EF4-FFF2-40B4-BE49-F238E27FC236}">
                <a16:creationId xmlns="" xmlns:a16="http://schemas.microsoft.com/office/drawing/2014/main" id="{7CDCA0D2-9CA9-497E-9BA9-61936472AFCC}"/>
              </a:ext>
            </a:extLst>
          </p:cNvPr>
          <p:cNvSpPr/>
          <p:nvPr/>
        </p:nvSpPr>
        <p:spPr>
          <a:xfrm>
            <a:off x="4544969" y="5925620"/>
            <a:ext cx="578223" cy="770964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4" name="文本框 133">
            <a:extLst>
              <a:ext uri="{FF2B5EF4-FFF2-40B4-BE49-F238E27FC236}">
                <a16:creationId xmlns="" xmlns:a16="http://schemas.microsoft.com/office/drawing/2014/main" id="{B88D69D3-3312-449C-83A9-7B916E5EB208}"/>
              </a:ext>
            </a:extLst>
          </p:cNvPr>
          <p:cNvSpPr txBox="1"/>
          <p:nvPr/>
        </p:nvSpPr>
        <p:spPr>
          <a:xfrm>
            <a:off x="5533506" y="6086061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/>
              <a:t>。。。。</a:t>
            </a:r>
          </a:p>
        </p:txBody>
      </p:sp>
      <p:sp>
        <p:nvSpPr>
          <p:cNvPr id="135" name="文本框 134">
            <a:extLst>
              <a:ext uri="{FF2B5EF4-FFF2-40B4-BE49-F238E27FC236}">
                <a16:creationId xmlns="" xmlns:a16="http://schemas.microsoft.com/office/drawing/2014/main" id="{38702B3F-04C9-4618-80AA-9157F8B31BA1}"/>
              </a:ext>
            </a:extLst>
          </p:cNvPr>
          <p:cNvSpPr txBox="1"/>
          <p:nvPr/>
        </p:nvSpPr>
        <p:spPr>
          <a:xfrm>
            <a:off x="3500430" y="4500570"/>
            <a:ext cx="48599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600" b="1" dirty="0">
                <a:latin typeface="Microsoft YaHei" charset="-122"/>
                <a:ea typeface="Microsoft YaHei" charset="-122"/>
                <a:cs typeface="Microsoft YaHei" charset="-122"/>
              </a:rPr>
              <a:t>Common Interface</a:t>
            </a:r>
            <a:r>
              <a:rPr kumimoji="1" lang="zh-CN" altLang="en-US" sz="1600" dirty="0">
                <a:latin typeface="Microsoft YaHei" charset="-122"/>
                <a:ea typeface="Microsoft YaHei" charset="-122"/>
                <a:cs typeface="Microsoft YaHei" charset="-122"/>
              </a:rPr>
              <a:t>：</a:t>
            </a:r>
            <a:r>
              <a:rPr kumimoji="1" lang="en-US" altLang="zh-CN" sz="1600" dirty="0">
                <a:latin typeface="Microsoft YaHei" charset="-122"/>
                <a:ea typeface="Microsoft YaHei" charset="-122"/>
                <a:cs typeface="Microsoft YaHei" charset="-122"/>
              </a:rPr>
              <a:t>Cloud based API interface</a:t>
            </a:r>
            <a:endParaRPr kumimoji="1" lang="zh-CN" altLang="en-US" sz="1600" dirty="0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cxnSp>
        <p:nvCxnSpPr>
          <p:cNvPr id="136" name="直线箭头连接符 22">
            <a:extLst>
              <a:ext uri="{FF2B5EF4-FFF2-40B4-BE49-F238E27FC236}">
                <a16:creationId xmlns="" xmlns:a16="http://schemas.microsoft.com/office/drawing/2014/main" id="{92C77E8F-071E-4EA0-A0FB-0DCE928FD77C}"/>
              </a:ext>
            </a:extLst>
          </p:cNvPr>
          <p:cNvCxnSpPr>
            <a:stCxn id="66" idx="7"/>
          </p:cNvCxnSpPr>
          <p:nvPr/>
        </p:nvCxnSpPr>
        <p:spPr>
          <a:xfrm flipV="1">
            <a:off x="3451762" y="4867785"/>
            <a:ext cx="783926" cy="11707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直线箭头连接符 24">
            <a:extLst>
              <a:ext uri="{FF2B5EF4-FFF2-40B4-BE49-F238E27FC236}">
                <a16:creationId xmlns="" xmlns:a16="http://schemas.microsoft.com/office/drawing/2014/main" id="{1EB3212C-C69B-4011-8AC3-6EBFCAED687F}"/>
              </a:ext>
            </a:extLst>
          </p:cNvPr>
          <p:cNvCxnSpPr>
            <a:stCxn id="68" idx="7"/>
          </p:cNvCxnSpPr>
          <p:nvPr/>
        </p:nvCxnSpPr>
        <p:spPr>
          <a:xfrm flipV="1">
            <a:off x="4245141" y="4867785"/>
            <a:ext cx="712781" cy="11707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直线箭头连接符 26">
            <a:extLst>
              <a:ext uri="{FF2B5EF4-FFF2-40B4-BE49-F238E27FC236}">
                <a16:creationId xmlns="" xmlns:a16="http://schemas.microsoft.com/office/drawing/2014/main" id="{F685A4ED-2C60-488C-95A8-299750D75DDB}"/>
              </a:ext>
            </a:extLst>
          </p:cNvPr>
          <p:cNvCxnSpPr>
            <a:stCxn id="128" idx="7"/>
          </p:cNvCxnSpPr>
          <p:nvPr/>
        </p:nvCxnSpPr>
        <p:spPr>
          <a:xfrm flipV="1">
            <a:off x="5038517" y="4867785"/>
            <a:ext cx="579493" cy="11707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直线箭头连接符 34">
            <a:extLst>
              <a:ext uri="{FF2B5EF4-FFF2-40B4-BE49-F238E27FC236}">
                <a16:creationId xmlns="" xmlns:a16="http://schemas.microsoft.com/office/drawing/2014/main" id="{B874F25B-BB98-4453-81DB-FA5092BBD240}"/>
              </a:ext>
            </a:extLst>
          </p:cNvPr>
          <p:cNvCxnSpPr>
            <a:cxnSpLocks/>
            <a:stCxn id="70" idx="0"/>
          </p:cNvCxnSpPr>
          <p:nvPr/>
        </p:nvCxnSpPr>
        <p:spPr>
          <a:xfrm flipH="1" flipV="1">
            <a:off x="6427930" y="4882288"/>
            <a:ext cx="504265" cy="10433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直线箭头连接符 36">
            <a:extLst>
              <a:ext uri="{FF2B5EF4-FFF2-40B4-BE49-F238E27FC236}">
                <a16:creationId xmlns="" xmlns:a16="http://schemas.microsoft.com/office/drawing/2014/main" id="{6050EE74-78A6-46EA-9E9A-466358BE57F4}"/>
              </a:ext>
            </a:extLst>
          </p:cNvPr>
          <p:cNvCxnSpPr>
            <a:cxnSpLocks/>
            <a:stCxn id="125" idx="0"/>
          </p:cNvCxnSpPr>
          <p:nvPr/>
        </p:nvCxnSpPr>
        <p:spPr>
          <a:xfrm flipH="1" flipV="1">
            <a:off x="7181336" y="4864422"/>
            <a:ext cx="544235" cy="10612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直线箭头连接符 38">
            <a:extLst>
              <a:ext uri="{FF2B5EF4-FFF2-40B4-BE49-F238E27FC236}">
                <a16:creationId xmlns="" xmlns:a16="http://schemas.microsoft.com/office/drawing/2014/main" id="{ADA39F04-D9C4-4EB6-BABC-91E421899B07}"/>
              </a:ext>
            </a:extLst>
          </p:cNvPr>
          <p:cNvCxnSpPr>
            <a:cxnSpLocks/>
            <a:stCxn id="64" idx="0"/>
          </p:cNvCxnSpPr>
          <p:nvPr/>
        </p:nvCxnSpPr>
        <p:spPr>
          <a:xfrm flipH="1" flipV="1">
            <a:off x="7922137" y="4857024"/>
            <a:ext cx="596810" cy="10685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文本框 141">
            <a:extLst>
              <a:ext uri="{FF2B5EF4-FFF2-40B4-BE49-F238E27FC236}">
                <a16:creationId xmlns="" xmlns:a16="http://schemas.microsoft.com/office/drawing/2014/main" id="{BFFCD261-E7E1-47D6-BF07-7530E07CB939}"/>
              </a:ext>
            </a:extLst>
          </p:cNvPr>
          <p:cNvSpPr txBox="1"/>
          <p:nvPr/>
        </p:nvSpPr>
        <p:spPr>
          <a:xfrm>
            <a:off x="3743457" y="6079245"/>
            <a:ext cx="8140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200" dirty="0">
                <a:latin typeface="Microsoft YaHei" charset="-122"/>
                <a:ea typeface="Microsoft YaHei" charset="-122"/>
                <a:cs typeface="Microsoft YaHei" charset="-122"/>
              </a:rPr>
              <a:t>Province</a:t>
            </a:r>
          </a:p>
          <a:p>
            <a:pPr algn="ctr"/>
            <a:r>
              <a:rPr kumimoji="1" lang="en-US" altLang="zh-CN" sz="1200" b="1" dirty="0">
                <a:latin typeface="Microsoft YaHei" charset="-122"/>
                <a:ea typeface="Microsoft YaHei" charset="-122"/>
                <a:cs typeface="Microsoft YaHei" charset="-122"/>
              </a:rPr>
              <a:t>Hebei</a:t>
            </a:r>
            <a:endParaRPr kumimoji="1" lang="zh-CN" altLang="en-US" sz="1200" b="1" dirty="0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43" name="文本框 142">
            <a:extLst>
              <a:ext uri="{FF2B5EF4-FFF2-40B4-BE49-F238E27FC236}">
                <a16:creationId xmlns="" xmlns:a16="http://schemas.microsoft.com/office/drawing/2014/main" id="{F1FD7AC7-DD79-4B21-8501-6387442FEEBF}"/>
              </a:ext>
            </a:extLst>
          </p:cNvPr>
          <p:cNvSpPr txBox="1"/>
          <p:nvPr/>
        </p:nvSpPr>
        <p:spPr>
          <a:xfrm>
            <a:off x="4527474" y="6079244"/>
            <a:ext cx="8140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200" dirty="0">
                <a:latin typeface="Microsoft YaHei" charset="-122"/>
                <a:ea typeface="Microsoft YaHei" charset="-122"/>
                <a:cs typeface="Microsoft YaHei" charset="-122"/>
              </a:rPr>
              <a:t>Province</a:t>
            </a:r>
          </a:p>
          <a:p>
            <a:pPr algn="ctr"/>
            <a:r>
              <a:rPr kumimoji="1" lang="en-US" altLang="zh-CN" sz="1200" b="1" dirty="0">
                <a:latin typeface="Microsoft YaHei" charset="-122"/>
                <a:ea typeface="Microsoft YaHei" charset="-122"/>
                <a:cs typeface="Microsoft YaHei" charset="-122"/>
              </a:rPr>
              <a:t>Tianjin</a:t>
            </a:r>
            <a:endParaRPr kumimoji="1" lang="zh-CN" altLang="en-US" sz="1200" b="1" dirty="0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44" name="文本框 143">
            <a:extLst>
              <a:ext uri="{FF2B5EF4-FFF2-40B4-BE49-F238E27FC236}">
                <a16:creationId xmlns="" xmlns:a16="http://schemas.microsoft.com/office/drawing/2014/main" id="{D245E427-91A5-4A16-945D-F04FA8A45A66}"/>
              </a:ext>
            </a:extLst>
          </p:cNvPr>
          <p:cNvSpPr txBox="1"/>
          <p:nvPr/>
        </p:nvSpPr>
        <p:spPr>
          <a:xfrm>
            <a:off x="6626916" y="6079243"/>
            <a:ext cx="8140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200" dirty="0">
                <a:latin typeface="Microsoft YaHei" charset="-122"/>
                <a:ea typeface="Microsoft YaHei" charset="-122"/>
                <a:cs typeface="Microsoft YaHei" charset="-122"/>
              </a:rPr>
              <a:t>Province</a:t>
            </a:r>
          </a:p>
          <a:p>
            <a:pPr algn="ctr"/>
            <a:r>
              <a:rPr kumimoji="1" lang="en-US" altLang="zh-CN" sz="1200" b="1" dirty="0">
                <a:latin typeface="Microsoft YaHei" charset="-122"/>
                <a:ea typeface="Microsoft YaHei" charset="-122"/>
                <a:cs typeface="Microsoft YaHei" charset="-122"/>
              </a:rPr>
              <a:t>Jiangsu</a:t>
            </a:r>
            <a:endParaRPr kumimoji="1" lang="zh-CN" altLang="en-US" sz="1200" b="1" dirty="0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45" name="文本框 144">
            <a:extLst>
              <a:ext uri="{FF2B5EF4-FFF2-40B4-BE49-F238E27FC236}">
                <a16:creationId xmlns="" xmlns:a16="http://schemas.microsoft.com/office/drawing/2014/main" id="{15B9803F-4F89-4B64-979A-AC0E0D13EB8A}"/>
              </a:ext>
            </a:extLst>
          </p:cNvPr>
          <p:cNvSpPr txBox="1"/>
          <p:nvPr/>
        </p:nvSpPr>
        <p:spPr>
          <a:xfrm>
            <a:off x="7420293" y="6072565"/>
            <a:ext cx="8140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200" dirty="0">
                <a:latin typeface="Microsoft YaHei" charset="-122"/>
                <a:ea typeface="Microsoft YaHei" charset="-122"/>
                <a:cs typeface="Microsoft YaHei" charset="-122"/>
              </a:rPr>
              <a:t>Province</a:t>
            </a:r>
          </a:p>
          <a:p>
            <a:pPr algn="ctr"/>
            <a:r>
              <a:rPr kumimoji="1" lang="en-US" altLang="zh-CN" sz="1200" b="1" dirty="0">
                <a:latin typeface="Microsoft YaHei" charset="-122"/>
                <a:ea typeface="Microsoft YaHei" charset="-122"/>
                <a:cs typeface="Microsoft YaHei" charset="-122"/>
              </a:rPr>
              <a:t>Hubei</a:t>
            </a:r>
            <a:endParaRPr kumimoji="1" lang="zh-CN" altLang="en-US" sz="1200" b="1" dirty="0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46" name="文本框 145">
            <a:extLst>
              <a:ext uri="{FF2B5EF4-FFF2-40B4-BE49-F238E27FC236}">
                <a16:creationId xmlns="" xmlns:a16="http://schemas.microsoft.com/office/drawing/2014/main" id="{2461B7B7-2F21-4A75-B075-E965E0D363E4}"/>
              </a:ext>
            </a:extLst>
          </p:cNvPr>
          <p:cNvSpPr txBox="1"/>
          <p:nvPr/>
        </p:nvSpPr>
        <p:spPr>
          <a:xfrm>
            <a:off x="8229831" y="6079243"/>
            <a:ext cx="8140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200" dirty="0">
                <a:latin typeface="Microsoft YaHei" charset="-122"/>
                <a:ea typeface="Microsoft YaHei" charset="-122"/>
                <a:cs typeface="Microsoft YaHei" charset="-122"/>
              </a:rPr>
              <a:t>Province</a:t>
            </a:r>
          </a:p>
          <a:p>
            <a:pPr algn="ctr"/>
            <a:r>
              <a:rPr kumimoji="1" lang="en-US" altLang="zh-CN" sz="1200" b="1" dirty="0">
                <a:latin typeface="Microsoft YaHei" charset="-122"/>
                <a:ea typeface="Microsoft YaHei" charset="-122"/>
                <a:cs typeface="Microsoft YaHei" charset="-122"/>
              </a:rPr>
              <a:t>GD</a:t>
            </a:r>
            <a:endParaRPr kumimoji="1" lang="zh-CN" altLang="en-US" sz="1200" b="1" dirty="0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2" name="组合 11">
            <a:extLst>
              <a:ext uri="{FF2B5EF4-FFF2-40B4-BE49-F238E27FC236}">
                <a16:creationId xmlns="" xmlns:a16="http://schemas.microsoft.com/office/drawing/2014/main" id="{05B7B8E9-CE05-4C76-8317-2A9830BCB6EA}"/>
              </a:ext>
            </a:extLst>
          </p:cNvPr>
          <p:cNvGrpSpPr/>
          <p:nvPr/>
        </p:nvGrpSpPr>
        <p:grpSpPr>
          <a:xfrm>
            <a:off x="3930903" y="563137"/>
            <a:ext cx="4205616" cy="4418738"/>
            <a:chOff x="5181873" y="528072"/>
            <a:chExt cx="4167021" cy="3561705"/>
          </a:xfrm>
          <a:scene3d>
            <a:camera prst="perspectiveRelaxed"/>
            <a:lightRig rig="threePt" dir="t"/>
          </a:scene3d>
        </p:grpSpPr>
        <p:grpSp>
          <p:nvGrpSpPr>
            <p:cNvPr id="3" name="组合 9">
              <a:extLst>
                <a:ext uri="{FF2B5EF4-FFF2-40B4-BE49-F238E27FC236}">
                  <a16:creationId xmlns="" xmlns:a16="http://schemas.microsoft.com/office/drawing/2014/main" id="{B2888968-DC2B-4B68-A75F-61CAF84EE315}"/>
                </a:ext>
              </a:extLst>
            </p:cNvPr>
            <p:cNvGrpSpPr/>
            <p:nvPr/>
          </p:nvGrpSpPr>
          <p:grpSpPr>
            <a:xfrm>
              <a:off x="5181873" y="728840"/>
              <a:ext cx="4167021" cy="3125569"/>
              <a:chOff x="2257299" y="-1153001"/>
              <a:chExt cx="6858000" cy="5079904"/>
            </a:xfrm>
          </p:grpSpPr>
          <p:pic>
            <p:nvPicPr>
              <p:cNvPr id="9" name="图片 8">
                <a:extLst>
                  <a:ext uri="{FF2B5EF4-FFF2-40B4-BE49-F238E27FC236}">
                    <a16:creationId xmlns="" xmlns:a16="http://schemas.microsoft.com/office/drawing/2014/main" id="{CD399BCD-4923-45F2-89C9-502DAAECA59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 b="25927"/>
              <a:stretch/>
            </p:blipFill>
            <p:spPr>
              <a:xfrm>
                <a:off x="2257299" y="-1153001"/>
                <a:ext cx="6858000" cy="5079904"/>
              </a:xfrm>
              <a:prstGeom prst="rect">
                <a:avLst/>
              </a:prstGeom>
            </p:spPr>
          </p:pic>
          <p:pic>
            <p:nvPicPr>
              <p:cNvPr id="147" name="图片 146">
                <a:extLst>
                  <a:ext uri="{FF2B5EF4-FFF2-40B4-BE49-F238E27FC236}">
                    <a16:creationId xmlns="" xmlns:a16="http://schemas.microsoft.com/office/drawing/2014/main" id="{EB259526-FCA5-40C4-BA93-CB87595C8A6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 l="81554" t="72503"/>
              <a:stretch/>
            </p:blipFill>
            <p:spPr>
              <a:xfrm>
                <a:off x="7917845" y="2774654"/>
                <a:ext cx="743852" cy="1108833"/>
              </a:xfrm>
              <a:prstGeom prst="rect">
                <a:avLst/>
              </a:prstGeom>
            </p:spPr>
          </p:pic>
        </p:grpSp>
        <p:grpSp>
          <p:nvGrpSpPr>
            <p:cNvPr id="4" name="组 121"/>
            <p:cNvGrpSpPr/>
            <p:nvPr/>
          </p:nvGrpSpPr>
          <p:grpSpPr>
            <a:xfrm>
              <a:off x="5245588" y="528072"/>
              <a:ext cx="4039594" cy="3561705"/>
              <a:chOff x="2062330" y="932329"/>
              <a:chExt cx="4978303" cy="4518212"/>
            </a:xfrm>
          </p:grpSpPr>
          <p:sp>
            <p:nvSpPr>
              <p:cNvPr id="71" name="矩形 70"/>
              <p:cNvSpPr/>
              <p:nvPr/>
            </p:nvSpPr>
            <p:spPr>
              <a:xfrm>
                <a:off x="2062332" y="932329"/>
                <a:ext cx="4978301" cy="4509247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cxnSp>
            <p:nvCxnSpPr>
              <p:cNvPr id="72" name="直线连接符 71"/>
              <p:cNvCxnSpPr/>
              <p:nvPr/>
            </p:nvCxnSpPr>
            <p:spPr>
              <a:xfrm>
                <a:off x="2062332" y="1129553"/>
                <a:ext cx="497830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线连接符 72"/>
              <p:cNvCxnSpPr/>
              <p:nvPr/>
            </p:nvCxnSpPr>
            <p:spPr>
              <a:xfrm>
                <a:off x="2062332" y="1326775"/>
                <a:ext cx="497830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线连接符 73"/>
              <p:cNvCxnSpPr/>
              <p:nvPr/>
            </p:nvCxnSpPr>
            <p:spPr>
              <a:xfrm>
                <a:off x="2062332" y="1524000"/>
                <a:ext cx="497830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直线连接符 74"/>
              <p:cNvCxnSpPr/>
              <p:nvPr/>
            </p:nvCxnSpPr>
            <p:spPr>
              <a:xfrm>
                <a:off x="2062332" y="1721223"/>
                <a:ext cx="497830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直线连接符 75"/>
              <p:cNvCxnSpPr/>
              <p:nvPr/>
            </p:nvCxnSpPr>
            <p:spPr>
              <a:xfrm>
                <a:off x="2062331" y="1927413"/>
                <a:ext cx="497830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线连接符 76"/>
              <p:cNvCxnSpPr/>
              <p:nvPr/>
            </p:nvCxnSpPr>
            <p:spPr>
              <a:xfrm>
                <a:off x="2062331" y="2124634"/>
                <a:ext cx="497830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直线连接符 77"/>
              <p:cNvCxnSpPr/>
              <p:nvPr/>
            </p:nvCxnSpPr>
            <p:spPr>
              <a:xfrm>
                <a:off x="2062331" y="2321859"/>
                <a:ext cx="497830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直线连接符 78"/>
              <p:cNvCxnSpPr/>
              <p:nvPr/>
            </p:nvCxnSpPr>
            <p:spPr>
              <a:xfrm>
                <a:off x="2062331" y="2519082"/>
                <a:ext cx="497830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线连接符 79"/>
              <p:cNvCxnSpPr/>
              <p:nvPr/>
            </p:nvCxnSpPr>
            <p:spPr>
              <a:xfrm>
                <a:off x="2062331" y="2725272"/>
                <a:ext cx="497830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直线连接符 80"/>
              <p:cNvCxnSpPr/>
              <p:nvPr/>
            </p:nvCxnSpPr>
            <p:spPr>
              <a:xfrm>
                <a:off x="2062331" y="2922493"/>
                <a:ext cx="497830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直线连接符 81"/>
              <p:cNvCxnSpPr/>
              <p:nvPr/>
            </p:nvCxnSpPr>
            <p:spPr>
              <a:xfrm>
                <a:off x="2062331" y="3119718"/>
                <a:ext cx="497830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线连接符 82"/>
              <p:cNvCxnSpPr/>
              <p:nvPr/>
            </p:nvCxnSpPr>
            <p:spPr>
              <a:xfrm>
                <a:off x="2062331" y="3316941"/>
                <a:ext cx="497830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直线连接符 83"/>
              <p:cNvCxnSpPr/>
              <p:nvPr/>
            </p:nvCxnSpPr>
            <p:spPr>
              <a:xfrm>
                <a:off x="2062330" y="3523131"/>
                <a:ext cx="497830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直线连接符 84"/>
              <p:cNvCxnSpPr/>
              <p:nvPr/>
            </p:nvCxnSpPr>
            <p:spPr>
              <a:xfrm>
                <a:off x="2062330" y="3720353"/>
                <a:ext cx="497830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直线连接符 85"/>
              <p:cNvCxnSpPr/>
              <p:nvPr/>
            </p:nvCxnSpPr>
            <p:spPr>
              <a:xfrm>
                <a:off x="2062330" y="3917577"/>
                <a:ext cx="497830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直线连接符 86"/>
              <p:cNvCxnSpPr/>
              <p:nvPr/>
            </p:nvCxnSpPr>
            <p:spPr>
              <a:xfrm>
                <a:off x="2062330" y="4114800"/>
                <a:ext cx="497830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直线连接符 87"/>
              <p:cNvCxnSpPr/>
              <p:nvPr/>
            </p:nvCxnSpPr>
            <p:spPr>
              <a:xfrm>
                <a:off x="2062331" y="4303059"/>
                <a:ext cx="497830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直线连接符 88"/>
              <p:cNvCxnSpPr/>
              <p:nvPr/>
            </p:nvCxnSpPr>
            <p:spPr>
              <a:xfrm>
                <a:off x="2062331" y="4500282"/>
                <a:ext cx="497830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直线连接符 89"/>
              <p:cNvCxnSpPr/>
              <p:nvPr/>
            </p:nvCxnSpPr>
            <p:spPr>
              <a:xfrm>
                <a:off x="2062331" y="4697506"/>
                <a:ext cx="497830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直线连接符 90"/>
              <p:cNvCxnSpPr/>
              <p:nvPr/>
            </p:nvCxnSpPr>
            <p:spPr>
              <a:xfrm>
                <a:off x="2062331" y="4894730"/>
                <a:ext cx="497830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直线连接符 91"/>
              <p:cNvCxnSpPr/>
              <p:nvPr/>
            </p:nvCxnSpPr>
            <p:spPr>
              <a:xfrm>
                <a:off x="2062330" y="5100918"/>
                <a:ext cx="497830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直线连接符 92"/>
              <p:cNvCxnSpPr/>
              <p:nvPr/>
            </p:nvCxnSpPr>
            <p:spPr>
              <a:xfrm>
                <a:off x="2062330" y="5298141"/>
                <a:ext cx="497830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直线连接符 93"/>
              <p:cNvCxnSpPr/>
              <p:nvPr/>
            </p:nvCxnSpPr>
            <p:spPr>
              <a:xfrm>
                <a:off x="2228526" y="932329"/>
                <a:ext cx="0" cy="450924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直线连接符 94"/>
              <p:cNvCxnSpPr/>
              <p:nvPr/>
            </p:nvCxnSpPr>
            <p:spPr>
              <a:xfrm>
                <a:off x="2402276" y="932329"/>
                <a:ext cx="0" cy="450924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直线连接符 95"/>
              <p:cNvCxnSpPr/>
              <p:nvPr/>
            </p:nvCxnSpPr>
            <p:spPr>
              <a:xfrm>
                <a:off x="2576026" y="941294"/>
                <a:ext cx="0" cy="450924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直线连接符 96"/>
              <p:cNvCxnSpPr/>
              <p:nvPr/>
            </p:nvCxnSpPr>
            <p:spPr>
              <a:xfrm>
                <a:off x="2749775" y="941294"/>
                <a:ext cx="0" cy="450924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直线连接符 97"/>
              <p:cNvCxnSpPr/>
              <p:nvPr/>
            </p:nvCxnSpPr>
            <p:spPr>
              <a:xfrm>
                <a:off x="2926672" y="932329"/>
                <a:ext cx="0" cy="450924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直线连接符 98"/>
              <p:cNvCxnSpPr/>
              <p:nvPr/>
            </p:nvCxnSpPr>
            <p:spPr>
              <a:xfrm>
                <a:off x="3100421" y="932329"/>
                <a:ext cx="0" cy="450924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直线连接符 99"/>
              <p:cNvCxnSpPr/>
              <p:nvPr/>
            </p:nvCxnSpPr>
            <p:spPr>
              <a:xfrm>
                <a:off x="3274171" y="941294"/>
                <a:ext cx="0" cy="450924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直线连接符 100"/>
              <p:cNvCxnSpPr/>
              <p:nvPr/>
            </p:nvCxnSpPr>
            <p:spPr>
              <a:xfrm>
                <a:off x="3447921" y="941294"/>
                <a:ext cx="0" cy="450924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" name="直线连接符 101"/>
              <p:cNvCxnSpPr/>
              <p:nvPr/>
            </p:nvCxnSpPr>
            <p:spPr>
              <a:xfrm>
                <a:off x="3610968" y="932329"/>
                <a:ext cx="0" cy="450924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直线连接符 102"/>
              <p:cNvCxnSpPr/>
              <p:nvPr/>
            </p:nvCxnSpPr>
            <p:spPr>
              <a:xfrm>
                <a:off x="3784717" y="932329"/>
                <a:ext cx="0" cy="450924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直线连接符 103"/>
              <p:cNvCxnSpPr/>
              <p:nvPr/>
            </p:nvCxnSpPr>
            <p:spPr>
              <a:xfrm>
                <a:off x="3958468" y="941294"/>
                <a:ext cx="0" cy="450924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" name="直线连接符 104"/>
              <p:cNvCxnSpPr/>
              <p:nvPr/>
            </p:nvCxnSpPr>
            <p:spPr>
              <a:xfrm>
                <a:off x="4132217" y="941294"/>
                <a:ext cx="0" cy="450924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直线连接符 105"/>
              <p:cNvCxnSpPr/>
              <p:nvPr/>
            </p:nvCxnSpPr>
            <p:spPr>
              <a:xfrm>
                <a:off x="4309114" y="932329"/>
                <a:ext cx="0" cy="450924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直线连接符 106"/>
              <p:cNvCxnSpPr/>
              <p:nvPr/>
            </p:nvCxnSpPr>
            <p:spPr>
              <a:xfrm>
                <a:off x="4482863" y="932329"/>
                <a:ext cx="0" cy="450924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直线连接符 107"/>
              <p:cNvCxnSpPr/>
              <p:nvPr/>
            </p:nvCxnSpPr>
            <p:spPr>
              <a:xfrm>
                <a:off x="4656613" y="941294"/>
                <a:ext cx="0" cy="450924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" name="直线连接符 108"/>
              <p:cNvCxnSpPr/>
              <p:nvPr/>
            </p:nvCxnSpPr>
            <p:spPr>
              <a:xfrm>
                <a:off x="4830362" y="941294"/>
                <a:ext cx="0" cy="450924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" name="直线连接符 109"/>
              <p:cNvCxnSpPr/>
              <p:nvPr/>
            </p:nvCxnSpPr>
            <p:spPr>
              <a:xfrm>
                <a:off x="5000965" y="941294"/>
                <a:ext cx="0" cy="450924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" name="直线连接符 110"/>
              <p:cNvCxnSpPr/>
              <p:nvPr/>
            </p:nvCxnSpPr>
            <p:spPr>
              <a:xfrm>
                <a:off x="5174715" y="941294"/>
                <a:ext cx="0" cy="450924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2" name="直线连接符 111"/>
              <p:cNvCxnSpPr/>
              <p:nvPr/>
            </p:nvCxnSpPr>
            <p:spPr>
              <a:xfrm>
                <a:off x="5351611" y="932329"/>
                <a:ext cx="0" cy="450924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" name="直线连接符 112"/>
              <p:cNvCxnSpPr/>
              <p:nvPr/>
            </p:nvCxnSpPr>
            <p:spPr>
              <a:xfrm>
                <a:off x="5525361" y="932329"/>
                <a:ext cx="0" cy="450924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" name="直线连接符 113"/>
              <p:cNvCxnSpPr/>
              <p:nvPr/>
            </p:nvCxnSpPr>
            <p:spPr>
              <a:xfrm>
                <a:off x="5699111" y="941294"/>
                <a:ext cx="0" cy="450924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" name="直线连接符 114"/>
              <p:cNvCxnSpPr/>
              <p:nvPr/>
            </p:nvCxnSpPr>
            <p:spPr>
              <a:xfrm>
                <a:off x="5872860" y="941294"/>
                <a:ext cx="0" cy="450924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直线连接符 115"/>
              <p:cNvCxnSpPr/>
              <p:nvPr/>
            </p:nvCxnSpPr>
            <p:spPr>
              <a:xfrm>
                <a:off x="6035907" y="932329"/>
                <a:ext cx="0" cy="450924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直线连接符 116"/>
              <p:cNvCxnSpPr/>
              <p:nvPr/>
            </p:nvCxnSpPr>
            <p:spPr>
              <a:xfrm>
                <a:off x="6209657" y="932329"/>
                <a:ext cx="0" cy="450924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直线连接符 117"/>
              <p:cNvCxnSpPr/>
              <p:nvPr/>
            </p:nvCxnSpPr>
            <p:spPr>
              <a:xfrm>
                <a:off x="6383407" y="941294"/>
                <a:ext cx="0" cy="450924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" name="直线连接符 118"/>
              <p:cNvCxnSpPr/>
              <p:nvPr/>
            </p:nvCxnSpPr>
            <p:spPr>
              <a:xfrm>
                <a:off x="6557156" y="941294"/>
                <a:ext cx="0" cy="450924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" name="直线连接符 119"/>
              <p:cNvCxnSpPr/>
              <p:nvPr/>
            </p:nvCxnSpPr>
            <p:spPr>
              <a:xfrm>
                <a:off x="6734053" y="932329"/>
                <a:ext cx="0" cy="450924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148" name="图片 147">
            <a:extLst>
              <a:ext uri="{FF2B5EF4-FFF2-40B4-BE49-F238E27FC236}">
                <a16:creationId xmlns="" xmlns:a16="http://schemas.microsoft.com/office/drawing/2014/main" id="{330A2FCE-FA74-45CC-BD2A-DC50AB5E1F3D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7870" y="1685888"/>
            <a:ext cx="3351150" cy="2647934"/>
          </a:xfrm>
          <a:prstGeom prst="rect">
            <a:avLst/>
          </a:prstGeom>
          <a:ln>
            <a:solidFill>
              <a:srgbClr val="00B0F0"/>
            </a:solidFill>
          </a:ln>
        </p:spPr>
      </p:pic>
      <p:sp>
        <p:nvSpPr>
          <p:cNvPr id="13" name="矩形: 圆角 12">
            <a:extLst>
              <a:ext uri="{FF2B5EF4-FFF2-40B4-BE49-F238E27FC236}">
                <a16:creationId xmlns="" xmlns:a16="http://schemas.microsoft.com/office/drawing/2014/main" id="{26FCE764-F941-4534-A46D-D4DD85A268FB}"/>
              </a:ext>
            </a:extLst>
          </p:cNvPr>
          <p:cNvSpPr/>
          <p:nvPr/>
        </p:nvSpPr>
        <p:spPr>
          <a:xfrm>
            <a:off x="296901" y="4981875"/>
            <a:ext cx="2207942" cy="43204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Government Departments</a:t>
            </a:r>
            <a:endParaRPr lang="zh-CN" alt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9" name="矩形: 圆角 148">
            <a:extLst>
              <a:ext uri="{FF2B5EF4-FFF2-40B4-BE49-F238E27FC236}">
                <a16:creationId xmlns="" xmlns:a16="http://schemas.microsoft.com/office/drawing/2014/main" id="{2BC72B05-25BE-4201-854B-FF897F539C62}"/>
              </a:ext>
            </a:extLst>
          </p:cNvPr>
          <p:cNvSpPr/>
          <p:nvPr/>
        </p:nvSpPr>
        <p:spPr>
          <a:xfrm>
            <a:off x="296901" y="5558022"/>
            <a:ext cx="2207942" cy="43204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Disaster Manager</a:t>
            </a:r>
            <a:endParaRPr lang="zh-CN" alt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0" name="矩形: 圆角 149">
            <a:extLst>
              <a:ext uri="{FF2B5EF4-FFF2-40B4-BE49-F238E27FC236}">
                <a16:creationId xmlns="" xmlns:a16="http://schemas.microsoft.com/office/drawing/2014/main" id="{79CE6469-2E49-4169-8CEA-7CB4B89155B9}"/>
              </a:ext>
            </a:extLst>
          </p:cNvPr>
          <p:cNvSpPr/>
          <p:nvPr/>
        </p:nvSpPr>
        <p:spPr>
          <a:xfrm>
            <a:off x="299269" y="6161178"/>
            <a:ext cx="2207942" cy="432042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Private Sectors</a:t>
            </a:r>
            <a:endParaRPr lang="zh-CN" alt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右大括号 13">
            <a:extLst>
              <a:ext uri="{FF2B5EF4-FFF2-40B4-BE49-F238E27FC236}">
                <a16:creationId xmlns="" xmlns:a16="http://schemas.microsoft.com/office/drawing/2014/main" id="{A67D0326-BB46-4E6E-BD42-27247D4902CC}"/>
              </a:ext>
            </a:extLst>
          </p:cNvPr>
          <p:cNvSpPr/>
          <p:nvPr/>
        </p:nvSpPr>
        <p:spPr>
          <a:xfrm>
            <a:off x="2584295" y="5118415"/>
            <a:ext cx="190251" cy="1336983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" name="连接符: 肘形 15">
            <a:extLst>
              <a:ext uri="{FF2B5EF4-FFF2-40B4-BE49-F238E27FC236}">
                <a16:creationId xmlns="" xmlns:a16="http://schemas.microsoft.com/office/drawing/2014/main" id="{38E31784-6FF8-4847-A82E-77B0AFD212FD}"/>
              </a:ext>
            </a:extLst>
          </p:cNvPr>
          <p:cNvCxnSpPr>
            <a:stCxn id="63" idx="1"/>
            <a:endCxn id="14" idx="1"/>
          </p:cNvCxnSpPr>
          <p:nvPr/>
        </p:nvCxnSpPr>
        <p:spPr>
          <a:xfrm rot="10800000" flipV="1">
            <a:off x="2774546" y="4661598"/>
            <a:ext cx="677214" cy="1125304"/>
          </a:xfrm>
          <a:prstGeom prst="bentConnector3">
            <a:avLst>
              <a:gd name="adj1" fmla="val 57082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AD83F638-8022-40D0-940C-1B7478472019}"/>
              </a:ext>
            </a:extLst>
          </p:cNvPr>
          <p:cNvSpPr txBox="1"/>
          <p:nvPr/>
        </p:nvSpPr>
        <p:spPr>
          <a:xfrm>
            <a:off x="5425033" y="5358379"/>
            <a:ext cx="17668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/>
              <a:t>Collaboration</a:t>
            </a:r>
          </a:p>
          <a:p>
            <a:r>
              <a:rPr lang="en-US" altLang="zh-CN" b="1" dirty="0"/>
              <a:t>For One Grid</a:t>
            </a:r>
            <a:endParaRPr lang="zh-CN" altLang="en-US" b="1" dirty="0"/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E22C49C5-F91C-45E0-B969-AC25978A5412}"/>
              </a:ext>
            </a:extLst>
          </p:cNvPr>
          <p:cNvSpPr txBox="1"/>
          <p:nvPr/>
        </p:nvSpPr>
        <p:spPr>
          <a:xfrm>
            <a:off x="876205" y="1249218"/>
            <a:ext cx="2864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Data Centric Operation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任意多边形: 形状 19">
            <a:extLst>
              <a:ext uri="{FF2B5EF4-FFF2-40B4-BE49-F238E27FC236}">
                <a16:creationId xmlns="" xmlns:a16="http://schemas.microsoft.com/office/drawing/2014/main" id="{7005486D-40F4-4298-9D9D-5EBA2F78C7F9}"/>
              </a:ext>
            </a:extLst>
          </p:cNvPr>
          <p:cNvSpPr/>
          <p:nvPr/>
        </p:nvSpPr>
        <p:spPr>
          <a:xfrm>
            <a:off x="4885539" y="2248255"/>
            <a:ext cx="157294" cy="117445"/>
          </a:xfrm>
          <a:custGeom>
            <a:avLst/>
            <a:gdLst>
              <a:gd name="connsiteX0" fmla="*/ 25167 w 209725"/>
              <a:gd name="connsiteY0" fmla="*/ 4194 h 117445"/>
              <a:gd name="connsiteX1" fmla="*/ 209725 w 209725"/>
              <a:gd name="connsiteY1" fmla="*/ 0 h 117445"/>
              <a:gd name="connsiteX2" fmla="*/ 188753 w 209725"/>
              <a:gd name="connsiteY2" fmla="*/ 117445 h 117445"/>
              <a:gd name="connsiteX3" fmla="*/ 0 w 209725"/>
              <a:gd name="connsiteY3" fmla="*/ 109056 h 117445"/>
              <a:gd name="connsiteX4" fmla="*/ 25167 w 209725"/>
              <a:gd name="connsiteY4" fmla="*/ 4194 h 1174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725" h="117445">
                <a:moveTo>
                  <a:pt x="25167" y="4194"/>
                </a:moveTo>
                <a:lnTo>
                  <a:pt x="209725" y="0"/>
                </a:lnTo>
                <a:lnTo>
                  <a:pt x="188753" y="117445"/>
                </a:lnTo>
                <a:lnTo>
                  <a:pt x="0" y="109056"/>
                </a:lnTo>
                <a:lnTo>
                  <a:pt x="25167" y="4194"/>
                </a:lnTo>
                <a:close/>
              </a:path>
            </a:pathLst>
          </a:cu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2" name="连接符: 肘形 21">
            <a:extLst>
              <a:ext uri="{FF2B5EF4-FFF2-40B4-BE49-F238E27FC236}">
                <a16:creationId xmlns="" xmlns:a16="http://schemas.microsoft.com/office/drawing/2014/main" id="{B1127230-9F71-4A56-A151-5BFA9B7C703C}"/>
              </a:ext>
            </a:extLst>
          </p:cNvPr>
          <p:cNvCxnSpPr>
            <a:cxnSpLocks/>
          </p:cNvCxnSpPr>
          <p:nvPr/>
        </p:nvCxnSpPr>
        <p:spPr>
          <a:xfrm rot="16200000" flipV="1">
            <a:off x="4322280" y="1532016"/>
            <a:ext cx="952150" cy="480319"/>
          </a:xfrm>
          <a:prstGeom prst="bentConnector3">
            <a:avLst>
              <a:gd name="adj1" fmla="val 50000"/>
            </a:avLst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95ECF2C9-74B5-492B-BEB5-60DCFA011111}"/>
              </a:ext>
            </a:extLst>
          </p:cNvPr>
          <p:cNvSpPr txBox="1"/>
          <p:nvPr/>
        </p:nvSpPr>
        <p:spPr>
          <a:xfrm>
            <a:off x="4024550" y="1018017"/>
            <a:ext cx="16208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5KM</a:t>
            </a:r>
            <a:r>
              <a:rPr lang="en-US" altLang="zh-CN" sz="1400" b="1" dirty="0"/>
              <a:t> Resolution</a:t>
            </a:r>
            <a:endParaRPr lang="zh-CN" altLang="en-US" sz="1400" b="1" dirty="0"/>
          </a:p>
        </p:txBody>
      </p:sp>
    </p:spTree>
    <p:extLst>
      <p:ext uri="{BB962C8B-B14F-4D97-AF65-F5344CB8AC3E}">
        <p14:creationId xmlns="" xmlns:p14="http://schemas.microsoft.com/office/powerpoint/2010/main" val="151155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>
            <a:extLst>
              <a:ext uri="{FF2B5EF4-FFF2-40B4-BE49-F238E27FC236}">
                <a16:creationId xmlns="" xmlns:a16="http://schemas.microsoft.com/office/drawing/2014/main" id="{62A90147-4BF0-4692-9042-66F76F75BBC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8752" y="2208708"/>
            <a:ext cx="3414563" cy="3983149"/>
          </a:xfrm>
          <a:prstGeom prst="rect">
            <a:avLst/>
          </a:prstGeom>
          <a:ln>
            <a:noFill/>
          </a:ln>
        </p:spPr>
      </p:pic>
      <p:sp>
        <p:nvSpPr>
          <p:cNvPr id="39" name="矩形 38">
            <a:extLst>
              <a:ext uri="{FF2B5EF4-FFF2-40B4-BE49-F238E27FC236}">
                <a16:creationId xmlns="" xmlns:a16="http://schemas.microsoft.com/office/drawing/2014/main" id="{B1D396A7-D17C-4406-8160-7D9C29687E7E}"/>
              </a:ext>
            </a:extLst>
          </p:cNvPr>
          <p:cNvSpPr/>
          <p:nvPr/>
        </p:nvSpPr>
        <p:spPr>
          <a:xfrm>
            <a:off x="174354" y="1955921"/>
            <a:ext cx="3974519" cy="4844265"/>
          </a:xfrm>
          <a:prstGeom prst="rect">
            <a:avLst/>
          </a:prstGeom>
          <a:noFill/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>
            <a:extLst>
              <a:ext uri="{FF2B5EF4-FFF2-40B4-BE49-F238E27FC236}">
                <a16:creationId xmlns="" xmlns:a16="http://schemas.microsoft.com/office/drawing/2014/main" id="{8BB0519C-65FC-4526-B7A8-27F6805D40F7}"/>
              </a:ext>
            </a:extLst>
          </p:cNvPr>
          <p:cNvSpPr/>
          <p:nvPr/>
        </p:nvSpPr>
        <p:spPr>
          <a:xfrm>
            <a:off x="174354" y="2487508"/>
            <a:ext cx="3974518" cy="3580544"/>
          </a:xfrm>
          <a:prstGeom prst="rect">
            <a:avLst/>
          </a:prstGeom>
          <a:noFill/>
          <a:ln w="190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>
            <a:extLst>
              <a:ext uri="{FF2B5EF4-FFF2-40B4-BE49-F238E27FC236}">
                <a16:creationId xmlns="" xmlns:a16="http://schemas.microsoft.com/office/drawing/2014/main" id="{102CDEA1-AD94-43D8-A91D-1AAC9EB3FCB3}"/>
              </a:ext>
            </a:extLst>
          </p:cNvPr>
          <p:cNvSpPr/>
          <p:nvPr/>
        </p:nvSpPr>
        <p:spPr>
          <a:xfrm>
            <a:off x="174355" y="1740164"/>
            <a:ext cx="4253501" cy="4258638"/>
          </a:xfrm>
          <a:prstGeom prst="rect">
            <a:avLst/>
          </a:prstGeom>
          <a:noFill/>
          <a:ln w="190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>
            <a:extLst>
              <a:ext uri="{FF2B5EF4-FFF2-40B4-BE49-F238E27FC236}">
                <a16:creationId xmlns="" xmlns:a16="http://schemas.microsoft.com/office/drawing/2014/main" id="{59D59662-452B-4BEF-AA54-B249B62FD296}"/>
              </a:ext>
            </a:extLst>
          </p:cNvPr>
          <p:cNvSpPr/>
          <p:nvPr/>
        </p:nvSpPr>
        <p:spPr>
          <a:xfrm>
            <a:off x="2339634" y="3116901"/>
            <a:ext cx="1020995" cy="965771"/>
          </a:xfrm>
          <a:prstGeom prst="rect">
            <a:avLst/>
          </a:prstGeom>
          <a:noFill/>
          <a:ln w="19050">
            <a:solidFill>
              <a:srgbClr val="B21E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>
            <a:extLst>
              <a:ext uri="{FF2B5EF4-FFF2-40B4-BE49-F238E27FC236}">
                <a16:creationId xmlns="" xmlns:a16="http://schemas.microsoft.com/office/drawing/2014/main" id="{76C40147-0E9D-46C0-B3FB-F5CA19174F96}"/>
              </a:ext>
            </a:extLst>
          </p:cNvPr>
          <p:cNvSpPr/>
          <p:nvPr/>
        </p:nvSpPr>
        <p:spPr>
          <a:xfrm>
            <a:off x="1611453" y="4190550"/>
            <a:ext cx="1934110" cy="2206123"/>
          </a:xfrm>
          <a:prstGeom prst="rect">
            <a:avLst/>
          </a:prstGeom>
          <a:noFill/>
          <a:ln w="190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>
            <a:extLst>
              <a:ext uri="{FF2B5EF4-FFF2-40B4-BE49-F238E27FC236}">
                <a16:creationId xmlns="" xmlns:a16="http://schemas.microsoft.com/office/drawing/2014/main" id="{277F9349-44AB-4CBC-AC37-50D0ABC8316C}"/>
              </a:ext>
            </a:extLst>
          </p:cNvPr>
          <p:cNvSpPr/>
          <p:nvPr/>
        </p:nvSpPr>
        <p:spPr>
          <a:xfrm>
            <a:off x="617428" y="2418257"/>
            <a:ext cx="3044102" cy="4235935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48DE6407-6354-4680-93B5-ED7BAC751055}"/>
              </a:ext>
            </a:extLst>
          </p:cNvPr>
          <p:cNvSpPr txBox="1"/>
          <p:nvPr/>
        </p:nvSpPr>
        <p:spPr>
          <a:xfrm flipH="1">
            <a:off x="2799291" y="1705676"/>
            <a:ext cx="17244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C55A1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GRAPES-MESO/RAFS-10KM</a:t>
            </a:r>
            <a:endParaRPr lang="zh-CN" altLang="en-US" sz="1200" dirty="0">
              <a:solidFill>
                <a:srgbClr val="C55A1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2E17545A-5D68-487D-AE14-03AB406720A1}"/>
              </a:ext>
            </a:extLst>
          </p:cNvPr>
          <p:cNvSpPr txBox="1"/>
          <p:nvPr/>
        </p:nvSpPr>
        <p:spPr>
          <a:xfrm flipH="1">
            <a:off x="3329709" y="1936443"/>
            <a:ext cx="7948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70AD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NMC-5KM</a:t>
            </a:r>
            <a:endParaRPr lang="zh-CN" altLang="en-US" sz="1200" dirty="0">
              <a:solidFill>
                <a:srgbClr val="70AD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4D412BA8-29EA-45F6-A489-BF594F2B47C0}"/>
              </a:ext>
            </a:extLst>
          </p:cNvPr>
          <p:cNvSpPr txBox="1"/>
          <p:nvPr/>
        </p:nvSpPr>
        <p:spPr>
          <a:xfrm flipH="1">
            <a:off x="3661530" y="2476058"/>
            <a:ext cx="5953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BJ-9KM</a:t>
            </a:r>
            <a:endParaRPr lang="zh-CN" altLang="en-US" sz="1200" dirty="0">
              <a:solidFill>
                <a:srgbClr val="7030A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="" xmlns:a16="http://schemas.microsoft.com/office/drawing/2014/main" id="{619AF858-1502-49DC-B5FC-25F17D0D7CF3}"/>
              </a:ext>
            </a:extLst>
          </p:cNvPr>
          <p:cNvSpPr txBox="1"/>
          <p:nvPr/>
        </p:nvSpPr>
        <p:spPr>
          <a:xfrm flipH="1">
            <a:off x="2956580" y="6384689"/>
            <a:ext cx="7948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SH-9KM</a:t>
            </a:r>
            <a:endParaRPr lang="zh-CN" altLang="en-US" sz="12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文本框 47">
            <a:extLst>
              <a:ext uri="{FF2B5EF4-FFF2-40B4-BE49-F238E27FC236}">
                <a16:creationId xmlns="" xmlns:a16="http://schemas.microsoft.com/office/drawing/2014/main" id="{98BDD099-3F40-4F1B-9109-62D34E66E160}"/>
              </a:ext>
            </a:extLst>
          </p:cNvPr>
          <p:cNvSpPr txBox="1"/>
          <p:nvPr/>
        </p:nvSpPr>
        <p:spPr>
          <a:xfrm flipH="1">
            <a:off x="3004345" y="4206681"/>
            <a:ext cx="7948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BF9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SH-9KM</a:t>
            </a:r>
            <a:endParaRPr lang="zh-CN" altLang="en-US" sz="1200" dirty="0">
              <a:solidFill>
                <a:srgbClr val="BF9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="" xmlns:a16="http://schemas.microsoft.com/office/drawing/2014/main" id="{293E5B14-D02D-4BAD-8B9B-9120DA813F1E}"/>
              </a:ext>
            </a:extLst>
          </p:cNvPr>
          <p:cNvSpPr/>
          <p:nvPr/>
        </p:nvSpPr>
        <p:spPr>
          <a:xfrm>
            <a:off x="1811798" y="4781315"/>
            <a:ext cx="1548831" cy="108978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文本框 49">
            <a:extLst>
              <a:ext uri="{FF2B5EF4-FFF2-40B4-BE49-F238E27FC236}">
                <a16:creationId xmlns="" xmlns:a16="http://schemas.microsoft.com/office/drawing/2014/main" id="{7B0C204A-35CA-4507-A04F-C7145A71016C}"/>
              </a:ext>
            </a:extLst>
          </p:cNvPr>
          <p:cNvSpPr txBox="1"/>
          <p:nvPr/>
        </p:nvSpPr>
        <p:spPr>
          <a:xfrm flipH="1">
            <a:off x="2773646" y="4773821"/>
            <a:ext cx="7948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GZ-3KM</a:t>
            </a:r>
            <a:endParaRPr lang="zh-CN" altLang="en-US" sz="12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文本框 50">
            <a:extLst>
              <a:ext uri="{FF2B5EF4-FFF2-40B4-BE49-F238E27FC236}">
                <a16:creationId xmlns="" xmlns:a16="http://schemas.microsoft.com/office/drawing/2014/main" id="{A6711A11-51B4-4135-8867-E4E36A73ECCD}"/>
              </a:ext>
            </a:extLst>
          </p:cNvPr>
          <p:cNvSpPr txBox="1"/>
          <p:nvPr/>
        </p:nvSpPr>
        <p:spPr>
          <a:xfrm>
            <a:off x="-214346" y="0"/>
            <a:ext cx="869141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Multi-scale Models &amp;  5KM Gridded Guidance  </a:t>
            </a:r>
            <a:endParaRPr lang="en-US" altLang="zh-CN" sz="2800" b="1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available both </a:t>
            </a:r>
            <a:r>
              <a:rPr lang="en-US" altLang="zh-CN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Private and Public Cloud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文本框 51">
            <a:extLst>
              <a:ext uri="{FF2B5EF4-FFF2-40B4-BE49-F238E27FC236}">
                <a16:creationId xmlns="" xmlns:a16="http://schemas.microsoft.com/office/drawing/2014/main" id="{6E7324AA-20CC-4B38-9B0C-5F5B521DBD0D}"/>
              </a:ext>
            </a:extLst>
          </p:cNvPr>
          <p:cNvSpPr txBox="1"/>
          <p:nvPr/>
        </p:nvSpPr>
        <p:spPr>
          <a:xfrm>
            <a:off x="4737284" y="1874886"/>
            <a:ext cx="44067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Public Cloud </a:t>
            </a:r>
            <a:endParaRPr lang="en-US" altLang="zh-CN" sz="20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for </a:t>
            </a:r>
            <a:r>
              <a:rPr lang="en-US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Fast and Widely sharing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文本框 52">
            <a:extLst>
              <a:ext uri="{FF2B5EF4-FFF2-40B4-BE49-F238E27FC236}">
                <a16:creationId xmlns="" xmlns:a16="http://schemas.microsoft.com/office/drawing/2014/main" id="{B469A098-15A5-48B3-9950-CE6544920D99}"/>
              </a:ext>
            </a:extLst>
          </p:cNvPr>
          <p:cNvSpPr txBox="1"/>
          <p:nvPr/>
        </p:nvSpPr>
        <p:spPr>
          <a:xfrm>
            <a:off x="4714876" y="3143248"/>
            <a:ext cx="46434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</a:t>
            </a:r>
            <a:r>
              <a:rPr lang="en-US" altLang="zh-CN" dirty="0" smtClean="0"/>
              <a:t>ould </a:t>
            </a:r>
            <a:r>
              <a:rPr lang="en-US" altLang="zh-CN" dirty="0"/>
              <a:t>be</a:t>
            </a:r>
            <a:r>
              <a:rPr lang="zh-CN" altLang="en-US" dirty="0"/>
              <a:t> </a:t>
            </a:r>
            <a:r>
              <a:rPr lang="en-US" altLang="zh-CN" dirty="0"/>
              <a:t>an </a:t>
            </a:r>
            <a:r>
              <a:rPr lang="en-US" altLang="zh-CN" dirty="0" smtClean="0"/>
              <a:t>option</a:t>
            </a:r>
          </a:p>
          <a:p>
            <a:r>
              <a:rPr lang="en-US" altLang="zh-CN" dirty="0" smtClean="0"/>
              <a:t> </a:t>
            </a:r>
            <a:r>
              <a:rPr lang="en-US" altLang="zh-CN" dirty="0"/>
              <a:t>for </a:t>
            </a:r>
            <a:r>
              <a:rPr lang="en-US" altLang="zh-CN" dirty="0" smtClean="0"/>
              <a:t> other  countries and WIS </a:t>
            </a:r>
            <a:endParaRPr lang="zh-CN" altLang="en-US" dirty="0"/>
          </a:p>
        </p:txBody>
      </p:sp>
    </p:spTree>
    <p:extLst>
      <p:ext uri="{BB962C8B-B14F-4D97-AF65-F5344CB8AC3E}">
        <p14:creationId xmlns="" xmlns:p14="http://schemas.microsoft.com/office/powerpoint/2010/main" val="932999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95536" y="908720"/>
            <a:ext cx="85689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Within 2017-2019 , Build  One meteorological </a:t>
            </a:r>
            <a:r>
              <a:rPr lang="en-US" altLang="zh-CN" b="1" dirty="0">
                <a:latin typeface="微软雅黑" pitchFamily="34" charset="-122"/>
                <a:ea typeface="微软雅黑" pitchFamily="34" charset="-122"/>
              </a:rPr>
              <a:t>big data cloud </a:t>
            </a:r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platform , Merging the Applications.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79512" y="2132856"/>
            <a:ext cx="896448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200" dirty="0" smtClean="0">
                <a:latin typeface="Times New Roman" pitchFamily="18" charset="0"/>
                <a:cs typeface="Times New Roman" pitchFamily="18" charset="0"/>
              </a:rPr>
              <a:t>2016-2017: to Start </a:t>
            </a:r>
            <a:r>
              <a:rPr lang="en-US" altLang="zh-CN" sz="2200" dirty="0">
                <a:latin typeface="Times New Roman" pitchFamily="18" charset="0"/>
                <a:cs typeface="Times New Roman" pitchFamily="18" charset="0"/>
              </a:rPr>
              <a:t>the cloud platform </a:t>
            </a:r>
            <a:r>
              <a:rPr lang="en-US" altLang="zh-CN" sz="2200" dirty="0" smtClean="0">
                <a:latin typeface="Times New Roman" pitchFamily="18" charset="0"/>
                <a:cs typeface="Times New Roman" pitchFamily="18" charset="0"/>
              </a:rPr>
              <a:t>design and construction </a:t>
            </a:r>
            <a:r>
              <a:rPr lang="en-US" altLang="zh-CN" sz="2200" dirty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US" altLang="zh-CN" sz="2200" dirty="0" smtClean="0">
                <a:latin typeface="Times New Roman" pitchFamily="18" charset="0"/>
                <a:cs typeface="Times New Roman" pitchFamily="18" charset="0"/>
              </a:rPr>
              <a:t>national center, initially </a:t>
            </a:r>
            <a:r>
              <a:rPr lang="en-US" altLang="zh-CN" sz="2200" dirty="0">
                <a:latin typeface="Times New Roman" pitchFamily="18" charset="0"/>
                <a:cs typeface="Times New Roman" pitchFamily="18" charset="0"/>
              </a:rPr>
              <a:t>provide big data resources </a:t>
            </a:r>
            <a:r>
              <a:rPr lang="en-US" altLang="zh-CN" sz="2200" dirty="0" smtClean="0">
                <a:latin typeface="Times New Roman" pitchFamily="18" charset="0"/>
                <a:cs typeface="Times New Roman" pitchFamily="18" charset="0"/>
              </a:rPr>
              <a:t>services    (small sized hardware ; Metadata service , data storage &amp; sharing  , a few applications  adjustment,   data collection  outside   CMA ) .</a:t>
            </a:r>
          </a:p>
          <a:p>
            <a:endParaRPr lang="en-US" altLang="zh-CN" sz="2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2200" dirty="0">
                <a:latin typeface="Times New Roman" pitchFamily="18" charset="0"/>
                <a:cs typeface="Times New Roman" pitchFamily="18" charset="0"/>
              </a:rPr>
              <a:t>2018: </a:t>
            </a:r>
            <a:r>
              <a:rPr lang="en-US" altLang="zh-CN" sz="2200" dirty="0" smtClean="0">
                <a:latin typeface="Times New Roman" pitchFamily="18" charset="0"/>
                <a:cs typeface="Times New Roman" pitchFamily="18" charset="0"/>
              </a:rPr>
              <a:t> to Complete  </a:t>
            </a:r>
            <a:r>
              <a:rPr lang="en-US" altLang="zh-CN" sz="2200" dirty="0">
                <a:latin typeface="Times New Roman" pitchFamily="18" charset="0"/>
                <a:cs typeface="Times New Roman" pitchFamily="18" charset="0"/>
              </a:rPr>
              <a:t>cloud </a:t>
            </a:r>
            <a:r>
              <a:rPr lang="en-US" altLang="zh-CN" sz="2200" dirty="0" smtClean="0">
                <a:latin typeface="Times New Roman" pitchFamily="18" charset="0"/>
                <a:cs typeface="Times New Roman" pitchFamily="18" charset="0"/>
              </a:rPr>
              <a:t>platform </a:t>
            </a:r>
            <a:r>
              <a:rPr lang="en-US" altLang="zh-CN" sz="2200" dirty="0">
                <a:latin typeface="Times New Roman" pitchFamily="18" charset="0"/>
                <a:cs typeface="Times New Roman" pitchFamily="18" charset="0"/>
              </a:rPr>
              <a:t>in the national </a:t>
            </a:r>
            <a:r>
              <a:rPr lang="en-US" altLang="zh-CN" sz="2200" dirty="0" smtClean="0">
                <a:latin typeface="Times New Roman" pitchFamily="18" charset="0"/>
                <a:cs typeface="Times New Roman" pitchFamily="18" charset="0"/>
              </a:rPr>
              <a:t>center </a:t>
            </a:r>
            <a:r>
              <a:rPr lang="en-US" altLang="zh-CN" sz="2200" dirty="0">
                <a:latin typeface="Times New Roman" pitchFamily="18" charset="0"/>
                <a:cs typeface="Times New Roman" pitchFamily="18" charset="0"/>
              </a:rPr>
              <a:t>and </a:t>
            </a:r>
            <a:r>
              <a:rPr lang="en-US" altLang="zh-CN" sz="2200" dirty="0" smtClean="0">
                <a:latin typeface="Times New Roman" pitchFamily="18" charset="0"/>
                <a:cs typeface="Times New Roman" pitchFamily="18" charset="0"/>
              </a:rPr>
              <a:t>some </a:t>
            </a:r>
            <a:r>
              <a:rPr lang="en-US" altLang="zh-CN" sz="2200" dirty="0">
                <a:latin typeface="Times New Roman" pitchFamily="18" charset="0"/>
                <a:cs typeface="Times New Roman" pitchFamily="18" charset="0"/>
              </a:rPr>
              <a:t>provinces, </a:t>
            </a:r>
            <a:r>
              <a:rPr lang="en-US" altLang="zh-CN" sz="2200" dirty="0" smtClean="0">
                <a:latin typeface="Times New Roman" pitchFamily="18" charset="0"/>
                <a:cs typeface="Times New Roman" pitchFamily="18" charset="0"/>
              </a:rPr>
              <a:t>support </a:t>
            </a:r>
            <a:r>
              <a:rPr lang="en-US" altLang="zh-CN" sz="2200" dirty="0">
                <a:latin typeface="Times New Roman" pitchFamily="18" charset="0"/>
                <a:cs typeface="Times New Roman" pitchFamily="18" charset="0"/>
              </a:rPr>
              <a:t>the development of observation, weather, climate, service, scientific research </a:t>
            </a:r>
            <a:r>
              <a:rPr lang="en-US" altLang="zh-CN" sz="2200" dirty="0" smtClean="0">
                <a:latin typeface="Times New Roman" pitchFamily="18" charset="0"/>
                <a:cs typeface="Times New Roman" pitchFamily="18" charset="0"/>
              </a:rPr>
              <a:t> applications.</a:t>
            </a:r>
          </a:p>
          <a:p>
            <a:endParaRPr lang="en-US" altLang="zh-CN" sz="2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2200" dirty="0">
                <a:latin typeface="Times New Roman" pitchFamily="18" charset="0"/>
                <a:cs typeface="Times New Roman" pitchFamily="18" charset="0"/>
              </a:rPr>
              <a:t>2019: </a:t>
            </a:r>
            <a:r>
              <a:rPr lang="en-US" altLang="zh-CN" sz="2200" dirty="0" smtClean="0">
                <a:latin typeface="Times New Roman" pitchFamily="18" charset="0"/>
                <a:cs typeface="Times New Roman" pitchFamily="18" charset="0"/>
              </a:rPr>
              <a:t>to Complete </a:t>
            </a:r>
            <a:r>
              <a:rPr lang="en-US" altLang="zh-CN" sz="2200" dirty="0">
                <a:latin typeface="Times New Roman" pitchFamily="18" charset="0"/>
                <a:cs typeface="Times New Roman" pitchFamily="18" charset="0"/>
              </a:rPr>
              <a:t>the platform construction of all provinces, focusing on opening up the national and provincial, public cloud and proprietary cloud data collaboration </a:t>
            </a:r>
            <a:r>
              <a:rPr lang="en-US" altLang="zh-CN" sz="2200" dirty="0" smtClean="0">
                <a:latin typeface="Times New Roman" pitchFamily="18" charset="0"/>
                <a:cs typeface="Times New Roman" pitchFamily="18" charset="0"/>
              </a:rPr>
              <a:t>services.</a:t>
            </a:r>
            <a:endParaRPr lang="en-US" altLang="zh-CN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1">
            <a:extLst>
              <a:ext uri="{FF2B5EF4-FFF2-40B4-BE49-F238E27FC236}">
                <a16:creationId xmlns="" xmlns:a16="http://schemas.microsoft.com/office/drawing/2014/main" id="{30B938FC-E8FD-429A-A6E4-A69A6293D12E}"/>
              </a:ext>
            </a:extLst>
          </p:cNvPr>
          <p:cNvSpPr txBox="1"/>
          <p:nvPr/>
        </p:nvSpPr>
        <p:spPr>
          <a:xfrm>
            <a:off x="0" y="0"/>
            <a:ext cx="9144000" cy="62274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ctr">
              <a:defRPr sz="2400" b="1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zh-CN" altLang="en-US" sz="2800" dirty="0" smtClean="0">
                <a:solidFill>
                  <a:srgbClr val="FF0000"/>
                </a:solidFill>
              </a:rPr>
              <a:t> </a:t>
            </a:r>
            <a:r>
              <a:rPr lang="en-US" altLang="zh-CN" sz="2800" dirty="0" smtClean="0">
                <a:solidFill>
                  <a:srgbClr val="FF0000"/>
                </a:solidFill>
              </a:rPr>
              <a:t>Plan : CMA  Cloud platform for big data</a:t>
            </a:r>
          </a:p>
        </p:txBody>
      </p:sp>
    </p:spTree>
    <p:extLst>
      <p:ext uri="{BB962C8B-B14F-4D97-AF65-F5344CB8AC3E}">
        <p14:creationId xmlns="" xmlns:p14="http://schemas.microsoft.com/office/powerpoint/2010/main" val="3731553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">
            <a:extLst>
              <a:ext uri="{FF2B5EF4-FFF2-40B4-BE49-F238E27FC236}">
                <a16:creationId xmlns="" xmlns:a16="http://schemas.microsoft.com/office/drawing/2014/main" id="{4B25AB29-E6C5-444B-B40C-16660740F71D}"/>
              </a:ext>
            </a:extLst>
          </p:cNvPr>
          <p:cNvGrpSpPr/>
          <p:nvPr/>
        </p:nvGrpSpPr>
        <p:grpSpPr>
          <a:xfrm>
            <a:off x="827584" y="2453545"/>
            <a:ext cx="7992889" cy="1960849"/>
            <a:chOff x="1950282" y="2069252"/>
            <a:chExt cx="9343363" cy="2614467"/>
          </a:xfrm>
        </p:grpSpPr>
        <p:sp>
          <p:nvSpPr>
            <p:cNvPr id="4111" name="文本框 16"/>
            <p:cNvSpPr>
              <a:spLocks noChangeArrowheads="1"/>
            </p:cNvSpPr>
            <p:nvPr/>
          </p:nvSpPr>
          <p:spPr bwMode="auto">
            <a:xfrm>
              <a:off x="1950283" y="2069252"/>
              <a:ext cx="9343362" cy="5904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72776" tIns="36388" rIns="72776" bIns="36388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342900" indent="-342900" defTabSz="412750">
                <a:buFont typeface="Wingdings" pitchFamily="2" charset="2"/>
                <a:buChar char="ü"/>
              </a:pPr>
              <a:r>
                <a:rPr lang="en-US" altLang="zh-CN" sz="2400" b="1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  <a:sym typeface="Helvetica Light"/>
                </a:rPr>
                <a:t>Building </a:t>
              </a:r>
              <a:r>
                <a:rPr lang="en-US" altLang="zh-CN" sz="2400" b="1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  <a:sym typeface="Helvetica Light"/>
                </a:rPr>
                <a:t>CMA  Cloud platform for big data</a:t>
              </a:r>
              <a:endParaRPr lang="en-US" altLang="zh-CN" sz="2400" b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Helvetica Light"/>
              </a:endParaRPr>
            </a:p>
          </p:txBody>
        </p:sp>
        <p:sp>
          <p:nvSpPr>
            <p:cNvPr id="4112" name="文本框 20"/>
            <p:cNvSpPr>
              <a:spLocks noChangeArrowheads="1"/>
            </p:cNvSpPr>
            <p:nvPr/>
          </p:nvSpPr>
          <p:spPr bwMode="auto">
            <a:xfrm>
              <a:off x="1950283" y="3081273"/>
              <a:ext cx="7999240" cy="5904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72776" tIns="36388" rIns="72776" bIns="36388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342900" indent="-342900" defTabSz="412750">
                <a:buFont typeface="Wingdings" pitchFamily="2" charset="2"/>
                <a:buChar char="ü"/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  <a:sym typeface="Helvetica Light"/>
                </a:rPr>
                <a:t>Using Public Cloud Extend our ways </a:t>
              </a:r>
              <a:r>
                <a:rPr lang="en-US" altLang="zh-CN" sz="24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  <a:sym typeface="Helvetica Light"/>
                </a:rPr>
                <a:t>for  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  <a:sym typeface="Helvetica Light"/>
                </a:rPr>
                <a:t>service </a:t>
              </a:r>
              <a:endPara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Helvetica Light"/>
              </a:endParaRPr>
            </a:p>
          </p:txBody>
        </p:sp>
        <p:sp>
          <p:nvSpPr>
            <p:cNvPr id="4113" name="文本框 21"/>
            <p:cNvSpPr>
              <a:spLocks noChangeArrowheads="1"/>
            </p:cNvSpPr>
            <p:nvPr/>
          </p:nvSpPr>
          <p:spPr bwMode="auto">
            <a:xfrm>
              <a:off x="1950282" y="4093293"/>
              <a:ext cx="7999240" cy="5904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72776" tIns="36388" rIns="72776" bIns="36388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342900" indent="-342900" defTabSz="412750">
                <a:buFont typeface="Wingdings" pitchFamily="2" charset="2"/>
                <a:buChar char="ü"/>
              </a:pPr>
              <a:r>
                <a:rPr lang="en-US" altLang="zh-CN" sz="2400" b="1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  <a:sym typeface="Helvetica Light"/>
                </a:rPr>
                <a:t>Testing  of AI  </a:t>
              </a:r>
              <a:r>
                <a:rPr lang="en-US" altLang="zh-CN" sz="2400" b="1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  <a:sym typeface="Helvetica Light"/>
                </a:rPr>
                <a:t>prediction Method</a:t>
              </a:r>
              <a:endParaRPr lang="en-US" altLang="zh-CN" sz="2400" b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Helvetica Light"/>
              </a:endParaRPr>
            </a:p>
          </p:txBody>
        </p:sp>
      </p:grpSp>
      <p:sp>
        <p:nvSpPr>
          <p:cNvPr id="4115" name="文本框 24"/>
          <p:cNvSpPr>
            <a:spLocks noChangeArrowheads="1"/>
          </p:cNvSpPr>
          <p:nvPr/>
        </p:nvSpPr>
        <p:spPr bwMode="auto">
          <a:xfrm>
            <a:off x="2906227" y="1331843"/>
            <a:ext cx="3492353" cy="733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776" tIns="36388" rIns="72776" bIns="3638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286" b="1" dirty="0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CONTENTS</a:t>
            </a:r>
            <a:endParaRPr lang="zh-CN" altLang="en-US" sz="4286" b="1" dirty="0">
              <a:solidFill>
                <a:srgbClr val="FF0000"/>
              </a:solidFill>
              <a:latin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06430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198105" y="620688"/>
            <a:ext cx="2592288" cy="418058"/>
          </a:xfrm>
        </p:spPr>
        <p:txBody>
          <a:bodyPr>
            <a:noAutofit/>
          </a:bodyPr>
          <a:lstStyle/>
          <a:p>
            <a:pPr algn="l"/>
            <a:r>
              <a:rPr lang="en-US" altLang="zh-CN" sz="28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微软雅黑" panose="020B0503020204020204" pitchFamily="34" charset="-122"/>
                <a:cs typeface="Times New Roman" pitchFamily="18" charset="0"/>
              </a:rPr>
              <a:t>Our Data</a:t>
            </a:r>
            <a:endParaRPr lang="zh-CN" altLang="en-US" sz="28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ea typeface="微软雅黑" panose="020B0503020204020204" pitchFamily="34" charset="-122"/>
              <a:cs typeface="Times New Roman" pitchFamily="18" charset="0"/>
            </a:endParaRPr>
          </a:p>
        </p:txBody>
      </p:sp>
      <p:sp>
        <p:nvSpPr>
          <p:cNvPr id="8" name="标题 2"/>
          <p:cNvSpPr txBox="1">
            <a:spLocks/>
          </p:cNvSpPr>
          <p:nvPr/>
        </p:nvSpPr>
        <p:spPr>
          <a:xfrm>
            <a:off x="130066" y="4091062"/>
            <a:ext cx="2592288" cy="4180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Service Mode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514" y="1270301"/>
            <a:ext cx="2916448" cy="2302715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9322" y="1270301"/>
            <a:ext cx="2801302" cy="2302715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59865" y="1270300"/>
            <a:ext cx="2776631" cy="2302715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33331"/>
            <a:ext cx="6427628" cy="1815437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3262" y="4723409"/>
            <a:ext cx="1853487" cy="1835280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205886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140968"/>
            <a:ext cx="5688632" cy="3574273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836712"/>
            <a:ext cx="7374254" cy="2160240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标题 2"/>
          <p:cNvSpPr txBox="1">
            <a:spLocks/>
          </p:cNvSpPr>
          <p:nvPr/>
        </p:nvSpPr>
        <p:spPr bwMode="auto">
          <a:xfrm>
            <a:off x="35496" y="188640"/>
            <a:ext cx="8229600" cy="418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no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微软雅黑" panose="020B0503020204020204" pitchFamily="34" charset="-122"/>
                <a:cs typeface="Times New Roman" pitchFamily="18" charset="0"/>
              </a:rPr>
              <a:t>Service Satisfaction 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微软雅黑" panose="020B0503020204020204" pitchFamily="34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0136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标题 2"/>
          <p:cNvSpPr>
            <a:spLocks noGrp="1"/>
          </p:cNvSpPr>
          <p:nvPr>
            <p:ph type="title"/>
          </p:nvPr>
        </p:nvSpPr>
        <p:spPr>
          <a:xfrm>
            <a:off x="35496" y="188640"/>
            <a:ext cx="8229600" cy="418058"/>
          </a:xfrm>
        </p:spPr>
        <p:txBody>
          <a:bodyPr>
            <a:noAutofit/>
          </a:bodyPr>
          <a:lstStyle/>
          <a:p>
            <a:r>
              <a:rPr lang="en-US" altLang="zh-CN" sz="28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微软雅黑" panose="020B0503020204020204" pitchFamily="34" charset="-122"/>
                <a:cs typeface="Times New Roman" pitchFamily="18" charset="0"/>
              </a:rPr>
              <a:t>Service Satisfaction </a:t>
            </a:r>
            <a:endParaRPr lang="zh-CN" altLang="en-US" sz="28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ea typeface="微软雅黑" panose="020B0503020204020204" pitchFamily="34" charset="-122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1052736"/>
            <a:ext cx="7416824" cy="4804597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648094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2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418058"/>
          </a:xfrm>
        </p:spPr>
        <p:txBody>
          <a:bodyPr>
            <a:noAutofit/>
          </a:bodyPr>
          <a:lstStyle/>
          <a:p>
            <a:r>
              <a:rPr lang="en-US" altLang="zh-CN" sz="28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微软雅黑" panose="020B0503020204020204" pitchFamily="34" charset="-122"/>
                <a:cs typeface="Times New Roman" pitchFamily="18" charset="0"/>
              </a:rPr>
              <a:t>Technical Platform</a:t>
            </a:r>
            <a:endParaRPr lang="zh-CN" altLang="en-US" sz="28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ea typeface="微软雅黑" panose="020B0503020204020204" pitchFamily="34" charset="-122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913730"/>
            <a:ext cx="4392487" cy="4399148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41310" y="571480"/>
            <a:ext cx="4102690" cy="1406078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57884" y="2071678"/>
            <a:ext cx="1806575" cy="37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18534" y="2631868"/>
            <a:ext cx="2087563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2078" y="3223806"/>
            <a:ext cx="2332037" cy="37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18514" y="4462230"/>
            <a:ext cx="1874837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79082" y="3812893"/>
            <a:ext cx="2171700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6" name="直接连接符 5"/>
          <p:cNvCxnSpPr/>
          <p:nvPr/>
        </p:nvCxnSpPr>
        <p:spPr>
          <a:xfrm>
            <a:off x="5819203" y="2516749"/>
            <a:ext cx="2563788" cy="0"/>
          </a:xfrm>
          <a:prstGeom prst="line">
            <a:avLst/>
          </a:prstGeom>
          <a:ln w="19050"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5818534" y="3092813"/>
            <a:ext cx="2563788" cy="0"/>
          </a:xfrm>
          <a:prstGeom prst="line">
            <a:avLst/>
          </a:prstGeom>
          <a:ln w="19050"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5819203" y="3668877"/>
            <a:ext cx="2563788" cy="0"/>
          </a:xfrm>
          <a:prstGeom prst="line">
            <a:avLst/>
          </a:prstGeom>
          <a:ln w="19050"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>
            <a:off x="5818534" y="4230239"/>
            <a:ext cx="2563788" cy="0"/>
          </a:xfrm>
          <a:prstGeom prst="line">
            <a:avLst/>
          </a:prstGeom>
          <a:ln w="19050"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5816322" y="4885501"/>
            <a:ext cx="2563788" cy="0"/>
          </a:xfrm>
          <a:prstGeom prst="line">
            <a:avLst/>
          </a:prstGeom>
          <a:ln w="19050"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61739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10">
            <a:extLst>
              <a:ext uri="{FF2B5EF4-FFF2-40B4-BE49-F238E27FC236}">
                <a16:creationId xmlns:a16="http://schemas.microsoft.com/office/drawing/2014/main" xmlns="" id="{FF979B60-6B6B-4F79-B319-91C8ED6602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52536" y="963149"/>
            <a:ext cx="6059410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22928815"/>
              </p:ext>
            </p:extLst>
          </p:nvPr>
        </p:nvGraphicFramePr>
        <p:xfrm>
          <a:off x="4788022" y="548680"/>
          <a:ext cx="4355978" cy="53035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20384"/>
                <a:gridCol w="1617797"/>
                <a:gridCol w="1617797"/>
              </a:tblGrid>
              <a:tr h="504056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altLang="zh-CN" sz="1400" kern="100" dirty="0" smtClean="0"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cs typeface="Arial" panose="020B0604020202020204" pitchFamily="34" charset="0"/>
                        </a:rPr>
                        <a:t>Service Type</a:t>
                      </a:r>
                      <a:endParaRPr lang="zh-CN" sz="1400" kern="100" dirty="0"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altLang="zh-CN" sz="1400" kern="100" dirty="0" smtClean="0"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cs typeface="Arial" panose="020B0604020202020204" pitchFamily="34" charset="0"/>
                        </a:rPr>
                        <a:t>Service Name</a:t>
                      </a:r>
                      <a:endParaRPr lang="zh-CN" sz="1400" kern="100" dirty="0"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altLang="zh-CN" sz="1400" kern="100" dirty="0" smtClean="0"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cs typeface="Arial" panose="020B0604020202020204" pitchFamily="34" charset="0"/>
                        </a:rPr>
                        <a:t>Products</a:t>
                      </a:r>
                      <a:endParaRPr lang="zh-CN" sz="1400" kern="100" dirty="0"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 rowSpan="7">
                  <a:txBody>
                    <a:bodyPr/>
                    <a:lstStyle/>
                    <a:p>
                      <a:pPr marL="0" indent="0" algn="l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altLang="zh-CN" sz="1400" kern="100" dirty="0" smtClean="0"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cs typeface="Arial" panose="020B0604020202020204" pitchFamily="34" charset="0"/>
                        </a:rPr>
                        <a:t>Storage</a:t>
                      </a:r>
                      <a:endParaRPr lang="zh-CN" sz="1400" kern="100" dirty="0"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altLang="zh-CN" sz="1200" kern="100" dirty="0" smtClean="0"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cs typeface="Arial" panose="020B0604020202020204" pitchFamily="34" charset="0"/>
                        </a:rPr>
                        <a:t>Relational Database System</a:t>
                      </a:r>
                      <a:r>
                        <a:rPr lang="en-US" sz="1200" kern="100" dirty="0" smtClean="0"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cs typeface="Arial" panose="020B0604020202020204" pitchFamily="34" charset="0"/>
                        </a:rPr>
                        <a:t>(MySQL</a:t>
                      </a:r>
                      <a:r>
                        <a:rPr lang="en-US" sz="1200" kern="100" dirty="0"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cs typeface="Arial" panose="020B0604020202020204" pitchFamily="34" charset="0"/>
                        </a:rPr>
                        <a:t>)</a:t>
                      </a:r>
                      <a:endParaRPr lang="zh-CN" sz="1400" kern="100" dirty="0"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altLang="zh-CN" sz="1200" kern="1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cs typeface="Arial" panose="020B0604020202020204" pitchFamily="34" charset="0"/>
                        </a:rPr>
                        <a:t>Cloud Database(</a:t>
                      </a:r>
                      <a:r>
                        <a:rPr lang="en-US" sz="1200" kern="1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cs typeface="Arial" panose="020B0604020202020204" pitchFamily="34" charset="0"/>
                        </a:rPr>
                        <a:t>RDS)</a:t>
                      </a:r>
                      <a:endParaRPr lang="zh-CN" sz="1200" kern="1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altLang="zh-CN" sz="1200" kern="1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cs typeface="Arial" panose="020B0604020202020204" pitchFamily="34" charset="0"/>
                        </a:rPr>
                        <a:t>Analytical Database</a:t>
                      </a:r>
                      <a:endParaRPr lang="en-US" altLang="zh-CN" sz="1200" kern="1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altLang="zh-CN" sz="1200" kern="1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cs typeface="Arial" panose="020B0604020202020204" pitchFamily="34" charset="0"/>
                        </a:rPr>
                        <a:t>Relational Distributed Database(</a:t>
                      </a:r>
                      <a:r>
                        <a:rPr lang="en-US" sz="1200" kern="1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cs typeface="Arial" panose="020B0604020202020204" pitchFamily="34" charset="0"/>
                        </a:rPr>
                        <a:t>DRDS)</a:t>
                      </a:r>
                      <a:endParaRPr lang="zh-CN" sz="1200" kern="1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kern="1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cs typeface="Arial" panose="020B0604020202020204" pitchFamily="34" charset="0"/>
                        </a:rPr>
                        <a:t>Analytical Distributed Database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kern="1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cs typeface="Arial" panose="020B0604020202020204" pitchFamily="34" charset="0"/>
                        </a:rPr>
                        <a:t>Analytical Database System(</a:t>
                      </a:r>
                      <a:r>
                        <a:rPr lang="en-US" sz="1200" kern="1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cs typeface="Arial" panose="020B0604020202020204" pitchFamily="34" charset="0"/>
                        </a:rPr>
                        <a:t>ADS)</a:t>
                      </a:r>
                      <a:endParaRPr lang="zh-CN" sz="1200" kern="1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200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cs typeface="Arial" panose="020B0604020202020204" pitchFamily="34" charset="0"/>
                        </a:rPr>
                        <a:t>MongoDB</a:t>
                      </a:r>
                      <a:endParaRPr lang="zh-CN" sz="1200" kern="1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200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cs typeface="Arial" panose="020B0604020202020204" pitchFamily="34" charset="0"/>
                        </a:rPr>
                        <a:t>MongoDB</a:t>
                      </a:r>
                      <a:endParaRPr lang="zh-CN" sz="1200" kern="1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altLang="zh-CN" sz="1200" kern="1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cs typeface="Arial" panose="020B0604020202020204" pitchFamily="34" charset="0"/>
                        </a:rPr>
                        <a:t>Distributed Object-Based Storage System</a:t>
                      </a:r>
                      <a:endParaRPr lang="en-US" altLang="zh-CN" sz="1200" kern="1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altLang="zh-CN" sz="1200" kern="1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cs typeface="Arial" panose="020B0604020202020204" pitchFamily="34" charset="0"/>
                        </a:rPr>
                        <a:t>Open Storage Service(</a:t>
                      </a:r>
                      <a:r>
                        <a:rPr lang="en-US" sz="1200" kern="1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cs typeface="Arial" panose="020B0604020202020204" pitchFamily="34" charset="0"/>
                        </a:rPr>
                        <a:t>OSS)</a:t>
                      </a:r>
                      <a:endParaRPr lang="zh-CN" sz="1200" kern="1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altLang="zh-CN" sz="1200" kern="1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cs typeface="Arial" panose="020B0604020202020204" pitchFamily="34" charset="0"/>
                        </a:rPr>
                        <a:t>Distributed  </a:t>
                      </a:r>
                      <a:r>
                        <a:rPr lang="en-US" sz="1200" kern="1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cs typeface="Arial" panose="020B0604020202020204" pitchFamily="34" charset="0"/>
                        </a:rPr>
                        <a:t>NAS</a:t>
                      </a:r>
                      <a:endParaRPr lang="zh-CN" sz="1200" kern="1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200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cs typeface="Arial" panose="020B0604020202020204" pitchFamily="34" charset="0"/>
                        </a:rPr>
                        <a:t>NAS</a:t>
                      </a:r>
                      <a:endParaRPr lang="zh-CN" sz="1200" kern="1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200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cs typeface="Arial" panose="020B0604020202020204" pitchFamily="34" charset="0"/>
                        </a:rPr>
                        <a:t>ElasticSearch</a:t>
                      </a:r>
                      <a:endParaRPr lang="zh-CN" sz="1200" kern="1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200" kern="1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cs typeface="Arial" panose="020B0604020202020204" pitchFamily="34" charset="0"/>
                        </a:rPr>
                        <a:t>---</a:t>
                      </a:r>
                      <a:endParaRPr lang="zh-CN" sz="1200" kern="1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 rowSpan="3">
                  <a:txBody>
                    <a:bodyPr/>
                    <a:lstStyle/>
                    <a:p>
                      <a:pPr marL="0" indent="0" algn="l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altLang="zh-CN" sz="1400" kern="100" dirty="0" smtClean="0"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cs typeface="Arial" panose="020B0604020202020204" pitchFamily="34" charset="0"/>
                        </a:rPr>
                        <a:t>Service</a:t>
                      </a:r>
                      <a:endParaRPr lang="zh-CN" sz="1400" kern="100" dirty="0"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altLang="zh-CN" sz="1200" kern="1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cs typeface="Arial" panose="020B0604020202020204" pitchFamily="34" charset="0"/>
                        </a:rPr>
                        <a:t>Cloud Hosting</a:t>
                      </a:r>
                      <a:endParaRPr lang="zh-CN" sz="1200" kern="1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altLang="zh-CN" sz="1200" kern="1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cs typeface="Arial" panose="020B0604020202020204" pitchFamily="34" charset="0"/>
                        </a:rPr>
                        <a:t>Cloud Elastic Compute Service</a:t>
                      </a:r>
                      <a:endParaRPr lang="zh-CN" sz="1200" kern="1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200" kern="1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cs typeface="Arial" panose="020B0604020202020204" pitchFamily="34" charset="0"/>
                        </a:rPr>
                        <a:t>Memcache</a:t>
                      </a:r>
                      <a:endParaRPr lang="zh-CN" sz="1200" kern="1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altLang="zh-CN" sz="1200" kern="1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cs typeface="Arial" panose="020B0604020202020204" pitchFamily="34" charset="0"/>
                        </a:rPr>
                        <a:t>Open Storage Service</a:t>
                      </a:r>
                      <a:endParaRPr lang="zh-CN" sz="1200" kern="1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altLang="zh-CN" sz="1200" kern="1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cs typeface="Arial" panose="020B0604020202020204" pitchFamily="34" charset="0"/>
                        </a:rPr>
                        <a:t>Load Balance</a:t>
                      </a:r>
                      <a:endParaRPr lang="zh-CN" sz="1200" kern="1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altLang="zh-CN" sz="1200" kern="1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微软雅黑" panose="020B0503020204020204" pitchFamily="34" charset="-122"/>
                          <a:cs typeface="Arial" panose="020B0604020202020204" pitchFamily="34" charset="0"/>
                        </a:rPr>
                        <a:t>Server Load Balancer</a:t>
                      </a:r>
                      <a:endParaRPr lang="zh-CN" sz="1200" kern="1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微软雅黑" panose="020B0503020204020204" pitchFamily="34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文本框 9">
            <a:extLst>
              <a:ext uri="{FF2B5EF4-FFF2-40B4-BE49-F238E27FC236}">
                <a16:creationId xmlns:a16="http://schemas.microsoft.com/office/drawing/2014/main" xmlns="" id="{150AF6B8-D73A-4377-A031-A67F400E4E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692696"/>
            <a:ext cx="604822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Clr>
                <a:srgbClr val="C00000"/>
              </a:buClr>
              <a:buFont typeface="Wingdings" panose="05000000000000000000" pitchFamily="2" charset="2"/>
              <a:buChar char="n"/>
            </a:pPr>
            <a:r>
              <a:rPr lang="en-US" altLang="zh-CN" sz="2000" dirty="0" smtClean="0">
                <a:ea typeface="微软雅黑" panose="020B0503020204020204" pitchFamily="34" charset="-122"/>
                <a:cs typeface="Arial" panose="020B0604020202020204" pitchFamily="34" charset="0"/>
              </a:rPr>
              <a:t>Service </a:t>
            </a:r>
            <a:r>
              <a:rPr lang="en-US" altLang="zh-CN" sz="2000" dirty="0">
                <a:ea typeface="微软雅黑" panose="020B0503020204020204" pitchFamily="34" charset="-122"/>
                <a:cs typeface="Arial" panose="020B0604020202020204" pitchFamily="34" charset="0"/>
              </a:rPr>
              <a:t>determines storage mode </a:t>
            </a:r>
            <a:endParaRPr lang="en-US" altLang="zh-CN" sz="2000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marL="0" indent="0">
              <a:buClr>
                <a:srgbClr val="C00000"/>
              </a:buClr>
            </a:pPr>
            <a:r>
              <a:rPr lang="en-US" altLang="zh-CN" sz="2000" dirty="0" smtClean="0">
                <a:ea typeface="微软雅黑" panose="020B0503020204020204" pitchFamily="34" charset="-122"/>
                <a:cs typeface="Arial" panose="020B0604020202020204" pitchFamily="34" charset="0"/>
              </a:rPr>
              <a:t>     Improve </a:t>
            </a:r>
            <a:r>
              <a:rPr lang="en-US" altLang="zh-CN" sz="2000" dirty="0">
                <a:ea typeface="微软雅黑" panose="020B0503020204020204" pitchFamily="34" charset="-122"/>
                <a:cs typeface="Arial" panose="020B0604020202020204" pitchFamily="34" charset="0"/>
              </a:rPr>
              <a:t>service effectiveness</a:t>
            </a:r>
          </a:p>
        </p:txBody>
      </p:sp>
      <p:grpSp>
        <p:nvGrpSpPr>
          <p:cNvPr id="2" name="组合 6"/>
          <p:cNvGrpSpPr/>
          <p:nvPr/>
        </p:nvGrpSpPr>
        <p:grpSpPr>
          <a:xfrm>
            <a:off x="323974" y="5733256"/>
            <a:ext cx="8352482" cy="1149536"/>
            <a:chOff x="514213" y="6224780"/>
            <a:chExt cx="7776864" cy="876628"/>
          </a:xfrm>
        </p:grpSpPr>
        <p:sp>
          <p:nvSpPr>
            <p:cNvPr id="8" name="矩形: 圆角 16">
              <a:extLst>
                <a:ext uri="{FF2B5EF4-FFF2-40B4-BE49-F238E27FC236}">
                  <a16:creationId xmlns:a16="http://schemas.microsoft.com/office/drawing/2014/main" xmlns="" id="{2F8610E1-8232-4701-A4C2-2A4C59BADDF8}"/>
                </a:ext>
              </a:extLst>
            </p:cNvPr>
            <p:cNvSpPr/>
            <p:nvPr/>
          </p:nvSpPr>
          <p:spPr>
            <a:xfrm>
              <a:off x="514213" y="6224780"/>
              <a:ext cx="7776864" cy="876628"/>
            </a:xfrm>
            <a:prstGeom prst="roundRect">
              <a:avLst/>
            </a:prstGeom>
            <a:solidFill>
              <a:srgbClr val="0070C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文本框 5">
              <a:extLst>
                <a:ext uri="{FF2B5EF4-FFF2-40B4-BE49-F238E27FC236}">
                  <a16:creationId xmlns:a16="http://schemas.microsoft.com/office/drawing/2014/main" xmlns="" id="{228A50B9-59E6-4835-A01A-D7D87B8684E8}"/>
                </a:ext>
              </a:extLst>
            </p:cNvPr>
            <p:cNvSpPr txBox="1"/>
            <p:nvPr/>
          </p:nvSpPr>
          <p:spPr>
            <a:xfrm>
              <a:off x="541721" y="6389520"/>
              <a:ext cx="7749356" cy="6337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We </a:t>
              </a:r>
              <a:r>
                <a:rPr lang="en-US" altLang="zh-CN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build storage framework through the timeliness</a:t>
              </a:r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，</a:t>
              </a:r>
              <a:r>
                <a:rPr lang="en-US" altLang="zh-CN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time sequence</a:t>
              </a:r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，</a:t>
              </a:r>
              <a:r>
                <a:rPr lang="en-US" altLang="zh-CN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and relevance of Data service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797233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252"/>
          <p:cNvSpPr/>
          <p:nvPr/>
        </p:nvSpPr>
        <p:spPr>
          <a:xfrm>
            <a:off x="-156282" y="4143380"/>
            <a:ext cx="2428892" cy="1214422"/>
          </a:xfrm>
          <a:prstGeom prst="rect">
            <a:avLst/>
          </a:prstGeom>
          <a:solidFill>
            <a:schemeClr val="tx2">
              <a:lumMod val="40000"/>
              <a:lumOff val="60000"/>
              <a:alpha val="65000"/>
            </a:schemeClr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40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Arial"/>
              <a:cs typeface="Arial"/>
              <a:sym typeface="Arial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214290"/>
            <a:ext cx="6000792" cy="6215106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7143768" y="3571876"/>
            <a:ext cx="2000232" cy="962109"/>
          </a:xfrm>
          <a:prstGeom prst="rect">
            <a:avLst/>
          </a:prstGeom>
          <a:solidFill>
            <a:schemeClr val="bg2">
              <a:alpha val="87000"/>
            </a:schemeClr>
          </a:solidFill>
          <a:ln>
            <a:solidFill>
              <a:srgbClr val="009EE0"/>
            </a:solidFill>
          </a:ln>
        </p:spPr>
        <p:txBody>
          <a:bodyPr wrap="square" lIns="38405" tIns="19202" rIns="38405" bIns="19202">
            <a:spAutoFit/>
          </a:bodyPr>
          <a:lstStyle/>
          <a:p>
            <a:pPr defTabSz="512070">
              <a:spcBef>
                <a:spcPct val="0"/>
              </a:spcBef>
            </a:pPr>
            <a:r>
              <a:rPr lang="en-US" altLang="zh-CN" sz="2000" b="1" dirty="0" err="1">
                <a:solidFill>
                  <a:srgbClr val="009EE0"/>
                </a:solidFill>
                <a:latin typeface="Arial" charset="0"/>
                <a:ea typeface="Arial" charset="0"/>
                <a:cs typeface="Arial" charset="0"/>
                <a:sym typeface="Helvetica Neue"/>
              </a:rPr>
              <a:t>Alibaba</a:t>
            </a:r>
            <a:r>
              <a:rPr lang="en-US" altLang="zh-CN" sz="2000" b="1" dirty="0">
                <a:solidFill>
                  <a:srgbClr val="009EE0"/>
                </a:solidFill>
                <a:latin typeface="Arial" charset="0"/>
                <a:ea typeface="Arial" charset="0"/>
                <a:cs typeface="Arial" charset="0"/>
                <a:sym typeface="Helvetica Neue"/>
              </a:rPr>
              <a:t> Cloud in</a:t>
            </a:r>
            <a:r>
              <a:rPr lang="zh-CN" altLang="en-US" sz="2000" b="1" dirty="0">
                <a:solidFill>
                  <a:srgbClr val="009EE0"/>
                </a:solidFill>
                <a:latin typeface="Arial" charset="0"/>
                <a:ea typeface="Arial" charset="0"/>
                <a:cs typeface="Arial" charset="0"/>
                <a:sym typeface="Helvetica Neue"/>
              </a:rPr>
              <a:t> </a:t>
            </a:r>
            <a:r>
              <a:rPr lang="en-US" altLang="zh-CN" sz="2000" b="1" dirty="0">
                <a:solidFill>
                  <a:srgbClr val="009EE0"/>
                </a:solidFill>
                <a:latin typeface="Arial" charset="0"/>
                <a:ea typeface="Arial" charset="0"/>
                <a:cs typeface="Arial" charset="0"/>
                <a:sym typeface="Helvetica Neue"/>
              </a:rPr>
              <a:t>Gartner</a:t>
            </a:r>
            <a:r>
              <a:rPr lang="zh-CN" altLang="en-US" sz="2000" b="1" dirty="0">
                <a:solidFill>
                  <a:srgbClr val="009EE0"/>
                </a:solidFill>
                <a:latin typeface="Arial" charset="0"/>
                <a:ea typeface="Arial" charset="0"/>
                <a:cs typeface="Arial" charset="0"/>
                <a:sym typeface="Helvetica Neue"/>
              </a:rPr>
              <a:t> </a:t>
            </a:r>
            <a:r>
              <a:rPr lang="en-US" altLang="zh-CN" sz="2000" b="1" dirty="0">
                <a:solidFill>
                  <a:srgbClr val="009EE0"/>
                </a:solidFill>
                <a:latin typeface="Arial" charset="0"/>
                <a:ea typeface="Arial" charset="0"/>
                <a:cs typeface="Arial" charset="0"/>
                <a:sym typeface="Helvetica Neue"/>
              </a:rPr>
              <a:t>MQ</a:t>
            </a:r>
            <a:r>
              <a:rPr lang="zh-CN" altLang="en-US" sz="2000" b="1" dirty="0">
                <a:solidFill>
                  <a:srgbClr val="009EE0"/>
                </a:solidFill>
                <a:latin typeface="Arial" charset="0"/>
                <a:ea typeface="Arial" charset="0"/>
                <a:cs typeface="Arial" charset="0"/>
                <a:sym typeface="Helvetica Neue"/>
              </a:rPr>
              <a:t> </a:t>
            </a:r>
            <a:r>
              <a:rPr lang="en-US" altLang="zh-CN" sz="2000" b="1" dirty="0">
                <a:solidFill>
                  <a:srgbClr val="009EE0"/>
                </a:solidFill>
                <a:latin typeface="Arial" charset="0"/>
                <a:ea typeface="Arial" charset="0"/>
                <a:cs typeface="Arial" charset="0"/>
                <a:sym typeface="Helvetica Neue"/>
              </a:rPr>
              <a:t>for</a:t>
            </a:r>
            <a:r>
              <a:rPr lang="zh-CN" altLang="en-US" sz="2000" b="1" dirty="0">
                <a:solidFill>
                  <a:srgbClr val="009EE0"/>
                </a:solidFill>
                <a:latin typeface="Arial" charset="0"/>
                <a:ea typeface="Arial" charset="0"/>
                <a:cs typeface="Arial" charset="0"/>
                <a:sym typeface="Helvetica Neue"/>
              </a:rPr>
              <a:t> </a:t>
            </a:r>
            <a:r>
              <a:rPr lang="en-US" altLang="zh-CN" sz="2000" b="1" dirty="0" err="1">
                <a:solidFill>
                  <a:srgbClr val="009EE0"/>
                </a:solidFill>
                <a:latin typeface="Arial" charset="0"/>
                <a:ea typeface="Arial" charset="0"/>
                <a:cs typeface="Arial" charset="0"/>
                <a:sym typeface="Helvetica Neue"/>
              </a:rPr>
              <a:t>IaaS</a:t>
            </a:r>
            <a:r>
              <a:rPr lang="zh-CN" altLang="en-US" sz="2000" b="1" dirty="0">
                <a:solidFill>
                  <a:srgbClr val="009EE0"/>
                </a:solidFill>
                <a:latin typeface="Arial" charset="0"/>
                <a:ea typeface="Arial" charset="0"/>
                <a:cs typeface="Arial" charset="0"/>
                <a:sym typeface="Helvetica Neue"/>
              </a:rPr>
              <a:t> </a:t>
            </a:r>
            <a:r>
              <a:rPr lang="en-US" altLang="zh-CN" sz="2000" b="1" dirty="0">
                <a:solidFill>
                  <a:srgbClr val="009EE0"/>
                </a:solidFill>
                <a:latin typeface="Arial" charset="0"/>
                <a:ea typeface="Arial" charset="0"/>
                <a:cs typeface="Arial" charset="0"/>
                <a:sym typeface="Helvetica Neue"/>
              </a:rPr>
              <a:t>2017</a:t>
            </a:r>
          </a:p>
        </p:txBody>
      </p:sp>
      <p:cxnSp>
        <p:nvCxnSpPr>
          <p:cNvPr id="16" name="Straight Arrow Connector 79"/>
          <p:cNvCxnSpPr/>
          <p:nvPr/>
        </p:nvCxnSpPr>
        <p:spPr>
          <a:xfrm rot="10800000">
            <a:off x="6000760" y="4143380"/>
            <a:ext cx="1158140" cy="1588"/>
          </a:xfrm>
          <a:prstGeom prst="straightConnector1">
            <a:avLst/>
          </a:prstGeom>
          <a:noFill/>
          <a:ln w="12700" cap="rnd" cmpd="sng" algn="ctr">
            <a:solidFill>
              <a:srgbClr val="009EE0"/>
            </a:solidFill>
            <a:prstDash val="solid"/>
            <a:tailEnd type="arrow"/>
          </a:ln>
          <a:effectLst/>
        </p:spPr>
      </p:cxnSp>
      <p:sp>
        <p:nvSpPr>
          <p:cNvPr id="8" name="Shape 252"/>
          <p:cNvSpPr/>
          <p:nvPr/>
        </p:nvSpPr>
        <p:spPr>
          <a:xfrm>
            <a:off x="-138146" y="5337824"/>
            <a:ext cx="2286016" cy="1270891"/>
          </a:xfrm>
          <a:prstGeom prst="rect">
            <a:avLst/>
          </a:prstGeom>
          <a:solidFill>
            <a:srgbClr val="009EE0">
              <a:lumMod val="20000"/>
              <a:lumOff val="80000"/>
            </a:srgbClr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40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Arial"/>
              <a:cs typeface="Arial"/>
              <a:sym typeface="Arial"/>
            </a:endParaRPr>
          </a:p>
        </p:txBody>
      </p:sp>
      <p:pic>
        <p:nvPicPr>
          <p:cNvPr id="9" name="Shape 269"/>
          <p:cNvPicPr preferRelativeResize="0"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596" y="5500702"/>
            <a:ext cx="781056" cy="610945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Shape 270"/>
          <p:cNvSpPr txBox="1"/>
          <p:nvPr/>
        </p:nvSpPr>
        <p:spPr>
          <a:xfrm>
            <a:off x="913422" y="5582866"/>
            <a:ext cx="1357322" cy="57150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ctr" defTabSz="914400" hangingPunct="1">
              <a:buSzPct val="25000"/>
            </a:pPr>
            <a:r>
              <a:rPr lang="en-US" altLang="zh-CN" sz="2400" dirty="0" smtClean="0">
                <a:solidFill>
                  <a:srgbClr val="009EE0"/>
                </a:solidFill>
                <a:latin typeface="Arial" panose="020B0604020202020204"/>
                <a:ea typeface="Arial"/>
                <a:cs typeface="Arial"/>
                <a:sym typeface="Arial"/>
              </a:rPr>
              <a:t>40.7%</a:t>
            </a:r>
            <a:endParaRPr lang="fr-FR" sz="2400" dirty="0">
              <a:solidFill>
                <a:srgbClr val="009EE0"/>
              </a:solidFill>
              <a:latin typeface="Arial" panose="020B0604020202020204"/>
              <a:ea typeface="Arial"/>
              <a:cs typeface="Arial"/>
              <a:sym typeface="Arial"/>
            </a:endParaRPr>
          </a:p>
        </p:txBody>
      </p:sp>
      <p:sp>
        <p:nvSpPr>
          <p:cNvPr id="13" name="Shape 271"/>
          <p:cNvSpPr txBox="1"/>
          <p:nvPr/>
        </p:nvSpPr>
        <p:spPr>
          <a:xfrm>
            <a:off x="-296262" y="6082931"/>
            <a:ext cx="2500362" cy="50006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r" defTabSz="914400" hangingPunct="1">
              <a:buSzPct val="25000"/>
            </a:pPr>
            <a:r>
              <a:rPr lang="en-US" altLang="zh-CN" dirty="0" smtClean="0">
                <a:solidFill>
                  <a:srgbClr val="009EE0"/>
                </a:solidFill>
                <a:latin typeface="Arial" panose="020B0604020202020204"/>
                <a:ea typeface="Arial"/>
                <a:cs typeface="Arial"/>
                <a:sym typeface="Arial"/>
              </a:rPr>
              <a:t>China Market Share</a:t>
            </a:r>
            <a:endParaRPr lang="fr-FR" dirty="0">
              <a:solidFill>
                <a:srgbClr val="009EE0"/>
              </a:solidFill>
              <a:latin typeface="Arial" panose="020B0604020202020204"/>
              <a:ea typeface="Arial"/>
              <a:cs typeface="Arial"/>
              <a:sym typeface="Arial"/>
            </a:endParaRPr>
          </a:p>
        </p:txBody>
      </p:sp>
      <p:pic>
        <p:nvPicPr>
          <p:cNvPr id="14" name="Shape 258"/>
          <p:cNvPicPr preferRelativeResize="0"/>
          <p:nvPr/>
        </p:nvPicPr>
        <p:blipFill>
          <a:blip r:embed="rId4" cstate="print">
            <a:biLevel thresh="5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8662" y="4214818"/>
            <a:ext cx="603554" cy="410912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Shape 261"/>
          <p:cNvSpPr txBox="1"/>
          <p:nvPr/>
        </p:nvSpPr>
        <p:spPr>
          <a:xfrm>
            <a:off x="9288387" y="6085759"/>
            <a:ext cx="4889147" cy="116842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r" defTabSz="914400" hangingPunct="1">
              <a:buSzPct val="25000"/>
            </a:pPr>
            <a:r>
              <a:rPr lang="fr-FR" sz="6000" b="1" dirty="0" smtClean="0">
                <a:solidFill>
                  <a:srgbClr val="FFFFFF"/>
                </a:solidFill>
                <a:latin typeface="Arial" panose="020B0604020202020204"/>
                <a:ea typeface="Arial"/>
                <a:cs typeface="Arial"/>
                <a:sym typeface="Arial"/>
              </a:rPr>
              <a:t>26</a:t>
            </a:r>
            <a:endParaRPr lang="fr-FR" sz="6000" b="1" dirty="0">
              <a:solidFill>
                <a:srgbClr val="FFFFFF"/>
              </a:solidFill>
              <a:latin typeface="Arial" panose="020B0604020202020204"/>
              <a:ea typeface="Arial"/>
              <a:cs typeface="Arial"/>
              <a:sym typeface="Arial"/>
            </a:endParaRPr>
          </a:p>
        </p:txBody>
      </p:sp>
      <p:sp>
        <p:nvSpPr>
          <p:cNvPr id="17" name="Shape 262"/>
          <p:cNvSpPr txBox="1"/>
          <p:nvPr/>
        </p:nvSpPr>
        <p:spPr>
          <a:xfrm>
            <a:off x="8864844" y="7069263"/>
            <a:ext cx="5490488" cy="67645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r" defTabSz="914400" hangingPunct="1">
              <a:buSzPct val="25000"/>
            </a:pPr>
            <a:r>
              <a:rPr lang="fr-FR" sz="2800" dirty="0" smtClean="0">
                <a:solidFill>
                  <a:srgbClr val="FFFFFF"/>
                </a:solidFill>
                <a:latin typeface="Arial" panose="020B0604020202020204"/>
                <a:ea typeface="Arial"/>
                <a:cs typeface="Arial"/>
                <a:sym typeface="Arial"/>
              </a:rPr>
              <a:t>Data Centres </a:t>
            </a:r>
          </a:p>
          <a:p>
            <a:pPr algn="r" defTabSz="914400" hangingPunct="1">
              <a:buSzPct val="25000"/>
            </a:pPr>
            <a:r>
              <a:rPr lang="fr-FR" sz="2800" dirty="0" err="1" smtClean="0">
                <a:solidFill>
                  <a:srgbClr val="FFFFFF"/>
                </a:solidFill>
                <a:latin typeface="Arial" panose="020B0604020202020204"/>
                <a:ea typeface="Arial"/>
                <a:cs typeface="Arial"/>
                <a:sym typeface="Arial"/>
              </a:rPr>
              <a:t>Around</a:t>
            </a:r>
            <a:r>
              <a:rPr lang="fr-FR" sz="2800" dirty="0" smtClean="0">
                <a:solidFill>
                  <a:srgbClr val="FFFFFF"/>
                </a:solidFill>
                <a:latin typeface="Arial" panose="020B0604020202020204"/>
                <a:ea typeface="Arial"/>
                <a:cs typeface="Arial"/>
                <a:sym typeface="Arial"/>
              </a:rPr>
              <a:t> the World</a:t>
            </a:r>
            <a:endParaRPr lang="fr-FR" sz="2800" baseline="30000" dirty="0">
              <a:solidFill>
                <a:srgbClr val="FFFFFF"/>
              </a:solidFill>
              <a:latin typeface="Arial" panose="020B0604020202020204"/>
              <a:ea typeface="Arial"/>
              <a:cs typeface="Arial"/>
              <a:sym typeface="Arial"/>
            </a:endParaRPr>
          </a:p>
          <a:p>
            <a:pPr algn="r" defTabSz="914400" hangingPunct="1">
              <a:buSzPct val="25000"/>
            </a:pPr>
            <a:endParaRPr lang="fr-FR" sz="2800" dirty="0">
              <a:solidFill>
                <a:srgbClr val="FFFFFF"/>
              </a:solidFill>
              <a:latin typeface="Arial" panose="020B0604020202020204"/>
              <a:ea typeface="Arial"/>
              <a:cs typeface="Arial"/>
              <a:sym typeface="Arial"/>
            </a:endParaRPr>
          </a:p>
        </p:txBody>
      </p:sp>
      <p:pic>
        <p:nvPicPr>
          <p:cNvPr id="19" name="Shape 258"/>
          <p:cNvPicPr preferRelativeResize="0"/>
          <p:nvPr/>
        </p:nvPicPr>
        <p:blipFill>
          <a:blip r:embed="rId4" cstate="print">
            <a:biLevel thresh="50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76601" y="3913662"/>
            <a:ext cx="808561" cy="677144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Shape 261"/>
          <p:cNvSpPr txBox="1"/>
          <p:nvPr/>
        </p:nvSpPr>
        <p:spPr>
          <a:xfrm>
            <a:off x="0" y="4214818"/>
            <a:ext cx="2105804" cy="52567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r" defTabSz="914400" hangingPunct="1">
              <a:buSzPct val="25000"/>
            </a:pPr>
            <a:r>
              <a:rPr lang="fr-FR" sz="2400" b="1" dirty="0" smtClean="0">
                <a:solidFill>
                  <a:srgbClr val="FFFFFF"/>
                </a:solidFill>
                <a:latin typeface="Arial" panose="020B0604020202020204"/>
                <a:ea typeface="Arial"/>
                <a:cs typeface="Arial"/>
                <a:sym typeface="Arial"/>
              </a:rPr>
              <a:t>26</a:t>
            </a:r>
            <a:endParaRPr lang="fr-FR" sz="2400" b="1" dirty="0">
              <a:solidFill>
                <a:srgbClr val="FFFFFF"/>
              </a:solidFill>
              <a:latin typeface="Arial" panose="020B0604020202020204"/>
              <a:ea typeface="Arial"/>
              <a:cs typeface="Arial"/>
              <a:sym typeface="Arial"/>
            </a:endParaRPr>
          </a:p>
        </p:txBody>
      </p:sp>
      <p:sp>
        <p:nvSpPr>
          <p:cNvPr id="21" name="Shape 262"/>
          <p:cNvSpPr txBox="1"/>
          <p:nvPr/>
        </p:nvSpPr>
        <p:spPr>
          <a:xfrm>
            <a:off x="-214346" y="4500570"/>
            <a:ext cx="2364807" cy="30433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r" defTabSz="914400" hangingPunct="1">
              <a:buSzPct val="25000"/>
            </a:pPr>
            <a:r>
              <a:rPr lang="fr-FR" dirty="0" smtClean="0">
                <a:solidFill>
                  <a:srgbClr val="FFFFFF"/>
                </a:solidFill>
                <a:latin typeface="Arial" panose="020B0604020202020204"/>
                <a:ea typeface="Arial"/>
                <a:cs typeface="Arial"/>
                <a:sym typeface="Arial"/>
              </a:rPr>
              <a:t>Data Centres </a:t>
            </a:r>
          </a:p>
          <a:p>
            <a:pPr algn="r" defTabSz="914400" hangingPunct="1">
              <a:buSzPct val="25000"/>
            </a:pPr>
            <a:r>
              <a:rPr lang="fr-FR" dirty="0" err="1" smtClean="0">
                <a:solidFill>
                  <a:srgbClr val="FFFFFF"/>
                </a:solidFill>
                <a:latin typeface="Arial" panose="020B0604020202020204"/>
                <a:ea typeface="Arial"/>
                <a:cs typeface="Arial"/>
                <a:sym typeface="Arial"/>
              </a:rPr>
              <a:t>Around</a:t>
            </a:r>
            <a:r>
              <a:rPr lang="fr-FR" dirty="0" smtClean="0">
                <a:solidFill>
                  <a:srgbClr val="FFFFFF"/>
                </a:solidFill>
                <a:latin typeface="Arial" panose="020B0604020202020204"/>
                <a:ea typeface="Arial"/>
                <a:cs typeface="Arial"/>
                <a:sym typeface="Arial"/>
              </a:rPr>
              <a:t> the World</a:t>
            </a:r>
            <a:endParaRPr lang="fr-FR" baseline="30000" dirty="0">
              <a:solidFill>
                <a:srgbClr val="FFFFFF"/>
              </a:solidFill>
              <a:latin typeface="Arial" panose="020B0604020202020204"/>
              <a:ea typeface="Arial"/>
              <a:cs typeface="Arial"/>
              <a:sym typeface="Arial"/>
            </a:endParaRPr>
          </a:p>
          <a:p>
            <a:pPr algn="r" defTabSz="914400" hangingPunct="1">
              <a:buSzPct val="25000"/>
            </a:pPr>
            <a:endParaRPr lang="fr-FR" sz="2800" dirty="0">
              <a:solidFill>
                <a:srgbClr val="FFFFFF"/>
              </a:solidFill>
              <a:latin typeface="Arial" panose="020B0604020202020204"/>
              <a:ea typeface="Arial"/>
              <a:cs typeface="Arial"/>
              <a:sym typeface="Arial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7929586" y="5715016"/>
            <a:ext cx="1214414" cy="6429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5143504" y="3929066"/>
            <a:ext cx="857256" cy="57150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49650582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95536" y="836712"/>
            <a:ext cx="82809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C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Based </a:t>
            </a:r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on the </a:t>
            </a:r>
            <a:r>
              <a:rPr lang="en-US" altLang="zh-CN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Meteorological </a:t>
            </a:r>
            <a:r>
              <a:rPr lang="en-US" altLang="zh-CN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informatization</a:t>
            </a:r>
            <a:r>
              <a:rPr lang="en-US" altLang="zh-C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zh-CN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 </a:t>
            </a:r>
            <a:r>
              <a:rPr lang="en-US" altLang="zh-CN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altLang="zh-CN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products</a:t>
            </a:r>
            <a:r>
              <a:rPr lang="en-US" altLang="zh-C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zh-CN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deeply </a:t>
            </a:r>
            <a:r>
              <a:rPr lang="en-US" altLang="zh-CN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integrate with industry </a:t>
            </a:r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altLang="zh-CN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 </a:t>
            </a:r>
            <a:r>
              <a:rPr lang="en-US" altLang="zh-CN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</a:t>
            </a:r>
            <a:r>
              <a:rPr lang="en-US" altLang="zh-C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endParaRPr lang="zh-CN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" descr="http://img1.imgtn.bdimg.com/it/u=694477605,527550124&amp;fm=23&amp;gp=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775704"/>
            <a:ext cx="2722563" cy="1987550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/>
        </p:nvSpPr>
        <p:spPr>
          <a:xfrm>
            <a:off x="1214414" y="1785926"/>
            <a:ext cx="5387653" cy="46166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US" altLang="zh-C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Intelligent</a:t>
            </a:r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 Meteorological Data </a:t>
            </a:r>
            <a:r>
              <a:rPr lang="en-US" altLang="zh-C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service</a:t>
            </a:r>
            <a:endParaRPr lang="en-US" altLang="zh-CN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0" y="2551060"/>
            <a:ext cx="17940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altLang="zh-CN" sz="2000" dirty="0">
                <a:latin typeface="Arial" panose="020B0604020202020204" pitchFamily="34" charset="0"/>
                <a:cs typeface="Arial" panose="020B0604020202020204" pitchFamily="34" charset="0"/>
              </a:rPr>
              <a:t>Data resource</a:t>
            </a:r>
            <a:endParaRPr lang="zh-CN" altLang="en-US" sz="2000" dirty="0"/>
          </a:p>
        </p:txBody>
      </p:sp>
      <p:sp>
        <p:nvSpPr>
          <p:cNvPr id="8" name="矩形 7"/>
          <p:cNvSpPr/>
          <p:nvPr/>
        </p:nvSpPr>
        <p:spPr>
          <a:xfrm>
            <a:off x="1856950" y="2571744"/>
            <a:ext cx="202536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altLang="zh-CN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Tech</a:t>
            </a:r>
            <a:r>
              <a:rPr lang="en-US" altLang="zh-CN" sz="2000" dirty="0">
                <a:latin typeface="Arial" panose="020B0604020202020204" pitchFamily="34" charset="0"/>
                <a:cs typeface="Arial" panose="020B0604020202020204" pitchFamily="34" charset="0"/>
              </a:rPr>
              <a:t> application</a:t>
            </a:r>
            <a:endParaRPr lang="zh-CN" altLang="en-US" sz="2000" dirty="0"/>
          </a:p>
        </p:txBody>
      </p:sp>
      <p:sp>
        <p:nvSpPr>
          <p:cNvPr id="9" name="矩形 8"/>
          <p:cNvSpPr/>
          <p:nvPr/>
        </p:nvSpPr>
        <p:spPr>
          <a:xfrm>
            <a:off x="4026329" y="2571744"/>
            <a:ext cx="228139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altLang="zh-CN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Service</a:t>
            </a:r>
            <a:r>
              <a:rPr lang="en-US" altLang="zh-CN" sz="2000" dirty="0">
                <a:latin typeface="Arial" panose="020B0604020202020204" pitchFamily="34" charset="0"/>
                <a:cs typeface="Arial" panose="020B0604020202020204" pitchFamily="34" charset="0"/>
              </a:rPr>
              <a:t> innovation</a:t>
            </a:r>
            <a:endParaRPr lang="zh-CN" altLang="en-US" sz="2000" dirty="0"/>
          </a:p>
        </p:txBody>
      </p:sp>
      <p:sp>
        <p:nvSpPr>
          <p:cNvPr id="11" name="等于号 10"/>
          <p:cNvSpPr/>
          <p:nvPr/>
        </p:nvSpPr>
        <p:spPr>
          <a:xfrm rot="5400000">
            <a:off x="2949892" y="2297946"/>
            <a:ext cx="352673" cy="216024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3" name="加号 12"/>
          <p:cNvSpPr/>
          <p:nvPr/>
        </p:nvSpPr>
        <p:spPr>
          <a:xfrm>
            <a:off x="1722073" y="2617951"/>
            <a:ext cx="288032" cy="266328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加号 13"/>
          <p:cNvSpPr/>
          <p:nvPr/>
        </p:nvSpPr>
        <p:spPr>
          <a:xfrm>
            <a:off x="3738297" y="2636384"/>
            <a:ext cx="288032" cy="266328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774402" y="2991294"/>
            <a:ext cx="5328189" cy="707886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en-US" altLang="zh-CN" sz="2000" dirty="0" smtClean="0"/>
              <a:t>Big </a:t>
            </a:r>
            <a:r>
              <a:rPr lang="en-US" altLang="zh-CN" sz="2000" dirty="0"/>
              <a:t>Data storage and analysis </a:t>
            </a:r>
            <a:r>
              <a:rPr lang="en-US" altLang="zh-CN" sz="2000" dirty="0" smtClean="0"/>
              <a:t>mining</a:t>
            </a:r>
          </a:p>
          <a:p>
            <a:pPr algn="just"/>
            <a:r>
              <a:rPr lang="en-US" altLang="zh-CN" sz="2000" dirty="0"/>
              <a:t>storage and computation integration </a:t>
            </a:r>
          </a:p>
        </p:txBody>
      </p:sp>
      <p:sp>
        <p:nvSpPr>
          <p:cNvPr id="16" name="矩形 15"/>
          <p:cNvSpPr/>
          <p:nvPr/>
        </p:nvSpPr>
        <p:spPr>
          <a:xfrm>
            <a:off x="774401" y="4004536"/>
            <a:ext cx="5328190" cy="707886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en-US" altLang="zh-CN" sz="2000" dirty="0"/>
              <a:t>Data service mode </a:t>
            </a:r>
            <a:r>
              <a:rPr lang="en-US" altLang="zh-CN" sz="2000" dirty="0" smtClean="0"/>
              <a:t>innovation</a:t>
            </a:r>
          </a:p>
          <a:p>
            <a:pPr algn="just"/>
            <a:r>
              <a:rPr lang="en-US" altLang="zh-CN" sz="2000" dirty="0"/>
              <a:t>Data on the cloud+ application software </a:t>
            </a:r>
          </a:p>
        </p:txBody>
      </p:sp>
      <p:sp>
        <p:nvSpPr>
          <p:cNvPr id="17" name="矩形 16"/>
          <p:cNvSpPr/>
          <p:nvPr/>
        </p:nvSpPr>
        <p:spPr>
          <a:xfrm>
            <a:off x="774401" y="4868632"/>
            <a:ext cx="5328189" cy="707886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en-US" altLang="zh-CN" sz="2000" dirty="0"/>
              <a:t>Data developing mode </a:t>
            </a:r>
            <a:r>
              <a:rPr lang="en-US" altLang="zh-CN" sz="2000" dirty="0" smtClean="0"/>
              <a:t>innovation</a:t>
            </a:r>
          </a:p>
          <a:p>
            <a:pPr algn="just"/>
            <a:r>
              <a:rPr lang="en-US" altLang="zh-CN" sz="2000" dirty="0" smtClean="0"/>
              <a:t>Integration </a:t>
            </a:r>
            <a:r>
              <a:rPr lang="en-US" altLang="zh-CN" sz="2000" dirty="0"/>
              <a:t>analysis of industry Data </a:t>
            </a:r>
          </a:p>
        </p:txBody>
      </p:sp>
      <p:sp>
        <p:nvSpPr>
          <p:cNvPr id="19" name="标题 2"/>
          <p:cNvSpPr txBox="1">
            <a:spLocks/>
          </p:cNvSpPr>
          <p:nvPr/>
        </p:nvSpPr>
        <p:spPr>
          <a:xfrm>
            <a:off x="35496" y="188640"/>
            <a:ext cx="8229600" cy="4180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微软雅黑" panose="020B0503020204020204" pitchFamily="34" charset="-122"/>
                <a:cs typeface="Times New Roman" pitchFamily="18" charset="0"/>
              </a:rPr>
              <a:t>Next Step </a:t>
            </a:r>
            <a:endParaRPr lang="zh-CN" altLang="en-US" sz="28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ea typeface="微软雅黑" panose="020B0503020204020204" pitchFamily="34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2009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">
            <a:extLst>
              <a:ext uri="{FF2B5EF4-FFF2-40B4-BE49-F238E27FC236}">
                <a16:creationId xmlns="" xmlns:a16="http://schemas.microsoft.com/office/drawing/2014/main" id="{4B25AB29-E6C5-444B-B40C-16660740F71D}"/>
              </a:ext>
            </a:extLst>
          </p:cNvPr>
          <p:cNvGrpSpPr/>
          <p:nvPr/>
        </p:nvGrpSpPr>
        <p:grpSpPr>
          <a:xfrm>
            <a:off x="827584" y="2453545"/>
            <a:ext cx="7992889" cy="1960849"/>
            <a:chOff x="1950282" y="2069252"/>
            <a:chExt cx="9343363" cy="2614467"/>
          </a:xfrm>
        </p:grpSpPr>
        <p:sp>
          <p:nvSpPr>
            <p:cNvPr id="4111" name="文本框 16"/>
            <p:cNvSpPr>
              <a:spLocks noChangeArrowheads="1"/>
            </p:cNvSpPr>
            <p:nvPr/>
          </p:nvSpPr>
          <p:spPr bwMode="auto">
            <a:xfrm>
              <a:off x="1950283" y="2069252"/>
              <a:ext cx="9343362" cy="5904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72776" tIns="36388" rIns="72776" bIns="36388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342900" indent="-342900" defTabSz="412750">
                <a:buFont typeface="Wingdings" pitchFamily="2" charset="2"/>
                <a:buChar char="ü"/>
              </a:pPr>
              <a:r>
                <a:rPr lang="en-US" altLang="zh-CN" sz="2400" b="1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  <a:sym typeface="Helvetica Light"/>
                </a:rPr>
                <a:t>Building </a:t>
              </a:r>
              <a:r>
                <a:rPr lang="en-US" altLang="zh-CN" sz="2400" b="1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  <a:sym typeface="Helvetica Light"/>
                </a:rPr>
                <a:t>CMA  Cloud platform for big data</a:t>
              </a:r>
              <a:endParaRPr lang="en-US" altLang="zh-CN" sz="2400" b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Helvetica Light"/>
              </a:endParaRPr>
            </a:p>
          </p:txBody>
        </p:sp>
        <p:sp>
          <p:nvSpPr>
            <p:cNvPr id="4112" name="文本框 20"/>
            <p:cNvSpPr>
              <a:spLocks noChangeArrowheads="1"/>
            </p:cNvSpPr>
            <p:nvPr/>
          </p:nvSpPr>
          <p:spPr bwMode="auto">
            <a:xfrm>
              <a:off x="1950283" y="3081273"/>
              <a:ext cx="7999240" cy="5904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72776" tIns="36388" rIns="72776" bIns="36388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342900" indent="-342900" defTabSz="412750">
                <a:buFont typeface="Wingdings" pitchFamily="2" charset="2"/>
                <a:buChar char="ü"/>
              </a:pPr>
              <a:r>
                <a:rPr lang="en-US" altLang="zh-CN" sz="2400" b="1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  <a:sym typeface="Helvetica Light"/>
                </a:rPr>
                <a:t>Using Public Cloud Extend our ways </a:t>
              </a:r>
              <a:r>
                <a:rPr lang="en-US" altLang="zh-CN" sz="2400" b="1" dirty="0" smtClean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  <a:sym typeface="Helvetica Light"/>
                </a:rPr>
                <a:t>for  </a:t>
              </a:r>
              <a:r>
                <a:rPr lang="en-US" altLang="zh-CN" sz="2400" b="1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  <a:sym typeface="Helvetica Light"/>
                </a:rPr>
                <a:t>service </a:t>
              </a:r>
              <a:endParaRPr lang="zh-CN" altLang="zh-CN" sz="2400" b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Helvetica Light"/>
              </a:endParaRPr>
            </a:p>
          </p:txBody>
        </p:sp>
        <p:sp>
          <p:nvSpPr>
            <p:cNvPr id="4113" name="文本框 21"/>
            <p:cNvSpPr>
              <a:spLocks noChangeArrowheads="1"/>
            </p:cNvSpPr>
            <p:nvPr/>
          </p:nvSpPr>
          <p:spPr bwMode="auto">
            <a:xfrm>
              <a:off x="1950282" y="4093293"/>
              <a:ext cx="7999240" cy="5904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72776" tIns="36388" rIns="72776" bIns="36388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342900" indent="-342900" defTabSz="412750">
                <a:buFont typeface="Wingdings" pitchFamily="2" charset="2"/>
                <a:buChar char="ü"/>
              </a:pPr>
              <a:r>
                <a:rPr lang="en-US" altLang="zh-CN" sz="2400" b="1" dirty="0">
                  <a:solidFill>
                    <a:srgbClr val="C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  <a:sym typeface="Helvetica Light"/>
                </a:rPr>
                <a:t>Testing  of AI  </a:t>
              </a:r>
              <a:r>
                <a:rPr lang="en-US" altLang="zh-CN" sz="2400" b="1" dirty="0" smtClean="0">
                  <a:solidFill>
                    <a:srgbClr val="C00000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  <a:sym typeface="Helvetica Light"/>
                </a:rPr>
                <a:t>prediction Method</a:t>
              </a:r>
              <a:endPara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Helvetica Light"/>
              </a:endParaRPr>
            </a:p>
          </p:txBody>
        </p:sp>
      </p:grpSp>
      <p:sp>
        <p:nvSpPr>
          <p:cNvPr id="4115" name="文本框 24"/>
          <p:cNvSpPr>
            <a:spLocks noChangeArrowheads="1"/>
          </p:cNvSpPr>
          <p:nvPr/>
        </p:nvSpPr>
        <p:spPr bwMode="auto">
          <a:xfrm>
            <a:off x="2906227" y="1331843"/>
            <a:ext cx="3492353" cy="733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776" tIns="36388" rIns="72776" bIns="3638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286" b="1" dirty="0">
                <a:solidFill>
                  <a:srgbClr val="FF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CONTENTS</a:t>
            </a:r>
            <a:endParaRPr lang="zh-CN" altLang="en-US" sz="4286" b="1" dirty="0">
              <a:solidFill>
                <a:srgbClr val="FF0000"/>
              </a:solidFill>
              <a:latin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06430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844492" y="275354"/>
            <a:ext cx="5955476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353">
              <a:lnSpc>
                <a:spcPct val="90000"/>
              </a:lnSpc>
              <a:defRPr sz="6000">
                <a:solidFill>
                  <a:srgbClr val="FFFFFF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pPr>
            <a:r>
              <a:rPr lang="zh-CN" altLang="en-US" sz="3000" b="1" dirty="0" smtClean="0">
                <a:solidFill>
                  <a:schemeClr val="bg1"/>
                </a:solidFill>
              </a:rPr>
              <a:t>尝试多种非线性机器学习方法建模</a:t>
            </a:r>
            <a:endParaRPr lang="en-US" altLang="zh-CN" sz="3000" b="1" dirty="0">
              <a:solidFill>
                <a:schemeClr val="bg1"/>
              </a:solidFill>
            </a:endParaRPr>
          </a:p>
        </p:txBody>
      </p:sp>
      <p:sp>
        <p:nvSpPr>
          <p:cNvPr id="20" name="Shape 547"/>
          <p:cNvSpPr/>
          <p:nvPr/>
        </p:nvSpPr>
        <p:spPr>
          <a:xfrm>
            <a:off x="5370857" y="4010323"/>
            <a:ext cx="3724158" cy="49244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/>
          <a:p>
            <a:pPr defTabSz="120650">
              <a:defRPr sz="3500">
                <a:solidFill>
                  <a:srgbClr val="FFFFFF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pPr>
            <a:r>
              <a:rPr lang="en-US" sz="1600" dirty="0"/>
              <a:t>GBDT(</a:t>
            </a:r>
            <a:r>
              <a:rPr lang="en-US" altLang="zh-CN" sz="1600" b="1" dirty="0"/>
              <a:t>Gradient boosting decision tree</a:t>
            </a:r>
            <a:r>
              <a:rPr lang="en-US" sz="1600" dirty="0"/>
              <a:t>)</a:t>
            </a:r>
            <a:endParaRPr sz="1600" dirty="0"/>
          </a:p>
        </p:txBody>
      </p:sp>
      <p:grpSp>
        <p:nvGrpSpPr>
          <p:cNvPr id="7" name="组合 6"/>
          <p:cNvGrpSpPr/>
          <p:nvPr/>
        </p:nvGrpSpPr>
        <p:grpSpPr>
          <a:xfrm>
            <a:off x="295661" y="1160228"/>
            <a:ext cx="8799354" cy="5058794"/>
            <a:chOff x="1012314" y="1160228"/>
            <a:chExt cx="10329881" cy="5058794"/>
          </a:xfrm>
        </p:grpSpPr>
        <p:sp>
          <p:nvSpPr>
            <p:cNvPr id="2" name="Shape 543"/>
            <p:cNvSpPr>
              <a:spLocks noChangeAspect="1"/>
            </p:cNvSpPr>
            <p:nvPr/>
          </p:nvSpPr>
          <p:spPr>
            <a:xfrm>
              <a:off x="1045028" y="1160228"/>
              <a:ext cx="4860000" cy="2520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26" y="0"/>
                  </a:moveTo>
                  <a:cubicBezTo>
                    <a:pt x="236" y="0"/>
                    <a:pt x="0" y="452"/>
                    <a:pt x="0" y="1009"/>
                  </a:cubicBezTo>
                  <a:lnTo>
                    <a:pt x="0" y="19214"/>
                  </a:lnTo>
                  <a:cubicBezTo>
                    <a:pt x="0" y="19771"/>
                    <a:pt x="236" y="20223"/>
                    <a:pt x="526" y="20223"/>
                  </a:cubicBezTo>
                  <a:lnTo>
                    <a:pt x="17822" y="20223"/>
                  </a:lnTo>
                  <a:cubicBezTo>
                    <a:pt x="17904" y="20223"/>
                    <a:pt x="17981" y="20183"/>
                    <a:pt x="18050" y="20120"/>
                  </a:cubicBezTo>
                  <a:lnTo>
                    <a:pt x="21600" y="21600"/>
                  </a:lnTo>
                  <a:lnTo>
                    <a:pt x="18349" y="18799"/>
                  </a:lnTo>
                  <a:lnTo>
                    <a:pt x="18349" y="1009"/>
                  </a:lnTo>
                  <a:cubicBezTo>
                    <a:pt x="18349" y="452"/>
                    <a:pt x="18113" y="0"/>
                    <a:pt x="17822" y="0"/>
                  </a:cubicBezTo>
                  <a:lnTo>
                    <a:pt x="526" y="0"/>
                  </a:lnTo>
                  <a:close/>
                </a:path>
              </a:pathLst>
            </a:custGeom>
            <a:solidFill>
              <a:srgbClr val="00C1DE"/>
            </a:solidFill>
            <a:ln w="12700">
              <a:miter lim="400000"/>
            </a:ln>
          </p:spPr>
          <p:txBody>
            <a:bodyPr lIns="45719" tIns="45719" rIns="45719" bIns="45719" anchor="ctr"/>
            <a:lstStyle/>
            <a:p>
              <a:pPr defTabSz="120650">
                <a:defRPr sz="3000">
                  <a:latin typeface="Microsoft YaHei"/>
                  <a:ea typeface="Microsoft YaHei"/>
                  <a:cs typeface="Microsoft YaHei"/>
                  <a:sym typeface="Microsoft YaHei"/>
                </a:defRPr>
              </a:pPr>
              <a:endParaRPr sz="1500"/>
            </a:p>
          </p:txBody>
        </p:sp>
        <p:sp>
          <p:nvSpPr>
            <p:cNvPr id="3" name="Shape 544"/>
            <p:cNvSpPr>
              <a:spLocks noChangeAspect="1"/>
            </p:cNvSpPr>
            <p:nvPr/>
          </p:nvSpPr>
          <p:spPr>
            <a:xfrm>
              <a:off x="1045028" y="3699022"/>
              <a:ext cx="4860000" cy="2520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18051" y="1902"/>
                  </a:lnTo>
                  <a:cubicBezTo>
                    <a:pt x="18051" y="1902"/>
                    <a:pt x="18050" y="1902"/>
                    <a:pt x="18050" y="1902"/>
                  </a:cubicBezTo>
                  <a:cubicBezTo>
                    <a:pt x="17987" y="1851"/>
                    <a:pt x="17919" y="1822"/>
                    <a:pt x="17847" y="1822"/>
                  </a:cubicBezTo>
                  <a:lnTo>
                    <a:pt x="524" y="1822"/>
                  </a:lnTo>
                  <a:cubicBezTo>
                    <a:pt x="235" y="1822"/>
                    <a:pt x="0" y="2274"/>
                    <a:pt x="0" y="2831"/>
                  </a:cubicBezTo>
                  <a:lnTo>
                    <a:pt x="0" y="20593"/>
                  </a:lnTo>
                  <a:cubicBezTo>
                    <a:pt x="0" y="21150"/>
                    <a:pt x="235" y="21600"/>
                    <a:pt x="524" y="21600"/>
                  </a:cubicBezTo>
                  <a:lnTo>
                    <a:pt x="17847" y="21600"/>
                  </a:lnTo>
                  <a:cubicBezTo>
                    <a:pt x="18136" y="21600"/>
                    <a:pt x="18371" y="21150"/>
                    <a:pt x="18371" y="20593"/>
                  </a:cubicBezTo>
                  <a:lnTo>
                    <a:pt x="18371" y="3201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53585F"/>
            </a:solidFill>
            <a:ln w="12700">
              <a:miter lim="400000"/>
            </a:ln>
          </p:spPr>
          <p:txBody>
            <a:bodyPr lIns="45719" tIns="45719" rIns="45719" bIns="45719" anchor="ctr"/>
            <a:lstStyle/>
            <a:p>
              <a:pPr defTabSz="120650">
                <a:defRPr sz="3000">
                  <a:latin typeface="Microsoft YaHei"/>
                  <a:ea typeface="Microsoft YaHei"/>
                  <a:cs typeface="Microsoft YaHei"/>
                  <a:sym typeface="Microsoft YaHei"/>
                </a:defRPr>
              </a:pPr>
              <a:endParaRPr sz="1500"/>
            </a:p>
          </p:txBody>
        </p:sp>
        <p:sp>
          <p:nvSpPr>
            <p:cNvPr id="4" name="Shape 545"/>
            <p:cNvSpPr>
              <a:spLocks noChangeAspect="1"/>
            </p:cNvSpPr>
            <p:nvPr/>
          </p:nvSpPr>
          <p:spPr>
            <a:xfrm>
              <a:off x="6307929" y="1160228"/>
              <a:ext cx="4860000" cy="2520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844" y="0"/>
                  </a:moveTo>
                  <a:cubicBezTo>
                    <a:pt x="3555" y="0"/>
                    <a:pt x="3320" y="452"/>
                    <a:pt x="3320" y="1009"/>
                  </a:cubicBezTo>
                  <a:lnTo>
                    <a:pt x="3320" y="18676"/>
                  </a:lnTo>
                  <a:lnTo>
                    <a:pt x="0" y="21600"/>
                  </a:lnTo>
                  <a:lnTo>
                    <a:pt x="3621" y="19994"/>
                  </a:lnTo>
                  <a:cubicBezTo>
                    <a:pt x="3689" y="20056"/>
                    <a:pt x="3764" y="20094"/>
                    <a:pt x="3844" y="20094"/>
                  </a:cubicBezTo>
                  <a:lnTo>
                    <a:pt x="21076" y="20094"/>
                  </a:lnTo>
                  <a:cubicBezTo>
                    <a:pt x="21365" y="20094"/>
                    <a:pt x="21600" y="19641"/>
                    <a:pt x="21600" y="19084"/>
                  </a:cubicBezTo>
                  <a:lnTo>
                    <a:pt x="21600" y="1009"/>
                  </a:lnTo>
                  <a:cubicBezTo>
                    <a:pt x="21600" y="452"/>
                    <a:pt x="21365" y="0"/>
                    <a:pt x="21076" y="0"/>
                  </a:cubicBezTo>
                  <a:lnTo>
                    <a:pt x="3844" y="0"/>
                  </a:lnTo>
                  <a:close/>
                </a:path>
              </a:pathLst>
            </a:custGeom>
            <a:solidFill>
              <a:srgbClr val="35B34A"/>
            </a:solidFill>
            <a:ln w="12700">
              <a:miter lim="400000"/>
            </a:ln>
          </p:spPr>
          <p:txBody>
            <a:bodyPr lIns="45719" tIns="45719" rIns="45719" bIns="45719" anchor="ctr"/>
            <a:lstStyle/>
            <a:p>
              <a:pPr defTabSz="120650">
                <a:defRPr sz="3000">
                  <a:latin typeface="Microsoft YaHei"/>
                  <a:ea typeface="Microsoft YaHei"/>
                  <a:cs typeface="Microsoft YaHei"/>
                  <a:sym typeface="Microsoft YaHei"/>
                </a:defRPr>
              </a:pPr>
              <a:endParaRPr sz="1500"/>
            </a:p>
          </p:txBody>
        </p:sp>
        <p:sp>
          <p:nvSpPr>
            <p:cNvPr id="5" name="Shape 546"/>
            <p:cNvSpPr>
              <a:spLocks noChangeAspect="1"/>
            </p:cNvSpPr>
            <p:nvPr/>
          </p:nvSpPr>
          <p:spPr>
            <a:xfrm>
              <a:off x="6328963" y="3699022"/>
              <a:ext cx="4860000" cy="2520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3218" y="3214"/>
                  </a:lnTo>
                  <a:lnTo>
                    <a:pt x="3218" y="20593"/>
                  </a:lnTo>
                  <a:cubicBezTo>
                    <a:pt x="3218" y="21150"/>
                    <a:pt x="3455" y="21600"/>
                    <a:pt x="3746" y="21600"/>
                  </a:cubicBezTo>
                  <a:lnTo>
                    <a:pt x="21073" y="21600"/>
                  </a:lnTo>
                  <a:cubicBezTo>
                    <a:pt x="21364" y="21600"/>
                    <a:pt x="21600" y="21150"/>
                    <a:pt x="21600" y="20593"/>
                  </a:cubicBezTo>
                  <a:lnTo>
                    <a:pt x="21600" y="2849"/>
                  </a:lnTo>
                  <a:cubicBezTo>
                    <a:pt x="21600" y="2292"/>
                    <a:pt x="21364" y="1839"/>
                    <a:pt x="21073" y="1839"/>
                  </a:cubicBezTo>
                  <a:lnTo>
                    <a:pt x="3746" y="1839"/>
                  </a:lnTo>
                  <a:cubicBezTo>
                    <a:pt x="3675" y="1839"/>
                    <a:pt x="3607" y="1868"/>
                    <a:pt x="3545" y="191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>
              <a:miter lim="400000"/>
            </a:ln>
          </p:spPr>
          <p:txBody>
            <a:bodyPr lIns="45719" tIns="45719" rIns="45719" bIns="45719" anchor="ctr"/>
            <a:lstStyle/>
            <a:p>
              <a:pPr defTabSz="120650">
                <a:defRPr sz="3000">
                  <a:latin typeface="Microsoft YaHei"/>
                  <a:ea typeface="Microsoft YaHei"/>
                  <a:cs typeface="Microsoft YaHei"/>
                  <a:sym typeface="Microsoft YaHei"/>
                </a:defRPr>
              </a:pPr>
              <a:endParaRPr sz="1500"/>
            </a:p>
          </p:txBody>
        </p:sp>
        <p:sp>
          <p:nvSpPr>
            <p:cNvPr id="6" name="Shape 547"/>
            <p:cNvSpPr/>
            <p:nvPr/>
          </p:nvSpPr>
          <p:spPr>
            <a:xfrm>
              <a:off x="1305055" y="1278868"/>
              <a:ext cx="3882081" cy="2693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defTabSz="120650">
                <a:defRPr sz="3500">
                  <a:solidFill>
                    <a:srgbClr val="FFFFFF"/>
                  </a:solidFill>
                  <a:latin typeface="Microsoft YaHei"/>
                  <a:ea typeface="Microsoft YaHei"/>
                  <a:cs typeface="Microsoft YaHei"/>
                  <a:sym typeface="Microsoft YaHei"/>
                </a:defRPr>
              </a:pPr>
              <a:r>
                <a:rPr lang="en-US" sz="1750" dirty="0"/>
                <a:t>DNN(Deep Neural Networks)</a:t>
              </a:r>
              <a:endParaRPr sz="1750" dirty="0"/>
            </a:p>
          </p:txBody>
        </p:sp>
        <p:sp>
          <p:nvSpPr>
            <p:cNvPr id="13" name="Shape 547"/>
            <p:cNvSpPr/>
            <p:nvPr/>
          </p:nvSpPr>
          <p:spPr>
            <a:xfrm>
              <a:off x="7131390" y="1278868"/>
              <a:ext cx="4210805" cy="2693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defTabSz="120650">
                <a:defRPr sz="3500">
                  <a:solidFill>
                    <a:srgbClr val="FFFFFF"/>
                  </a:solidFill>
                  <a:latin typeface="Microsoft YaHei"/>
                  <a:ea typeface="Microsoft YaHei"/>
                  <a:cs typeface="Microsoft YaHei"/>
                  <a:sym typeface="Microsoft YaHei"/>
                </a:defRPr>
              </a:pPr>
              <a:r>
                <a:rPr lang="en-US" sz="1750" dirty="0"/>
                <a:t>RNN(Recurrent Neural Networks)</a:t>
              </a:r>
              <a:endParaRPr sz="1750" dirty="0"/>
            </a:p>
          </p:txBody>
        </p:sp>
        <p:pic>
          <p:nvPicPr>
            <p:cNvPr id="14" name="pasted-image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tretch>
              <a:fillRect/>
            </a:stretch>
          </p:blipFill>
          <p:spPr>
            <a:xfrm>
              <a:off x="7332186" y="1760797"/>
              <a:ext cx="3588000" cy="1606181"/>
            </a:xfrm>
            <a:prstGeom prst="rect">
              <a:avLst/>
            </a:prstGeom>
            <a:ln w="12700">
              <a:miter lim="400000"/>
            </a:ln>
          </p:spPr>
        </p:pic>
        <p:sp>
          <p:nvSpPr>
            <p:cNvPr id="17" name="Shape 547"/>
            <p:cNvSpPr/>
            <p:nvPr/>
          </p:nvSpPr>
          <p:spPr>
            <a:xfrm>
              <a:off x="1012314" y="4120679"/>
              <a:ext cx="4599973" cy="24622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defTabSz="120650">
                <a:defRPr sz="3500">
                  <a:solidFill>
                    <a:srgbClr val="FFFFFF"/>
                  </a:solidFill>
                  <a:latin typeface="Microsoft YaHei"/>
                  <a:ea typeface="Microsoft YaHei"/>
                  <a:cs typeface="Microsoft YaHei"/>
                  <a:sym typeface="Microsoft YaHei"/>
                </a:defRPr>
              </a:pPr>
              <a:r>
                <a:rPr lang="en-US" sz="1600" dirty="0"/>
                <a:t>CNN(Convolutional Neural Network)</a:t>
              </a:r>
              <a:endParaRPr sz="1600" dirty="0"/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05055" y="1760797"/>
              <a:ext cx="3595688" cy="1700165"/>
            </a:xfrm>
            <a:prstGeom prst="rect">
              <a:avLst/>
            </a:prstGeom>
          </p:spPr>
        </p:pic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226457" y="4476329"/>
              <a:ext cx="3795329" cy="1328471"/>
            </a:xfrm>
            <a:prstGeom prst="rect">
              <a:avLst/>
            </a:prstGeom>
          </p:spPr>
        </p:pic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145662" y="4735262"/>
              <a:ext cx="3951796" cy="1218827"/>
            </a:xfrm>
            <a:prstGeom prst="rect">
              <a:avLst/>
            </a:prstGeom>
          </p:spPr>
        </p:pic>
      </p:grpSp>
      <p:sp>
        <p:nvSpPr>
          <p:cNvPr id="16" name="矩形 15"/>
          <p:cNvSpPr/>
          <p:nvPr/>
        </p:nvSpPr>
        <p:spPr>
          <a:xfrm>
            <a:off x="5429256" y="3929066"/>
            <a:ext cx="4143404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750" dirty="0" smtClean="0">
                <a:solidFill>
                  <a:srgbClr val="FFFFFF"/>
                </a:solidFill>
                <a:latin typeface="Microsoft YaHei"/>
                <a:ea typeface="Microsoft YaHei"/>
                <a:cs typeface="Microsoft YaHei"/>
                <a:sym typeface="Microsoft YaHei"/>
              </a:rPr>
              <a:t>Nonlinear</a:t>
            </a:r>
          </a:p>
          <a:p>
            <a:r>
              <a:rPr lang="en-US" altLang="zh-CN" sz="1750" dirty="0" smtClean="0">
                <a:solidFill>
                  <a:srgbClr val="FFFFFF"/>
                </a:solidFill>
                <a:latin typeface="Microsoft YaHei"/>
                <a:ea typeface="Microsoft YaHei"/>
                <a:cs typeface="Microsoft YaHei"/>
                <a:sym typeface="Microsoft YaHei"/>
              </a:rPr>
              <a:t>( ensemble decision  trees)  </a:t>
            </a:r>
            <a:endParaRPr lang="zh-CN" altLang="en-US" sz="1750" dirty="0">
              <a:solidFill>
                <a:srgbClr val="FFFFFF"/>
              </a:solidFill>
              <a:latin typeface="Microsoft YaHei"/>
              <a:ea typeface="Microsoft YaHei"/>
              <a:cs typeface="Microsoft YaHei"/>
              <a:sym typeface="Microsoft YaHe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976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50"/>
          <p:cNvSpPr/>
          <p:nvPr/>
        </p:nvSpPr>
        <p:spPr>
          <a:xfrm>
            <a:off x="0" y="285728"/>
            <a:ext cx="8781530" cy="5930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tIns="45719" rIns="45719" bIns="45719" anchor="ctr">
            <a:normAutofit fontScale="77500" lnSpcReduction="20000"/>
          </a:bodyPr>
          <a:lstStyle/>
          <a:p>
            <a:pPr algn="ctr" defTabSz="914353">
              <a:lnSpc>
                <a:spcPct val="90000"/>
              </a:lnSpc>
              <a:defRPr sz="6000">
                <a:solidFill>
                  <a:srgbClr val="FFFFFF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pPr>
            <a:r>
              <a:rPr lang="en-US" altLang="zh-CN" sz="3000" b="1" dirty="0" smtClean="0">
                <a:solidFill>
                  <a:schemeClr val="bg2">
                    <a:lumMod val="50000"/>
                  </a:schemeClr>
                </a:solidFill>
              </a:rPr>
              <a:t>Large amount of observation and NWP data  is ingested into the algorithm</a:t>
            </a:r>
            <a:endParaRPr lang="zh-CN" altLang="en-US" sz="3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1571612"/>
            <a:ext cx="3821236" cy="35331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1040" y="5857891"/>
            <a:ext cx="397826" cy="67962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442" y="5774095"/>
            <a:ext cx="623456" cy="763416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331" y="5857891"/>
            <a:ext cx="450701" cy="584242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90364" y="5857892"/>
            <a:ext cx="467753" cy="63817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1736" y="5857892"/>
            <a:ext cx="520682" cy="602551"/>
          </a:xfrm>
          <a:prstGeom prst="rect">
            <a:avLst/>
          </a:prstGeom>
        </p:spPr>
      </p:pic>
      <p:sp>
        <p:nvSpPr>
          <p:cNvPr id="10" name="文本框 14"/>
          <p:cNvSpPr txBox="1"/>
          <p:nvPr/>
        </p:nvSpPr>
        <p:spPr>
          <a:xfrm>
            <a:off x="357158" y="1214422"/>
            <a:ext cx="4129674" cy="392928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5400" tIns="25400" rIns="25400" bIns="25400" numCol="1" spcCol="38100" rtlCol="0" anchor="ctr">
            <a:spAutoFit/>
          </a:bodyPr>
          <a:lstStyle/>
          <a:p>
            <a:pPr defTabSz="412750" hangingPunct="0"/>
            <a:r>
              <a:rPr lang="en-US" altLang="zh-CN" sz="24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Helvetica Light"/>
              </a:rPr>
              <a:t>Data</a:t>
            </a:r>
            <a:r>
              <a:rPr lang="zh-CN" altLang="en-US" sz="24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Helvetica Light"/>
              </a:rPr>
              <a:t>：</a:t>
            </a:r>
            <a:endParaRPr lang="en-US" altLang="zh-CN" sz="2400" dirty="0" smtClean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Helvetica Light"/>
            </a:endParaRPr>
          </a:p>
          <a:p>
            <a:pPr defTabSz="412750" hangingPunct="0"/>
            <a:r>
              <a:rPr lang="en-US" altLang="zh-CN" sz="2000" dirty="0" smtClean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Helvetica Light"/>
              </a:rPr>
              <a:t>1</a:t>
            </a:r>
            <a:r>
              <a:rPr lang="zh-CN" altLang="en-US" sz="20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Helvetica Light"/>
              </a:rPr>
              <a:t>、</a:t>
            </a:r>
            <a:r>
              <a:rPr lang="en-US" altLang="zh-CN" sz="2000" dirty="0" smtClean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Helvetica Light"/>
              </a:rPr>
              <a:t>2000+Oberservations(2013-2015</a:t>
            </a:r>
            <a:r>
              <a:rPr lang="en-US" altLang="zh-CN" sz="20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Helvetica Light"/>
              </a:rPr>
              <a:t>)</a:t>
            </a:r>
          </a:p>
          <a:p>
            <a:pPr defTabSz="412750" hangingPunct="0"/>
            <a:r>
              <a:rPr lang="en-US" altLang="zh-CN" sz="2000" dirty="0" smtClean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Helvetica Light"/>
              </a:rPr>
              <a:t>2</a:t>
            </a:r>
            <a:r>
              <a:rPr lang="zh-CN" altLang="en-US" sz="2000" dirty="0" smtClean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Helvetica Light"/>
              </a:rPr>
              <a:t>、</a:t>
            </a:r>
            <a:r>
              <a:rPr lang="en-US" altLang="zh-CN" sz="2000" dirty="0" smtClean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Helvetica Light"/>
              </a:rPr>
              <a:t>Radar echoes, QPE</a:t>
            </a:r>
            <a:r>
              <a:rPr lang="zh-CN" altLang="en-US" sz="20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Helvetica Light"/>
              </a:rPr>
              <a:t>、</a:t>
            </a:r>
            <a:r>
              <a:rPr lang="en-US" altLang="zh-CN" sz="20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Helvetica Light"/>
              </a:rPr>
              <a:t>QPF</a:t>
            </a:r>
            <a:r>
              <a:rPr lang="zh-CN" altLang="en-US" sz="20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Helvetica Light"/>
              </a:rPr>
              <a:t>数据</a:t>
            </a:r>
            <a:endParaRPr lang="en-US" altLang="zh-CN" sz="2000" dirty="0">
              <a:solidFill>
                <a:srgbClr val="00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Helvetica Light"/>
            </a:endParaRPr>
          </a:p>
          <a:p>
            <a:pPr defTabSz="412750" hangingPunct="0"/>
            <a:r>
              <a:rPr lang="en-US" altLang="zh-CN" sz="20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Helvetica Light"/>
              </a:rPr>
              <a:t>3</a:t>
            </a:r>
            <a:r>
              <a:rPr lang="zh-CN" altLang="en-US" sz="2000" dirty="0" smtClean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Helvetica Light"/>
              </a:rPr>
              <a:t>、</a:t>
            </a:r>
            <a:r>
              <a:rPr lang="en-US" altLang="zh-CN" sz="2000" dirty="0" smtClean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Helvetica Light"/>
              </a:rPr>
              <a:t>NWP prediction data</a:t>
            </a:r>
          </a:p>
          <a:p>
            <a:pPr defTabSz="412750" hangingPunct="0"/>
            <a:endParaRPr lang="en-US" altLang="zh-CN" sz="2000" dirty="0">
              <a:solidFill>
                <a:srgbClr val="00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Helvetica Light"/>
            </a:endParaRPr>
          </a:p>
          <a:p>
            <a:pPr defTabSz="412750" hangingPunct="0"/>
            <a:r>
              <a:rPr lang="en-US" altLang="zh-CN" sz="2000" dirty="0" smtClean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Helvetica Light"/>
              </a:rPr>
              <a:t>More than  half  billion  records. </a:t>
            </a:r>
            <a:endParaRPr lang="en-US" altLang="zh-CN" sz="2000" dirty="0">
              <a:solidFill>
                <a:srgbClr val="00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Helvetica Light"/>
            </a:endParaRPr>
          </a:p>
          <a:p>
            <a:pPr defTabSz="412750" hangingPunct="0"/>
            <a:endParaRPr lang="en-US" altLang="zh-CN" sz="2400" dirty="0">
              <a:solidFill>
                <a:srgbClr val="00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Helvetica Light"/>
            </a:endParaRPr>
          </a:p>
          <a:p>
            <a:pPr defTabSz="412750" hangingPunct="0"/>
            <a:r>
              <a:rPr lang="en-US" altLang="zh-CN" sz="24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Helvetica Light"/>
              </a:rPr>
              <a:t>Target</a:t>
            </a:r>
            <a:r>
              <a:rPr lang="zh-CN" altLang="en-US" sz="24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Helvetica Light"/>
              </a:rPr>
              <a:t>：</a:t>
            </a:r>
            <a:endParaRPr lang="en-US" altLang="zh-CN" sz="2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Helvetica Light"/>
            </a:endParaRPr>
          </a:p>
          <a:p>
            <a:pPr defTabSz="412750" hangingPunct="0"/>
            <a:r>
              <a:rPr lang="en-US" altLang="zh-CN" sz="2000" dirty="0" smtClean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Helvetica Light"/>
              </a:rPr>
              <a:t>3</a:t>
            </a:r>
            <a:r>
              <a:rPr lang="zh-CN" altLang="en-US" sz="2000" dirty="0" smtClean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Helvetica Light"/>
              </a:rPr>
              <a:t> </a:t>
            </a:r>
            <a:r>
              <a:rPr lang="en-US" altLang="zh-CN" sz="2000" dirty="0" smtClean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Helvetica Light"/>
              </a:rPr>
              <a:t>hours rainfall  forecast</a:t>
            </a:r>
            <a:endParaRPr lang="en-US" altLang="zh-CN" sz="2000" dirty="0">
              <a:solidFill>
                <a:srgbClr val="00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Helvetica Light"/>
            </a:endParaRPr>
          </a:p>
          <a:p>
            <a:pPr defTabSz="412750" hangingPunct="0"/>
            <a:r>
              <a:rPr lang="en-US" altLang="zh-CN" sz="2000" dirty="0" smtClean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Helvetica Light"/>
              </a:rPr>
              <a:t>Learning </a:t>
            </a:r>
            <a:r>
              <a:rPr lang="zh-CN" altLang="en-US" sz="2000" dirty="0" smtClean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Helvetica Light"/>
              </a:rPr>
              <a:t>：</a:t>
            </a:r>
            <a:r>
              <a:rPr lang="en-US" altLang="zh-CN" sz="20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Helvetica Light"/>
              </a:rPr>
              <a:t>2013-2014</a:t>
            </a:r>
          </a:p>
          <a:p>
            <a:pPr defTabSz="412750" hangingPunct="0"/>
            <a:r>
              <a:rPr lang="en-US" altLang="zh-CN" sz="2000" dirty="0" smtClean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Helvetica Light"/>
              </a:rPr>
              <a:t>Testing</a:t>
            </a:r>
            <a:r>
              <a:rPr lang="zh-CN" altLang="en-US" sz="2000" dirty="0" smtClean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Helvetica Light"/>
              </a:rPr>
              <a:t>：</a:t>
            </a:r>
            <a:r>
              <a:rPr lang="en-US" altLang="zh-CN" sz="20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Helvetica Light"/>
              </a:rPr>
              <a:t>2015</a:t>
            </a:r>
            <a:endParaRPr lang="zh-CN" altLang="en-US" sz="2000" dirty="0">
              <a:solidFill>
                <a:srgbClr val="00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Helvetica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1143000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3" name="文本框 11"/>
          <p:cNvSpPr txBox="1"/>
          <p:nvPr/>
        </p:nvSpPr>
        <p:spPr>
          <a:xfrm>
            <a:off x="5188564" y="1127623"/>
            <a:ext cx="39554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Remarks</a:t>
            </a:r>
            <a:r>
              <a:rPr lang="zh-CN" altLang="en-US" dirty="0" smtClean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dirty="0" smtClean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modeling data were taken from 2013-2014 .</a:t>
            </a:r>
          </a:p>
          <a:p>
            <a:r>
              <a:rPr lang="en-US" altLang="zh-CN" dirty="0" smtClean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test data were collected from 2015 for the cumulative precipitation forecast test in the next 3 hours.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12"/>
          <p:cNvSpPr txBox="1"/>
          <p:nvPr/>
        </p:nvSpPr>
        <p:spPr>
          <a:xfrm>
            <a:off x="-44970" y="4143380"/>
            <a:ext cx="97155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root mean square error of the deep learning method is the smallest,</a:t>
            </a:r>
          </a:p>
          <a:p>
            <a:r>
              <a:rPr lang="en-US" altLang="zh-CN" sz="2000" dirty="0" smtClean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but detailed classification tests should be done for  applications, </a:t>
            </a:r>
          </a:p>
          <a:p>
            <a:r>
              <a:rPr lang="en-US" altLang="zh-CN" sz="2000" dirty="0" smtClean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Because ECMWF is the global model, and only 2 reporting time every day, </a:t>
            </a:r>
          </a:p>
          <a:p>
            <a:r>
              <a:rPr lang="en-US" altLang="zh-CN" sz="2000" b="1" dirty="0" smtClean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 We need to focus on comparing the effect of QPF and deep learning </a:t>
            </a:r>
            <a:r>
              <a:rPr lang="en-US" altLang="zh-CN" sz="2000" dirty="0" smtClean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2000" dirty="0">
              <a:solidFill>
                <a:srgbClr val="00B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784" y="285728"/>
            <a:ext cx="4759333" cy="38057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graphicFrame>
        <p:nvGraphicFramePr>
          <p:cNvPr id="3" name="内容占位符 3"/>
          <p:cNvGraphicFramePr>
            <a:graphicFrameLocks/>
          </p:cNvGraphicFramePr>
          <p:nvPr>
            <p:extLst/>
          </p:nvPr>
        </p:nvGraphicFramePr>
        <p:xfrm>
          <a:off x="0" y="388846"/>
          <a:ext cx="2233005" cy="27546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6529">
                  <a:extLst>
                    <a:ext uri="{9D8B030D-6E8A-4147-A177-3AD203B41FA5}">
                      <a16:colId xmlns="" xmlns:a16="http://schemas.microsoft.com/office/drawing/2014/main" val="3712976152"/>
                    </a:ext>
                  </a:extLst>
                </a:gridCol>
                <a:gridCol w="746529">
                  <a:extLst>
                    <a:ext uri="{9D8B030D-6E8A-4147-A177-3AD203B41FA5}">
                      <a16:colId xmlns="" xmlns:a16="http://schemas.microsoft.com/office/drawing/2014/main" val="3207960815"/>
                    </a:ext>
                  </a:extLst>
                </a:gridCol>
                <a:gridCol w="739947">
                  <a:extLst>
                    <a:ext uri="{9D8B030D-6E8A-4147-A177-3AD203B41FA5}">
                      <a16:colId xmlns="" xmlns:a16="http://schemas.microsoft.com/office/drawing/2014/main" val="4248241838"/>
                    </a:ext>
                  </a:extLst>
                </a:gridCol>
              </a:tblGrid>
              <a:tr h="344336">
                <a:tc>
                  <a:txBody>
                    <a:bodyPr/>
                    <a:lstStyle/>
                    <a:p>
                      <a:endParaRPr lang="zh-CN" altLang="en-US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en-US" altLang="zh-CN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QPF</a:t>
                      </a:r>
                      <a:endParaRPr lang="zh-CN" altLang="en-US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en-US" altLang="zh-CN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DNN</a:t>
                      </a:r>
                      <a:endParaRPr lang="zh-CN" altLang="en-US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="" xmlns:a16="http://schemas.microsoft.com/office/drawing/2014/main" val="3702466346"/>
                  </a:ext>
                </a:extLst>
              </a:tr>
              <a:tr h="344336">
                <a:tc>
                  <a:txBody>
                    <a:bodyPr/>
                    <a:lstStyle/>
                    <a:p>
                      <a:r>
                        <a:rPr lang="en-US" altLang="zh-CN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0-0.1</a:t>
                      </a:r>
                      <a:endParaRPr lang="zh-CN" altLang="en-US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0.871</a:t>
                      </a:r>
                    </a:p>
                  </a:txBody>
                  <a:tcPr marL="7144" marR="7144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0.139</a:t>
                      </a:r>
                    </a:p>
                  </a:txBody>
                  <a:tcPr marL="7144" marR="7144" marT="9525" marB="0" anchor="ctr"/>
                </a:tc>
                <a:extLst>
                  <a:ext uri="{0D108BD9-81ED-4DB2-BD59-A6C34878D82A}">
                    <a16:rowId xmlns="" xmlns:a16="http://schemas.microsoft.com/office/drawing/2014/main" val="1770791501"/>
                  </a:ext>
                </a:extLst>
              </a:tr>
              <a:tr h="344336">
                <a:tc>
                  <a:txBody>
                    <a:bodyPr/>
                    <a:lstStyle/>
                    <a:p>
                      <a:r>
                        <a:rPr lang="en-US" altLang="zh-CN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0.1-2</a:t>
                      </a:r>
                      <a:endParaRPr lang="zh-CN" altLang="en-US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0.125</a:t>
                      </a:r>
                    </a:p>
                  </a:txBody>
                  <a:tcPr marL="7144" marR="7144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0.077</a:t>
                      </a:r>
                    </a:p>
                  </a:txBody>
                  <a:tcPr marL="7144" marR="7144" marT="9525" marB="0" anchor="ctr"/>
                </a:tc>
                <a:extLst>
                  <a:ext uri="{0D108BD9-81ED-4DB2-BD59-A6C34878D82A}">
                    <a16:rowId xmlns="" xmlns:a16="http://schemas.microsoft.com/office/drawing/2014/main" val="2396672516"/>
                  </a:ext>
                </a:extLst>
              </a:tr>
              <a:tr h="344336">
                <a:tc>
                  <a:txBody>
                    <a:bodyPr/>
                    <a:lstStyle/>
                    <a:p>
                      <a:r>
                        <a:rPr lang="en-US" altLang="zh-CN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2-10</a:t>
                      </a:r>
                      <a:endParaRPr lang="zh-CN" altLang="en-US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0.185</a:t>
                      </a:r>
                    </a:p>
                  </a:txBody>
                  <a:tcPr marL="7144" marR="7144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0.202</a:t>
                      </a:r>
                    </a:p>
                  </a:txBody>
                  <a:tcPr marL="7144" marR="7144" marT="9525" marB="0" anchor="ctr"/>
                </a:tc>
                <a:extLst>
                  <a:ext uri="{0D108BD9-81ED-4DB2-BD59-A6C34878D82A}">
                    <a16:rowId xmlns="" xmlns:a16="http://schemas.microsoft.com/office/drawing/2014/main" val="1302870124"/>
                  </a:ext>
                </a:extLst>
              </a:tr>
              <a:tr h="344336">
                <a:tc>
                  <a:txBody>
                    <a:bodyPr/>
                    <a:lstStyle/>
                    <a:p>
                      <a:r>
                        <a:rPr lang="en-US" altLang="zh-CN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&gt;=10</a:t>
                      </a:r>
                      <a:endParaRPr lang="zh-CN" altLang="en-US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0.182</a:t>
                      </a:r>
                    </a:p>
                  </a:txBody>
                  <a:tcPr marL="7144" marR="7144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0.154</a:t>
                      </a:r>
                    </a:p>
                  </a:txBody>
                  <a:tcPr marL="7144" marR="7144" marT="9525" marB="0" anchor="ctr"/>
                </a:tc>
                <a:extLst>
                  <a:ext uri="{0D108BD9-81ED-4DB2-BD59-A6C34878D82A}">
                    <a16:rowId xmlns="" xmlns:a16="http://schemas.microsoft.com/office/drawing/2014/main" val="1530173813"/>
                  </a:ext>
                </a:extLst>
              </a:tr>
              <a:tr h="3443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&gt;=0.1</a:t>
                      </a:r>
                      <a:endParaRPr lang="zh-CN" altLang="en-US" sz="1600" dirty="0" smtClean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0.431</a:t>
                      </a:r>
                    </a:p>
                  </a:txBody>
                  <a:tcPr marL="7144" marR="7144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0.156</a:t>
                      </a:r>
                    </a:p>
                  </a:txBody>
                  <a:tcPr marL="7144" marR="7144" marT="9525" marB="0" anchor="ctr"/>
                </a:tc>
                <a:extLst>
                  <a:ext uri="{0D108BD9-81ED-4DB2-BD59-A6C34878D82A}">
                    <a16:rowId xmlns="" xmlns:a16="http://schemas.microsoft.com/office/drawing/2014/main" val="3852062531"/>
                  </a:ext>
                </a:extLst>
              </a:tr>
              <a:tr h="344336">
                <a:tc>
                  <a:txBody>
                    <a:bodyPr/>
                    <a:lstStyle/>
                    <a:p>
                      <a:r>
                        <a:rPr lang="en-US" altLang="zh-CN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&gt;=20</a:t>
                      </a:r>
                      <a:endParaRPr lang="zh-CN" altLang="en-US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en-US" altLang="zh-CN" sz="11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0.07</a:t>
                      </a:r>
                    </a:p>
                  </a:txBody>
                  <a:tcPr marL="7144" marR="7144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0.002</a:t>
                      </a:r>
                    </a:p>
                  </a:txBody>
                  <a:tcPr marL="7144" marR="7144" marT="9525" marB="0" anchor="ctr"/>
                </a:tc>
                <a:extLst>
                  <a:ext uri="{0D108BD9-81ED-4DB2-BD59-A6C34878D82A}">
                    <a16:rowId xmlns="" xmlns:a16="http://schemas.microsoft.com/office/drawing/2014/main" val="1549333604"/>
                  </a:ext>
                </a:extLst>
              </a:tr>
              <a:tr h="344336">
                <a:tc>
                  <a:txBody>
                    <a:bodyPr/>
                    <a:lstStyle/>
                    <a:p>
                      <a:r>
                        <a:rPr lang="zh-CN" altLang="en-US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晴雨</a:t>
                      </a:r>
                      <a:endParaRPr lang="zh-CN" altLang="en-US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en-US" altLang="zh-CN" sz="11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0.883</a:t>
                      </a:r>
                    </a:p>
                  </a:txBody>
                  <a:tcPr marL="7144" marR="7144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0.257</a:t>
                      </a:r>
                    </a:p>
                  </a:txBody>
                  <a:tcPr marL="7144" marR="7144" marT="9525" marB="0" anchor="ctr"/>
                </a:tc>
                <a:extLst>
                  <a:ext uri="{0D108BD9-81ED-4DB2-BD59-A6C34878D82A}">
                    <a16:rowId xmlns="" xmlns:a16="http://schemas.microsoft.com/office/drawing/2014/main" val="2373665969"/>
                  </a:ext>
                </a:extLst>
              </a:tr>
            </a:tbl>
          </a:graphicData>
        </a:graphic>
      </p:graphicFrame>
      <p:graphicFrame>
        <p:nvGraphicFramePr>
          <p:cNvPr id="4" name="内容占位符 3"/>
          <p:cNvGraphicFramePr>
            <a:graphicFrameLocks/>
          </p:cNvGraphicFramePr>
          <p:nvPr>
            <p:extLst/>
          </p:nvPr>
        </p:nvGraphicFramePr>
        <p:xfrm>
          <a:off x="3132859" y="385667"/>
          <a:ext cx="2503170" cy="27744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4390">
                  <a:extLst>
                    <a:ext uri="{9D8B030D-6E8A-4147-A177-3AD203B41FA5}">
                      <a16:colId xmlns="" xmlns:a16="http://schemas.microsoft.com/office/drawing/2014/main" val="3712976152"/>
                    </a:ext>
                  </a:extLst>
                </a:gridCol>
                <a:gridCol w="834390">
                  <a:extLst>
                    <a:ext uri="{9D8B030D-6E8A-4147-A177-3AD203B41FA5}">
                      <a16:colId xmlns="" xmlns:a16="http://schemas.microsoft.com/office/drawing/2014/main" val="3207960815"/>
                    </a:ext>
                  </a:extLst>
                </a:gridCol>
                <a:gridCol w="834390">
                  <a:extLst>
                    <a:ext uri="{9D8B030D-6E8A-4147-A177-3AD203B41FA5}">
                      <a16:colId xmlns="" xmlns:a16="http://schemas.microsoft.com/office/drawing/2014/main" val="4248241838"/>
                    </a:ext>
                  </a:extLst>
                </a:gridCol>
              </a:tblGrid>
              <a:tr h="346811">
                <a:tc>
                  <a:txBody>
                    <a:bodyPr/>
                    <a:lstStyle/>
                    <a:p>
                      <a:endParaRPr lang="zh-CN" altLang="en-US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en-US" altLang="zh-CN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QPF</a:t>
                      </a:r>
                      <a:endParaRPr lang="zh-CN" altLang="en-US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en-US" altLang="zh-CN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DNN</a:t>
                      </a:r>
                      <a:endParaRPr lang="zh-CN" altLang="en-US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="" xmlns:a16="http://schemas.microsoft.com/office/drawing/2014/main" val="3702466346"/>
                  </a:ext>
                </a:extLst>
              </a:tr>
              <a:tr h="346811">
                <a:tc>
                  <a:txBody>
                    <a:bodyPr/>
                    <a:lstStyle/>
                    <a:p>
                      <a:r>
                        <a:rPr lang="en-US" altLang="zh-CN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0-0.1</a:t>
                      </a:r>
                      <a:endParaRPr lang="zh-CN" altLang="en-US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r" fontAlgn="ctr"/>
                      <a:endParaRPr lang="en-US" altLang="zh-CN" sz="11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7144" marR="7144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en-US" altLang="zh-CN" sz="11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7144" marR="7144" marT="9525" marB="0" anchor="ctr"/>
                </a:tc>
                <a:extLst>
                  <a:ext uri="{0D108BD9-81ED-4DB2-BD59-A6C34878D82A}">
                    <a16:rowId xmlns="" xmlns:a16="http://schemas.microsoft.com/office/drawing/2014/main" val="1770791501"/>
                  </a:ext>
                </a:extLst>
              </a:tr>
              <a:tr h="346811">
                <a:tc>
                  <a:txBody>
                    <a:bodyPr/>
                    <a:lstStyle/>
                    <a:p>
                      <a:r>
                        <a:rPr lang="en-US" altLang="zh-CN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0.1-2</a:t>
                      </a:r>
                      <a:endParaRPr lang="zh-CN" altLang="en-US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0.168</a:t>
                      </a:r>
                    </a:p>
                  </a:txBody>
                  <a:tcPr marL="7144" marR="7144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0.703</a:t>
                      </a:r>
                    </a:p>
                  </a:txBody>
                  <a:tcPr marL="7144" marR="7144" marT="9525" marB="0" anchor="ctr"/>
                </a:tc>
                <a:extLst>
                  <a:ext uri="{0D108BD9-81ED-4DB2-BD59-A6C34878D82A}">
                    <a16:rowId xmlns="" xmlns:a16="http://schemas.microsoft.com/office/drawing/2014/main" val="2396672516"/>
                  </a:ext>
                </a:extLst>
              </a:tr>
              <a:tr h="346811">
                <a:tc>
                  <a:txBody>
                    <a:bodyPr/>
                    <a:lstStyle/>
                    <a:p>
                      <a:r>
                        <a:rPr lang="en-US" altLang="zh-CN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2-10</a:t>
                      </a:r>
                      <a:endParaRPr lang="zh-CN" altLang="en-US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0.332</a:t>
                      </a:r>
                    </a:p>
                  </a:txBody>
                  <a:tcPr marL="7144" marR="7144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0.534</a:t>
                      </a:r>
                    </a:p>
                  </a:txBody>
                  <a:tcPr marL="7144" marR="7144" marT="9525" marB="0" anchor="ctr"/>
                </a:tc>
                <a:extLst>
                  <a:ext uri="{0D108BD9-81ED-4DB2-BD59-A6C34878D82A}">
                    <a16:rowId xmlns="" xmlns:a16="http://schemas.microsoft.com/office/drawing/2014/main" val="1302870124"/>
                  </a:ext>
                </a:extLst>
              </a:tr>
              <a:tr h="346811">
                <a:tc>
                  <a:txBody>
                    <a:bodyPr/>
                    <a:lstStyle/>
                    <a:p>
                      <a:r>
                        <a:rPr lang="en-US" altLang="zh-CN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&gt;=10</a:t>
                      </a:r>
                      <a:endParaRPr lang="zh-CN" altLang="en-US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0.334</a:t>
                      </a:r>
                    </a:p>
                  </a:txBody>
                  <a:tcPr marL="7144" marR="7144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0.185</a:t>
                      </a:r>
                    </a:p>
                  </a:txBody>
                  <a:tcPr marL="7144" marR="7144" marT="9525" marB="0" anchor="ctr"/>
                </a:tc>
                <a:extLst>
                  <a:ext uri="{0D108BD9-81ED-4DB2-BD59-A6C34878D82A}">
                    <a16:rowId xmlns="" xmlns:a16="http://schemas.microsoft.com/office/drawing/2014/main" val="1530173813"/>
                  </a:ext>
                </a:extLst>
              </a:tr>
              <a:tr h="3468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&gt;=0.1</a:t>
                      </a:r>
                      <a:endParaRPr lang="zh-CN" altLang="en-US" sz="1600" dirty="0" smtClean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0.532</a:t>
                      </a:r>
                    </a:p>
                  </a:txBody>
                  <a:tcPr marL="7144" marR="7144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0.958</a:t>
                      </a:r>
                    </a:p>
                  </a:txBody>
                  <a:tcPr marL="7144" marR="7144" marT="9525" marB="0" anchor="ctr"/>
                </a:tc>
                <a:extLst>
                  <a:ext uri="{0D108BD9-81ED-4DB2-BD59-A6C34878D82A}">
                    <a16:rowId xmlns="" xmlns:a16="http://schemas.microsoft.com/office/drawing/2014/main" val="3852062531"/>
                  </a:ext>
                </a:extLst>
              </a:tr>
              <a:tr h="346811">
                <a:tc>
                  <a:txBody>
                    <a:bodyPr/>
                    <a:lstStyle/>
                    <a:p>
                      <a:r>
                        <a:rPr lang="en-US" altLang="zh-CN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&gt;=20</a:t>
                      </a:r>
                      <a:endParaRPr lang="zh-CN" altLang="en-US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en-US" altLang="zh-CN" sz="11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0.116</a:t>
                      </a:r>
                    </a:p>
                  </a:txBody>
                  <a:tcPr marL="7144" marR="7144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0.002</a:t>
                      </a:r>
                    </a:p>
                  </a:txBody>
                  <a:tcPr marL="7144" marR="7144" marT="9525" marB="0" anchor="ctr"/>
                </a:tc>
                <a:extLst>
                  <a:ext uri="{0D108BD9-81ED-4DB2-BD59-A6C34878D82A}">
                    <a16:rowId xmlns="" xmlns:a16="http://schemas.microsoft.com/office/drawing/2014/main" val="1549333604"/>
                  </a:ext>
                </a:extLst>
              </a:tr>
              <a:tr h="346811">
                <a:tc>
                  <a:txBody>
                    <a:bodyPr/>
                    <a:lstStyle/>
                    <a:p>
                      <a:endParaRPr lang="zh-CN" altLang="en-US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r" fontAlgn="ctr"/>
                      <a:endParaRPr lang="en-US" altLang="zh-CN" sz="11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7144" marR="7144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en-US" altLang="zh-CN" sz="11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7144" marR="7144" marT="9525" marB="0" anchor="ctr"/>
                </a:tc>
                <a:extLst>
                  <a:ext uri="{0D108BD9-81ED-4DB2-BD59-A6C34878D82A}">
                    <a16:rowId xmlns="" xmlns:a16="http://schemas.microsoft.com/office/drawing/2014/main" val="2373665969"/>
                  </a:ext>
                </a:extLst>
              </a:tr>
            </a:tbl>
          </a:graphicData>
        </a:graphic>
      </p:graphicFrame>
      <p:graphicFrame>
        <p:nvGraphicFramePr>
          <p:cNvPr id="5" name="内容占位符 3"/>
          <p:cNvGraphicFramePr>
            <a:graphicFrameLocks/>
          </p:cNvGraphicFramePr>
          <p:nvPr>
            <p:extLst/>
          </p:nvPr>
        </p:nvGraphicFramePr>
        <p:xfrm>
          <a:off x="6061013" y="385667"/>
          <a:ext cx="2663190" cy="2741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7730">
                  <a:extLst>
                    <a:ext uri="{9D8B030D-6E8A-4147-A177-3AD203B41FA5}">
                      <a16:colId xmlns="" xmlns:a16="http://schemas.microsoft.com/office/drawing/2014/main" val="3712976152"/>
                    </a:ext>
                  </a:extLst>
                </a:gridCol>
                <a:gridCol w="887730">
                  <a:extLst>
                    <a:ext uri="{9D8B030D-6E8A-4147-A177-3AD203B41FA5}">
                      <a16:colId xmlns="" xmlns:a16="http://schemas.microsoft.com/office/drawing/2014/main" val="3207960815"/>
                    </a:ext>
                  </a:extLst>
                </a:gridCol>
                <a:gridCol w="887730">
                  <a:extLst>
                    <a:ext uri="{9D8B030D-6E8A-4147-A177-3AD203B41FA5}">
                      <a16:colId xmlns="" xmlns:a16="http://schemas.microsoft.com/office/drawing/2014/main" val="4248241838"/>
                    </a:ext>
                  </a:extLst>
                </a:gridCol>
              </a:tblGrid>
              <a:tr h="342655">
                <a:tc>
                  <a:txBody>
                    <a:bodyPr/>
                    <a:lstStyle/>
                    <a:p>
                      <a:endParaRPr lang="zh-CN" altLang="en-US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en-US" altLang="zh-CN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QPF</a:t>
                      </a:r>
                      <a:endParaRPr lang="zh-CN" altLang="en-US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en-US" altLang="zh-CN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DNN</a:t>
                      </a:r>
                      <a:endParaRPr lang="zh-CN" altLang="en-US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="" xmlns:a16="http://schemas.microsoft.com/office/drawing/2014/main" val="3702466346"/>
                  </a:ext>
                </a:extLst>
              </a:tr>
              <a:tr h="342655">
                <a:tc>
                  <a:txBody>
                    <a:bodyPr/>
                    <a:lstStyle/>
                    <a:p>
                      <a:r>
                        <a:rPr lang="en-US" altLang="zh-CN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0-0.1</a:t>
                      </a:r>
                      <a:endParaRPr lang="zh-CN" altLang="en-US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r" fontAlgn="ctr"/>
                      <a:endParaRPr lang="en-US" altLang="zh-CN" sz="11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7144" marR="7144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en-US" altLang="zh-CN" sz="11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7144" marR="7144" marT="9525" marB="0" anchor="ctr"/>
                </a:tc>
                <a:extLst>
                  <a:ext uri="{0D108BD9-81ED-4DB2-BD59-A6C34878D82A}">
                    <a16:rowId xmlns="" xmlns:a16="http://schemas.microsoft.com/office/drawing/2014/main" val="1770791501"/>
                  </a:ext>
                </a:extLst>
              </a:tr>
              <a:tr h="342655">
                <a:tc>
                  <a:txBody>
                    <a:bodyPr/>
                    <a:lstStyle/>
                    <a:p>
                      <a:r>
                        <a:rPr lang="en-US" altLang="zh-CN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0.1-2</a:t>
                      </a:r>
                      <a:endParaRPr lang="zh-CN" altLang="en-US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0.672</a:t>
                      </a:r>
                    </a:p>
                  </a:txBody>
                  <a:tcPr marL="7144" marR="7144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0.921</a:t>
                      </a:r>
                    </a:p>
                  </a:txBody>
                  <a:tcPr marL="7144" marR="7144" marT="9525" marB="0" anchor="ctr"/>
                </a:tc>
                <a:extLst>
                  <a:ext uri="{0D108BD9-81ED-4DB2-BD59-A6C34878D82A}">
                    <a16:rowId xmlns="" xmlns:a16="http://schemas.microsoft.com/office/drawing/2014/main" val="2396672516"/>
                  </a:ext>
                </a:extLst>
              </a:tr>
              <a:tr h="342655">
                <a:tc>
                  <a:txBody>
                    <a:bodyPr/>
                    <a:lstStyle/>
                    <a:p>
                      <a:r>
                        <a:rPr lang="en-US" altLang="zh-CN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2-10</a:t>
                      </a:r>
                      <a:endParaRPr lang="zh-CN" altLang="en-US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0.704</a:t>
                      </a:r>
                    </a:p>
                  </a:txBody>
                  <a:tcPr marL="7144" marR="7144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0.755</a:t>
                      </a:r>
                    </a:p>
                  </a:txBody>
                  <a:tcPr marL="7144" marR="7144" marT="9525" marB="0" anchor="ctr"/>
                </a:tc>
                <a:extLst>
                  <a:ext uri="{0D108BD9-81ED-4DB2-BD59-A6C34878D82A}">
                    <a16:rowId xmlns="" xmlns:a16="http://schemas.microsoft.com/office/drawing/2014/main" val="1302870124"/>
                  </a:ext>
                </a:extLst>
              </a:tr>
              <a:tr h="342655">
                <a:tc>
                  <a:txBody>
                    <a:bodyPr/>
                    <a:lstStyle/>
                    <a:p>
                      <a:r>
                        <a:rPr lang="en-US" altLang="zh-CN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&gt;=10</a:t>
                      </a:r>
                      <a:endParaRPr lang="zh-CN" altLang="en-US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0.715</a:t>
                      </a:r>
                    </a:p>
                  </a:txBody>
                  <a:tcPr marL="7144" marR="7144" marT="9525" marB="0" anchor="ctr"/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en-US" altLang="zh-CN" sz="11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0.521</a:t>
                      </a:r>
                    </a:p>
                  </a:txBody>
                  <a:tcPr marL="7144" marR="7144" marT="9525" marB="0" anchor="ctr"/>
                </a:tc>
                <a:extLst>
                  <a:ext uri="{0D108BD9-81ED-4DB2-BD59-A6C34878D82A}">
                    <a16:rowId xmlns="" xmlns:a16="http://schemas.microsoft.com/office/drawing/2014/main" val="1530173813"/>
                  </a:ext>
                </a:extLst>
              </a:tr>
              <a:tr h="3426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&gt;=0.1</a:t>
                      </a:r>
                      <a:endParaRPr lang="zh-CN" altLang="en-US" sz="1600" dirty="0" smtClean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0.306</a:t>
                      </a:r>
                    </a:p>
                  </a:txBody>
                  <a:tcPr marL="7144" marR="7144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0.843</a:t>
                      </a:r>
                    </a:p>
                  </a:txBody>
                  <a:tcPr marL="7144" marR="7144" marT="9525" marB="0" anchor="ctr"/>
                </a:tc>
                <a:extLst>
                  <a:ext uri="{0D108BD9-81ED-4DB2-BD59-A6C34878D82A}">
                    <a16:rowId xmlns="" xmlns:a16="http://schemas.microsoft.com/office/drawing/2014/main" val="3852062531"/>
                  </a:ext>
                </a:extLst>
              </a:tr>
              <a:tr h="342655">
                <a:tc>
                  <a:txBody>
                    <a:bodyPr/>
                    <a:lstStyle/>
                    <a:p>
                      <a:r>
                        <a:rPr lang="en-US" altLang="zh-CN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&gt;=20</a:t>
                      </a:r>
                      <a:endParaRPr lang="zh-CN" altLang="en-US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0.851</a:t>
                      </a:r>
                    </a:p>
                  </a:txBody>
                  <a:tcPr marL="7144" marR="7144" marT="9525" marB="0" anchor="ctr"/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en-US" altLang="zh-CN" sz="11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+mn-cs"/>
                        </a:rPr>
                        <a:t>0.389</a:t>
                      </a:r>
                    </a:p>
                  </a:txBody>
                  <a:tcPr marL="7144" marR="7144" marT="9525" marB="0" anchor="ctr"/>
                </a:tc>
                <a:extLst>
                  <a:ext uri="{0D108BD9-81ED-4DB2-BD59-A6C34878D82A}">
                    <a16:rowId xmlns="" xmlns:a16="http://schemas.microsoft.com/office/drawing/2014/main" val="1549333604"/>
                  </a:ext>
                </a:extLst>
              </a:tr>
              <a:tr h="342655">
                <a:tc>
                  <a:txBody>
                    <a:bodyPr/>
                    <a:lstStyle/>
                    <a:p>
                      <a:endParaRPr lang="zh-CN" altLang="en-US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r" fontAlgn="ctr"/>
                      <a:endParaRPr lang="en-US" altLang="zh-CN" sz="11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7144" marR="7144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en-US" altLang="zh-CN" sz="11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7144" marR="7144" marT="9525" marB="0" anchor="ctr"/>
                </a:tc>
                <a:extLst>
                  <a:ext uri="{0D108BD9-81ED-4DB2-BD59-A6C34878D82A}">
                    <a16:rowId xmlns="" xmlns:a16="http://schemas.microsoft.com/office/drawing/2014/main" val="2373665969"/>
                  </a:ext>
                </a:extLst>
              </a:tr>
            </a:tbl>
          </a:graphicData>
        </a:graphic>
      </p:graphicFrame>
      <p:sp>
        <p:nvSpPr>
          <p:cNvPr id="6" name="文本框 7"/>
          <p:cNvSpPr txBox="1"/>
          <p:nvPr/>
        </p:nvSpPr>
        <p:spPr>
          <a:xfrm>
            <a:off x="642910" y="0"/>
            <a:ext cx="1643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CSI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test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8"/>
          <p:cNvSpPr txBox="1"/>
          <p:nvPr/>
        </p:nvSpPr>
        <p:spPr>
          <a:xfrm>
            <a:off x="3918930" y="0"/>
            <a:ext cx="1796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POD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test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9"/>
          <p:cNvSpPr txBox="1"/>
          <p:nvPr/>
        </p:nvSpPr>
        <p:spPr>
          <a:xfrm>
            <a:off x="6935407" y="8603"/>
            <a:ext cx="17085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FAR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test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/>
          </p:nvPr>
        </p:nvGraphicFramePr>
        <p:xfrm>
          <a:off x="2427836" y="3353921"/>
          <a:ext cx="4572000" cy="7843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="" xmlns:a16="http://schemas.microsoft.com/office/drawing/2014/main" val="1356533512"/>
                    </a:ext>
                  </a:extLst>
                </a:gridCol>
                <a:gridCol w="1524000">
                  <a:extLst>
                    <a:ext uri="{9D8B030D-6E8A-4147-A177-3AD203B41FA5}">
                      <a16:colId xmlns="" xmlns:a16="http://schemas.microsoft.com/office/drawing/2014/main" val="2550699529"/>
                    </a:ext>
                  </a:extLst>
                </a:gridCol>
                <a:gridCol w="1524000">
                  <a:extLst>
                    <a:ext uri="{9D8B030D-6E8A-4147-A177-3AD203B41FA5}">
                      <a16:colId xmlns="" xmlns:a16="http://schemas.microsoft.com/office/drawing/2014/main" val="1034167358"/>
                    </a:ext>
                  </a:extLst>
                </a:gridCol>
              </a:tblGrid>
              <a:tr h="392150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QPF</a:t>
                      </a:r>
                      <a:endParaRPr lang="zh-CN" altLang="en-US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DNN</a:t>
                      </a:r>
                      <a:endParaRPr lang="zh-CN" altLang="en-US" dirty="0"/>
                    </a:p>
                  </a:txBody>
                  <a:tcPr marL="68580" marR="68580"/>
                </a:tc>
                <a:extLst>
                  <a:ext uri="{0D108BD9-81ED-4DB2-BD59-A6C34878D82A}">
                    <a16:rowId xmlns="" xmlns:a16="http://schemas.microsoft.com/office/drawing/2014/main" val="2028587114"/>
                  </a:ext>
                </a:extLst>
              </a:tr>
              <a:tr h="39215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RMSE</a:t>
                      </a:r>
                      <a:endParaRPr lang="zh-CN" altLang="en-US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4.019</a:t>
                      </a:r>
                      <a:endParaRPr lang="zh-CN" altLang="en-US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3.193</a:t>
                      </a:r>
                    </a:p>
                  </a:txBody>
                  <a:tcPr marL="68580" marR="68580"/>
                </a:tc>
                <a:extLst>
                  <a:ext uri="{0D108BD9-81ED-4DB2-BD59-A6C34878D82A}">
                    <a16:rowId xmlns="" xmlns:a16="http://schemas.microsoft.com/office/drawing/2014/main" val="2995033641"/>
                  </a:ext>
                </a:extLst>
              </a:tr>
            </a:tbl>
          </a:graphicData>
        </a:graphic>
      </p:graphicFrame>
      <p:sp>
        <p:nvSpPr>
          <p:cNvPr id="10" name="文本框 13"/>
          <p:cNvSpPr txBox="1"/>
          <p:nvPr/>
        </p:nvSpPr>
        <p:spPr>
          <a:xfrm>
            <a:off x="0" y="4071942"/>
            <a:ext cx="928690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Conclusion:</a:t>
            </a:r>
          </a:p>
          <a:p>
            <a:r>
              <a:rPr lang="en-US" altLang="zh-CN" b="1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 </a:t>
            </a:r>
            <a:r>
              <a:rPr lang="en-US" altLang="zh-CN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mean root mean square error of DNN is the smallest in the whole year.</a:t>
            </a:r>
          </a:p>
          <a:p>
            <a:r>
              <a:rPr lang="en-US" altLang="zh-CN" b="1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 For grading precipitation test, DNN and QPF have their own advantages:</a:t>
            </a:r>
          </a:p>
          <a:p>
            <a:r>
              <a:rPr lang="en-US" altLang="zh-CN" b="1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For weaker precipitation, the CSI score of DNN is better, and POD is higher (that is, more likely to predict rain);</a:t>
            </a:r>
          </a:p>
          <a:p>
            <a:r>
              <a:rPr lang="en-US" altLang="zh-CN" b="1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For strong precipitation (3H rainfall over 10 or 20mm), QPF is still better than DNN.</a:t>
            </a:r>
            <a:endParaRPr lang="zh-CN" altLang="en-US" b="1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-36512" y="-315416"/>
            <a:ext cx="9399242" cy="1325563"/>
          </a:xfrm>
        </p:spPr>
        <p:txBody>
          <a:bodyPr>
            <a:normAutofit/>
          </a:bodyPr>
          <a:lstStyle/>
          <a:p>
            <a:pPr algn="ctr"/>
            <a:r>
              <a:rPr lang="en-US" altLang="zh-CN" sz="36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On our way :Intelligent Forecasting System</a:t>
            </a:r>
            <a:endParaRPr lang="zh-CN" altLang="en-US" sz="3600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6" name="矩形: 圆角 5"/>
          <p:cNvSpPr/>
          <p:nvPr/>
        </p:nvSpPr>
        <p:spPr>
          <a:xfrm>
            <a:off x="411391" y="3153795"/>
            <a:ext cx="8211412" cy="695286"/>
          </a:xfrm>
          <a:prstGeom prst="roundRect">
            <a:avLst/>
          </a:prstGeom>
          <a:ln w="3175">
            <a:solidFill>
              <a:srgbClr val="FFC000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zh-CN">
                <a:solidFill>
                  <a:schemeClr val="dk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7" name="矩形: 圆角 6"/>
          <p:cNvSpPr/>
          <p:nvPr/>
        </p:nvSpPr>
        <p:spPr>
          <a:xfrm>
            <a:off x="411392" y="3992867"/>
            <a:ext cx="8183472" cy="720309"/>
          </a:xfrm>
          <a:prstGeom prst="roundRect">
            <a:avLst/>
          </a:prstGeom>
          <a:ln w="3175">
            <a:solidFill>
              <a:srgbClr val="A5A5A5"/>
            </a:solidFill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zh-CN">
                <a:solidFill>
                  <a:schemeClr val="dk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" name="组合 7"/>
          <p:cNvGrpSpPr/>
          <p:nvPr/>
        </p:nvGrpSpPr>
        <p:grpSpPr>
          <a:xfrm>
            <a:off x="395971" y="5254008"/>
            <a:ext cx="1043930" cy="1394251"/>
            <a:chOff x="409904" y="103474"/>
            <a:chExt cx="1812580" cy="1394251"/>
          </a:xfrm>
        </p:grpSpPr>
        <p:pic>
          <p:nvPicPr>
            <p:cNvPr id="47" name="图片 4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9904" y="216231"/>
              <a:ext cx="1812580" cy="1281494"/>
            </a:xfrm>
            <a:prstGeom prst="rect">
              <a:avLst/>
            </a:prstGeom>
          </p:spPr>
        </p:pic>
        <p:pic>
          <p:nvPicPr>
            <p:cNvPr id="48" name="图片 47"/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="" xmlns:a14="http://schemas.microsoft.com/office/drawing/2010/main">
                    <a14:imgLayer r:embed="">
                      <a14:imgEffect>
                        <a14:backgroundRemoval t="9896" b="100000" l="9924" r="89885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23908" y="482896"/>
              <a:ext cx="404892" cy="593429"/>
            </a:xfrm>
            <a:prstGeom prst="rect">
              <a:avLst/>
            </a:prstGeom>
          </p:spPr>
        </p:pic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="" xmlns:a14="http://schemas.microsoft.com/office/drawing/2010/main">
                    <a14:imgLayer r:embed="">
                      <a14:imgEffect>
                        <a14:backgroundRemoval t="9896" b="100000" l="9924" r="89885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5544" y="531435"/>
              <a:ext cx="404892" cy="593429"/>
            </a:xfrm>
            <a:prstGeom prst="rect">
              <a:avLst/>
            </a:prstGeom>
          </p:spPr>
        </p:pic>
        <p:pic>
          <p:nvPicPr>
            <p:cNvPr id="50" name="图片 49"/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="" xmlns:a14="http://schemas.microsoft.com/office/drawing/2010/main">
                    <a14:imgLayer r:embed="">
                      <a14:imgEffect>
                        <a14:backgroundRemoval t="9896" b="100000" l="9924" r="89885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20977" y="595652"/>
              <a:ext cx="404892" cy="593429"/>
            </a:xfrm>
            <a:prstGeom prst="rect">
              <a:avLst/>
            </a:prstGeom>
          </p:spPr>
        </p:pic>
        <p:pic>
          <p:nvPicPr>
            <p:cNvPr id="51" name="图片 50"/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="" xmlns:a14="http://schemas.microsoft.com/office/drawing/2010/main">
                    <a14:imgLayer r:embed="">
                      <a14:imgEffect>
                        <a14:backgroundRemoval t="9896" b="100000" l="9924" r="89885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5666" y="818242"/>
              <a:ext cx="404892" cy="593429"/>
            </a:xfrm>
            <a:prstGeom prst="rect">
              <a:avLst/>
            </a:prstGeom>
          </p:spPr>
        </p:pic>
        <p:pic>
          <p:nvPicPr>
            <p:cNvPr id="52" name="图片 51"/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="" xmlns:a14="http://schemas.microsoft.com/office/drawing/2010/main">
                    <a14:imgLayer r:embed="">
                      <a14:imgEffect>
                        <a14:backgroundRemoval t="9896" b="100000" l="9924" r="89885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20977" y="186181"/>
              <a:ext cx="404892" cy="593429"/>
            </a:xfrm>
            <a:prstGeom prst="rect">
              <a:avLst/>
            </a:prstGeom>
          </p:spPr>
        </p:pic>
        <p:pic>
          <p:nvPicPr>
            <p:cNvPr id="53" name="图片 52"/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="" xmlns:a14="http://schemas.microsoft.com/office/drawing/2010/main">
                    <a14:imgLayer r:embed="">
                      <a14:imgEffect>
                        <a14:backgroundRemoval t="9896" b="100000" l="9924" r="89885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678" y="338581"/>
              <a:ext cx="404892" cy="593429"/>
            </a:xfrm>
            <a:prstGeom prst="rect">
              <a:avLst/>
            </a:prstGeom>
          </p:spPr>
        </p:pic>
        <p:pic>
          <p:nvPicPr>
            <p:cNvPr id="54" name="图片 53"/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="" xmlns:a14="http://schemas.microsoft.com/office/drawing/2010/main">
                    <a14:imgLayer r:embed="">
                      <a14:imgEffect>
                        <a14:backgroundRemoval t="9896" b="100000" l="9924" r="89885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0916" y="103474"/>
              <a:ext cx="404892" cy="593429"/>
            </a:xfrm>
            <a:prstGeom prst="rect">
              <a:avLst/>
            </a:prstGeom>
          </p:spPr>
        </p:pic>
        <p:pic>
          <p:nvPicPr>
            <p:cNvPr id="55" name="图片 54"/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="" xmlns:a14="http://schemas.microsoft.com/office/drawing/2010/main">
                    <a14:imgLayer r:embed="">
                      <a14:imgEffect>
                        <a14:backgroundRemoval t="9896" b="100000" l="9924" r="89885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7335" y="186181"/>
              <a:ext cx="404892" cy="593429"/>
            </a:xfrm>
            <a:prstGeom prst="rect">
              <a:avLst/>
            </a:prstGeom>
          </p:spPr>
        </p:pic>
      </p:grpSp>
      <p:pic>
        <p:nvPicPr>
          <p:cNvPr id="9" name="图片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787" y="5366758"/>
            <a:ext cx="1074677" cy="1311588"/>
          </a:xfrm>
          <a:prstGeom prst="rect">
            <a:avLst/>
          </a:prstGeom>
        </p:spPr>
      </p:pic>
      <p:sp>
        <p:nvSpPr>
          <p:cNvPr id="10" name="文本框 15"/>
          <p:cNvSpPr txBox="1"/>
          <p:nvPr/>
        </p:nvSpPr>
        <p:spPr>
          <a:xfrm>
            <a:off x="445434" y="6179154"/>
            <a:ext cx="954107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Ground </a:t>
            </a:r>
          </a:p>
          <a:p>
            <a:r>
              <a:rPr lang="en-US" altLang="zh-CN" sz="1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observation</a:t>
            </a:r>
            <a:endParaRPr lang="zh-CN" altLang="en-US" sz="1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7007" y="5336715"/>
            <a:ext cx="1364573" cy="1364573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2132" y="5286388"/>
            <a:ext cx="917976" cy="1347883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8082" y="5286388"/>
            <a:ext cx="466836" cy="978388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5140" y="5286388"/>
            <a:ext cx="672993" cy="843066"/>
          </a:xfrm>
          <a:prstGeom prst="rect">
            <a:avLst/>
          </a:prstGeom>
        </p:spPr>
      </p:pic>
      <p:cxnSp>
        <p:nvCxnSpPr>
          <p:cNvPr id="21" name="直接连接符 20"/>
          <p:cNvCxnSpPr/>
          <p:nvPr/>
        </p:nvCxnSpPr>
        <p:spPr>
          <a:xfrm flipV="1">
            <a:off x="377022" y="5023606"/>
            <a:ext cx="8183472" cy="384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: 圆角 21"/>
          <p:cNvSpPr/>
          <p:nvPr/>
        </p:nvSpPr>
        <p:spPr>
          <a:xfrm>
            <a:off x="593653" y="3243834"/>
            <a:ext cx="1074677" cy="52099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Association </a:t>
            </a:r>
            <a:endParaRPr lang="zh-CN" altLang="en-US" sz="12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矩形: 圆角 22"/>
          <p:cNvSpPr/>
          <p:nvPr/>
        </p:nvSpPr>
        <p:spPr>
          <a:xfrm>
            <a:off x="1945424" y="3243834"/>
            <a:ext cx="1074677" cy="52099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Regression</a:t>
            </a:r>
            <a:endParaRPr lang="zh-CN" altLang="en-US" sz="12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矩形: 圆角 23"/>
          <p:cNvSpPr/>
          <p:nvPr/>
        </p:nvSpPr>
        <p:spPr>
          <a:xfrm>
            <a:off x="4648967" y="3243834"/>
            <a:ext cx="1074677" cy="52099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Similar </a:t>
            </a:r>
          </a:p>
          <a:p>
            <a:pPr algn="ctr"/>
            <a:r>
              <a:rPr lang="en-US" altLang="zh-CN" sz="12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case</a:t>
            </a:r>
            <a:endParaRPr lang="zh-CN" altLang="en-US" sz="12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矩形: 圆角 24"/>
          <p:cNvSpPr/>
          <p:nvPr/>
        </p:nvSpPr>
        <p:spPr>
          <a:xfrm>
            <a:off x="6000739" y="3243834"/>
            <a:ext cx="1074677" cy="52099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Anomaly detection</a:t>
            </a:r>
            <a:endParaRPr lang="zh-CN" altLang="en-US" sz="12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矩形: 圆角 25"/>
          <p:cNvSpPr/>
          <p:nvPr/>
        </p:nvSpPr>
        <p:spPr>
          <a:xfrm>
            <a:off x="7352509" y="3243834"/>
            <a:ext cx="1074677" cy="52099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Deep learning</a:t>
            </a:r>
            <a:endParaRPr lang="zh-CN" altLang="en-US" sz="1600" b="1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矩形: 圆角 26"/>
          <p:cNvSpPr/>
          <p:nvPr/>
        </p:nvSpPr>
        <p:spPr>
          <a:xfrm>
            <a:off x="3297196" y="3243834"/>
            <a:ext cx="1074677" cy="52099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Cluster </a:t>
            </a:r>
            <a:endParaRPr lang="zh-CN" altLang="en-US" sz="12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箭头: 右 27"/>
          <p:cNvSpPr/>
          <p:nvPr/>
        </p:nvSpPr>
        <p:spPr>
          <a:xfrm rot="16200000">
            <a:off x="4395659" y="4759375"/>
            <a:ext cx="212547" cy="295054"/>
          </a:xfrm>
          <a:prstGeom prst="right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zh-CN">
                <a:solidFill>
                  <a:schemeClr val="dk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9" name="矩形: 圆角 28"/>
          <p:cNvSpPr/>
          <p:nvPr/>
        </p:nvSpPr>
        <p:spPr>
          <a:xfrm>
            <a:off x="583892" y="4092524"/>
            <a:ext cx="1074677" cy="52099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Weather analyze</a:t>
            </a:r>
            <a:endParaRPr lang="zh-CN" altLang="en-US" sz="12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矩形: 圆角 29"/>
          <p:cNvSpPr/>
          <p:nvPr/>
        </p:nvSpPr>
        <p:spPr>
          <a:xfrm>
            <a:off x="1939075" y="4092524"/>
            <a:ext cx="1074677" cy="52099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Physical quantities diagnose</a:t>
            </a:r>
            <a:endParaRPr lang="zh-CN" altLang="en-US" sz="12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矩形: 圆角 30"/>
          <p:cNvSpPr/>
          <p:nvPr/>
        </p:nvSpPr>
        <p:spPr>
          <a:xfrm>
            <a:off x="6004622" y="4092524"/>
            <a:ext cx="1074677" cy="52099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Explain and</a:t>
            </a:r>
          </a:p>
          <a:p>
            <a:pPr algn="ctr"/>
            <a:r>
              <a:rPr lang="en-US" altLang="zh-CN" sz="12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application</a:t>
            </a:r>
            <a:endParaRPr lang="zh-CN" altLang="en-US" sz="12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矩形: 圆角 31"/>
          <p:cNvSpPr/>
          <p:nvPr/>
        </p:nvSpPr>
        <p:spPr>
          <a:xfrm>
            <a:off x="4649440" y="4092524"/>
            <a:ext cx="1074677" cy="52099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Extreme weather </a:t>
            </a:r>
            <a:endParaRPr lang="zh-CN" altLang="en-US" sz="12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矩形: 圆角 32"/>
          <p:cNvSpPr/>
          <p:nvPr/>
        </p:nvSpPr>
        <p:spPr>
          <a:xfrm>
            <a:off x="7359806" y="4092524"/>
            <a:ext cx="1074677" cy="52099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Forecast ensemble</a:t>
            </a:r>
            <a:endParaRPr lang="zh-CN" altLang="en-US" sz="12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矩形: 圆角 33"/>
          <p:cNvSpPr/>
          <p:nvPr/>
        </p:nvSpPr>
        <p:spPr>
          <a:xfrm>
            <a:off x="3294257" y="4092524"/>
            <a:ext cx="1074677" cy="52099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Forecast </a:t>
            </a:r>
            <a:r>
              <a:rPr lang="en-US" altLang="zh-CN" sz="12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verification</a:t>
            </a:r>
            <a:endParaRPr lang="zh-CN" altLang="en-US" sz="12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5" name="直接连接符 34"/>
          <p:cNvCxnSpPr/>
          <p:nvPr/>
        </p:nvCxnSpPr>
        <p:spPr>
          <a:xfrm flipV="1">
            <a:off x="1243278" y="2373097"/>
            <a:ext cx="6499012" cy="318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矩形 39"/>
          <p:cNvSpPr/>
          <p:nvPr/>
        </p:nvSpPr>
        <p:spPr>
          <a:xfrm>
            <a:off x="1403648" y="1859749"/>
            <a:ext cx="6287073" cy="33855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altLang="zh-CN" sz="1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orecasting </a:t>
            </a:r>
            <a:r>
              <a:rPr lang="en-US" altLang="zh-CN" sz="1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products automated generation and visualization</a:t>
            </a:r>
            <a:endParaRPr lang="zh-CN" altLang="en-US" sz="1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箭头: 右 41"/>
          <p:cNvSpPr/>
          <p:nvPr/>
        </p:nvSpPr>
        <p:spPr>
          <a:xfrm rot="16200000">
            <a:off x="4381169" y="2115820"/>
            <a:ext cx="212547" cy="295054"/>
          </a:xfrm>
          <a:prstGeom prst="right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zh-CN">
                <a:solidFill>
                  <a:schemeClr val="dk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pic>
        <p:nvPicPr>
          <p:cNvPr id="43" name="图片 4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2262" y="3540796"/>
            <a:ext cx="663705" cy="884940"/>
          </a:xfrm>
          <a:prstGeom prst="rect">
            <a:avLst/>
          </a:prstGeom>
        </p:spPr>
      </p:pic>
      <p:pic>
        <p:nvPicPr>
          <p:cNvPr id="45" name="图片 4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810" y="5357826"/>
            <a:ext cx="1006560" cy="1064301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46" name="文本框 21"/>
          <p:cNvSpPr txBox="1"/>
          <p:nvPr/>
        </p:nvSpPr>
        <p:spPr>
          <a:xfrm>
            <a:off x="4000496" y="6143644"/>
            <a:ext cx="1447832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b="1"/>
            </a:lvl1pPr>
          </a:lstStyle>
          <a:p>
            <a:r>
              <a:rPr lang="en-US" altLang="zh-CN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Numerical </a:t>
            </a:r>
            <a:r>
              <a:rPr lang="en-US" altLang="zh-CN" sz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weather</a:t>
            </a:r>
          </a:p>
          <a:p>
            <a:r>
              <a:rPr lang="en-US" altLang="zh-CN" sz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prediction</a:t>
            </a:r>
            <a:endParaRPr lang="zh-CN" altLang="en-US" sz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7" name="图片 5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30294" y="776838"/>
            <a:ext cx="1239245" cy="1084900"/>
          </a:xfrm>
          <a:prstGeom prst="rect">
            <a:avLst/>
          </a:prstGeom>
          <a:ln w="3175">
            <a:noFill/>
          </a:ln>
        </p:spPr>
      </p:pic>
      <p:pic>
        <p:nvPicPr>
          <p:cNvPr id="58" name="图片 5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521766" y="764710"/>
            <a:ext cx="1135856" cy="1076325"/>
          </a:xfrm>
          <a:prstGeom prst="rect">
            <a:avLst/>
          </a:prstGeom>
          <a:ln w="3175">
            <a:noFill/>
          </a:ln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809850" y="773220"/>
            <a:ext cx="1171575" cy="1019175"/>
          </a:xfrm>
          <a:prstGeom prst="rect">
            <a:avLst/>
          </a:prstGeom>
          <a:ln w="3175">
            <a:noFill/>
          </a:ln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043632" y="782744"/>
            <a:ext cx="1107281" cy="1000125"/>
          </a:xfrm>
          <a:prstGeom prst="rect">
            <a:avLst/>
          </a:prstGeom>
          <a:ln w="3175">
            <a:noFill/>
          </a:ln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5349967" y="782738"/>
            <a:ext cx="1011356" cy="100965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454" y="773213"/>
            <a:ext cx="982238" cy="992122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3450" y="764704"/>
            <a:ext cx="1012040" cy="99809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64" name="文本框 15"/>
          <p:cNvSpPr txBox="1"/>
          <p:nvPr/>
        </p:nvSpPr>
        <p:spPr>
          <a:xfrm>
            <a:off x="1747026" y="6168360"/>
            <a:ext cx="954107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Satellite </a:t>
            </a:r>
          </a:p>
          <a:p>
            <a:r>
              <a:rPr lang="en-US" altLang="zh-CN" sz="1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observation</a:t>
            </a:r>
            <a:endParaRPr lang="zh-CN" altLang="en-US" sz="1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5" name="文本框 15"/>
          <p:cNvSpPr txBox="1"/>
          <p:nvPr/>
        </p:nvSpPr>
        <p:spPr>
          <a:xfrm>
            <a:off x="2894200" y="6165304"/>
            <a:ext cx="954107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Radar </a:t>
            </a:r>
          </a:p>
          <a:p>
            <a:r>
              <a:rPr lang="en-US" altLang="zh-CN" sz="1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observation</a:t>
            </a:r>
            <a:endParaRPr lang="zh-CN" altLang="en-US" sz="1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6" name="文本框 15"/>
          <p:cNvSpPr txBox="1"/>
          <p:nvPr/>
        </p:nvSpPr>
        <p:spPr>
          <a:xfrm>
            <a:off x="5572132" y="5929330"/>
            <a:ext cx="1254318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hydrology data, </a:t>
            </a:r>
          </a:p>
          <a:p>
            <a:r>
              <a:rPr lang="en-US" altLang="zh-CN" sz="1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environmental </a:t>
            </a:r>
          </a:p>
          <a:p>
            <a:r>
              <a:rPr lang="en-US" altLang="zh-CN" sz="1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,and so on</a:t>
            </a:r>
          </a:p>
        </p:txBody>
      </p:sp>
      <p:sp>
        <p:nvSpPr>
          <p:cNvPr id="67" name="文本框 15"/>
          <p:cNvSpPr txBox="1"/>
          <p:nvPr/>
        </p:nvSpPr>
        <p:spPr>
          <a:xfrm>
            <a:off x="6929454" y="6072206"/>
            <a:ext cx="1176925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Observation </a:t>
            </a:r>
          </a:p>
          <a:p>
            <a:r>
              <a:rPr lang="en-US" altLang="zh-CN" sz="1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public</a:t>
            </a:r>
          </a:p>
        </p:txBody>
      </p:sp>
      <p:sp>
        <p:nvSpPr>
          <p:cNvPr id="8" name="矩形 7"/>
          <p:cNvSpPr/>
          <p:nvPr/>
        </p:nvSpPr>
        <p:spPr>
          <a:xfrm>
            <a:off x="133742" y="2348880"/>
            <a:ext cx="88300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Big </a:t>
            </a:r>
            <a:r>
              <a:rPr lang="en-US" altLang="zh-CN" sz="1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technology, machine </a:t>
            </a:r>
            <a:r>
              <a:rPr lang="en-US" altLang="zh-CN" sz="1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method,  </a:t>
            </a:r>
            <a:r>
              <a:rPr lang="en-US" altLang="zh-CN" sz="1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deep </a:t>
            </a:r>
            <a:r>
              <a:rPr lang="en-US" altLang="zh-CN" sz="1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method </a:t>
            </a:r>
            <a:r>
              <a:rPr lang="en-US" altLang="zh-CN" sz="1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the weather prediction method combines the virtue of subjective and </a:t>
            </a:r>
            <a:r>
              <a:rPr lang="en-US" altLang="zh-CN" sz="1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</a:t>
            </a:r>
            <a:r>
              <a:rPr lang="en-US" altLang="zh-CN" sz="1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used to make the weather forecasting and early warning more intelligent. </a:t>
            </a:r>
            <a:endParaRPr lang="zh-CN" altLang="en-US" sz="1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02298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71670" y="3000372"/>
            <a:ext cx="53987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Thank you for your attention </a:t>
            </a:r>
            <a:endParaRPr lang="zh-CN" altLang="en-US" sz="32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MICAPS 4系统进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lang="zh-CN" altLang="en-US"/>
        </a:defPPr>
      </a:lstStyle>
    </a:tx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13009</TotalTime>
  <Words>1527</Words>
  <Application>Microsoft Office PowerPoint</Application>
  <PresentationFormat>全屏显示(4:3)</PresentationFormat>
  <Paragraphs>403</Paragraphs>
  <Slides>27</Slides>
  <Notes>9</Notes>
  <HiddenSlides>0</HiddenSlides>
  <MMClips>0</MMClips>
  <ScaleCrop>false</ScaleCrop>
  <HeadingPairs>
    <vt:vector size="6" baseType="variant">
      <vt:variant>
        <vt:lpstr>主题</vt:lpstr>
      </vt:variant>
      <vt:variant>
        <vt:i4>2</vt:i4>
      </vt:variant>
      <vt:variant>
        <vt:lpstr>链接</vt:lpstr>
      </vt:variant>
      <vt:variant>
        <vt:i4>2</vt:i4>
      </vt:variant>
      <vt:variant>
        <vt:lpstr>幻灯片标题</vt:lpstr>
      </vt:variant>
      <vt:variant>
        <vt:i4>27</vt:i4>
      </vt:variant>
    </vt:vector>
  </HeadingPairs>
  <TitlesOfParts>
    <vt:vector size="31" baseType="lpstr">
      <vt:lpstr>2_MICAPS 4系统进展</vt:lpstr>
      <vt:lpstr>Office 主题</vt:lpstr>
      <vt:lpstr>???</vt:lpstr>
      <vt:lpstr>???</vt:lpstr>
      <vt:lpstr>The Progress of  Cloud Platform for Big data and  AI algorithm in CMA  </vt:lpstr>
      <vt:lpstr>幻灯片 2</vt:lpstr>
      <vt:lpstr>幻灯片 3</vt:lpstr>
      <vt:lpstr>Weather forecast  from station forecast to grid  forecast 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Our Data</vt:lpstr>
      <vt:lpstr>幻灯片 15</vt:lpstr>
      <vt:lpstr>Service Satisfaction </vt:lpstr>
      <vt:lpstr>Technical Platform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On our way :Intelligent Forecasting System</vt:lpstr>
      <vt:lpstr>幻灯片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wanglx</dc:creator>
  <cp:lastModifiedBy>think</cp:lastModifiedBy>
  <cp:revision>582</cp:revision>
  <cp:lastPrinted>2017-08-15T07:50:36Z</cp:lastPrinted>
  <dcterms:created xsi:type="dcterms:W3CDTF">2016-12-06T06:10:57Z</dcterms:created>
  <dcterms:modified xsi:type="dcterms:W3CDTF">2017-11-21T02:21:46Z</dcterms:modified>
</cp:coreProperties>
</file>