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10"/>
  </p:notesMasterIdLst>
  <p:handoutMasterIdLst>
    <p:handoutMasterId r:id="rId11"/>
  </p:handoutMasterIdLst>
  <p:sldIdLst>
    <p:sldId id="540" r:id="rId2"/>
    <p:sldId id="661" r:id="rId3"/>
    <p:sldId id="820" r:id="rId4"/>
    <p:sldId id="840" r:id="rId5"/>
    <p:sldId id="841" r:id="rId6"/>
    <p:sldId id="842" r:id="rId7"/>
    <p:sldId id="844" r:id="rId8"/>
    <p:sldId id="843" r:id="rId9"/>
  </p:sldIdLst>
  <p:sldSz cx="9144000" cy="6858000" type="letter"/>
  <p:notesSz cx="7023100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D8E8"/>
    <a:srgbClr val="0033CC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0" autoAdjust="0"/>
    <p:restoredTop sz="97278" autoAdjust="0"/>
  </p:normalViewPr>
  <p:slideViewPr>
    <p:cSldViewPr showGuides="1">
      <p:cViewPr>
        <p:scale>
          <a:sx n="100" d="100"/>
          <a:sy n="100" d="100"/>
        </p:scale>
        <p:origin x="-522" y="-78"/>
      </p:cViewPr>
      <p:guideLst>
        <p:guide orient="horz" pos="326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howGuides="1">
      <p:cViewPr varScale="1">
        <p:scale>
          <a:sx n="78" d="100"/>
          <a:sy n="78" d="100"/>
        </p:scale>
        <p:origin x="-3384" y="-84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32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0" tIns="46547" rIns="93100" bIns="46547" numCol="1" anchor="t" anchorCtr="0" compatLnSpc="1">
            <a:prstTxWarp prst="textNoShape">
              <a:avLst/>
            </a:prstTxWarp>
          </a:bodyPr>
          <a:lstStyle>
            <a:lvl1pPr defTabSz="93174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8275" y="0"/>
            <a:ext cx="30432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0" tIns="46547" rIns="93100" bIns="46547" numCol="1" anchor="t" anchorCtr="0" compatLnSpc="1">
            <a:prstTxWarp prst="textNoShape">
              <a:avLst/>
            </a:prstTxWarp>
          </a:bodyPr>
          <a:lstStyle>
            <a:lvl1pPr algn="r" defTabSz="93174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45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9200"/>
            <a:ext cx="30432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0" tIns="46547" rIns="93100" bIns="46547" numCol="1" anchor="b" anchorCtr="0" compatLnSpc="1">
            <a:prstTxWarp prst="textNoShape">
              <a:avLst/>
            </a:prstTxWarp>
          </a:bodyPr>
          <a:lstStyle>
            <a:lvl1pPr defTabSz="93174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45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8275" y="8839200"/>
            <a:ext cx="30432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0" tIns="46547" rIns="93100" bIns="46547" numCol="1" anchor="b" anchorCtr="0" compatLnSpc="1">
            <a:prstTxWarp prst="textNoShape">
              <a:avLst/>
            </a:prstTxWarp>
          </a:bodyPr>
          <a:lstStyle>
            <a:lvl1pPr algn="r" defTabSz="931740">
              <a:defRPr sz="1200">
                <a:latin typeface="Arial" charset="0"/>
              </a:defRPr>
            </a:lvl1pPr>
          </a:lstStyle>
          <a:p>
            <a:pPr>
              <a:defRPr/>
            </a:pPr>
            <a:fld id="{2BF64C97-A627-4F33-AFE0-E3D53EC612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5414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32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059" tIns="47030" rIns="94059" bIns="47030" numCol="1" anchor="t" anchorCtr="0" compatLnSpc="1">
            <a:prstTxWarp prst="textNoShape">
              <a:avLst/>
            </a:prstTxWarp>
          </a:bodyPr>
          <a:lstStyle>
            <a:lvl1pPr defTabSz="941313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8275" y="0"/>
            <a:ext cx="30432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059" tIns="47030" rIns="94059" bIns="47030" numCol="1" anchor="t" anchorCtr="0" compatLnSpc="1">
            <a:prstTxWarp prst="textNoShape">
              <a:avLst/>
            </a:prstTxWarp>
          </a:bodyPr>
          <a:lstStyle>
            <a:lvl1pPr algn="r" defTabSz="941313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90625" y="696913"/>
            <a:ext cx="4652963" cy="3489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3263" y="4422775"/>
            <a:ext cx="5616575" cy="418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059" tIns="47030" rIns="94059" bIns="4703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9200"/>
            <a:ext cx="30432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059" tIns="47030" rIns="94059" bIns="47030" numCol="1" anchor="b" anchorCtr="0" compatLnSpc="1">
            <a:prstTxWarp prst="textNoShape">
              <a:avLst/>
            </a:prstTxWarp>
          </a:bodyPr>
          <a:lstStyle>
            <a:lvl1pPr defTabSz="941313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8275" y="8839200"/>
            <a:ext cx="30432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059" tIns="47030" rIns="94059" bIns="47030" numCol="1" anchor="b" anchorCtr="0" compatLnSpc="1">
            <a:prstTxWarp prst="textNoShape">
              <a:avLst/>
            </a:prstTxWarp>
          </a:bodyPr>
          <a:lstStyle>
            <a:lvl1pPr algn="r" defTabSz="941313">
              <a:defRPr sz="1200">
                <a:latin typeface="Arial" charset="0"/>
              </a:defRPr>
            </a:lvl1pPr>
          </a:lstStyle>
          <a:p>
            <a:pPr>
              <a:defRPr/>
            </a:pPr>
            <a:fld id="{9C7C8BE3-0DEE-4B11-906D-2637D06E74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1002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0200EE-F9CE-4286-8A64-2A4FAC11DAF3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23866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457201"/>
            <a:ext cx="7010400" cy="6096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371600"/>
            <a:ext cx="8229600" cy="4908550"/>
          </a:xfrm>
        </p:spPr>
        <p:txBody>
          <a:bodyPr/>
          <a:lstStyle/>
          <a:p>
            <a:pPr lvl="0"/>
            <a:r>
              <a:rPr lang="en-US" noProof="0" dirty="0" smtClean="0"/>
              <a:t>Click icon to add table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2FE571-F67B-4133-8AB0-444120215FAA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06367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D21489-426A-4B0D-B58A-AADC6AE37F94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133050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D567-C1AA-4CF8-A336-AF63C3BC7B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036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4117769"/>
            <a:ext cx="8153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Line 6"/>
          <p:cNvSpPr>
            <a:spLocks noChangeShapeType="1"/>
          </p:cNvSpPr>
          <p:nvPr userDrawn="1"/>
        </p:nvSpPr>
        <p:spPr bwMode="auto">
          <a:xfrm>
            <a:off x="692232" y="3792187"/>
            <a:ext cx="7696200" cy="0"/>
          </a:xfrm>
          <a:prstGeom prst="line">
            <a:avLst/>
          </a:prstGeom>
          <a:noFill/>
          <a:ln w="57150" cmpd="thinThick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169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Oval 18"/>
          <p:cNvSpPr>
            <a:spLocks noChangeArrowheads="1"/>
          </p:cNvSpPr>
          <p:nvPr/>
        </p:nvSpPr>
        <p:spPr bwMode="auto">
          <a:xfrm>
            <a:off x="228600" y="6457950"/>
            <a:ext cx="8682038" cy="320675"/>
          </a:xfrm>
          <a:prstGeom prst="rect">
            <a:avLst/>
          </a:prstGeom>
          <a:solidFill>
            <a:srgbClr val="215A9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dirty="0" smtClean="0">
              <a:solidFill>
                <a:srgbClr val="0000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71600"/>
            <a:ext cx="8229600" cy="490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2052" name="Rectangle 7"/>
          <p:cNvSpPr>
            <a:spLocks noChangeArrowheads="1"/>
          </p:cNvSpPr>
          <p:nvPr/>
        </p:nvSpPr>
        <p:spPr bwMode="auto">
          <a:xfrm>
            <a:off x="228600" y="76200"/>
            <a:ext cx="8686800" cy="347663"/>
          </a:xfrm>
          <a:prstGeom prst="rect">
            <a:avLst/>
          </a:prstGeom>
          <a:solidFill>
            <a:srgbClr val="6C9B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bIns="9144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200" dirty="0" smtClean="0">
                <a:solidFill>
                  <a:srgbClr val="003366"/>
                </a:solidFill>
                <a:latin typeface="Trebuchet MS" pitchFamily="34" charset="0"/>
              </a:rPr>
              <a:t>N A T I O N A L   O C E A N I C   A N D   A T M O S P H E R I C   A D M I N I S T R A T I O N</a:t>
            </a:r>
          </a:p>
        </p:txBody>
      </p:sp>
      <p:sp>
        <p:nvSpPr>
          <p:cNvPr id="1028" name="Text Box 9"/>
          <p:cNvSpPr txBox="1">
            <a:spLocks noChangeArrowheads="1"/>
          </p:cNvSpPr>
          <p:nvPr/>
        </p:nvSpPr>
        <p:spPr bwMode="auto">
          <a:xfrm>
            <a:off x="533400" y="457200"/>
            <a:ext cx="8077200" cy="609600"/>
          </a:xfrm>
          <a:prstGeom prst="rect">
            <a:avLst/>
          </a:prstGeom>
          <a:solidFill>
            <a:srgbClr val="215A9F"/>
          </a:solidFill>
          <a:ln>
            <a:noFill/>
          </a:ln>
          <a:extLst/>
        </p:spPr>
        <p:txBody>
          <a:bodyPr lIns="36576" tIns="73152" rIns="36576" bIns="36576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grpSp>
        <p:nvGrpSpPr>
          <p:cNvPr id="2054" name="Group 16"/>
          <p:cNvGrpSpPr>
            <a:grpSpLocks noChangeAspect="1"/>
          </p:cNvGrpSpPr>
          <p:nvPr/>
        </p:nvGrpSpPr>
        <p:grpSpPr bwMode="auto">
          <a:xfrm>
            <a:off x="8077200" y="0"/>
            <a:ext cx="1066800" cy="1066800"/>
            <a:chOff x="72" y="84"/>
            <a:chExt cx="828" cy="828"/>
          </a:xfrm>
        </p:grpSpPr>
        <p:sp>
          <p:nvSpPr>
            <p:cNvPr id="2064" name="Oval 10"/>
            <p:cNvSpPr>
              <a:spLocks noChangeAspect="1" noChangeArrowheads="1"/>
            </p:cNvSpPr>
            <p:nvPr userDrawn="1"/>
          </p:nvSpPr>
          <p:spPr bwMode="auto">
            <a:xfrm>
              <a:off x="72" y="84"/>
              <a:ext cx="828" cy="82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36576" tIns="36576" rIns="36576" bIns="36576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dirty="0" smtClean="0">
                <a:solidFill>
                  <a:srgbClr val="000000"/>
                </a:solidFill>
              </a:endParaRPr>
            </a:p>
          </p:txBody>
        </p:sp>
        <p:pic>
          <p:nvPicPr>
            <p:cNvPr id="2065" name="Picture 11" descr="NOAA seal 2"/>
            <p:cNvPicPr>
              <a:picLocks noChangeAspect="1" noChangeArrowheads="1"/>
            </p:cNvPicPr>
            <p:nvPr userDrawn="1"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" y="84"/>
              <a:ext cx="828" cy="8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55" name="Group 17"/>
          <p:cNvGrpSpPr>
            <a:grpSpLocks noChangeAspect="1"/>
          </p:cNvGrpSpPr>
          <p:nvPr/>
        </p:nvGrpSpPr>
        <p:grpSpPr bwMode="auto">
          <a:xfrm>
            <a:off x="0" y="0"/>
            <a:ext cx="1066800" cy="1066800"/>
            <a:chOff x="5184" y="3736"/>
            <a:chExt cx="528" cy="536"/>
          </a:xfrm>
        </p:grpSpPr>
        <p:sp>
          <p:nvSpPr>
            <p:cNvPr id="2062" name="Oval 15"/>
            <p:cNvSpPr>
              <a:spLocks noChangeArrowheads="1"/>
            </p:cNvSpPr>
            <p:nvPr userDrawn="1"/>
          </p:nvSpPr>
          <p:spPr bwMode="auto">
            <a:xfrm>
              <a:off x="5184" y="3736"/>
              <a:ext cx="528" cy="53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dirty="0" smtClean="0">
                <a:solidFill>
                  <a:srgbClr val="000000"/>
                </a:solidFill>
              </a:endParaRPr>
            </a:p>
          </p:txBody>
        </p:sp>
        <p:pic>
          <p:nvPicPr>
            <p:cNvPr id="2063" name="Picture 13"/>
            <p:cNvPicPr>
              <a:picLocks noChangeAspect="1" noChangeArrowheads="1"/>
            </p:cNvPicPr>
            <p:nvPr userDrawn="1"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0" y="3748"/>
              <a:ext cx="520" cy="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5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457201"/>
            <a:ext cx="7010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2057" name="Oval 18"/>
          <p:cNvSpPr>
            <a:spLocks noChangeArrowheads="1"/>
          </p:cNvSpPr>
          <p:nvPr/>
        </p:nvSpPr>
        <p:spPr bwMode="auto">
          <a:xfrm>
            <a:off x="76200" y="6461125"/>
            <a:ext cx="320675" cy="320675"/>
          </a:xfrm>
          <a:prstGeom prst="ellipse">
            <a:avLst/>
          </a:prstGeom>
          <a:solidFill>
            <a:srgbClr val="215A9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dirty="0" smtClean="0">
              <a:solidFill>
                <a:srgbClr val="000000"/>
              </a:solidFill>
            </a:endParaRPr>
          </a:p>
        </p:txBody>
      </p:sp>
      <p:sp>
        <p:nvSpPr>
          <p:cNvPr id="2058" name="Oval 19"/>
          <p:cNvSpPr>
            <a:spLocks noChangeArrowheads="1"/>
          </p:cNvSpPr>
          <p:nvPr/>
        </p:nvSpPr>
        <p:spPr bwMode="auto">
          <a:xfrm>
            <a:off x="8747125" y="6461125"/>
            <a:ext cx="320675" cy="320675"/>
          </a:xfrm>
          <a:prstGeom prst="ellipse">
            <a:avLst/>
          </a:prstGeom>
          <a:solidFill>
            <a:srgbClr val="215A9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dirty="0" smtClean="0">
              <a:solidFill>
                <a:srgbClr val="000000"/>
              </a:solidFill>
            </a:endParaRPr>
          </a:p>
        </p:txBody>
      </p:sp>
      <p:sp>
        <p:nvSpPr>
          <p:cNvPr id="1904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62763" y="6469063"/>
            <a:ext cx="18240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100" b="1">
                <a:solidFill>
                  <a:srgbClr val="FFFFFF"/>
                </a:solidFill>
              </a:defRPr>
            </a:lvl1pPr>
          </a:lstStyle>
          <a:p>
            <a:fld id="{BB067DE5-3039-4A55-83C7-F5B8A983B6D3}" type="slidenum">
              <a:rPr lang="en-US" altLang="en-US" smtClean="0">
                <a:cs typeface="Arial" charset="0"/>
              </a:rPr>
              <a:pPr/>
              <a:t>‹#›</a:t>
            </a:fld>
            <a:endParaRPr lang="en-US" altLang="en-US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029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93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Char char="–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Char char="»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1752600" y="2667000"/>
            <a:ext cx="6096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66" tIns="46034" rIns="92066" bIns="46034" anchor="ctr"/>
          <a:lstStyle>
            <a:lvl1pPr eaLnBrk="0" hangingPunct="0">
              <a:spcBef>
                <a:spcPct val="20000"/>
              </a:spcBef>
              <a:buClr>
                <a:srgbClr val="FF3300"/>
              </a:buClr>
              <a:buFont typeface="Wingdings" pitchFamily="2" charset="2"/>
              <a:buChar char="q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33CC"/>
              </a:buClr>
              <a:buFont typeface="Wingdings" pitchFamily="2" charset="2"/>
              <a:buChar char="Ø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4400">
              <a:solidFill>
                <a:schemeClr val="tx2"/>
              </a:solidFill>
            </a:endParaRPr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2286000" y="3581400"/>
            <a:ext cx="48006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66" tIns="46034" rIns="92066" bIns="46034"/>
          <a:lstStyle>
            <a:lvl1pPr marL="342900" indent="-342900" eaLnBrk="0" hangingPunct="0">
              <a:spcBef>
                <a:spcPct val="20000"/>
              </a:spcBef>
              <a:buClr>
                <a:srgbClr val="FF3300"/>
              </a:buClr>
              <a:buFont typeface="Wingdings" pitchFamily="2" charset="2"/>
              <a:buChar char="q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33CC"/>
              </a:buClr>
              <a:buFont typeface="Wingdings" pitchFamily="2" charset="2"/>
              <a:buChar char="Ø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endParaRPr lang="en-US" altLang="en-US" sz="2000"/>
          </a:p>
        </p:txBody>
      </p:sp>
      <p:sp>
        <p:nvSpPr>
          <p:cNvPr id="7" name="Shape 4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2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WIS 2.0 Strategy Briefing</a:t>
            </a:r>
            <a:endParaRPr lang="en-US" sz="32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Shape 45"/>
          <p:cNvSpPr txBox="1">
            <a:spLocks noGrp="1"/>
          </p:cNvSpPr>
          <p:nvPr>
            <p:ph type="subTitle" idx="1"/>
          </p:nvPr>
        </p:nvSpPr>
        <p:spPr>
          <a:xfrm>
            <a:off x="533400" y="4117769"/>
            <a:ext cx="8153399" cy="1752600"/>
          </a:xfrm>
          <a:prstGeom prst="rect">
            <a:avLst/>
          </a:prstGeom>
          <a:noFill/>
          <a:ln>
            <a:noFill/>
          </a:ln>
        </p:spPr>
        <p:txBody>
          <a:bodyPr lIns="92075" tIns="46025" rIns="92075" bIns="46025" anchor="t" anchorCtr="0">
            <a:noAutofit/>
          </a:bodyPr>
          <a:lstStyle/>
          <a:p>
            <a: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</a:pP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Steve Olson</a:t>
            </a:r>
          </a:p>
          <a:p>
            <a: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</a:pP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National </a:t>
            </a:r>
            <a:r>
              <a:rPr lang="en-US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Weather Service (NWS)</a:t>
            </a:r>
            <a:endParaRPr lang="en-US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lang="en-US" sz="28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November </a:t>
            </a:r>
            <a:r>
              <a:rPr lang="en-US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21</a:t>
            </a:r>
            <a:r>
              <a:rPr lang="en-US" sz="28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2017</a:t>
            </a:r>
            <a:endParaRPr lang="en-US"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WIS 2.0 framework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200EE-F9CE-4286-8A64-2A4FAC11DAF3}" type="slidenum">
              <a:rPr lang="en-US" altLang="en-US" smtClean="0"/>
              <a:pPr/>
              <a:t>2</a:t>
            </a:fld>
            <a:endParaRPr lang="en-US" altLang="en-US" dirty="0"/>
          </a:p>
        </p:txBody>
      </p:sp>
      <p:sp>
        <p:nvSpPr>
          <p:cNvPr id="5" name="Shape 53"/>
          <p:cNvSpPr txBox="1">
            <a:spLocks/>
          </p:cNvSpPr>
          <p:nvPr/>
        </p:nvSpPr>
        <p:spPr bwMode="auto">
          <a:xfrm>
            <a:off x="457200" y="1219200"/>
            <a:ext cx="8229600" cy="490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–"/>
              <a:defRPr sz="24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»"/>
              <a:defRPr sz="24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Char char="•"/>
            </a:pPr>
            <a:r>
              <a:rPr lang="en-US" sz="3600" dirty="0" smtClean="0"/>
              <a:t>WIS 2.0 framework should provide seamless access to diverse set of NMHS weather data, with the ability to manage, publish and share data, products and services.</a:t>
            </a:r>
          </a:p>
          <a:p>
            <a:pPr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Char char="•"/>
            </a:pPr>
            <a:r>
              <a:rPr lang="en-US" sz="3600" dirty="0" smtClean="0"/>
              <a:t>End </a:t>
            </a:r>
            <a:r>
              <a:rPr lang="en-US" sz="3600" dirty="0" smtClean="0"/>
              <a:t>goal: users/consumers can </a:t>
            </a:r>
            <a:r>
              <a:rPr lang="en-US" sz="3600" dirty="0" smtClean="0"/>
              <a:t>create value added products and services </a:t>
            </a:r>
            <a:endParaRPr lang="en-US" sz="3600" kern="0" dirty="0" smtClea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</a:pPr>
            <a:endParaRPr lang="en-US" kern="0" dirty="0" smtClea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</a:pPr>
            <a:endParaRPr lang="en-US" kern="0" dirty="0" smtClea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</a:pPr>
            <a:endParaRPr lang="en-US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WIS 2.0 strategy components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FE571-F67B-4133-8AB0-444120215FAA}" type="slidenum">
              <a:rPr lang="en-US" altLang="en-US" smtClean="0"/>
              <a:pPr/>
              <a:t>3</a:t>
            </a:fld>
            <a:endParaRPr lang="en-US" altLang="en-US" dirty="0"/>
          </a:p>
        </p:txBody>
      </p:sp>
      <p:sp>
        <p:nvSpPr>
          <p:cNvPr id="5" name="Shape 61"/>
          <p:cNvSpPr txBox="1"/>
          <p:nvPr/>
        </p:nvSpPr>
        <p:spPr>
          <a:xfrm>
            <a:off x="152400" y="990600"/>
            <a:ext cx="8839200" cy="52629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lvl="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dirty="0" smtClean="0"/>
              <a:t>Services-oriented approach is critical, covering but not limited to:</a:t>
            </a:r>
          </a:p>
          <a:p>
            <a:pPr marL="742950" lvl="1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dirty="0" smtClean="0"/>
              <a:t>Cloud computing</a:t>
            </a:r>
          </a:p>
          <a:p>
            <a:pPr marL="742950" lvl="1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dirty="0" smtClean="0"/>
              <a:t>Web services</a:t>
            </a:r>
          </a:p>
          <a:p>
            <a:pPr marL="742950" lvl="1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dirty="0" smtClean="0"/>
              <a:t>Data Analytics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dirty="0" smtClean="0"/>
              <a:t>Managing user expectations</a:t>
            </a:r>
          </a:p>
          <a:p>
            <a:pPr marL="742950" lvl="1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dirty="0" smtClean="0"/>
              <a:t>Data sharing needs to encompass a wide range of methods</a:t>
            </a:r>
          </a:p>
          <a:p>
            <a:pPr marL="1200150" lvl="2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dirty="0" smtClean="0"/>
              <a:t>Mobile</a:t>
            </a:r>
          </a:p>
          <a:p>
            <a:pPr marL="1200150" lvl="2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dirty="0" smtClean="0"/>
              <a:t>Social media</a:t>
            </a:r>
          </a:p>
          <a:p>
            <a:pPr marL="742950" lvl="1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dirty="0" smtClean="0"/>
              <a:t>Technologies advance quickly.  Users want those technologies incorporated yesterday.  Should WIS 2.0 define an agile, CI environment to make this happen?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dirty="0" smtClean="0"/>
              <a:t>Support for Big data</a:t>
            </a:r>
          </a:p>
          <a:p>
            <a:pPr marL="742950" lvl="1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dirty="0" smtClean="0"/>
              <a:t>As data volumes grow, </a:t>
            </a:r>
            <a:r>
              <a:rPr lang="en-US" sz="2000" dirty="0" smtClean="0"/>
              <a:t>supporting </a:t>
            </a:r>
            <a:r>
              <a:rPr lang="en-US" sz="2000" dirty="0" smtClean="0"/>
              <a:t>dissemination of </a:t>
            </a:r>
            <a:r>
              <a:rPr lang="en-US" sz="2000" dirty="0" smtClean="0"/>
              <a:t>data is more difficult </a:t>
            </a:r>
            <a:r>
              <a:rPr lang="en-US" sz="2000" dirty="0" smtClean="0"/>
              <a:t>(storage and bandwidth)</a:t>
            </a:r>
          </a:p>
          <a:p>
            <a:pPr marL="1200150" lvl="2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dirty="0" smtClean="0"/>
              <a:t>Need to grow relationships with big data providers like amazon to reduce pressure on data provider owned hardware</a:t>
            </a:r>
          </a:p>
          <a:p>
            <a:pPr marL="1200150" lvl="2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dirty="0" smtClean="0"/>
              <a:t>Long term goal: C</a:t>
            </a:r>
            <a:r>
              <a:rPr lang="en-US" sz="2000" dirty="0" smtClean="0"/>
              <a:t>ontinue </a:t>
            </a:r>
            <a:r>
              <a:rPr lang="en-US" sz="2000" dirty="0" smtClean="0"/>
              <a:t>to move services closer to data!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endParaRPr lang="en-US" sz="2200" dirty="0" smtClean="0"/>
          </a:p>
        </p:txBody>
      </p:sp>
    </p:spTree>
    <p:extLst>
      <p:ext uri="{BB962C8B-B14F-4D97-AF65-F5344CB8AC3E}">
        <p14:creationId xmlns:p14="http://schemas.microsoft.com/office/powerpoint/2010/main" val="240317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57200"/>
            <a:ext cx="7620000" cy="761999"/>
          </a:xfrm>
        </p:spPr>
        <p:txBody>
          <a:bodyPr/>
          <a:lstStyle/>
          <a:p>
            <a:r>
              <a:rPr lang="en-US" sz="2600" dirty="0" smtClean="0"/>
              <a:t>Key WIS 2.0 strategy components (Cont’d)</a:t>
            </a:r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FE571-F67B-4133-8AB0-444120215FAA}" type="slidenum">
              <a:rPr lang="en-US" altLang="en-US" smtClean="0"/>
              <a:pPr/>
              <a:t>4</a:t>
            </a:fld>
            <a:endParaRPr lang="en-US" altLang="en-US" dirty="0"/>
          </a:p>
        </p:txBody>
      </p:sp>
      <p:sp>
        <p:nvSpPr>
          <p:cNvPr id="5" name="Shape 61"/>
          <p:cNvSpPr txBox="1"/>
          <p:nvPr/>
        </p:nvSpPr>
        <p:spPr>
          <a:xfrm>
            <a:off x="152400" y="1143000"/>
            <a:ext cx="8839200" cy="52629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200" dirty="0" smtClean="0"/>
              <a:t>Recognize that publicly accessible data and </a:t>
            </a:r>
            <a:r>
              <a:rPr lang="en-US" sz="2200" dirty="0" smtClean="0"/>
              <a:t>its meaning </a:t>
            </a:r>
            <a:r>
              <a:rPr lang="en-US" sz="2200" dirty="0" smtClean="0"/>
              <a:t>differs by Met centers and </a:t>
            </a:r>
            <a:r>
              <a:rPr lang="en-US" sz="2200" dirty="0" smtClean="0"/>
              <a:t>regions. Governance holds the key</a:t>
            </a:r>
            <a:endParaRPr lang="en-US" sz="2200" dirty="0" smtClean="0"/>
          </a:p>
          <a:p>
            <a:pPr marL="742950" lvl="1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200" dirty="0" smtClean="0"/>
              <a:t>WIS 2.0 </a:t>
            </a:r>
            <a:r>
              <a:rPr lang="en-US" sz="2200" dirty="0" smtClean="0"/>
              <a:t>should address compliance </a:t>
            </a:r>
            <a:r>
              <a:rPr lang="en-US" sz="2200" dirty="0" smtClean="0"/>
              <a:t>with respect to the various </a:t>
            </a:r>
            <a:r>
              <a:rPr lang="en-US" sz="2200" dirty="0" smtClean="0"/>
              <a:t>agency/center policy </a:t>
            </a:r>
            <a:r>
              <a:rPr lang="en-US" sz="2200" dirty="0" smtClean="0"/>
              <a:t>regulations</a:t>
            </a:r>
          </a:p>
        </p:txBody>
      </p:sp>
    </p:spTree>
    <p:extLst>
      <p:ext uri="{BB962C8B-B14F-4D97-AF65-F5344CB8AC3E}">
        <p14:creationId xmlns:p14="http://schemas.microsoft.com/office/powerpoint/2010/main" val="375567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57200"/>
            <a:ext cx="7620000" cy="761999"/>
          </a:xfrm>
        </p:spPr>
        <p:txBody>
          <a:bodyPr/>
          <a:lstStyle/>
          <a:p>
            <a:r>
              <a:rPr lang="en-US" sz="2600" dirty="0" smtClean="0"/>
              <a:t>WIS 2.0 Roadmap and keys to success</a:t>
            </a:r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FE571-F67B-4133-8AB0-444120215FAA}" type="slidenum">
              <a:rPr lang="en-US" altLang="en-US" smtClean="0"/>
              <a:pPr/>
              <a:t>5</a:t>
            </a:fld>
            <a:endParaRPr lang="en-US" altLang="en-US" dirty="0"/>
          </a:p>
        </p:txBody>
      </p:sp>
      <p:sp>
        <p:nvSpPr>
          <p:cNvPr id="5" name="Shape 61"/>
          <p:cNvSpPr txBox="1"/>
          <p:nvPr/>
        </p:nvSpPr>
        <p:spPr>
          <a:xfrm>
            <a:off x="152400" y="990600"/>
            <a:ext cx="8839200" cy="52629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200" b="1" dirty="0" smtClean="0"/>
              <a:t>Accessibility</a:t>
            </a:r>
          </a:p>
          <a:p>
            <a:pPr marL="914400" lvl="1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200" dirty="0" smtClean="0"/>
              <a:t>WIS 2.0 </a:t>
            </a:r>
            <a:r>
              <a:rPr lang="en-US" sz="2200" dirty="0" smtClean="0"/>
              <a:t>should support </a:t>
            </a:r>
            <a:r>
              <a:rPr lang="en-US" sz="2200" dirty="0" smtClean="0"/>
              <a:t>more mainstream access methods</a:t>
            </a:r>
          </a:p>
          <a:p>
            <a:pPr marL="1371600" lvl="2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200" dirty="0" smtClean="0"/>
              <a:t>REST API</a:t>
            </a:r>
          </a:p>
          <a:p>
            <a:pPr marL="1371600" lvl="2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200" dirty="0" smtClean="0"/>
              <a:t>Perhaps KVP (to support restricted access to proprietary data</a:t>
            </a:r>
          </a:p>
          <a:p>
            <a:pPr marL="1371600" lvl="2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200" dirty="0" smtClean="0"/>
              <a:t>From tools perspective, WIS 2.0 should include </a:t>
            </a:r>
            <a:r>
              <a:rPr lang="en-US" sz="2200" dirty="0" err="1" smtClean="0"/>
              <a:t>OpenAPI</a:t>
            </a:r>
            <a:r>
              <a:rPr lang="en-US" sz="2200" dirty="0" smtClean="0"/>
              <a:t> framework to facilitate use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200" b="1" dirty="0" smtClean="0"/>
              <a:t>Interoperability</a:t>
            </a:r>
          </a:p>
          <a:p>
            <a:pPr marL="914400" lvl="1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200" dirty="0" smtClean="0"/>
              <a:t>WIS 2.0 should focus on international standards-based approach (incorporation of W3C, OGC, ISO, </a:t>
            </a:r>
            <a:r>
              <a:rPr lang="en-US" sz="2200" dirty="0" err="1" smtClean="0"/>
              <a:t>etc</a:t>
            </a:r>
            <a:r>
              <a:rPr lang="en-US" sz="2200" dirty="0" smtClean="0"/>
              <a:t>)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200" b="1" dirty="0" smtClean="0"/>
              <a:t>Visibility</a:t>
            </a:r>
          </a:p>
          <a:p>
            <a:pPr marL="914400" lvl="1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200" dirty="0" smtClean="0"/>
              <a:t>WIS 2.0 needs </a:t>
            </a:r>
            <a:r>
              <a:rPr lang="en-US" sz="2200" dirty="0" smtClean="0"/>
              <a:t>more visible discoverability path</a:t>
            </a:r>
            <a:endParaRPr lang="en-US" sz="2200" dirty="0" smtClean="0"/>
          </a:p>
          <a:p>
            <a:pPr marL="1371600" lvl="2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200" dirty="0" smtClean="0"/>
              <a:t>NHMS weather data and metadata need to be visible to search engines like google</a:t>
            </a:r>
          </a:p>
          <a:p>
            <a:pPr marL="1371600" lvl="2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200" dirty="0" smtClean="0"/>
              <a:t>One part of cloud solution should be to consider authoritative catalogue for metadata to increase visibility</a:t>
            </a:r>
          </a:p>
        </p:txBody>
      </p:sp>
    </p:spTree>
    <p:extLst>
      <p:ext uri="{BB962C8B-B14F-4D97-AF65-F5344CB8AC3E}">
        <p14:creationId xmlns:p14="http://schemas.microsoft.com/office/powerpoint/2010/main" val="165952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57200"/>
            <a:ext cx="7620000" cy="761999"/>
          </a:xfrm>
        </p:spPr>
        <p:txBody>
          <a:bodyPr/>
          <a:lstStyle/>
          <a:p>
            <a:r>
              <a:rPr lang="en-US" sz="2400" dirty="0" smtClean="0"/>
              <a:t>WIS 2.0 Roadmap and keys to success (Cont’d)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FE571-F67B-4133-8AB0-444120215FAA}" type="slidenum">
              <a:rPr lang="en-US" altLang="en-US" smtClean="0"/>
              <a:pPr/>
              <a:t>6</a:t>
            </a:fld>
            <a:endParaRPr lang="en-US" altLang="en-US" dirty="0"/>
          </a:p>
        </p:txBody>
      </p:sp>
      <p:sp>
        <p:nvSpPr>
          <p:cNvPr id="5" name="Shape 61"/>
          <p:cNvSpPr txBox="1"/>
          <p:nvPr/>
        </p:nvSpPr>
        <p:spPr>
          <a:xfrm>
            <a:off x="152400" y="990600"/>
            <a:ext cx="8839200" cy="52629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 startAt="4"/>
            </a:pPr>
            <a:r>
              <a:rPr lang="en-US" sz="2400" b="1" dirty="0" smtClean="0"/>
              <a:t>Reliability</a:t>
            </a:r>
          </a:p>
          <a:p>
            <a:pPr marL="914400" lvl="1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400" dirty="0" smtClean="0"/>
              <a:t>WIS 2.0 should address mixed environments</a:t>
            </a:r>
          </a:p>
          <a:p>
            <a:pPr marL="1371600" lvl="2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400" dirty="0" smtClean="0"/>
              <a:t>Especially across combined cloud </a:t>
            </a:r>
            <a:r>
              <a:rPr lang="en-US" sz="2400" dirty="0" smtClean="0"/>
              <a:t>and local systems</a:t>
            </a:r>
          </a:p>
          <a:p>
            <a:pPr marL="1371600" lvl="2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400" dirty="0" smtClean="0"/>
              <a:t>If the solution goes more cloud based, does a </a:t>
            </a:r>
            <a:r>
              <a:rPr lang="en-US" sz="2400" dirty="0"/>
              <a:t>primary and back-up in the cloud with multiple instances makes more sense than a </a:t>
            </a:r>
            <a:r>
              <a:rPr lang="en-US" sz="2400" dirty="0" smtClean="0"/>
              <a:t>geographically driven </a:t>
            </a:r>
            <a:r>
              <a:rPr lang="en-US" sz="2400" dirty="0"/>
              <a:t>solution (current solution primary/back-up in each region)</a:t>
            </a:r>
            <a:endParaRPr lang="en-US" sz="2400" dirty="0" smtClean="0"/>
          </a:p>
          <a:p>
            <a:pPr marL="914400" lvl="1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400" dirty="0" smtClean="0"/>
              <a:t>Should consistency between primary and backup locations matter?</a:t>
            </a:r>
          </a:p>
          <a:p>
            <a:pPr marL="914400" lvl="1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400" dirty="0" smtClean="0"/>
              <a:t>WIS 2.0 should define mechanisms for </a:t>
            </a:r>
            <a:r>
              <a:rPr lang="en-US" sz="2400" dirty="0" smtClean="0"/>
              <a:t>failover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9493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57200"/>
            <a:ext cx="7620000" cy="761999"/>
          </a:xfrm>
        </p:spPr>
        <p:txBody>
          <a:bodyPr/>
          <a:lstStyle/>
          <a:p>
            <a:r>
              <a:rPr lang="en-US" sz="2400" dirty="0" smtClean="0"/>
              <a:t>WIS 2.0 Roadmap and keys to success (Cont’d)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FE571-F67B-4133-8AB0-444120215FAA}" type="slidenum">
              <a:rPr lang="en-US" altLang="en-US" smtClean="0"/>
              <a:pPr/>
              <a:t>7</a:t>
            </a:fld>
            <a:endParaRPr lang="en-US" altLang="en-US" dirty="0"/>
          </a:p>
        </p:txBody>
      </p:sp>
      <p:sp>
        <p:nvSpPr>
          <p:cNvPr id="5" name="Shape 61"/>
          <p:cNvSpPr txBox="1"/>
          <p:nvPr/>
        </p:nvSpPr>
        <p:spPr>
          <a:xfrm>
            <a:off x="152400" y="990600"/>
            <a:ext cx="8839200" cy="52629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514350" indent="-5143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 startAt="5"/>
            </a:pPr>
            <a:r>
              <a:rPr lang="en-US" sz="2800" b="1" dirty="0" smtClean="0"/>
              <a:t>Capacity </a:t>
            </a:r>
            <a:r>
              <a:rPr lang="en-US" sz="2800" b="1" dirty="0" smtClean="0"/>
              <a:t>Building</a:t>
            </a:r>
          </a:p>
          <a:p>
            <a:pPr marL="914400" lvl="1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800" dirty="0" smtClean="0"/>
              <a:t>WIS 2.0 should address mainstream data formats</a:t>
            </a:r>
          </a:p>
          <a:p>
            <a:pPr marL="1371600" lvl="2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 startAt="4"/>
            </a:pPr>
            <a:r>
              <a:rPr lang="en-US" sz="2800" dirty="0" err="1" smtClean="0"/>
              <a:t>Netcdf</a:t>
            </a:r>
            <a:r>
              <a:rPr lang="en-US" sz="2800" dirty="0" smtClean="0"/>
              <a:t>, hdf5, </a:t>
            </a:r>
            <a:r>
              <a:rPr lang="en-US" sz="2800" dirty="0" err="1" smtClean="0"/>
              <a:t>json</a:t>
            </a:r>
            <a:r>
              <a:rPr lang="en-US" sz="2800" dirty="0" smtClean="0"/>
              <a:t>, geo-</a:t>
            </a:r>
            <a:r>
              <a:rPr lang="en-US" sz="2800" dirty="0" err="1" smtClean="0"/>
              <a:t>json</a:t>
            </a:r>
            <a:r>
              <a:rPr lang="en-US" sz="2800" dirty="0" smtClean="0"/>
              <a:t>, XML (WXXM, IWXXM, METCE), others</a:t>
            </a:r>
          </a:p>
          <a:p>
            <a:pPr marL="914400" lvl="1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800" dirty="0" smtClean="0"/>
              <a:t>WIS 2.0 should address other types of NMHS data</a:t>
            </a:r>
          </a:p>
          <a:p>
            <a:pPr marL="914400" lvl="1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800" dirty="0" smtClean="0"/>
              <a:t>Use of </a:t>
            </a:r>
            <a:r>
              <a:rPr lang="en-US" sz="2800" dirty="0" err="1" smtClean="0"/>
              <a:t>OpenAPI</a:t>
            </a:r>
            <a:r>
              <a:rPr lang="en-US" sz="2800" dirty="0" smtClean="0"/>
              <a:t> would help facilitate an agile, extensible system to accomplish all of the above</a:t>
            </a:r>
          </a:p>
        </p:txBody>
      </p:sp>
    </p:spTree>
    <p:extLst>
      <p:ext uri="{BB962C8B-B14F-4D97-AF65-F5344CB8AC3E}">
        <p14:creationId xmlns:p14="http://schemas.microsoft.com/office/powerpoint/2010/main" val="11681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57200"/>
            <a:ext cx="7620000" cy="761999"/>
          </a:xfrm>
        </p:spPr>
        <p:txBody>
          <a:bodyPr/>
          <a:lstStyle/>
          <a:p>
            <a:r>
              <a:rPr lang="en-US" sz="3600" dirty="0" smtClean="0"/>
              <a:t>Questions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FE571-F67B-4133-8AB0-444120215FAA}" type="slidenum">
              <a:rPr lang="en-US" altLang="en-US" smtClean="0"/>
              <a:pPr/>
              <a:t>8</a:t>
            </a:fld>
            <a:endParaRPr lang="en-US" altLang="en-US" dirty="0"/>
          </a:p>
        </p:txBody>
      </p:sp>
      <p:sp>
        <p:nvSpPr>
          <p:cNvPr id="5" name="Shape 61"/>
          <p:cNvSpPr txBox="1"/>
          <p:nvPr/>
        </p:nvSpPr>
        <p:spPr>
          <a:xfrm>
            <a:off x="152400" y="990600"/>
            <a:ext cx="8839200" cy="52629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 startAt="4"/>
            </a:pPr>
            <a:endParaRPr lang="en-US" sz="2200" dirty="0" smtClean="0"/>
          </a:p>
        </p:txBody>
      </p:sp>
    </p:spTree>
    <p:extLst>
      <p:ext uri="{BB962C8B-B14F-4D97-AF65-F5344CB8AC3E}">
        <p14:creationId xmlns:p14="http://schemas.microsoft.com/office/powerpoint/2010/main" val="2449221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0_Default Design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4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CDM_IWT_090814</Template>
  <TotalTime>54651</TotalTime>
  <Words>458</Words>
  <Application>Microsoft Office PowerPoint</Application>
  <PresentationFormat>Letter Paper (8.5x11 in)</PresentationFormat>
  <Paragraphs>58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10_Default Design</vt:lpstr>
      <vt:lpstr>WIS 2.0 Strategy Briefing</vt:lpstr>
      <vt:lpstr>WIS 2.0 framework </vt:lpstr>
      <vt:lpstr>Key WIS 2.0 strategy components</vt:lpstr>
      <vt:lpstr>Key WIS 2.0 strategy components (Cont’d)</vt:lpstr>
      <vt:lpstr>WIS 2.0 Roadmap and keys to success</vt:lpstr>
      <vt:lpstr>WIS 2.0 Roadmap and keys to success (Cont’d)</vt:lpstr>
      <vt:lpstr>WIS 2.0 Roadmap and keys to success (Cont’d)</vt:lpstr>
      <vt:lpstr>Questions</vt:lpstr>
    </vt:vector>
  </TitlesOfParts>
  <Company>DOC/NOAA/NWS/NCEP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Mark B. Miller</dc:creator>
  <cp:lastModifiedBy>Olson PC</cp:lastModifiedBy>
  <cp:revision>1323</cp:revision>
  <cp:lastPrinted>2014-09-25T12:33:19Z</cp:lastPrinted>
  <dcterms:created xsi:type="dcterms:W3CDTF">2007-07-10T11:41:03Z</dcterms:created>
  <dcterms:modified xsi:type="dcterms:W3CDTF">2017-11-20T12:25:49Z</dcterms:modified>
</cp:coreProperties>
</file>