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4" r:id="rId8"/>
    <p:sldId id="265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74"/>
  </p:normalViewPr>
  <p:slideViewPr>
    <p:cSldViewPr snapToGrid="0" snapToObjects="1">
      <p:cViewPr varScale="1">
        <p:scale>
          <a:sx n="124" d="100"/>
          <a:sy n="124" d="100"/>
        </p:scale>
        <p:origin x="1824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32E9B-7FF6-CE43-B2DF-CFB57DCC5FDB}" type="slidenum">
              <a:rPr lang="en-US" smtClean="0"/>
              <a:t>‹#›</a:t>
            </a:fld>
            <a:endParaRPr lang="en-US"/>
          </a:p>
        </p:txBody>
      </p:sp>
    </p:spTree>
    <p:extLst/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32E9B-7FF6-CE43-B2DF-CFB57DCC5FDB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/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fld id="{6C732E9B-7FF6-CE43-B2DF-CFB57DCC5FDB}" type="slidenum">
              <a:rPr lang="en-US" smtClean="0"/>
              <a:t>‹#›</a:t>
            </a:fld>
            <a:endParaRPr lang="en-US"/>
          </a:p>
        </p:txBody>
      </p:sp>
    </p:spTree>
    <p:extLst/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32E9B-7FF6-CE43-B2DF-CFB57DCC5FDB}" type="slidenum">
              <a:rPr lang="en-US" smtClean="0"/>
              <a:t>‹#›</a:t>
            </a:fld>
            <a:endParaRPr lang="en-US"/>
          </a:p>
        </p:txBody>
      </p:sp>
    </p:spTree>
    <p:extLst/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32E9B-7FF6-CE43-B2DF-CFB57DCC5FDB}" type="slidenum">
              <a:rPr lang="en-US" smtClean="0"/>
              <a:t>‹#›</a:t>
            </a:fld>
            <a:endParaRPr lang="en-US"/>
          </a:p>
        </p:txBody>
      </p:sp>
    </p:spTree>
    <p:extLst/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32E9B-7FF6-CE43-B2DF-CFB57DCC5FDB}" type="slidenum">
              <a:rPr lang="en-US" smtClean="0"/>
              <a:t>‹#›</a:t>
            </a:fld>
            <a:endParaRPr lang="en-US"/>
          </a:p>
        </p:txBody>
      </p:sp>
    </p:spTree>
    <p:extLst/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fld id="{6C732E9B-7FF6-CE43-B2DF-CFB57DCC5FDB}" type="slidenum">
              <a:rPr lang="en-US" smtClean="0"/>
              <a:t>‹#›</a:t>
            </a:fld>
            <a:endParaRPr lang="en-US"/>
          </a:p>
        </p:txBody>
      </p:sp>
    </p:spTree>
    <p:extLst/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32E9B-7FF6-CE43-B2DF-CFB57DCC5FDB}" type="slidenum">
              <a:rPr lang="en-US" smtClean="0"/>
              <a:t>‹#›</a:t>
            </a:fld>
            <a:endParaRPr lang="en-US"/>
          </a:p>
        </p:txBody>
      </p:sp>
    </p:spTree>
    <p:extLst/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32E9B-7FF6-CE43-B2DF-CFB57DCC5FDB}" type="slidenum">
              <a:rPr lang="en-US" smtClean="0"/>
              <a:t>‹#›</a:t>
            </a:fld>
            <a:endParaRPr lang="en-US"/>
          </a:p>
        </p:txBody>
      </p:sp>
    </p:spTree>
    <p:extLst/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theme" Target="../theme/theme1.xml"/><Relationship Id="rId11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732E9B-7FF6-CE43-B2DF-CFB57DCC5F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90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coastwatch.pfeg.noaa.gov/erddap/tabledap/erdGtsppBest.subset" TargetMode="External"/><Relationship Id="rId4" Type="http://schemas.openxmlformats.org/officeDocument/2006/relationships/hyperlink" Target="https://coastwatch.pfeg.noaa.gov/erddap/tabledap/erdGtsppBest" TargetMode="External"/><Relationship Id="rId5" Type="http://schemas.openxmlformats.org/officeDocument/2006/relationships/hyperlink" Target="https://coastwatch.pfeg.noaa.gov/erddap/tabledap/erdGtsppBest.graph" TargetMode="External"/><Relationship Id="rId6" Type="http://schemas.openxmlformats.org/officeDocument/2006/relationships/hyperlink" Target="https://coastwatch.pfeg.noaa.gov/erddap/files/erdGtsppBest/" TargetMode="External"/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Environmental Research Division's Data Access </a:t>
            </a:r>
            <a:r>
              <a:rPr lang="en-US" dirty="0"/>
              <a:t>Program</a:t>
            </a:r>
            <a:r>
              <a:rPr lang="en-US" dirty="0"/>
              <a:t> </a:t>
            </a:r>
            <a:r>
              <a:rPr lang="en-US" dirty="0"/>
              <a:t>(</a:t>
            </a:r>
            <a:r>
              <a:rPr lang="en-US" dirty="0" smtClean="0"/>
              <a:t>ERDDAP)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smtClean="0"/>
              <a:t>An example of data and metadata brokering infrastructure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Tobias Spears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69485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ERDDAP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800" dirty="0" smtClean="0"/>
              <a:t>Data server and metadata catalogue</a:t>
            </a:r>
          </a:p>
          <a:p>
            <a:r>
              <a:rPr lang="en-US" sz="2800" dirty="0" smtClean="0"/>
              <a:t>Acts as a mediator between many data </a:t>
            </a:r>
            <a:r>
              <a:rPr lang="en-US" sz="2800" dirty="0" smtClean="0"/>
              <a:t>formats/services </a:t>
            </a:r>
            <a:r>
              <a:rPr lang="en-US" sz="2800" dirty="0" smtClean="0"/>
              <a:t>and new connectors continue to be developed</a:t>
            </a:r>
          </a:p>
          <a:p>
            <a:r>
              <a:rPr lang="en-US" sz="2800" dirty="0" smtClean="0"/>
              <a:t>Can be operated standalone or federated (brokered) relationships with other systems</a:t>
            </a:r>
          </a:p>
          <a:p>
            <a:r>
              <a:rPr lang="en-US" sz="2800" dirty="0" smtClean="0"/>
              <a:t>Supports multiple interrogation and access pathways</a:t>
            </a:r>
          </a:p>
          <a:p>
            <a:r>
              <a:rPr lang="en-US" sz="2800" dirty="0" smtClean="0"/>
              <a:t>Is open source and you can host/extend your own ERDDAP instance(s)</a:t>
            </a:r>
            <a:endParaRPr lang="en-US" sz="2800" dirty="0"/>
          </a:p>
          <a:p>
            <a:r>
              <a:rPr lang="en-US" sz="2800" dirty="0" smtClean="0"/>
              <a:t>Is one example of the types of data and metadata cataloguing and access technologies in use within the marine community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9626571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1410" y="3613936"/>
            <a:ext cx="4331666" cy="278212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Deceptively plain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Minimalist UI </a:t>
            </a:r>
            <a:r>
              <a:rPr lang="mr-IN" dirty="0" smtClean="0"/>
              <a:t>–</a:t>
            </a:r>
            <a:r>
              <a:rPr lang="en-US" dirty="0" smtClean="0"/>
              <a:t> easy to skin</a:t>
            </a:r>
          </a:p>
          <a:p>
            <a:r>
              <a:rPr lang="en-US" dirty="0" smtClean="0"/>
              <a:t>Direct access to key capabilities </a:t>
            </a:r>
            <a:r>
              <a:rPr lang="mr-IN" dirty="0" smtClean="0"/>
              <a:t>–</a:t>
            </a:r>
            <a:r>
              <a:rPr lang="en-US" dirty="0" smtClean="0"/>
              <a:t> easy to wrap in another user experience or implement interoperability connections</a:t>
            </a:r>
          </a:p>
          <a:p>
            <a:r>
              <a:rPr lang="en-US" dirty="0" smtClean="0"/>
              <a:t>Extensible </a:t>
            </a:r>
            <a:r>
              <a:rPr lang="mr-IN" dirty="0" smtClean="0"/>
              <a:t>–</a:t>
            </a:r>
            <a:r>
              <a:rPr lang="en-US" dirty="0" smtClean="0"/>
              <a:t> connect to new data sources/services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6522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98263"/>
            <a:ext cx="8229600" cy="1143000"/>
          </a:xfrm>
        </p:spPr>
        <p:txBody>
          <a:bodyPr/>
          <a:lstStyle/>
          <a:p>
            <a:r>
              <a:rPr lang="en-US" dirty="0" smtClean="0"/>
              <a:t>Search facilities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0640" y="1465845"/>
            <a:ext cx="3270070" cy="103559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3917221"/>
            <a:ext cx="4318038" cy="87251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554" y="5084915"/>
            <a:ext cx="4651315" cy="117560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050" name="Picture 2" descr="RDDAP &#10;Easier access to scientific data &#10;ERDDAP &gt; Advanced Search &#10;Di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4899" y="3800292"/>
            <a:ext cx="3124664" cy="2621055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Interactive and non-interactive facilities</a:t>
            </a:r>
            <a:endParaRPr lang="en-US" dirty="0" smtClean="0"/>
          </a:p>
          <a:p>
            <a:r>
              <a:rPr lang="en-US" dirty="0" smtClean="0"/>
              <a:t>Simple, advanced, and service/API</a:t>
            </a:r>
          </a:p>
          <a:p>
            <a:r>
              <a:rPr lang="en-US" dirty="0" smtClean="0"/>
              <a:t>Faceting and controlled vocabularies supported</a:t>
            </a:r>
            <a:endParaRPr lang="en-US" dirty="0" smtClean="0"/>
          </a:p>
          <a:p>
            <a:r>
              <a:rPr lang="en-US" dirty="0" smtClean="0"/>
              <a:t>Human </a:t>
            </a:r>
            <a:r>
              <a:rPr lang="en-US" dirty="0" smtClean="0"/>
              <a:t>and machine readable </a:t>
            </a:r>
            <a:r>
              <a:rPr lang="en-US" dirty="0" smtClean="0"/>
              <a:t>results</a:t>
            </a:r>
          </a:p>
          <a:p>
            <a:r>
              <a:rPr lang="en-US" dirty="0" smtClean="0"/>
              <a:t>RSS and e-mail subscription to dataset updates is supported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8854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Metadata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842" y="3460123"/>
            <a:ext cx="5561042" cy="219071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696078" y="4670389"/>
            <a:ext cx="5307206" cy="196089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9681" y="1167092"/>
            <a:ext cx="2532328" cy="269609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57175" indent="-257175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214313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342900" rtl="0" eaLnBrk="1" latinLnBrk="0" hangingPunct="1">
              <a:spcBef>
                <a:spcPct val="20000"/>
              </a:spcBef>
              <a:buFont typeface="Arial"/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Simple and advanced interface, service/API</a:t>
            </a:r>
          </a:p>
          <a:p>
            <a:r>
              <a:rPr lang="en-US" dirty="0" smtClean="0"/>
              <a:t>Human and machine readable output</a:t>
            </a:r>
          </a:p>
          <a:p>
            <a:r>
              <a:rPr lang="en-US" dirty="0"/>
              <a:t>FGDC and ISO 19115 metadata</a:t>
            </a:r>
          </a:p>
          <a:p>
            <a:r>
              <a:rPr lang="en-US" dirty="0" smtClean="0"/>
              <a:t>WAF support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6175831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963"/>
          </a:xfrm>
        </p:spPr>
        <p:txBody>
          <a:bodyPr/>
          <a:lstStyle/>
          <a:p>
            <a:r>
              <a:rPr lang="en-US" dirty="0" smtClean="0"/>
              <a:t>Interactive and non-interactive facilities</a:t>
            </a:r>
          </a:p>
          <a:p>
            <a:r>
              <a:rPr lang="en-US" dirty="0" smtClean="0"/>
              <a:t>Direct </a:t>
            </a:r>
            <a:r>
              <a:rPr lang="en-US" dirty="0"/>
              <a:t>access to </a:t>
            </a:r>
            <a:r>
              <a:rPr lang="en-US" dirty="0" smtClean="0"/>
              <a:t>full dataset, </a:t>
            </a:r>
            <a:r>
              <a:rPr lang="en-US" dirty="0" err="1"/>
              <a:t>subsetting</a:t>
            </a:r>
            <a:r>
              <a:rPr lang="en-US" dirty="0"/>
              <a:t> in some </a:t>
            </a:r>
            <a:r>
              <a:rPr lang="en-US" dirty="0" smtClean="0"/>
              <a:t>cases</a:t>
            </a:r>
            <a:endParaRPr lang="en-US" dirty="0" smtClean="0"/>
          </a:p>
          <a:p>
            <a:r>
              <a:rPr lang="en-US" dirty="0"/>
              <a:t>Human and machine readable data</a:t>
            </a:r>
          </a:p>
          <a:p>
            <a:r>
              <a:rPr lang="en-US" dirty="0" smtClean="0"/>
              <a:t>Value-added </a:t>
            </a:r>
            <a:r>
              <a:rPr lang="en-US" dirty="0" smtClean="0"/>
              <a:t>products</a:t>
            </a:r>
          </a:p>
          <a:p>
            <a:r>
              <a:rPr lang="en-US" dirty="0" smtClean="0"/>
              <a:t>Support for embedding and linking from other systems/applications</a:t>
            </a:r>
            <a:endParaRPr lang="en-US" dirty="0" smtClean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306" y="4218892"/>
            <a:ext cx="1954250" cy="180462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5" name="Rectangle 4"/>
          <p:cNvSpPr/>
          <p:nvPr/>
        </p:nvSpPr>
        <p:spPr>
          <a:xfrm>
            <a:off x="2433299" y="4574601"/>
            <a:ext cx="4277402" cy="1815882"/>
          </a:xfrm>
          <a:prstGeom prst="rect">
            <a:avLst/>
          </a:prstGeom>
          <a:solidFill>
            <a:schemeClr val="bg1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sz="700" dirty="0" smtClean="0">
                <a:solidFill>
                  <a:srgbClr val="A91500"/>
                </a:solidFill>
                <a:effectLst/>
                <a:latin typeface="Helvetica" charset="0"/>
              </a:rPr>
              <a:t>{</a:t>
            </a:r>
          </a:p>
          <a:p>
            <a:r>
              <a:rPr lang="en-US" sz="700" dirty="0" smtClean="0">
                <a:solidFill>
                  <a:srgbClr val="000000"/>
                </a:solidFill>
                <a:effectLst/>
                <a:latin typeface="Helvetica" charset="0"/>
              </a:rPr>
              <a:t>  </a:t>
            </a:r>
            <a:r>
              <a:rPr lang="en-US" sz="700" dirty="0" smtClean="0">
                <a:solidFill>
                  <a:srgbClr val="2478A7"/>
                </a:solidFill>
                <a:effectLst/>
                <a:latin typeface="Helvetica" charset="0"/>
              </a:rPr>
              <a:t>"table"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: </a:t>
            </a:r>
            <a:r>
              <a:rPr lang="en-US" sz="700" dirty="0" smtClean="0">
                <a:solidFill>
                  <a:srgbClr val="A91500"/>
                </a:solidFill>
                <a:effectLst/>
                <a:latin typeface="Helvetica" charset="0"/>
              </a:rPr>
              <a:t>{</a:t>
            </a:r>
            <a:endParaRPr lang="en-US" sz="700" dirty="0" smtClean="0">
              <a:effectLst/>
              <a:latin typeface="Helvetica" charset="0"/>
            </a:endParaRPr>
          </a:p>
          <a:p>
            <a:r>
              <a:rPr lang="en-US" sz="700" dirty="0" smtClean="0">
                <a:solidFill>
                  <a:srgbClr val="000000"/>
                </a:solidFill>
                <a:effectLst/>
                <a:latin typeface="Helvetica" charset="0"/>
              </a:rPr>
              <a:t>    </a:t>
            </a:r>
            <a:r>
              <a:rPr lang="en-US" sz="700" dirty="0" smtClean="0">
                <a:solidFill>
                  <a:srgbClr val="2478A7"/>
                </a:solidFill>
                <a:effectLst/>
                <a:latin typeface="Helvetica" charset="0"/>
              </a:rPr>
              <a:t>"</a:t>
            </a:r>
            <a:r>
              <a:rPr lang="en-US" sz="700" dirty="0" err="1" smtClean="0">
                <a:solidFill>
                  <a:srgbClr val="2478A7"/>
                </a:solidFill>
                <a:effectLst/>
                <a:latin typeface="Helvetica" charset="0"/>
              </a:rPr>
              <a:t>columnNames</a:t>
            </a:r>
            <a:r>
              <a:rPr lang="en-US" sz="700" dirty="0" smtClean="0">
                <a:solidFill>
                  <a:srgbClr val="2478A7"/>
                </a:solidFill>
                <a:effectLst/>
                <a:latin typeface="Helvetica" charset="0"/>
              </a:rPr>
              <a:t>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: </a:t>
            </a:r>
            <a:r>
              <a:rPr lang="en-US" sz="700" dirty="0" smtClean="0">
                <a:solidFill>
                  <a:srgbClr val="A91500"/>
                </a:solidFill>
                <a:effectLst/>
                <a:latin typeface="Helvetica" charset="0"/>
              </a:rPr>
              <a:t>[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</a:t>
            </a:r>
            <a:r>
              <a:rPr lang="en-US" sz="700" dirty="0" err="1" smtClean="0">
                <a:solidFill>
                  <a:srgbClr val="0433FF"/>
                </a:solidFill>
                <a:effectLst/>
                <a:latin typeface="Helvetica" charset="0"/>
              </a:rPr>
              <a:t>griddap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"Subset"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</a:t>
            </a:r>
            <a:r>
              <a:rPr lang="en-US" sz="700" dirty="0" err="1" smtClean="0">
                <a:solidFill>
                  <a:srgbClr val="0433FF"/>
                </a:solidFill>
                <a:effectLst/>
                <a:latin typeface="Helvetica" charset="0"/>
              </a:rPr>
              <a:t>tabledap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"Make A Graph"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</a:t>
            </a:r>
            <a:r>
              <a:rPr lang="en-US" sz="700" dirty="0" err="1" smtClean="0">
                <a:solidFill>
                  <a:srgbClr val="0433FF"/>
                </a:solidFill>
                <a:effectLst/>
                <a:latin typeface="Helvetica" charset="0"/>
              </a:rPr>
              <a:t>wms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"files"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"Accessible"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"Title"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"Summary"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"FGDC"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"ISO 19115"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"Info"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"Background Info"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"RSS"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"Email"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"Institution"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"Dataset ID"</a:t>
            </a:r>
            <a:r>
              <a:rPr lang="en-US" sz="700" dirty="0" smtClean="0">
                <a:solidFill>
                  <a:srgbClr val="A91500"/>
                </a:solidFill>
                <a:effectLst/>
                <a:latin typeface="Helvetica" charset="0"/>
              </a:rPr>
              <a:t>]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</a:t>
            </a:r>
            <a:endParaRPr lang="en-US" sz="700" dirty="0" smtClean="0">
              <a:effectLst/>
              <a:latin typeface="Helvetica" charset="0"/>
            </a:endParaRPr>
          </a:p>
          <a:p>
            <a:r>
              <a:rPr lang="en-US" sz="700" dirty="0" smtClean="0">
                <a:solidFill>
                  <a:srgbClr val="000000"/>
                </a:solidFill>
                <a:effectLst/>
                <a:latin typeface="Helvetica" charset="0"/>
              </a:rPr>
              <a:t>    </a:t>
            </a:r>
            <a:r>
              <a:rPr lang="en-US" sz="700" dirty="0" smtClean="0">
                <a:solidFill>
                  <a:srgbClr val="2478A7"/>
                </a:solidFill>
                <a:effectLst/>
                <a:latin typeface="Helvetica" charset="0"/>
              </a:rPr>
              <a:t>"</a:t>
            </a:r>
            <a:r>
              <a:rPr lang="en-US" sz="700" dirty="0" err="1" smtClean="0">
                <a:solidFill>
                  <a:srgbClr val="2478A7"/>
                </a:solidFill>
                <a:effectLst/>
                <a:latin typeface="Helvetica" charset="0"/>
              </a:rPr>
              <a:t>columnTypes</a:t>
            </a:r>
            <a:r>
              <a:rPr lang="en-US" sz="700" dirty="0" smtClean="0">
                <a:solidFill>
                  <a:srgbClr val="2478A7"/>
                </a:solidFill>
                <a:effectLst/>
                <a:latin typeface="Helvetica" charset="0"/>
              </a:rPr>
              <a:t>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: </a:t>
            </a:r>
            <a:r>
              <a:rPr lang="en-US" sz="700" dirty="0" smtClean="0">
                <a:solidFill>
                  <a:srgbClr val="A91500"/>
                </a:solidFill>
                <a:effectLst/>
                <a:latin typeface="Helvetica" charset="0"/>
              </a:rPr>
              <a:t>[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"String"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"String"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"String"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"String"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"String"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"String"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"String"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"String"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"String"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"String"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"String"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"String"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"String"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"String"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"String"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"String"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"String"</a:t>
            </a:r>
            <a:r>
              <a:rPr lang="en-US" sz="700" dirty="0" smtClean="0">
                <a:solidFill>
                  <a:srgbClr val="A91500"/>
                </a:solidFill>
                <a:effectLst/>
                <a:latin typeface="Helvetica" charset="0"/>
              </a:rPr>
              <a:t>]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</a:t>
            </a:r>
            <a:endParaRPr lang="en-US" sz="700" dirty="0" smtClean="0">
              <a:effectLst/>
              <a:latin typeface="Helvetica" charset="0"/>
            </a:endParaRPr>
          </a:p>
          <a:p>
            <a:r>
              <a:rPr lang="en-US" sz="700" dirty="0" smtClean="0">
                <a:solidFill>
                  <a:srgbClr val="000000"/>
                </a:solidFill>
                <a:effectLst/>
                <a:latin typeface="Helvetica" charset="0"/>
              </a:rPr>
              <a:t>    </a:t>
            </a:r>
            <a:r>
              <a:rPr lang="en-US" sz="700" dirty="0" smtClean="0">
                <a:solidFill>
                  <a:srgbClr val="2478A7"/>
                </a:solidFill>
                <a:effectLst/>
                <a:latin typeface="Helvetica" charset="0"/>
              </a:rPr>
              <a:t>"rows"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: </a:t>
            </a:r>
            <a:r>
              <a:rPr lang="en-US" sz="700" dirty="0" smtClean="0">
                <a:solidFill>
                  <a:srgbClr val="A91500"/>
                </a:solidFill>
                <a:effectLst/>
                <a:latin typeface="Helvetica" charset="0"/>
              </a:rPr>
              <a:t>[</a:t>
            </a:r>
            <a:endParaRPr lang="en-US" sz="700" dirty="0" smtClean="0">
              <a:effectLst/>
              <a:latin typeface="Helvetica" charset="0"/>
            </a:endParaRPr>
          </a:p>
          <a:p>
            <a:r>
              <a:rPr lang="en-US" sz="700" dirty="0" smtClean="0">
                <a:solidFill>
                  <a:srgbClr val="000000"/>
                </a:solidFill>
                <a:effectLst/>
                <a:latin typeface="Helvetica" charset="0"/>
              </a:rPr>
              <a:t>      </a:t>
            </a:r>
            <a:r>
              <a:rPr lang="en-US" sz="700" dirty="0" smtClean="0">
                <a:solidFill>
                  <a:srgbClr val="A91500"/>
                </a:solidFill>
                <a:effectLst/>
                <a:latin typeface="Helvetica" charset="0"/>
              </a:rPr>
              <a:t>[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  <a:hlinkClick r:id="rId3"/>
              </a:rPr>
              <a:t>https://coastwatch.pfeg.noaa.gov/erddap/tabledap/erdGtsppBest.subset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  <a:hlinkClick r:id="rId4"/>
              </a:rPr>
              <a:t>https://coastwatch.pfeg.noaa.gov/erddap/tabledap/erdGtsppBest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  <a:hlinkClick r:id="rId5"/>
              </a:rPr>
              <a:t>https://coastwatch.pfeg.noaa.gov/erddap/tabledap/erdGtsppBest.graph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  <a:hlinkClick r:id="rId6"/>
              </a:rPr>
              <a:t>https://coastwatch.pfeg.noaa.gov/erddap/files/erdGtsppBest/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"public"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"Global Temperature and Salinity Profile </a:t>
            </a:r>
            <a:r>
              <a:rPr lang="en-US" sz="700" dirty="0" err="1" smtClean="0">
                <a:solidFill>
                  <a:srgbClr val="0433FF"/>
                </a:solidFill>
                <a:effectLst/>
                <a:latin typeface="Helvetica" charset="0"/>
              </a:rPr>
              <a:t>Programme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 (GTSPP) Data, 1985-present"</a:t>
            </a:r>
            <a:r>
              <a:rPr lang="en-US" sz="700" dirty="0" smtClean="0">
                <a:solidFill>
                  <a:srgbClr val="791041"/>
                </a:solidFill>
                <a:effectLst/>
                <a:latin typeface="Helvetica" charset="0"/>
              </a:rPr>
              <a:t>, 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"The Global Temperature-Salinity Profile </a:t>
            </a:r>
            <a:r>
              <a:rPr lang="en-US" sz="700" dirty="0" err="1" smtClean="0">
                <a:solidFill>
                  <a:srgbClr val="0433FF"/>
                </a:solidFill>
                <a:effectLst/>
                <a:latin typeface="Helvetica" charset="0"/>
              </a:rPr>
              <a:t>Programme</a:t>
            </a:r>
            <a:r>
              <a:rPr lang="en-US" sz="700" dirty="0" smtClean="0">
                <a:solidFill>
                  <a:srgbClr val="0433FF"/>
                </a:solidFill>
                <a:effectLst/>
                <a:latin typeface="Helvetica" charset="0"/>
              </a:rPr>
              <a:t> (GTSPP) develops and maintains a global ocean temperature and salinity resource with data that are both up-to-date and of the highest quality. It is a joint World Meteorological Organization (WMO) and </a:t>
            </a:r>
            <a:endParaRPr lang="en-US" sz="700" dirty="0">
              <a:effectLst/>
              <a:latin typeface="Helvetica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08162" y="4218892"/>
            <a:ext cx="2197100" cy="25273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6851935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ERDDAP is one example of the types of portal/middle-ware solution being used in the marine community</a:t>
            </a:r>
          </a:p>
          <a:p>
            <a:r>
              <a:rPr lang="en-US" dirty="0" smtClean="0"/>
              <a:t>Rather than focusing on the technology, it is more important to focus on agreed upon interface and content standard, and to ensure the individual implementations meet agreed upon service levels.</a:t>
            </a:r>
          </a:p>
        </p:txBody>
      </p:sp>
    </p:spTree>
    <p:extLst>
      <p:ext uri="{BB962C8B-B14F-4D97-AF65-F5344CB8AC3E}">
        <p14:creationId xmlns:p14="http://schemas.microsoft.com/office/powerpoint/2010/main" val="3636341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>
                <a:solidFill>
                  <a:srgbClr val="000090"/>
                </a:solidFill>
              </a:rPr>
              <a:t>Merci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4507831"/>
      </p:ext>
    </p:extLst>
  </p:cSld>
  <p:clrMapOvr>
    <a:masterClrMapping/>
  </p:clrMapOvr>
</p:sld>
</file>

<file path=ppt/theme/theme1.xml><?xml version="1.0" encoding="utf-8"?>
<a:theme xmlns:a="http://schemas.openxmlformats.org/drawingml/2006/main" name="TT-eWIS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TT-eWIS2017-presentationXX-template</Template>
  <TotalTime>176</TotalTime>
  <Words>261</Words>
  <Application>Microsoft Macintosh PowerPoint</Application>
  <PresentationFormat>On-screen Show (4:3)</PresentationFormat>
  <Paragraphs>42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Calibri</vt:lpstr>
      <vt:lpstr>Helvetica</vt:lpstr>
      <vt:lpstr>Mangal</vt:lpstr>
      <vt:lpstr>Arial</vt:lpstr>
      <vt:lpstr>TT-eWIS2017-presentationXX-template</vt:lpstr>
      <vt:lpstr>Environmental Research Division's Data Access Program (ERDDAP) – An example of data and metadata brokering infrastructure</vt:lpstr>
      <vt:lpstr>What is ERDDAP</vt:lpstr>
      <vt:lpstr>Deceptively plain</vt:lpstr>
      <vt:lpstr>Search facilities</vt:lpstr>
      <vt:lpstr>Metadata</vt:lpstr>
      <vt:lpstr>Data</vt:lpstr>
      <vt:lpstr>Conclusions</vt:lpstr>
      <vt:lpstr>PowerPoint Presentation</vt:lpstr>
    </vt:vector>
  </TitlesOfParts>
  <Company/>
  <LinksUpToDate>false</LinksUpToDate>
  <SharedDoc>false</SharedDoc>
  <HyperlinksChanged>false</HyperlinksChanged>
  <AppVersion>15.0040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Tobias Spears</dc:creator>
  <cp:lastModifiedBy>Tobias Spears</cp:lastModifiedBy>
  <cp:revision>26</cp:revision>
  <dcterms:created xsi:type="dcterms:W3CDTF">2017-11-20T09:52:12Z</dcterms:created>
  <dcterms:modified xsi:type="dcterms:W3CDTF">2017-11-20T15:49:22Z</dcterms:modified>
</cp:coreProperties>
</file>