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5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7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8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9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744" r:id="rId2"/>
    <p:sldMasterId id="2147483748" r:id="rId3"/>
    <p:sldMasterId id="2147483922" r:id="rId4"/>
    <p:sldMasterId id="2147483928" r:id="rId5"/>
    <p:sldMasterId id="2147483934" r:id="rId6"/>
    <p:sldMasterId id="2147483940" r:id="rId7"/>
    <p:sldMasterId id="2147483946" r:id="rId8"/>
    <p:sldMasterId id="2147483952" r:id="rId9"/>
    <p:sldMasterId id="2147483965" r:id="rId10"/>
  </p:sldMasterIdLst>
  <p:notesMasterIdLst>
    <p:notesMasterId r:id="rId16"/>
  </p:notesMasterIdLst>
  <p:handoutMasterIdLst>
    <p:handoutMasterId r:id="rId17"/>
  </p:handoutMasterIdLst>
  <p:sldIdLst>
    <p:sldId id="358" r:id="rId11"/>
    <p:sldId id="339" r:id="rId12"/>
    <p:sldId id="369" r:id="rId13"/>
    <p:sldId id="357" r:id="rId14"/>
    <p:sldId id="371" r:id="rId15"/>
  </p:sldIdLst>
  <p:sldSz cx="9144000" cy="6858000" type="screen4x3"/>
  <p:notesSz cx="6797675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fennig Armin" initials="ap" lastIdx="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B9DC"/>
    <a:srgbClr val="D2E1F5"/>
    <a:srgbClr val="2D4B9B"/>
    <a:srgbClr val="E11914"/>
    <a:srgbClr val="E10019"/>
    <a:srgbClr val="FF0000"/>
    <a:srgbClr val="808080"/>
    <a:srgbClr val="C0C0C0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79" autoAdjust="0"/>
    <p:restoredTop sz="93283" autoAdjust="0"/>
  </p:normalViewPr>
  <p:slideViewPr>
    <p:cSldViewPr>
      <p:cViewPr varScale="1">
        <p:scale>
          <a:sx n="115" d="100"/>
          <a:sy n="115" d="100"/>
        </p:scale>
        <p:origin x="-2088" y="-108"/>
      </p:cViewPr>
      <p:guideLst>
        <p:guide orient="horz" pos="119"/>
        <p:guide orient="horz" pos="3929"/>
        <p:guide orient="horz" pos="4292"/>
        <p:guide orient="horz" pos="981"/>
        <p:guide orient="horz" pos="4065"/>
        <p:guide orient="horz" pos="1344"/>
        <p:guide orient="horz" pos="572"/>
        <p:guide orient="horz" pos="799"/>
        <p:guide pos="2880"/>
        <p:guide pos="249"/>
        <p:guide pos="5602"/>
        <p:guide pos="158"/>
        <p:guide pos="55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1771" y="36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10" Type="http://schemas.openxmlformats.org/officeDocument/2006/relationships/slideMaster" Target="slideMasters/slideMaster10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233" cy="49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869" y="0"/>
            <a:ext cx="2947233" cy="49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823"/>
            <a:ext cx="2947233" cy="493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869" y="9431823"/>
            <a:ext cx="2947233" cy="493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/>
            </a:lvl1pPr>
          </a:lstStyle>
          <a:p>
            <a:pPr>
              <a:defRPr/>
            </a:pPr>
            <a:fld id="{E9A20514-0B4E-4371-82D8-1969FF056C78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4877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233" cy="46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451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7232" cy="46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1843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63613" y="779463"/>
            <a:ext cx="4872037" cy="3654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7931" y="4745442"/>
            <a:ext cx="4981815" cy="443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Klicken Sie, um die Formate des Vorlagentextes zu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451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2669"/>
            <a:ext cx="2947233" cy="54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451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12669"/>
            <a:ext cx="2947232" cy="54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1538BE8-9E49-47E7-BF4A-0821528C5692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409095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538BE8-9E49-47E7-BF4A-0821528C5692}" type="slidenum">
              <a:rPr lang="de-DE" smtClean="0"/>
              <a:pPr>
                <a:defRPr/>
              </a:pPr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75737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538BE8-9E49-47E7-BF4A-0821528C5692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65953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538BE8-9E49-47E7-BF4A-0821528C5692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19136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538BE8-9E49-47E7-BF4A-0821528C5692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57318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538BE8-9E49-47E7-BF4A-0821528C5692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92309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9484175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986895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340761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0869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59652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4A8F3-DFBF-49CB-87C0-559F75C2AE24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218470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lang="de-DE" smtClean="0"/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5C177-0756-4F92-AA5B-6C036B6C58E6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852487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3332159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2408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1236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7126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7892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475760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5930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99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97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616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2935668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17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2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596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7496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943816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7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648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0942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9520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284023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4B877-BE9D-434F-ACC5-A0B8B93CD21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7109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0745-BBCF-4A4E-B0B9-D4159A0000D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7784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CDD79-B808-476D-B9B5-C8C06E1196B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64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F5776-0A85-427F-83CB-F707821F854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8326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384201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195495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373214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5288" y="1052513"/>
            <a:ext cx="4075112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22800" y="1052513"/>
            <a:ext cx="4075113" cy="5256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054782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95377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98230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773059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20061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84022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310401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3050" y="274638"/>
            <a:ext cx="2074863" cy="6034087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95288" y="274638"/>
            <a:ext cx="6075362" cy="603408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901684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 b="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309097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83262196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81698-3DF3-429B-835C-AB26B9039D4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376038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33E02-62B7-4092-A1EE-2E69F07FC43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825174"/>
      </p:ext>
    </p:extLst>
  </p:cSld>
  <p:clrMapOvr>
    <a:masterClrMapping/>
  </p:clrMapOvr>
  <p:transition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E72A2-1038-49C0-BB58-83693E4A7BC6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316705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18AF7-337B-418D-975D-104C1AF9A06A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62048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0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image" Target="../media/image4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15" r:id="rId2"/>
    <p:sldLayoutId id="2147483916" r:id="rId3"/>
    <p:sldLayoutId id="2147483917" r:id="rId4"/>
    <p:sldLayoutId id="2147483918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2052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pic>
        <p:nvPicPr>
          <p:cNvPr id="2054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6A16485-4715-4495-82D7-CE73427EED39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3076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pic>
        <p:nvPicPr>
          <p:cNvPr id="3078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/>
              <a:t>PB13 22-08-2017</a:t>
            </a:r>
            <a:endParaRPr lang="de-DE" dirty="0"/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219271E7-0DA9-41AD-92AA-D7F9D02BFF29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73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756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4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43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 smtClean="0"/>
              <a:t>Textmasterformate durch Klicken bearbeiten</a:t>
            </a:r>
          </a:p>
          <a:p>
            <a:pPr lvl="1"/>
            <a:r>
              <a:rPr lang="de-DE" altLang="de-DE" dirty="0" smtClean="0"/>
              <a:t>Zweite Ebene</a:t>
            </a:r>
          </a:p>
          <a:p>
            <a:pPr lvl="2"/>
            <a:r>
              <a:rPr lang="de-DE" altLang="de-DE" dirty="0" smtClean="0"/>
              <a:t>Dritte Ebene</a:t>
            </a:r>
          </a:p>
          <a:p>
            <a:pPr lvl="3"/>
            <a:r>
              <a:rPr lang="de-DE" altLang="de-DE" dirty="0" smtClean="0"/>
              <a:t>Vierte Ebene</a:t>
            </a:r>
          </a:p>
          <a:p>
            <a:pPr lvl="4"/>
            <a:r>
              <a:rPr lang="de-DE" altLang="de-DE" dirty="0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EC466E89-B3A8-4B53-8552-9258E5A165F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53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0" y="6524625"/>
            <a:ext cx="9144000" cy="0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b="1" dirty="0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8377238" y="6381750"/>
            <a:ext cx="309562" cy="3603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endParaRPr lang="de-DE" altLang="de-DE" dirty="0" smtClean="0">
              <a:solidFill>
                <a:srgbClr val="000000"/>
              </a:solidFill>
            </a:endParaRP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052513"/>
            <a:ext cx="8302625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29184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8788" y="6565900"/>
            <a:ext cx="1816100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de-DE" b="1" dirty="0">
              <a:solidFill>
                <a:srgbClr val="000000"/>
              </a:solidFill>
            </a:endParaRPr>
          </a:p>
        </p:txBody>
      </p:sp>
      <p:pic>
        <p:nvPicPr>
          <p:cNvPr id="1030" name="Picture 9" descr="Adl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600" y="6488113"/>
            <a:ext cx="352425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-252413" y="188913"/>
            <a:ext cx="7631113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de-DE" sz="3000" b="0" dirty="0" smtClean="0">
              <a:solidFill>
                <a:srgbClr val="FFFFFF"/>
              </a:solidFill>
              <a:latin typeface="Arial Black" pitchFamily="34" charset="0"/>
            </a:endParaRPr>
          </a:p>
          <a:p>
            <a:pPr algn="ctr" eaLnBrk="1" hangingPunct="1">
              <a:defRPr/>
            </a:pPr>
            <a:endParaRPr lang="de-DE" b="0" dirty="0" smtClean="0">
              <a:solidFill>
                <a:srgbClr val="FFFFFF"/>
              </a:solidFill>
              <a:latin typeface="Arial Black" pitchFamily="34" charset="0"/>
            </a:endParaRPr>
          </a:p>
        </p:txBody>
      </p:sp>
      <p:sp>
        <p:nvSpPr>
          <p:cNvPr id="2918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492500" y="6561138"/>
            <a:ext cx="1916113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/>
            </a:lvl1pPr>
          </a:lstStyle>
          <a:p>
            <a:pPr>
              <a:defRPr/>
            </a:pPr>
            <a:endParaRPr lang="de-DE" dirty="0">
              <a:solidFill>
                <a:srgbClr val="000000"/>
              </a:solidFill>
            </a:endParaRPr>
          </a:p>
          <a:p>
            <a:pPr>
              <a:defRPr/>
            </a:pPr>
            <a:endParaRPr lang="de-DE" b="0" dirty="0">
              <a:solidFill>
                <a:srgbClr val="000000"/>
              </a:solidFill>
            </a:endParaRPr>
          </a:p>
        </p:txBody>
      </p:sp>
      <p:sp>
        <p:nvSpPr>
          <p:cNvPr id="1033" name="Rectangle 12"/>
          <p:cNvSpPr>
            <a:spLocks noChangeArrowheads="1"/>
          </p:cNvSpPr>
          <p:nvPr/>
        </p:nvSpPr>
        <p:spPr bwMode="auto">
          <a:xfrm>
            <a:off x="6443663" y="6650038"/>
            <a:ext cx="1816100" cy="20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/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z="1000" b="0" dirty="0" smtClean="0">
              <a:solidFill>
                <a:srgbClr val="000000"/>
              </a:solidFill>
            </a:endParaRPr>
          </a:p>
        </p:txBody>
      </p:sp>
      <p:sp>
        <p:nvSpPr>
          <p:cNvPr id="1034" name="Rectangle 13"/>
          <p:cNvSpPr>
            <a:spLocks noChangeArrowheads="1"/>
          </p:cNvSpPr>
          <p:nvPr/>
        </p:nvSpPr>
        <p:spPr bwMode="auto">
          <a:xfrm>
            <a:off x="7019925" y="6577013"/>
            <a:ext cx="1501775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de-DE" altLang="de-DE" sz="1000" b="0" dirty="0" smtClean="0">
              <a:solidFill>
                <a:srgbClr val="000000"/>
              </a:solidFill>
            </a:endParaRPr>
          </a:p>
        </p:txBody>
      </p:sp>
      <p:pic>
        <p:nvPicPr>
          <p:cNvPr id="1035" name="Picture 15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15888"/>
            <a:ext cx="2551113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6" name="Line 17"/>
          <p:cNvSpPr>
            <a:spLocks noChangeShapeType="1"/>
          </p:cNvSpPr>
          <p:nvPr userDrawn="1"/>
        </p:nvSpPr>
        <p:spPr bwMode="auto">
          <a:xfrm flipV="1">
            <a:off x="0" y="908050"/>
            <a:ext cx="9144000" cy="0"/>
          </a:xfrm>
          <a:prstGeom prst="line">
            <a:avLst/>
          </a:prstGeom>
          <a:noFill/>
          <a:ln w="1587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b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6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smtClean="0">
              <a:solidFill>
                <a:srgbClr val="000000"/>
              </a:solidFill>
            </a:endParaRP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de-DE" smtClean="0">
                <a:solidFill>
                  <a:srgbClr val="000000"/>
                </a:solidFill>
              </a:rPr>
              <a:t>PB13 22-08-2017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/>
            </a:lvl1pPr>
          </a:lstStyle>
          <a:p>
            <a:pPr>
              <a:defRPr/>
            </a:pPr>
            <a:fld id="{7542E9DB-97B7-4E62-8CE9-41C2C56226DF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97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</p:sldLayoutIdLst>
  <p:transition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5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dwd.de/opendat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688000"/>
            <a:ext cx="8207375" cy="650888"/>
          </a:xfrm>
        </p:spPr>
        <p:txBody>
          <a:bodyPr/>
          <a:lstStyle/>
          <a:p>
            <a:r>
              <a:rPr lang="de-DE" altLang="de-DE" dirty="0" smtClean="0"/>
              <a:t>Deutscher </a:t>
            </a:r>
            <a:r>
              <a:rPr lang="de-DE" altLang="de-DE" dirty="0" smtClean="0"/>
              <a:t>Wetterdienst – Open Data</a:t>
            </a:r>
            <a:endParaRPr lang="de-DE" altLang="de-DE" dirty="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95288" y="1188000"/>
            <a:ext cx="8353425" cy="4500000"/>
          </a:xfrm>
          <a:prstGeom prst="rect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de-DE" altLang="de-DE" sz="4000" dirty="0" smtClean="0">
              <a:solidFill>
                <a:srgbClr val="C0C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428" y="1353127"/>
            <a:ext cx="6217143" cy="4148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118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64B877-BE9D-434F-ACC5-A0B8B93CD21A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395288" y="1198800"/>
            <a:ext cx="8353425" cy="432047"/>
          </a:xfrm>
        </p:spPr>
        <p:txBody>
          <a:bodyPr anchor="t"/>
          <a:lstStyle/>
          <a:p>
            <a:r>
              <a:rPr lang="de-DE" sz="2200" dirty="0" smtClean="0"/>
              <a:t>Open Data - </a:t>
            </a:r>
            <a:r>
              <a:rPr lang="en-US" sz="2000" dirty="0"/>
              <a:t>change of the </a:t>
            </a:r>
            <a:r>
              <a:rPr lang="en-US" sz="2000" dirty="0" err="1"/>
              <a:t>Deutscher</a:t>
            </a:r>
            <a:r>
              <a:rPr lang="en-US" sz="2000" dirty="0"/>
              <a:t> </a:t>
            </a:r>
            <a:r>
              <a:rPr lang="en-US" sz="2000" dirty="0" err="1"/>
              <a:t>Wetterdienst</a:t>
            </a:r>
            <a:r>
              <a:rPr lang="en-US" sz="2000" dirty="0"/>
              <a:t> </a:t>
            </a:r>
            <a:r>
              <a:rPr lang="en-US" sz="2000" dirty="0" smtClean="0"/>
              <a:t>Act in 2017</a:t>
            </a:r>
            <a:endParaRPr lang="de-DE" sz="2200" dirty="0"/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395288" y="1839913"/>
            <a:ext cx="8353175" cy="4318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</a:t>
            </a:r>
            <a:r>
              <a:rPr lang="en-US" dirty="0" smtClean="0"/>
              <a:t>fter </a:t>
            </a:r>
            <a:r>
              <a:rPr lang="en-US" dirty="0"/>
              <a:t>a change of the </a:t>
            </a:r>
            <a:r>
              <a:rPr lang="en-US" dirty="0" err="1"/>
              <a:t>Deutscher</a:t>
            </a:r>
            <a:r>
              <a:rPr lang="en-US" dirty="0"/>
              <a:t> </a:t>
            </a:r>
            <a:r>
              <a:rPr lang="en-US" dirty="0" err="1"/>
              <a:t>Wetterdienst</a:t>
            </a:r>
            <a:r>
              <a:rPr lang="en-US" dirty="0"/>
              <a:t> Act came into effect on 25 July 2017 </a:t>
            </a:r>
            <a:r>
              <a:rPr lang="en-US" dirty="0" smtClean="0"/>
              <a:t>spatial </a:t>
            </a:r>
            <a:r>
              <a:rPr lang="en-US" dirty="0"/>
              <a:t>data are available free of </a:t>
            </a:r>
            <a:r>
              <a:rPr lang="en-US" dirty="0" smtClean="0"/>
              <a:t>charge for the public</a:t>
            </a:r>
          </a:p>
          <a:p>
            <a:pPr marL="0" indent="0">
              <a:buNone/>
            </a:pPr>
            <a:r>
              <a:rPr lang="en-US" dirty="0" smtClean="0"/>
              <a:t>http</a:t>
            </a:r>
            <a:r>
              <a:rPr lang="en-US" dirty="0"/>
              <a:t>://</a:t>
            </a:r>
            <a:r>
              <a:rPr lang="en-US" dirty="0" smtClean="0"/>
              <a:t>www.dwd.de/opendata</a:t>
            </a:r>
          </a:p>
          <a:p>
            <a:pPr marL="0" indent="0">
              <a:buNone/>
            </a:pPr>
            <a:endParaRPr lang="de-DE" dirty="0" smtClean="0"/>
          </a:p>
          <a:p>
            <a:r>
              <a:rPr lang="de-DE" dirty="0" err="1" smtClean="0"/>
              <a:t>Multiplication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cost</a:t>
            </a:r>
            <a:r>
              <a:rPr lang="de-DE" dirty="0" smtClean="0"/>
              <a:t> </a:t>
            </a:r>
            <a:r>
              <a:rPr lang="de-DE" dirty="0" err="1" smtClean="0"/>
              <a:t>free</a:t>
            </a:r>
            <a:r>
              <a:rPr lang="de-DE" dirty="0" smtClean="0"/>
              <a:t> </a:t>
            </a:r>
            <a:r>
              <a:rPr lang="de-DE" dirty="0" err="1" smtClean="0"/>
              <a:t>d</a:t>
            </a:r>
            <a:r>
              <a:rPr lang="de-DE" dirty="0" err="1" smtClean="0"/>
              <a:t>ata</a:t>
            </a:r>
            <a:endParaRPr lang="de-DE" dirty="0" smtClean="0"/>
          </a:p>
          <a:p>
            <a:pPr marL="0" indent="0">
              <a:buNone/>
              <a:tabLst>
                <a:tab pos="361950" algn="l"/>
              </a:tabLst>
            </a:pPr>
            <a:r>
              <a:rPr lang="de-DE" sz="1600" b="1" dirty="0" smtClean="0"/>
              <a:t>	</a:t>
            </a:r>
            <a:r>
              <a:rPr lang="de-DE" b="1" dirty="0" err="1" smtClean="0"/>
              <a:t>Examples</a:t>
            </a:r>
            <a:r>
              <a:rPr lang="de-DE" b="1" dirty="0" smtClean="0"/>
              <a:t>:</a:t>
            </a:r>
            <a:endParaRPr lang="de-DE" b="1" dirty="0" smtClean="0"/>
          </a:p>
          <a:p>
            <a:pPr indent="9525">
              <a:buFont typeface="Arial" panose="020B0604020202020204" pitchFamily="34" charset="0"/>
              <a:buChar char="•"/>
            </a:pPr>
            <a:r>
              <a:rPr lang="de-DE" sz="1600" b="1" dirty="0" smtClean="0"/>
              <a:t> </a:t>
            </a:r>
            <a:r>
              <a:rPr lang="de-DE" sz="1600" b="1" dirty="0" err="1" smtClean="0"/>
              <a:t>Weather</a:t>
            </a:r>
            <a:r>
              <a:rPr lang="de-DE" sz="1600" b="1" dirty="0" smtClean="0"/>
              <a:t> </a:t>
            </a:r>
            <a:r>
              <a:rPr lang="de-DE" sz="1600" b="1" dirty="0" err="1" smtClean="0"/>
              <a:t>reports</a:t>
            </a:r>
            <a:r>
              <a:rPr lang="de-DE" sz="1600" b="1" dirty="0" smtClean="0"/>
              <a:t> </a:t>
            </a:r>
            <a:r>
              <a:rPr lang="de-DE" sz="1600" b="1" dirty="0" err="1" smtClean="0"/>
              <a:t>from</a:t>
            </a:r>
            <a:r>
              <a:rPr lang="de-DE" sz="1600" b="1" dirty="0" smtClean="0"/>
              <a:t> </a:t>
            </a:r>
            <a:r>
              <a:rPr lang="de-DE" sz="1600" b="1" dirty="0" err="1" smtClean="0"/>
              <a:t>the</a:t>
            </a:r>
            <a:r>
              <a:rPr lang="de-DE" sz="1600" b="1" dirty="0" smtClean="0"/>
              <a:t> </a:t>
            </a:r>
            <a:r>
              <a:rPr lang="de-DE" sz="1600" b="1" dirty="0" smtClean="0"/>
              <a:t>German Observation Network</a:t>
            </a:r>
            <a:endParaRPr lang="de-DE" sz="1600" dirty="0"/>
          </a:p>
          <a:p>
            <a:pPr marL="0" indent="0">
              <a:buNone/>
            </a:pPr>
            <a:r>
              <a:rPr lang="de-DE" sz="1600" dirty="0" smtClean="0"/>
              <a:t>	</a:t>
            </a:r>
            <a:r>
              <a:rPr lang="de-DE" sz="1600" dirty="0" err="1" smtClean="0"/>
              <a:t>number</a:t>
            </a:r>
            <a:r>
              <a:rPr lang="de-DE" sz="1600" dirty="0" smtClean="0"/>
              <a:t> </a:t>
            </a:r>
            <a:r>
              <a:rPr lang="de-DE" sz="1600" dirty="0" err="1" smtClean="0"/>
              <a:t>of</a:t>
            </a:r>
            <a:r>
              <a:rPr lang="de-DE" sz="1600" dirty="0" smtClean="0"/>
              <a:t> </a:t>
            </a:r>
            <a:r>
              <a:rPr lang="de-DE" sz="1600" dirty="0" err="1" smtClean="0"/>
              <a:t>station</a:t>
            </a:r>
            <a:r>
              <a:rPr lang="de-DE" sz="1600" dirty="0" smtClean="0"/>
              <a:t> </a:t>
            </a:r>
            <a:r>
              <a:rPr lang="de-DE" sz="1600" dirty="0" err="1" smtClean="0"/>
              <a:t>before</a:t>
            </a:r>
            <a:r>
              <a:rPr lang="de-DE" sz="1600" dirty="0" smtClean="0"/>
              <a:t> </a:t>
            </a:r>
            <a:r>
              <a:rPr lang="de-DE" sz="1600" dirty="0" err="1" smtClean="0"/>
              <a:t>change</a:t>
            </a:r>
            <a:r>
              <a:rPr lang="de-DE" sz="1600" dirty="0" smtClean="0"/>
              <a:t>:  </a:t>
            </a:r>
            <a:r>
              <a:rPr lang="de-DE" sz="1600" dirty="0" smtClean="0"/>
              <a:t>80, </a:t>
            </a:r>
            <a:r>
              <a:rPr lang="de-DE" sz="1600" dirty="0" err="1" smtClean="0"/>
              <a:t>now</a:t>
            </a:r>
            <a:r>
              <a:rPr lang="de-DE" sz="1600" dirty="0" smtClean="0"/>
              <a:t> </a:t>
            </a:r>
            <a:r>
              <a:rPr lang="de-DE" sz="1600" dirty="0" smtClean="0"/>
              <a:t>1.700</a:t>
            </a:r>
            <a:endParaRPr lang="de-DE" sz="1600" dirty="0"/>
          </a:p>
          <a:p>
            <a:pPr indent="9525">
              <a:buFont typeface="Arial" panose="020B0604020202020204" pitchFamily="34" charset="0"/>
              <a:buChar char="•"/>
            </a:pPr>
            <a:r>
              <a:rPr lang="de-DE" sz="1600" b="1" dirty="0" err="1" smtClean="0"/>
              <a:t>Numerical</a:t>
            </a:r>
            <a:r>
              <a:rPr lang="de-DE" sz="1600" b="1" dirty="0" smtClean="0"/>
              <a:t> </a:t>
            </a:r>
            <a:r>
              <a:rPr lang="de-DE" sz="1600" b="1" dirty="0" err="1" smtClean="0"/>
              <a:t>Weather</a:t>
            </a:r>
            <a:r>
              <a:rPr lang="de-DE" sz="1600" b="1" dirty="0" smtClean="0"/>
              <a:t> </a:t>
            </a:r>
            <a:r>
              <a:rPr lang="de-DE" sz="1600" b="1" dirty="0" err="1" smtClean="0"/>
              <a:t>Prediciton</a:t>
            </a:r>
            <a:r>
              <a:rPr lang="de-DE" sz="1600" b="1" dirty="0" smtClean="0"/>
              <a:t> Data</a:t>
            </a:r>
            <a:endParaRPr lang="de-DE" sz="1600" dirty="0"/>
          </a:p>
          <a:p>
            <a:pPr marL="0" indent="0">
              <a:buNone/>
            </a:pPr>
            <a:r>
              <a:rPr lang="de-DE" sz="1600" dirty="0" smtClean="0"/>
              <a:t>	</a:t>
            </a:r>
            <a:r>
              <a:rPr lang="de-DE" sz="1600" dirty="0" err="1"/>
              <a:t>d</a:t>
            </a:r>
            <a:r>
              <a:rPr lang="de-DE" sz="1600" dirty="0" err="1" smtClean="0"/>
              <a:t>atavolume</a:t>
            </a:r>
            <a:r>
              <a:rPr lang="de-DE" sz="1600" dirty="0" smtClean="0"/>
              <a:t> </a:t>
            </a:r>
            <a:r>
              <a:rPr lang="de-DE" sz="1600" dirty="0" err="1" smtClean="0"/>
              <a:t>before</a:t>
            </a:r>
            <a:r>
              <a:rPr lang="de-DE" sz="1600" dirty="0" smtClean="0"/>
              <a:t> </a:t>
            </a:r>
            <a:r>
              <a:rPr lang="de-DE" sz="1600" dirty="0" err="1" smtClean="0"/>
              <a:t>change</a:t>
            </a:r>
            <a:r>
              <a:rPr lang="de-DE" sz="1600" dirty="0" smtClean="0"/>
              <a:t>: 68 </a:t>
            </a:r>
            <a:r>
              <a:rPr lang="de-DE" sz="1600" dirty="0" err="1" smtClean="0"/>
              <a:t>Gbyte</a:t>
            </a:r>
            <a:r>
              <a:rPr lang="de-DE" sz="1600" dirty="0" smtClean="0"/>
              <a:t>/d, </a:t>
            </a:r>
            <a:r>
              <a:rPr lang="de-DE" sz="1600" dirty="0" err="1" smtClean="0"/>
              <a:t>now</a:t>
            </a:r>
            <a:r>
              <a:rPr lang="de-DE" sz="1600" dirty="0" smtClean="0"/>
              <a:t> 212 </a:t>
            </a:r>
            <a:r>
              <a:rPr lang="de-DE" sz="1600" dirty="0" err="1" smtClean="0"/>
              <a:t>Gbyte</a:t>
            </a:r>
            <a:r>
              <a:rPr lang="de-DE" sz="1600" dirty="0" smtClean="0"/>
              <a:t>/d</a:t>
            </a:r>
            <a:endParaRPr lang="de-DE" sz="16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068960"/>
            <a:ext cx="1848728" cy="281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477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9" y="2852936"/>
            <a:ext cx="9094375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de-DE" dirty="0" smtClean="0"/>
              <a:t>Data </a:t>
            </a:r>
            <a:r>
              <a:rPr lang="de-DE" dirty="0" smtClean="0"/>
              <a:t>V</a:t>
            </a:r>
            <a:r>
              <a:rPr lang="de-DE" dirty="0" smtClean="0"/>
              <a:t>olume in </a:t>
            </a:r>
            <a:r>
              <a:rPr lang="de-DE" dirty="0" smtClean="0"/>
              <a:t>DWD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6000" y="1839600"/>
            <a:ext cx="8280920" cy="4397712"/>
          </a:xfrm>
        </p:spPr>
        <p:txBody>
          <a:bodyPr/>
          <a:lstStyle/>
          <a:p>
            <a:r>
              <a:rPr lang="de-DE" dirty="0" err="1" smtClean="0"/>
              <a:t>daily</a:t>
            </a:r>
            <a:r>
              <a:rPr lang="de-DE" dirty="0" smtClean="0"/>
              <a:t> </a:t>
            </a:r>
            <a:r>
              <a:rPr lang="de-DE" dirty="0" err="1" smtClean="0"/>
              <a:t>incoming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: ~ </a:t>
            </a:r>
            <a:r>
              <a:rPr lang="de-DE" dirty="0" smtClean="0"/>
              <a:t>350 GByte</a:t>
            </a:r>
          </a:p>
          <a:p>
            <a:r>
              <a:rPr lang="de-DE" dirty="0" err="1" smtClean="0"/>
              <a:t>daily</a:t>
            </a:r>
            <a:r>
              <a:rPr lang="de-DE" dirty="0" smtClean="0"/>
              <a:t> </a:t>
            </a:r>
            <a:r>
              <a:rPr lang="de-DE" dirty="0" err="1" smtClean="0"/>
              <a:t>production</a:t>
            </a:r>
            <a:r>
              <a:rPr lang="de-DE" dirty="0" smtClean="0"/>
              <a:t> (incl. </a:t>
            </a:r>
            <a:r>
              <a:rPr lang="de-DE" dirty="0" err="1" smtClean="0"/>
              <a:t>numerical</a:t>
            </a:r>
            <a:r>
              <a:rPr lang="de-DE" dirty="0" smtClean="0"/>
              <a:t> </a:t>
            </a:r>
            <a:r>
              <a:rPr lang="de-DE" dirty="0" err="1" smtClean="0"/>
              <a:t>weather</a:t>
            </a:r>
            <a:r>
              <a:rPr lang="de-DE" dirty="0" smtClean="0"/>
              <a:t> </a:t>
            </a:r>
            <a:r>
              <a:rPr lang="de-DE" dirty="0" err="1" smtClean="0"/>
              <a:t>prediction</a:t>
            </a:r>
            <a:r>
              <a:rPr lang="de-DE" dirty="0" smtClean="0"/>
              <a:t>): </a:t>
            </a:r>
            <a:r>
              <a:rPr lang="de-DE" dirty="0"/>
              <a:t>~</a:t>
            </a:r>
            <a:r>
              <a:rPr lang="de-DE" dirty="0" smtClean="0"/>
              <a:t> </a:t>
            </a:r>
            <a:r>
              <a:rPr lang="de-DE" dirty="0" smtClean="0"/>
              <a:t>10 </a:t>
            </a:r>
            <a:r>
              <a:rPr lang="de-DE" dirty="0" err="1" smtClean="0"/>
              <a:t>TByte</a:t>
            </a:r>
            <a:endParaRPr lang="de-DE" dirty="0" smtClean="0"/>
          </a:p>
          <a:p>
            <a:endParaRPr lang="de-DE" dirty="0" smtClean="0"/>
          </a:p>
          <a:p>
            <a:pPr marL="0" indent="0">
              <a:buNone/>
            </a:pPr>
            <a:r>
              <a:rPr lang="de-DE" b="1" dirty="0" err="1" smtClean="0">
                <a:solidFill>
                  <a:srgbClr val="2D4B9B"/>
                </a:solidFill>
              </a:rPr>
              <a:t>How</a:t>
            </a:r>
            <a:r>
              <a:rPr lang="de-DE" b="1" dirty="0" smtClean="0">
                <a:solidFill>
                  <a:srgbClr val="2D4B9B"/>
                </a:solidFill>
              </a:rPr>
              <a:t> fast </a:t>
            </a:r>
            <a:r>
              <a:rPr lang="de-DE" b="1" dirty="0" err="1" smtClean="0">
                <a:solidFill>
                  <a:srgbClr val="2D4B9B"/>
                </a:solidFill>
              </a:rPr>
              <a:t>is</a:t>
            </a:r>
            <a:r>
              <a:rPr lang="de-DE" b="1" dirty="0" smtClean="0">
                <a:solidFill>
                  <a:srgbClr val="2D4B9B"/>
                </a:solidFill>
              </a:rPr>
              <a:t> </a:t>
            </a:r>
            <a:r>
              <a:rPr lang="de-DE" b="1" dirty="0" err="1" smtClean="0">
                <a:solidFill>
                  <a:srgbClr val="2D4B9B"/>
                </a:solidFill>
              </a:rPr>
              <a:t>the</a:t>
            </a:r>
            <a:r>
              <a:rPr lang="de-DE" b="1" dirty="0" smtClean="0">
                <a:solidFill>
                  <a:srgbClr val="2D4B9B"/>
                </a:solidFill>
              </a:rPr>
              <a:t> Internet</a:t>
            </a:r>
            <a:r>
              <a:rPr lang="de-DE" b="1" dirty="0" smtClean="0">
                <a:solidFill>
                  <a:srgbClr val="2D4B9B"/>
                </a:solidFill>
              </a:rPr>
              <a:t>?</a:t>
            </a:r>
            <a:endParaRPr lang="de-DE" b="1" dirty="0">
              <a:solidFill>
                <a:srgbClr val="2D4B9B"/>
              </a:solidFill>
            </a:endParaRPr>
          </a:p>
          <a:p>
            <a:pPr marL="0" indent="0">
              <a:buNone/>
            </a:pPr>
            <a:r>
              <a:rPr lang="de-DE" dirty="0" err="1" smtClean="0"/>
              <a:t>for</a:t>
            </a:r>
            <a:r>
              <a:rPr lang="de-DE" dirty="0" smtClean="0"/>
              <a:t> a </a:t>
            </a:r>
            <a:r>
              <a:rPr lang="de-DE" dirty="0" err="1" smtClean="0"/>
              <a:t>transfer</a:t>
            </a:r>
            <a:r>
              <a:rPr lang="de-DE" dirty="0" smtClean="0"/>
              <a:t> rate 50 </a:t>
            </a:r>
            <a:r>
              <a:rPr lang="de-DE" dirty="0"/>
              <a:t>Megabit </a:t>
            </a:r>
            <a:r>
              <a:rPr lang="de-DE" dirty="0" smtClean="0"/>
              <a:t>per </a:t>
            </a:r>
            <a:r>
              <a:rPr lang="de-DE" dirty="0"/>
              <a:t>Sekunde (Mbit/s) </a:t>
            </a:r>
            <a:r>
              <a:rPr lang="de-DE" dirty="0" smtClean="0"/>
              <a:t>time </a:t>
            </a:r>
            <a:r>
              <a:rPr lang="de-DE" dirty="0" err="1" smtClean="0"/>
              <a:t>required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following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r>
              <a:rPr lang="de-DE" dirty="0" smtClean="0"/>
              <a:t> </a:t>
            </a:r>
            <a:r>
              <a:rPr lang="de-DE" dirty="0" err="1" smtClean="0"/>
              <a:t>volumes</a:t>
            </a:r>
            <a:r>
              <a:rPr lang="de-DE" dirty="0" smtClean="0"/>
              <a:t>: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64B877-BE9D-434F-ACC5-A0B8B93CD21A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de-DE" dirty="0">
              <a:solidFill>
                <a:srgbClr val="000000"/>
              </a:solidFill>
            </a:endParaRP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061056"/>
              </p:ext>
            </p:extLst>
          </p:nvPr>
        </p:nvGraphicFramePr>
        <p:xfrm>
          <a:off x="1331640" y="4120480"/>
          <a:ext cx="640871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6587"/>
                <a:gridCol w="4432125"/>
              </a:tblGrid>
              <a:tr h="293752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Datenmenge</a:t>
                      </a:r>
                      <a:endParaRPr lang="de-DE" dirty="0"/>
                    </a:p>
                  </a:txBody>
                  <a:tcPr>
                    <a:solidFill>
                      <a:srgbClr val="2D4B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transfer</a:t>
                      </a:r>
                      <a:r>
                        <a:rPr lang="de-DE" baseline="0" dirty="0" smtClean="0"/>
                        <a:t> time </a:t>
                      </a:r>
                      <a:r>
                        <a:rPr lang="de-DE" baseline="0" dirty="0" err="1" smtClean="0"/>
                        <a:t>with</a:t>
                      </a:r>
                      <a:r>
                        <a:rPr lang="de-DE" dirty="0" smtClean="0"/>
                        <a:t> </a:t>
                      </a:r>
                      <a:r>
                        <a:rPr lang="de-DE" dirty="0" smtClean="0"/>
                        <a:t>50 Mbit/s</a:t>
                      </a:r>
                      <a:endParaRPr lang="de-DE" dirty="0"/>
                    </a:p>
                  </a:txBody>
                  <a:tcPr>
                    <a:solidFill>
                      <a:srgbClr val="2D4B9B"/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 Kilobyte (kB)</a:t>
                      </a:r>
                      <a:endParaRPr lang="de-DE" dirty="0"/>
                    </a:p>
                  </a:txBody>
                  <a:tcPr>
                    <a:solidFill>
                      <a:srgbClr val="D2E1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0,0002 s</a:t>
                      </a:r>
                      <a:endParaRPr lang="de-DE" dirty="0"/>
                    </a:p>
                  </a:txBody>
                  <a:tcPr>
                    <a:solidFill>
                      <a:srgbClr val="D2E1F5"/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1 Megabyte (MB)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6B9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0,168 s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6B9DC"/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1 Gigabyte (GB)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2E1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~ 3 </a:t>
                      </a:r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min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2E1F5"/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1 Terabyte (TB)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6B9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</a:rPr>
                        <a:t> 2 </a:t>
                      </a:r>
                      <a:r>
                        <a:rPr lang="de-DE" baseline="0" dirty="0" err="1" smtClean="0">
                          <a:solidFill>
                            <a:schemeClr val="tx1"/>
                          </a:solidFill>
                        </a:rPr>
                        <a:t>days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6B9D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02480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Wolkenförmige Legende 3"/>
          <p:cNvSpPr>
            <a:spLocks noChangeArrowheads="1"/>
          </p:cNvSpPr>
          <p:nvPr/>
        </p:nvSpPr>
        <p:spPr bwMode="auto">
          <a:xfrm>
            <a:off x="3924300" y="5373216"/>
            <a:ext cx="1728788" cy="936625"/>
          </a:xfrm>
          <a:prstGeom prst="cloudCallout">
            <a:avLst>
              <a:gd name="adj1" fmla="val 48625"/>
              <a:gd name="adj2" fmla="val -1593"/>
            </a:avLst>
          </a:prstGeom>
          <a:solidFill>
            <a:srgbClr val="00B0F0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endParaRPr lang="de-DE" altLang="de-DE" sz="800" b="1" dirty="0" smtClean="0">
              <a:solidFill>
                <a:srgbClr val="000000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de-DE" b="1" dirty="0" smtClean="0">
                <a:solidFill>
                  <a:srgbClr val="000000"/>
                </a:solidFill>
              </a:rPr>
              <a:t>Internet</a:t>
            </a:r>
          </a:p>
        </p:txBody>
      </p:sp>
      <p:sp>
        <p:nvSpPr>
          <p:cNvPr id="2052" name="Rechteck 4"/>
          <p:cNvSpPr>
            <a:spLocks noChangeArrowheads="1"/>
          </p:cNvSpPr>
          <p:nvPr/>
        </p:nvSpPr>
        <p:spPr bwMode="auto">
          <a:xfrm>
            <a:off x="1350000" y="5099050"/>
            <a:ext cx="2159000" cy="433388"/>
          </a:xfrm>
          <a:prstGeom prst="rect">
            <a:avLst/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b="1" dirty="0" smtClean="0">
                <a:solidFill>
                  <a:srgbClr val="000000"/>
                </a:solidFill>
              </a:rPr>
              <a:t>opendata.dwd.de</a:t>
            </a:r>
          </a:p>
        </p:txBody>
      </p:sp>
      <p:sp>
        <p:nvSpPr>
          <p:cNvPr id="2060" name="Rechteck 20"/>
          <p:cNvSpPr>
            <a:spLocks noChangeArrowheads="1"/>
          </p:cNvSpPr>
          <p:nvPr/>
        </p:nvSpPr>
        <p:spPr bwMode="auto">
          <a:xfrm>
            <a:off x="684212" y="1728000"/>
            <a:ext cx="3528000" cy="1584000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de-DE" altLang="de-DE" dirty="0" err="1" smtClean="0">
                <a:solidFill>
                  <a:srgbClr val="000000"/>
                </a:solidFill>
              </a:rPr>
              <a:t>Weather</a:t>
            </a:r>
            <a:r>
              <a:rPr lang="de-DE" altLang="de-DE" dirty="0" smtClean="0">
                <a:solidFill>
                  <a:srgbClr val="000000"/>
                </a:solidFill>
              </a:rPr>
              <a:t>:</a:t>
            </a:r>
            <a:endParaRPr lang="de-DE" altLang="de-DE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smtClean="0">
                <a:solidFill>
                  <a:srgbClr val="000000"/>
                </a:solidFill>
              </a:rPr>
              <a:t>Radar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products</a:t>
            </a:r>
            <a:endParaRPr lang="de-DE" altLang="de-DE" sz="1600" b="0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smtClean="0">
                <a:solidFill>
                  <a:srgbClr val="000000"/>
                </a:solidFill>
              </a:rPr>
              <a:t>Forecasts (~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8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TB/d)</a:t>
            </a:r>
            <a:endParaRPr lang="de-DE" altLang="de-DE" sz="1600" b="0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err="1" smtClean="0">
                <a:solidFill>
                  <a:srgbClr val="000000"/>
                </a:solidFill>
              </a:rPr>
              <a:t>Warnings</a:t>
            </a:r>
            <a:endParaRPr lang="de-DE" altLang="de-DE" sz="1600" b="0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err="1" smtClean="0">
                <a:solidFill>
                  <a:srgbClr val="000000"/>
                </a:solidFill>
              </a:rPr>
              <a:t>Observations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(~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350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GB/d)</a:t>
            </a:r>
            <a:endParaRPr lang="de-DE" altLang="de-DE" sz="1600" b="0" dirty="0" smtClean="0">
              <a:solidFill>
                <a:srgbClr val="000000"/>
              </a:solidFill>
            </a:endParaRPr>
          </a:p>
        </p:txBody>
      </p:sp>
      <p:cxnSp>
        <p:nvCxnSpPr>
          <p:cNvPr id="2054" name="Gerade Verbindung mit Pfeil 22"/>
          <p:cNvCxnSpPr>
            <a:cxnSpLocks noChangeShapeType="1"/>
          </p:cNvCxnSpPr>
          <p:nvPr/>
        </p:nvCxnSpPr>
        <p:spPr bwMode="auto">
          <a:xfrm>
            <a:off x="2418125" y="3312000"/>
            <a:ext cx="0" cy="547200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5" name="Rechteck 4"/>
          <p:cNvSpPr>
            <a:spLocks noChangeArrowheads="1"/>
          </p:cNvSpPr>
          <p:nvPr/>
        </p:nvSpPr>
        <p:spPr bwMode="auto">
          <a:xfrm>
            <a:off x="5958000" y="5100638"/>
            <a:ext cx="2159000" cy="433387"/>
          </a:xfrm>
          <a:prstGeom prst="rect">
            <a:avLst/>
          </a:prstGeom>
          <a:solidFill>
            <a:srgbClr val="92D050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de-DE" b="1" dirty="0" smtClean="0">
                <a:solidFill>
                  <a:srgbClr val="000000"/>
                </a:solidFill>
              </a:rPr>
              <a:t>maps.dwd.de</a:t>
            </a:r>
          </a:p>
        </p:txBody>
      </p:sp>
      <p:sp>
        <p:nvSpPr>
          <p:cNvPr id="2056" name="Textfeld 5"/>
          <p:cNvSpPr txBox="1">
            <a:spLocks noChangeArrowheads="1"/>
          </p:cNvSpPr>
          <p:nvPr/>
        </p:nvSpPr>
        <p:spPr bwMode="auto">
          <a:xfrm>
            <a:off x="827584" y="4654722"/>
            <a:ext cx="14459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>
                <a:solidFill>
                  <a:srgbClr val="000000"/>
                </a:solidFill>
              </a:rPr>
              <a:t>~</a:t>
            </a:r>
            <a:r>
              <a:rPr lang="de-DE" altLang="de-DE" sz="1600" dirty="0" smtClean="0">
                <a:solidFill>
                  <a:srgbClr val="000000"/>
                </a:solidFill>
              </a:rPr>
              <a:t> </a:t>
            </a:r>
            <a:r>
              <a:rPr lang="de-DE" altLang="de-DE" sz="1600" dirty="0" smtClean="0">
                <a:solidFill>
                  <a:srgbClr val="000000"/>
                </a:solidFill>
              </a:rPr>
              <a:t>200 GB/Tag</a:t>
            </a:r>
          </a:p>
        </p:txBody>
      </p:sp>
      <p:sp>
        <p:nvSpPr>
          <p:cNvPr id="32" name="Rechteck 20"/>
          <p:cNvSpPr>
            <a:spLocks noChangeArrowheads="1"/>
          </p:cNvSpPr>
          <p:nvPr/>
        </p:nvSpPr>
        <p:spPr bwMode="auto">
          <a:xfrm>
            <a:off x="5219699" y="1728000"/>
            <a:ext cx="3600000" cy="1584000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de-DE" altLang="de-DE" dirty="0" err="1" smtClean="0">
                <a:solidFill>
                  <a:srgbClr val="000000"/>
                </a:solidFill>
              </a:rPr>
              <a:t>Climate</a:t>
            </a:r>
            <a:r>
              <a:rPr lang="de-DE" altLang="de-DE" dirty="0" smtClean="0">
                <a:solidFill>
                  <a:srgbClr val="000000"/>
                </a:solidFill>
              </a:rPr>
              <a:t>:</a:t>
            </a:r>
            <a:endParaRPr lang="de-DE" altLang="de-DE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err="1" smtClean="0">
                <a:solidFill>
                  <a:srgbClr val="000000"/>
                </a:solidFill>
              </a:rPr>
              <a:t>climate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maps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in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hourly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,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daily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,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monthly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,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yearly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resolution</a:t>
            </a:r>
            <a:endParaRPr lang="de-DE" altLang="de-DE" sz="1600" b="0" dirty="0" smtClean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err="1" smtClean="0">
                <a:solidFill>
                  <a:srgbClr val="000000"/>
                </a:solidFill>
              </a:rPr>
              <a:t>climate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time </a:t>
            </a:r>
            <a:r>
              <a:rPr lang="de-DE" altLang="de-DE" sz="1600" b="0" dirty="0" err="1" smtClean="0">
                <a:solidFill>
                  <a:srgbClr val="000000"/>
                </a:solidFill>
              </a:rPr>
              <a:t>series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(2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TB)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altLang="de-DE" sz="1600" b="0" dirty="0" err="1" smtClean="0">
                <a:solidFill>
                  <a:srgbClr val="000000"/>
                </a:solidFill>
              </a:rPr>
              <a:t>Reanalysis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(</a:t>
            </a:r>
            <a:r>
              <a:rPr lang="de-DE" altLang="de-DE" sz="1600" b="0" dirty="0">
                <a:solidFill>
                  <a:srgbClr val="000000"/>
                </a:solidFill>
              </a:rPr>
              <a:t>~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 </a:t>
            </a:r>
            <a:r>
              <a:rPr lang="de-DE" altLang="de-DE" sz="1600" b="0" dirty="0" smtClean="0">
                <a:solidFill>
                  <a:srgbClr val="000000"/>
                </a:solidFill>
              </a:rPr>
              <a:t>20 TB)</a:t>
            </a:r>
          </a:p>
        </p:txBody>
      </p:sp>
      <p:pic>
        <p:nvPicPr>
          <p:cNvPr id="2058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356" y="3852000"/>
            <a:ext cx="682752" cy="68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59" name="Gerade Verbindung mit Pfeil 19"/>
          <p:cNvCxnSpPr>
            <a:cxnSpLocks noChangeShapeType="1"/>
            <a:stCxn id="2058" idx="2"/>
            <a:endCxn id="2052" idx="0"/>
          </p:cNvCxnSpPr>
          <p:nvPr/>
        </p:nvCxnSpPr>
        <p:spPr bwMode="auto">
          <a:xfrm>
            <a:off x="2423732" y="4534752"/>
            <a:ext cx="5768" cy="56429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" name="Gerade Verbindung mit Pfeil 27"/>
          <p:cNvCxnSpPr>
            <a:cxnSpLocks noChangeShapeType="1"/>
            <a:stCxn id="2058" idx="2"/>
            <a:endCxn id="2055" idx="1"/>
          </p:cNvCxnSpPr>
          <p:nvPr/>
        </p:nvCxnSpPr>
        <p:spPr bwMode="auto">
          <a:xfrm>
            <a:off x="2423732" y="4534752"/>
            <a:ext cx="3534268" cy="78258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1" name="Gerade Verbindung mit Pfeil 22"/>
          <p:cNvCxnSpPr>
            <a:cxnSpLocks noChangeShapeType="1"/>
          </p:cNvCxnSpPr>
          <p:nvPr/>
        </p:nvCxnSpPr>
        <p:spPr bwMode="auto">
          <a:xfrm>
            <a:off x="7005984" y="3312000"/>
            <a:ext cx="14288" cy="547200"/>
          </a:xfrm>
          <a:prstGeom prst="straightConnector1">
            <a:avLst/>
          </a:prstGeom>
          <a:noFill/>
          <a:ln w="5715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062" name="Grafik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560" y="3870000"/>
            <a:ext cx="682752" cy="68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63" name="Gerade Verbindung mit Pfeil 2076"/>
          <p:cNvCxnSpPr>
            <a:cxnSpLocks noChangeShapeType="1"/>
            <a:stCxn id="2052" idx="2"/>
            <a:endCxn id="2051" idx="0"/>
          </p:cNvCxnSpPr>
          <p:nvPr/>
        </p:nvCxnSpPr>
        <p:spPr bwMode="auto">
          <a:xfrm>
            <a:off x="2429500" y="5532438"/>
            <a:ext cx="1500162" cy="309091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4" name="Gerade Verbindung mit Pfeil 32"/>
          <p:cNvCxnSpPr>
            <a:cxnSpLocks noChangeShapeType="1"/>
            <a:stCxn id="2062" idx="2"/>
            <a:endCxn id="2055" idx="0"/>
          </p:cNvCxnSpPr>
          <p:nvPr/>
        </p:nvCxnSpPr>
        <p:spPr bwMode="auto">
          <a:xfrm flipH="1">
            <a:off x="7037500" y="4552752"/>
            <a:ext cx="1436" cy="547886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5" name="Gerade Verbindung mit Pfeil 37"/>
          <p:cNvCxnSpPr>
            <a:cxnSpLocks noChangeShapeType="1"/>
            <a:stCxn id="2062" idx="2"/>
            <a:endCxn id="2052" idx="3"/>
          </p:cNvCxnSpPr>
          <p:nvPr/>
        </p:nvCxnSpPr>
        <p:spPr bwMode="auto">
          <a:xfrm flipH="1">
            <a:off x="3509000" y="4552752"/>
            <a:ext cx="3529936" cy="762992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6" name="Gerade Verbindung mit Pfeil 40"/>
          <p:cNvCxnSpPr>
            <a:cxnSpLocks noChangeShapeType="1"/>
            <a:stCxn id="2055" idx="2"/>
          </p:cNvCxnSpPr>
          <p:nvPr/>
        </p:nvCxnSpPr>
        <p:spPr bwMode="auto">
          <a:xfrm flipH="1">
            <a:off x="5687571" y="5534025"/>
            <a:ext cx="1349929" cy="287338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67" name="Textfeld 78"/>
          <p:cNvSpPr txBox="1">
            <a:spLocks noChangeArrowheads="1"/>
          </p:cNvSpPr>
          <p:nvPr/>
        </p:nvSpPr>
        <p:spPr bwMode="auto">
          <a:xfrm>
            <a:off x="7038000" y="4531612"/>
            <a:ext cx="1103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 smtClean="0">
                <a:solidFill>
                  <a:srgbClr val="000000"/>
                </a:solidFill>
              </a:rPr>
              <a:t>1 GB für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>
                <a:solidFill>
                  <a:srgbClr val="000000"/>
                </a:solidFill>
              </a:rPr>
              <a:t>~</a:t>
            </a:r>
            <a:r>
              <a:rPr lang="de-DE" altLang="de-DE" sz="1600" dirty="0" smtClean="0">
                <a:solidFill>
                  <a:srgbClr val="000000"/>
                </a:solidFill>
              </a:rPr>
              <a:t>20 </a:t>
            </a:r>
            <a:r>
              <a:rPr lang="de-DE" altLang="de-DE" sz="1600" dirty="0" smtClean="0">
                <a:solidFill>
                  <a:srgbClr val="000000"/>
                </a:solidFill>
              </a:rPr>
              <a:t>Layer</a:t>
            </a:r>
          </a:p>
        </p:txBody>
      </p:sp>
      <p:sp>
        <p:nvSpPr>
          <p:cNvPr id="2068" name="Textfeld 79"/>
          <p:cNvSpPr txBox="1">
            <a:spLocks noChangeArrowheads="1"/>
          </p:cNvSpPr>
          <p:nvPr/>
        </p:nvSpPr>
        <p:spPr bwMode="auto">
          <a:xfrm>
            <a:off x="5347148" y="4136400"/>
            <a:ext cx="12410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de-DE" altLang="de-DE" sz="1600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>
                <a:solidFill>
                  <a:srgbClr val="000000"/>
                </a:solidFill>
              </a:rPr>
              <a:t>~</a:t>
            </a:r>
            <a:r>
              <a:rPr lang="de-DE" altLang="de-DE" sz="1600" dirty="0" smtClean="0">
                <a:solidFill>
                  <a:srgbClr val="000000"/>
                </a:solidFill>
              </a:rPr>
              <a:t>12 </a:t>
            </a:r>
            <a:r>
              <a:rPr lang="de-DE" altLang="de-DE" sz="1600" dirty="0" smtClean="0">
                <a:solidFill>
                  <a:srgbClr val="000000"/>
                </a:solidFill>
              </a:rPr>
              <a:t>TB   </a:t>
            </a:r>
          </a:p>
        </p:txBody>
      </p:sp>
      <p:sp>
        <p:nvSpPr>
          <p:cNvPr id="2069" name="Textfeld 80"/>
          <p:cNvSpPr txBox="1">
            <a:spLocks noChangeArrowheads="1"/>
          </p:cNvSpPr>
          <p:nvPr/>
        </p:nvSpPr>
        <p:spPr bwMode="auto">
          <a:xfrm>
            <a:off x="2933700" y="4137025"/>
            <a:ext cx="116089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 smtClean="0">
                <a:solidFill>
                  <a:srgbClr val="000000"/>
                </a:solidFill>
              </a:rPr>
              <a:t>14 GB für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de-DE" sz="1600" dirty="0">
                <a:solidFill>
                  <a:srgbClr val="000000"/>
                </a:solidFill>
              </a:rPr>
              <a:t>~</a:t>
            </a:r>
            <a:r>
              <a:rPr lang="de-DE" altLang="de-DE" sz="1600" dirty="0" smtClean="0">
                <a:solidFill>
                  <a:srgbClr val="000000"/>
                </a:solidFill>
              </a:rPr>
              <a:t> </a:t>
            </a:r>
            <a:r>
              <a:rPr lang="de-DE" altLang="de-DE" sz="1600" dirty="0" smtClean="0">
                <a:solidFill>
                  <a:srgbClr val="000000"/>
                </a:solidFill>
              </a:rPr>
              <a:t>90 Layer</a:t>
            </a:r>
          </a:p>
        </p:txBody>
      </p:sp>
      <p:sp>
        <p:nvSpPr>
          <p:cNvPr id="2070" name="Textfeld 2"/>
          <p:cNvSpPr txBox="1">
            <a:spLocks noChangeArrowheads="1"/>
          </p:cNvSpPr>
          <p:nvPr/>
        </p:nvSpPr>
        <p:spPr bwMode="auto">
          <a:xfrm>
            <a:off x="5394701" y="6021288"/>
            <a:ext cx="17695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altLang="de-DE" sz="1200" b="0" dirty="0" smtClean="0">
                <a:solidFill>
                  <a:srgbClr val="0000FF"/>
                </a:solidFill>
                <a:hlinkClick r:id="rId4"/>
              </a:rPr>
              <a:t>www.dwd.de/opendata</a:t>
            </a:r>
            <a:r>
              <a:rPr lang="de-DE" altLang="de-DE" sz="1200" b="0" dirty="0" smtClean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BF5776-0A85-427F-83CB-F707821F8549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  <p:sp>
        <p:nvSpPr>
          <p:cNvPr id="26" name="Titel 1"/>
          <p:cNvSpPr txBox="1">
            <a:spLocks/>
          </p:cNvSpPr>
          <p:nvPr/>
        </p:nvSpPr>
        <p:spPr>
          <a:xfrm>
            <a:off x="396000" y="1198800"/>
            <a:ext cx="8353425" cy="504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>
              <a:defRPr sz="2400" b="1">
                <a:solidFill>
                  <a:schemeClr val="tx2"/>
                </a:solidFill>
              </a:defRPr>
            </a:lvl2pPr>
            <a:lvl3pPr>
              <a:defRPr sz="2400" b="1">
                <a:solidFill>
                  <a:schemeClr val="tx2"/>
                </a:solidFill>
              </a:defRPr>
            </a:lvl3pPr>
            <a:lvl4pPr>
              <a:defRPr sz="2400" b="1">
                <a:solidFill>
                  <a:schemeClr val="tx2"/>
                </a:solidFill>
              </a:defRPr>
            </a:lvl4pPr>
            <a:lvl5pPr>
              <a:defRPr sz="2400" b="1">
                <a:solidFill>
                  <a:schemeClr val="tx2"/>
                </a:solidFill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1"/>
                </a:solidFill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1"/>
                </a:solidFill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1"/>
                </a:solidFill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1"/>
                </a:solidFill>
              </a:defRPr>
            </a:lvl9pPr>
          </a:lstStyle>
          <a:p>
            <a:r>
              <a:rPr lang="de-DE" dirty="0" smtClean="0"/>
              <a:t>Provision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Geodata</a:t>
            </a:r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192095" y="5636320"/>
            <a:ext cx="2364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Dataserver:</a:t>
            </a:r>
          </a:p>
          <a:p>
            <a:r>
              <a:rPr lang="de-DE" dirty="0" smtClean="0"/>
              <a:t>GRIB </a:t>
            </a:r>
            <a:r>
              <a:rPr lang="de-DE" dirty="0" err="1" smtClean="0"/>
              <a:t>and</a:t>
            </a:r>
            <a:r>
              <a:rPr lang="de-DE" dirty="0" smtClean="0"/>
              <a:t> BUFR </a:t>
            </a:r>
            <a:r>
              <a:rPr lang="de-DE" dirty="0" err="1" smtClean="0"/>
              <a:t>files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6953215" y="5601109"/>
            <a:ext cx="2155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OGC Webservices:</a:t>
            </a:r>
          </a:p>
          <a:p>
            <a:r>
              <a:rPr lang="de-DE" dirty="0" smtClean="0"/>
              <a:t>WMS, WFS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82884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smtClean="0"/>
              <a:t>Susanne Sanchez Penzo (DWD), 26.02.2015</a:t>
            </a:r>
          </a:p>
        </p:txBody>
      </p:sp>
      <p:sp>
        <p:nvSpPr>
          <p:cNvPr id="20483" name="Foliennummernplatzhalter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102F8A4-E761-490A-93EF-813A3A24DD6F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de-DE" altLang="de-DE" smtClean="0"/>
          </a:p>
        </p:txBody>
      </p:sp>
      <p:pic>
        <p:nvPicPr>
          <p:cNvPr id="20484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748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noFill/>
        <a:ln w="57150" algn="ctr">
          <a:solidFill>
            <a:schemeClr val="tx1"/>
          </a:solidFill>
          <a:round/>
          <a:headEnd type="none" w="sm" len="sm"/>
          <a:tailEnd type="arrow" w="med" len="med"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olienmaster Quadra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olienmaster Punk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Master_TIPK">
  <a:themeElements>
    <a:clrScheme name="Master_TIPK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D4B9B"/>
      </a:accent1>
      <a:accent2>
        <a:srgbClr val="6278B4"/>
      </a:accent2>
      <a:accent3>
        <a:srgbClr val="FFFFFF"/>
      </a:accent3>
      <a:accent4>
        <a:srgbClr val="000000"/>
      </a:accent4>
      <a:accent5>
        <a:srgbClr val="ADB1CB"/>
      </a:accent5>
      <a:accent6>
        <a:srgbClr val="586CA3"/>
      </a:accent6>
      <a:hlink>
        <a:srgbClr val="96A5CD"/>
      </a:hlink>
      <a:folHlink>
        <a:srgbClr val="CBD3E6"/>
      </a:folHlink>
    </a:clrScheme>
    <a:fontScheme name="Master_TIP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aster_TIP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IPK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IPK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2D4B9B"/>
    </a:dk2>
    <a:lt2>
      <a:srgbClr val="D2E1F5"/>
    </a:lt2>
    <a:accent1>
      <a:srgbClr val="96B9DC"/>
    </a:accent1>
    <a:accent2>
      <a:srgbClr val="E10019"/>
    </a:accent2>
    <a:accent3>
      <a:srgbClr val="FFFFFF"/>
    </a:accent3>
    <a:accent4>
      <a:srgbClr val="000000"/>
    </a:accent4>
    <a:accent5>
      <a:srgbClr val="C9D9EB"/>
    </a:accent5>
    <a:accent6>
      <a:srgbClr val="CC0016"/>
    </a:accent6>
    <a:hlink>
      <a:srgbClr val="2D4B9B"/>
    </a:hlink>
    <a:folHlink>
      <a:srgbClr val="96B9D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225</Words>
  <Application>Microsoft Office PowerPoint</Application>
  <PresentationFormat>Bildschirmpräsentation (4:3)</PresentationFormat>
  <Paragraphs>63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10</vt:i4>
      </vt:variant>
      <vt:variant>
        <vt:lpstr>Folientitel</vt:lpstr>
      </vt:variant>
      <vt:variant>
        <vt:i4>5</vt:i4>
      </vt:variant>
    </vt:vector>
  </HeadingPairs>
  <TitlesOfParts>
    <vt:vector size="15" baseType="lpstr">
      <vt:lpstr>DWD Standard Master</vt:lpstr>
      <vt:lpstr>Folienmaster Quadrate</vt:lpstr>
      <vt:lpstr>Folienmaster Punkte</vt:lpstr>
      <vt:lpstr>1_DWD Standard Master</vt:lpstr>
      <vt:lpstr>2_DWD Standard Master</vt:lpstr>
      <vt:lpstr>3_DWD Standard Master</vt:lpstr>
      <vt:lpstr>4_DWD Standard Master</vt:lpstr>
      <vt:lpstr>5_DWD Standard Master</vt:lpstr>
      <vt:lpstr>Master_TIPK</vt:lpstr>
      <vt:lpstr>6_DWD Standard Master</vt:lpstr>
      <vt:lpstr>Deutscher Wetterdienst – Open Data</vt:lpstr>
      <vt:lpstr>Open Data - change of the Deutscher Wetterdienst Act in 2017</vt:lpstr>
      <vt:lpstr>Data Volume in DWD</vt:lpstr>
      <vt:lpstr>PowerPoint-Präsentation</vt:lpstr>
      <vt:lpstr>PowerPoint-Präsentation</vt:lpstr>
    </vt:vector>
  </TitlesOfParts>
  <Company>mpm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Armin Pfennig</dc:creator>
  <cp:lastModifiedBy>Hermann Asensio</cp:lastModifiedBy>
  <cp:revision>776</cp:revision>
  <cp:lastPrinted>2017-08-11T08:23:13Z</cp:lastPrinted>
  <dcterms:created xsi:type="dcterms:W3CDTF">2006-12-01T09:57:45Z</dcterms:created>
  <dcterms:modified xsi:type="dcterms:W3CDTF">2017-11-13T08:03:47Z</dcterms:modified>
</cp:coreProperties>
</file>