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72" r:id="rId3"/>
    <p:sldId id="275" r:id="rId4"/>
    <p:sldId id="269" r:id="rId5"/>
    <p:sldId id="270" r:id="rId6"/>
    <p:sldId id="271" r:id="rId7"/>
    <p:sldId id="273" r:id="rId8"/>
    <p:sldId id="274" r:id="rId9"/>
    <p:sldId id="258"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7" d="100"/>
          <a:sy n="77" d="100"/>
        </p:scale>
        <p:origin x="-956" y="-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05/10/2017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1</a:t>
            </a:fld>
            <a:endParaRPr lang="en-GB"/>
          </a:p>
        </p:txBody>
      </p:sp>
    </p:spTree>
    <p:extLst>
      <p:ext uri="{BB962C8B-B14F-4D97-AF65-F5344CB8AC3E}">
        <p14:creationId xmlns:p14="http://schemas.microsoft.com/office/powerpoint/2010/main" val="13707397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43000" y="685800"/>
            <a:ext cx="4572000" cy="3429000"/>
          </a:xfrm>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AD9639BF-B997-4CB2-AB47-765AC6E6EBDB}" type="slidenum">
              <a:rPr lang="en-GB" smtClean="0"/>
              <a:pPr>
                <a:defRPr/>
              </a:pPr>
              <a:t>2</a:t>
            </a:fld>
            <a:endParaRPr lang="en-GB"/>
          </a:p>
        </p:txBody>
      </p:sp>
    </p:spTree>
    <p:extLst>
      <p:ext uri="{BB962C8B-B14F-4D97-AF65-F5344CB8AC3E}">
        <p14:creationId xmlns:p14="http://schemas.microsoft.com/office/powerpoint/2010/main" val="28903102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2192641"/>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TT-IM introduction</a:t>
            </a: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GB" dirty="0"/>
              <a:t>Task Team on Information Management - </a:t>
            </a:r>
            <a:r>
              <a:rPr lang="en-GB" dirty="0" err="1"/>
              <a:t>ToRs</a:t>
            </a:r>
            <a:endParaRPr lang="fr-FR" dirty="0"/>
          </a:p>
        </p:txBody>
      </p:sp>
      <p:sp>
        <p:nvSpPr>
          <p:cNvPr id="3" name="Espace réservé du contenu 2"/>
          <p:cNvSpPr>
            <a:spLocks noGrp="1"/>
          </p:cNvSpPr>
          <p:nvPr>
            <p:ph idx="1"/>
          </p:nvPr>
        </p:nvSpPr>
        <p:spPr/>
        <p:txBody>
          <a:bodyPr>
            <a:normAutofit fontScale="70000" lnSpcReduction="20000"/>
          </a:bodyPr>
          <a:lstStyle/>
          <a:p>
            <a:r>
              <a:rPr lang="en-US" dirty="0"/>
              <a:t>Collaborate with technical commissions to review available information management practices and develop and document appropriate standards and practices in information management;</a:t>
            </a:r>
          </a:p>
          <a:p>
            <a:r>
              <a:rPr lang="en-US" dirty="0"/>
              <a:t>Recommend procedures for the long term maintenance and development of standards and best practices related to information management;</a:t>
            </a:r>
          </a:p>
          <a:p>
            <a:r>
              <a:rPr lang="en-US" dirty="0"/>
              <a:t>Replace  the “Guide on World Weather Watch Data Management (WMO No. 788)” with a new guide on best practices for information management across all WMO </a:t>
            </a:r>
            <a:r>
              <a:rPr lang="en-US" dirty="0" err="1"/>
              <a:t>programmes</a:t>
            </a:r>
            <a:r>
              <a:rPr lang="en-US" dirty="0"/>
              <a:t>;</a:t>
            </a:r>
          </a:p>
          <a:p>
            <a:r>
              <a:rPr lang="en-US" dirty="0"/>
              <a:t>Propose updates to incorporate standards and practices for information management under WIS Part C  in the Manual on WIS (WMO No. 1060) and Guide to the WIS (WMO No. 1061);</a:t>
            </a:r>
          </a:p>
          <a:p>
            <a:r>
              <a:rPr lang="en-US" dirty="0"/>
              <a:t>Recommend updates to the WIS competencies related to information management and associated training and learning guides</a:t>
            </a:r>
            <a:r>
              <a:rPr lang="en-US" dirty="0" smtClean="0"/>
              <a:t>.</a:t>
            </a:r>
          </a:p>
          <a:p>
            <a:endParaRPr lang="fr-FR" dirty="0"/>
          </a:p>
        </p:txBody>
      </p:sp>
      <p:sp>
        <p:nvSpPr>
          <p:cNvPr id="5" name="Espace réservé du numéro de diapositive 4"/>
          <p:cNvSpPr>
            <a:spLocks noGrp="1"/>
          </p:cNvSpPr>
          <p:nvPr>
            <p:ph type="sldNum" sz="quarter" idx="11"/>
          </p:nvPr>
        </p:nvSpPr>
        <p:spPr/>
        <p:txBody>
          <a:bodyPr/>
          <a:lstStyle/>
          <a:p>
            <a:pPr>
              <a:defRPr/>
            </a:pPr>
            <a:fld id="{14FCBA16-DE1A-4BB6-886B-C2D02154CBB0}" type="slidenum">
              <a:rPr lang="en-US" altLang="en-US" smtClean="0"/>
              <a:pPr>
                <a:defRPr/>
              </a:pPr>
              <a:t>2</a:t>
            </a:fld>
            <a:endParaRPr lang="en-US" altLang="en-US"/>
          </a:p>
        </p:txBody>
      </p:sp>
    </p:spTree>
    <p:extLst>
      <p:ext uri="{BB962C8B-B14F-4D97-AF65-F5344CB8AC3E}">
        <p14:creationId xmlns:p14="http://schemas.microsoft.com/office/powerpoint/2010/main" val="826667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strike="sngStrike" dirty="0"/>
              <a:t>Identify how</a:t>
            </a:r>
          </a:p>
          <a:p>
            <a:pPr lvl="1"/>
            <a:r>
              <a:rPr lang="en-US" strike="sngStrike" dirty="0"/>
              <a:t>WMO can monitor trends for ICT technology and data and provide briefing notes on the emerging challenges and issues.</a:t>
            </a:r>
          </a:p>
          <a:p>
            <a:pPr lvl="1"/>
            <a:r>
              <a:rPr lang="en-US" strike="sngStrike" dirty="0"/>
              <a:t>Be aware of the challenges and </a:t>
            </a:r>
            <a:r>
              <a:rPr lang="en-US" strike="sngStrike" dirty="0" smtClean="0"/>
              <a:t>opportunities </a:t>
            </a:r>
            <a:r>
              <a:rPr lang="en-US" strike="sngStrike" dirty="0"/>
              <a:t>from emerging ICTs in supporting efficient IM</a:t>
            </a:r>
            <a:r>
              <a:rPr lang="en-US" dirty="0"/>
              <a:t>.</a:t>
            </a:r>
          </a:p>
          <a:p>
            <a:r>
              <a:rPr lang="en-US" dirty="0" smtClean="0"/>
              <a:t>Identify how WMO can maintain </a:t>
            </a:r>
            <a:r>
              <a:rPr lang="en-US" dirty="0"/>
              <a:t>awareness of </a:t>
            </a:r>
            <a:r>
              <a:rPr lang="en-US" dirty="0" smtClean="0"/>
              <a:t>emerging challenges and issues relating to ICT </a:t>
            </a:r>
            <a:r>
              <a:rPr lang="en-US" dirty="0"/>
              <a:t>technology and data</a:t>
            </a:r>
            <a:r>
              <a:rPr lang="en-US" dirty="0" smtClean="0"/>
              <a:t> </a:t>
            </a:r>
            <a:r>
              <a:rPr lang="en-US" dirty="0"/>
              <a:t>and produce </a:t>
            </a:r>
            <a:r>
              <a:rPr lang="en-US" dirty="0" smtClean="0"/>
              <a:t>technology review notes on these.</a:t>
            </a:r>
            <a:r>
              <a:rPr lang="en-US" dirty="0"/>
              <a:t>	</a:t>
            </a:r>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3</a:t>
            </a:fld>
            <a:endParaRPr lang="en-US"/>
          </a:p>
        </p:txBody>
      </p:sp>
    </p:spTree>
    <p:extLst>
      <p:ext uri="{BB962C8B-B14F-4D97-AF65-F5344CB8AC3E}">
        <p14:creationId xmlns:p14="http://schemas.microsoft.com/office/powerpoint/2010/main" val="181606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137068E-3FD5-4717-9B5E-2BEB6EDCF50E}"/>
              </a:ext>
            </a:extLst>
          </p:cNvPr>
          <p:cNvSpPr>
            <a:spLocks noGrp="1"/>
          </p:cNvSpPr>
          <p:nvPr>
            <p:ph type="title"/>
          </p:nvPr>
        </p:nvSpPr>
        <p:spPr/>
        <p:txBody>
          <a:bodyPr/>
          <a:lstStyle/>
          <a:p>
            <a:r>
              <a:rPr lang="fr-FR" dirty="0" err="1"/>
              <a:t>Provisional</a:t>
            </a:r>
            <a:r>
              <a:rPr lang="fr-FR" dirty="0"/>
              <a:t> timelines and </a:t>
            </a:r>
            <a:r>
              <a:rPr lang="fr-FR" dirty="0" err="1"/>
              <a:t>workplan</a:t>
            </a:r>
            <a:endParaRPr lang="fr-FR" dirty="0"/>
          </a:p>
        </p:txBody>
      </p:sp>
      <p:sp>
        <p:nvSpPr>
          <p:cNvPr id="3" name="Espace réservé du contenu 2">
            <a:extLst>
              <a:ext uri="{FF2B5EF4-FFF2-40B4-BE49-F238E27FC236}">
                <a16:creationId xmlns:a16="http://schemas.microsoft.com/office/drawing/2014/main" xmlns="" id="{AE5E6FC3-74BD-4050-809B-5CFBECFD491A}"/>
              </a:ext>
            </a:extLst>
          </p:cNvPr>
          <p:cNvSpPr>
            <a:spLocks noGrp="1"/>
          </p:cNvSpPr>
          <p:nvPr>
            <p:ph idx="1"/>
          </p:nvPr>
        </p:nvSpPr>
        <p:spPr/>
        <p:txBody>
          <a:bodyPr>
            <a:normAutofit fontScale="85000" lnSpcReduction="20000"/>
          </a:bodyPr>
          <a:lstStyle/>
          <a:p>
            <a:r>
              <a:rPr lang="en-GB" dirty="0">
                <a:solidFill>
                  <a:schemeClr val="bg1">
                    <a:lumMod val="85000"/>
                  </a:schemeClr>
                </a:solidFill>
                <a:latin typeface="Times New Roman" panose="02020603050405020304" pitchFamily="18" charset="0"/>
              </a:rPr>
              <a:t>2,3,4 Oct. IM workshop</a:t>
            </a:r>
          </a:p>
          <a:p>
            <a:r>
              <a:rPr lang="en-GB" dirty="0">
                <a:latin typeface="Times New Roman" panose="02020603050405020304" pitchFamily="18" charset="0"/>
              </a:rPr>
              <a:t>5-6 Oct. TT-IM meeting</a:t>
            </a:r>
          </a:p>
          <a:p>
            <a:pPr lvl="1"/>
            <a:r>
              <a:rPr lang="en-GB" dirty="0">
                <a:latin typeface="Times New Roman" panose="02020603050405020304" pitchFamily="18" charset="0"/>
              </a:rPr>
              <a:t>Draft structures of part C of Manual on WIS</a:t>
            </a:r>
          </a:p>
          <a:p>
            <a:pPr lvl="1"/>
            <a:r>
              <a:rPr lang="en-GB" dirty="0">
                <a:latin typeface="Times New Roman" panose="02020603050405020304" pitchFamily="18" charset="0"/>
              </a:rPr>
              <a:t>List of </a:t>
            </a:r>
            <a:r>
              <a:rPr lang="en-GB">
                <a:latin typeface="Times New Roman" panose="02020603050405020304" pitchFamily="18" charset="0"/>
              </a:rPr>
              <a:t>additional Guides </a:t>
            </a:r>
            <a:r>
              <a:rPr lang="en-GB" dirty="0">
                <a:latin typeface="Times New Roman" panose="02020603050405020304" pitchFamily="18" charset="0"/>
              </a:rPr>
              <a:t>?</a:t>
            </a:r>
          </a:p>
          <a:p>
            <a:r>
              <a:rPr lang="en-US" dirty="0">
                <a:latin typeface="Times New Roman" panose="02020603050405020304" pitchFamily="18" charset="0"/>
              </a:rPr>
              <a:t>Week of 15 January 2018: ICT-ISS meeting </a:t>
            </a:r>
          </a:p>
          <a:p>
            <a:pPr lvl="1"/>
            <a:r>
              <a:rPr lang="en-US" dirty="0">
                <a:latin typeface="Times New Roman" panose="02020603050405020304" pitchFamily="18" charset="0"/>
              </a:rPr>
              <a:t>review draft structure of Manual &amp; Guides on IM and prepare CBS TECO</a:t>
            </a:r>
          </a:p>
          <a:p>
            <a:r>
              <a:rPr lang="en-US" dirty="0">
                <a:latin typeface="Times New Roman" panose="02020603050405020304" pitchFamily="18" charset="0"/>
              </a:rPr>
              <a:t>Week of 26 March : CBS TECO</a:t>
            </a:r>
          </a:p>
          <a:p>
            <a:pPr lvl="1"/>
            <a:r>
              <a:rPr lang="en-US" dirty="0">
                <a:latin typeface="Times New Roman" panose="02020603050405020304" pitchFamily="18" charset="0"/>
              </a:rPr>
              <a:t>Present high level structure of Manual and Guides on IM and get input from CBS</a:t>
            </a:r>
          </a:p>
          <a:p>
            <a:r>
              <a:rPr lang="en-US" dirty="0">
                <a:latin typeface="Times New Roman" panose="02020603050405020304" pitchFamily="18" charset="0"/>
              </a:rPr>
              <a:t>April : integrate comments from CBS and CBS MG</a:t>
            </a:r>
          </a:p>
          <a:p>
            <a:endParaRPr lang="fr-FR" dirty="0"/>
          </a:p>
        </p:txBody>
      </p:sp>
    </p:spTree>
    <p:extLst>
      <p:ext uri="{BB962C8B-B14F-4D97-AF65-F5344CB8AC3E}">
        <p14:creationId xmlns:p14="http://schemas.microsoft.com/office/powerpoint/2010/main" val="462901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116C705E-AC92-4120-ACAA-D1F10F3016B6}"/>
              </a:ext>
            </a:extLst>
          </p:cNvPr>
          <p:cNvSpPr>
            <a:spLocks noGrp="1"/>
          </p:cNvSpPr>
          <p:nvPr>
            <p:ph type="title"/>
          </p:nvPr>
        </p:nvSpPr>
        <p:spPr/>
        <p:txBody>
          <a:bodyPr/>
          <a:lstStyle/>
          <a:p>
            <a:r>
              <a:rPr lang="fr-FR" dirty="0" err="1"/>
              <a:t>Provisional</a:t>
            </a:r>
            <a:r>
              <a:rPr lang="fr-FR" dirty="0"/>
              <a:t> timelines and </a:t>
            </a:r>
            <a:r>
              <a:rPr lang="fr-FR" dirty="0" err="1"/>
              <a:t>workplan</a:t>
            </a:r>
            <a:endParaRPr lang="fr-FR" dirty="0"/>
          </a:p>
        </p:txBody>
      </p:sp>
      <p:sp>
        <p:nvSpPr>
          <p:cNvPr id="3" name="Espace réservé du contenu 2">
            <a:extLst>
              <a:ext uri="{FF2B5EF4-FFF2-40B4-BE49-F238E27FC236}">
                <a16:creationId xmlns:a16="http://schemas.microsoft.com/office/drawing/2014/main" xmlns="" id="{BEDD1F38-5112-424F-9E5A-D7ABE123AADA}"/>
              </a:ext>
            </a:extLst>
          </p:cNvPr>
          <p:cNvSpPr>
            <a:spLocks noGrp="1"/>
          </p:cNvSpPr>
          <p:nvPr>
            <p:ph idx="1"/>
          </p:nvPr>
        </p:nvSpPr>
        <p:spPr/>
        <p:txBody>
          <a:bodyPr>
            <a:normAutofit fontScale="77500" lnSpcReduction="20000"/>
          </a:bodyPr>
          <a:lstStyle/>
          <a:p>
            <a:r>
              <a:rPr lang="en-GB" dirty="0">
                <a:latin typeface="Times New Roman" panose="02020603050405020304" pitchFamily="18" charset="0"/>
              </a:rPr>
              <a:t>End of June : EC</a:t>
            </a:r>
          </a:p>
          <a:p>
            <a:pPr lvl="1"/>
            <a:r>
              <a:rPr lang="en-US" dirty="0">
                <a:latin typeface="Times New Roman" panose="02020603050405020304" pitchFamily="18" charset="0"/>
              </a:rPr>
              <a:t>Present high level structure of Manual and Guides on IM and get input from EC</a:t>
            </a:r>
          </a:p>
          <a:p>
            <a:r>
              <a:rPr lang="en-GB" dirty="0">
                <a:latin typeface="Times New Roman" panose="02020603050405020304" pitchFamily="18" charset="0"/>
              </a:rPr>
              <a:t>July 2018 - March  2019 : TT-IM activities</a:t>
            </a:r>
          </a:p>
          <a:p>
            <a:pPr lvl="1"/>
            <a:r>
              <a:rPr lang="en-GB" dirty="0">
                <a:latin typeface="Times New Roman" panose="02020603050405020304" pitchFamily="18" charset="0"/>
              </a:rPr>
              <a:t>integrate comments from EC</a:t>
            </a:r>
          </a:p>
          <a:p>
            <a:pPr lvl="1"/>
            <a:r>
              <a:rPr lang="en-US" dirty="0">
                <a:latin typeface="Times New Roman" panose="02020603050405020304" pitchFamily="18" charset="0"/>
              </a:rPr>
              <a:t>2</a:t>
            </a:r>
            <a:r>
              <a:rPr lang="en-US" baseline="30000" dirty="0">
                <a:latin typeface="Times New Roman" panose="02020603050405020304" pitchFamily="18" charset="0"/>
              </a:rPr>
              <a:t>nd</a:t>
            </a:r>
            <a:r>
              <a:rPr lang="en-US" dirty="0">
                <a:latin typeface="Times New Roman" panose="02020603050405020304" pitchFamily="18" charset="0"/>
              </a:rPr>
              <a:t> meeting of TT-IM (joined meeting with TT-WDP and IPET CDMP ?)</a:t>
            </a:r>
          </a:p>
          <a:p>
            <a:pPr lvl="2"/>
            <a:r>
              <a:rPr lang="en-US" dirty="0">
                <a:latin typeface="Times New Roman" panose="02020603050405020304" pitchFamily="18" charset="0"/>
              </a:rPr>
              <a:t>consolidated version </a:t>
            </a:r>
            <a:r>
              <a:rPr lang="en-US">
                <a:latin typeface="Times New Roman" panose="02020603050405020304" pitchFamily="18" charset="0"/>
              </a:rPr>
              <a:t>of Manual and </a:t>
            </a:r>
            <a:r>
              <a:rPr lang="en-US" dirty="0">
                <a:latin typeface="Times New Roman" panose="02020603050405020304" pitchFamily="18" charset="0"/>
              </a:rPr>
              <a:t>Guides with key items of each chapter of the guide</a:t>
            </a:r>
          </a:p>
          <a:p>
            <a:pPr lvl="1"/>
            <a:r>
              <a:rPr lang="en-US" dirty="0">
                <a:latin typeface="Times New Roman" panose="02020603050405020304" pitchFamily="18" charset="0"/>
              </a:rPr>
              <a:t>	Circulate guide to TT-WDP and IPET-CDMP and CBS MG and get comments</a:t>
            </a:r>
          </a:p>
          <a:p>
            <a:pPr lvl="1"/>
            <a:r>
              <a:rPr lang="en-US" dirty="0">
                <a:latin typeface="Times New Roman" panose="02020603050405020304" pitchFamily="18" charset="0"/>
              </a:rPr>
              <a:t>Prepare final high level version of Manual and Guides and circulate for comments within members before submission to Congress</a:t>
            </a:r>
          </a:p>
        </p:txBody>
      </p:sp>
    </p:spTree>
    <p:extLst>
      <p:ext uri="{BB962C8B-B14F-4D97-AF65-F5344CB8AC3E}">
        <p14:creationId xmlns:p14="http://schemas.microsoft.com/office/powerpoint/2010/main" val="975019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TT-WDP Phase 2 </a:t>
            </a:r>
            <a:r>
              <a:rPr lang="fr-FR" dirty="0" err="1"/>
              <a:t>ToRs</a:t>
            </a:r>
            <a:endParaRPr lang="fr-FR" dirty="0"/>
          </a:p>
        </p:txBody>
      </p:sp>
      <p:sp>
        <p:nvSpPr>
          <p:cNvPr id="3" name="Espace réservé du contenu 2"/>
          <p:cNvSpPr>
            <a:spLocks noGrp="1"/>
          </p:cNvSpPr>
          <p:nvPr>
            <p:ph idx="1"/>
          </p:nvPr>
        </p:nvSpPr>
        <p:spPr/>
        <p:txBody>
          <a:bodyPr>
            <a:normAutofit lnSpcReduction="10000"/>
          </a:bodyPr>
          <a:lstStyle/>
          <a:p>
            <a:pPr lvl="0"/>
            <a:r>
              <a:rPr lang="en-CA" sz="1800" dirty="0"/>
              <a:t>Consider current and emerging information and communications technologies (ICT), best practices for strategic data management and emerging trends in data and its use,</a:t>
            </a:r>
            <a:endParaRPr lang="fr-FR" sz="1800" dirty="0"/>
          </a:p>
          <a:p>
            <a:pPr lvl="0"/>
            <a:r>
              <a:rPr lang="en-GB" sz="1800" dirty="0"/>
              <a:t>Develop WIGOS guidance material on Data Management and Data Stewardship on:</a:t>
            </a:r>
            <a:endParaRPr lang="fr-FR" sz="1800" dirty="0"/>
          </a:p>
          <a:p>
            <a:pPr lvl="1"/>
            <a:r>
              <a:rPr lang="en-CA" sz="1600" dirty="0"/>
              <a:t>the role of WIS, NMHS and partner systems in the data lifecycle</a:t>
            </a:r>
            <a:endParaRPr lang="fr-FR" sz="1600" dirty="0"/>
          </a:p>
          <a:p>
            <a:pPr lvl="1"/>
            <a:r>
              <a:rPr lang="en-CA" sz="1600" dirty="0"/>
              <a:t>best practices for data integrity and data preservation</a:t>
            </a:r>
            <a:endParaRPr lang="fr-FR" sz="1600" dirty="0"/>
          </a:p>
          <a:p>
            <a:pPr lvl="1"/>
            <a:r>
              <a:rPr lang="en-CA" sz="1600" dirty="0"/>
              <a:t>the challenge and opportunities of ‘Big Data’ and associated emerging trends in relation to data and its use</a:t>
            </a:r>
            <a:endParaRPr lang="fr-FR" sz="1600" dirty="0"/>
          </a:p>
          <a:p>
            <a:pPr lvl="1"/>
            <a:r>
              <a:rPr lang="en-CA" sz="1600" dirty="0"/>
              <a:t>models and best practices in data stewardship (roles, responsibilities for data governance) </a:t>
            </a:r>
            <a:endParaRPr lang="fr-FR" sz="1600" dirty="0"/>
          </a:p>
          <a:p>
            <a:pPr lvl="1"/>
            <a:r>
              <a:rPr lang="en-CA" sz="1600" dirty="0"/>
              <a:t>matters of compatibility among the legacy and emerging data management practices of the various WMO Programmes and Commissions (e.g. CBS, CIMO, </a:t>
            </a:r>
            <a:r>
              <a:rPr lang="en-CA" sz="1600" dirty="0" err="1"/>
              <a:t>CCl</a:t>
            </a:r>
            <a:r>
              <a:rPr lang="en-CA" sz="1600" dirty="0"/>
              <a:t>, </a:t>
            </a:r>
            <a:r>
              <a:rPr lang="en-CA" sz="1600" dirty="0" err="1"/>
              <a:t>CHy</a:t>
            </a:r>
            <a:r>
              <a:rPr lang="en-CA" sz="1600" dirty="0"/>
              <a:t>)</a:t>
            </a:r>
            <a:endParaRPr lang="fr-FR" sz="1600" dirty="0"/>
          </a:p>
          <a:p>
            <a:r>
              <a:rPr lang="en-GB" sz="1800" dirty="0"/>
              <a:t>On emerging data issues (</a:t>
            </a:r>
            <a:r>
              <a:rPr lang="en-GB" sz="1800" dirty="0" err="1"/>
              <a:t>e.g</a:t>
            </a:r>
            <a:r>
              <a:rPr lang="en-GB" sz="1800" dirty="0"/>
              <a:t>; Big data, crowdsourcing, commercial data, …) maintain awareness of the activities and align guidance material with the direction of the Executive Council Task Team on Data Policy and Emerging Issues (EC TT-DPEI), the perspectives of Technical Commissions, and subsequent actions by CBS</a:t>
            </a:r>
          </a:p>
        </p:txBody>
      </p:sp>
      <p:sp>
        <p:nvSpPr>
          <p:cNvPr id="5" name="Espace réservé du numéro de diapositive 4"/>
          <p:cNvSpPr>
            <a:spLocks noGrp="1"/>
          </p:cNvSpPr>
          <p:nvPr>
            <p:ph type="sldNum" sz="quarter" idx="11"/>
          </p:nvPr>
        </p:nvSpPr>
        <p:spPr/>
        <p:txBody>
          <a:bodyPr/>
          <a:lstStyle/>
          <a:p>
            <a:pPr>
              <a:defRPr/>
            </a:pPr>
            <a:fld id="{14FCBA16-DE1A-4BB6-886B-C2D02154CBB0}" type="slidenum">
              <a:rPr lang="en-US" altLang="en-US" smtClean="0"/>
              <a:pPr>
                <a:defRPr/>
              </a:pPr>
              <a:t>6</a:t>
            </a:fld>
            <a:endParaRPr lang="en-US" altLang="en-US"/>
          </a:p>
        </p:txBody>
      </p:sp>
    </p:spTree>
    <p:extLst>
      <p:ext uri="{BB962C8B-B14F-4D97-AF65-F5344CB8AC3E}">
        <p14:creationId xmlns:p14="http://schemas.microsoft.com/office/powerpoint/2010/main" val="4141095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85F344CA-1300-48B1-A4A4-475E09D90EF2}"/>
              </a:ext>
            </a:extLst>
          </p:cNvPr>
          <p:cNvSpPr>
            <a:spLocks noGrp="1"/>
          </p:cNvSpPr>
          <p:nvPr>
            <p:ph type="title"/>
          </p:nvPr>
        </p:nvSpPr>
        <p:spPr/>
        <p:txBody>
          <a:bodyPr/>
          <a:lstStyle/>
          <a:p>
            <a:r>
              <a:rPr lang="fr-FR"/>
              <a:t>TT-WDP input</a:t>
            </a:r>
            <a:endParaRPr lang="fr-FR" dirty="0"/>
          </a:p>
        </p:txBody>
      </p:sp>
      <p:sp>
        <p:nvSpPr>
          <p:cNvPr id="3" name="Espace réservé du contenu 2">
            <a:extLst>
              <a:ext uri="{FF2B5EF4-FFF2-40B4-BE49-F238E27FC236}">
                <a16:creationId xmlns:a16="http://schemas.microsoft.com/office/drawing/2014/main" xmlns="" id="{0928EB7C-6C36-45A6-BD64-FABC8263B425}"/>
              </a:ext>
            </a:extLst>
          </p:cNvPr>
          <p:cNvSpPr>
            <a:spLocks noGrp="1"/>
          </p:cNvSpPr>
          <p:nvPr>
            <p:ph idx="1"/>
          </p:nvPr>
        </p:nvSpPr>
        <p:spPr/>
        <p:txBody>
          <a:bodyPr>
            <a:normAutofit fontScale="85000" lnSpcReduction="20000"/>
          </a:bodyPr>
          <a:lstStyle/>
          <a:p>
            <a:r>
              <a:rPr lang="en-GB" dirty="0"/>
              <a:t>High level diagram that shows how the different element fits together</a:t>
            </a:r>
          </a:p>
          <a:p>
            <a:r>
              <a:rPr lang="en-GB" dirty="0"/>
              <a:t>Interoperability with other forms of data</a:t>
            </a:r>
            <a:endParaRPr lang="fr-FR" dirty="0"/>
          </a:p>
          <a:p>
            <a:r>
              <a:rPr lang="en-GB" dirty="0"/>
              <a:t>Cultural shift around security and data </a:t>
            </a:r>
            <a:r>
              <a:rPr lang="en-GB" dirty="0" err="1"/>
              <a:t>sterwarship</a:t>
            </a:r>
            <a:r>
              <a:rPr lang="en-GB" dirty="0"/>
              <a:t> ..separate function and technics</a:t>
            </a:r>
            <a:endParaRPr lang="fr-FR" dirty="0"/>
          </a:p>
          <a:p>
            <a:r>
              <a:rPr lang="en-GB" dirty="0"/>
              <a:t>Data licensing </a:t>
            </a:r>
          </a:p>
          <a:p>
            <a:r>
              <a:rPr lang="en-GB" dirty="0"/>
              <a:t>Data policies</a:t>
            </a:r>
            <a:endParaRPr lang="fr-FR" dirty="0"/>
          </a:p>
          <a:p>
            <a:r>
              <a:rPr lang="fr-FR" dirty="0" err="1"/>
              <a:t>Different</a:t>
            </a:r>
            <a:r>
              <a:rPr lang="fr-FR" dirty="0"/>
              <a:t> </a:t>
            </a:r>
            <a:r>
              <a:rPr lang="fr-FR" dirty="0" err="1"/>
              <a:t>quality</a:t>
            </a:r>
            <a:r>
              <a:rPr lang="fr-FR" dirty="0"/>
              <a:t> in data</a:t>
            </a:r>
          </a:p>
          <a:p>
            <a:pPr lvl="1"/>
            <a:r>
              <a:rPr lang="en-GB" dirty="0"/>
              <a:t>Make sure that the system can deal with different quality data</a:t>
            </a:r>
            <a:endParaRPr lang="fr-FR" dirty="0"/>
          </a:p>
          <a:p>
            <a:r>
              <a:rPr lang="en-GB" dirty="0"/>
              <a:t>Open data management. Is it different?</a:t>
            </a:r>
            <a:endParaRPr lang="fr-FR" dirty="0"/>
          </a:p>
        </p:txBody>
      </p:sp>
      <p:sp>
        <p:nvSpPr>
          <p:cNvPr id="4" name="Espace réservé du numéro de diapositive 3">
            <a:extLst>
              <a:ext uri="{FF2B5EF4-FFF2-40B4-BE49-F238E27FC236}">
                <a16:creationId xmlns:a16="http://schemas.microsoft.com/office/drawing/2014/main" xmlns="" id="{280CCD3B-A5AC-4983-B071-2212D5EB6061}"/>
              </a:ext>
            </a:extLst>
          </p:cNvPr>
          <p:cNvSpPr>
            <a:spLocks noGrp="1"/>
          </p:cNvSpPr>
          <p:nvPr>
            <p:ph type="sldNum" sz="quarter" idx="12"/>
          </p:nvPr>
        </p:nvSpPr>
        <p:spPr/>
        <p:txBody>
          <a:bodyPr/>
          <a:lstStyle/>
          <a:p>
            <a:fld id="{9259AF2F-52C6-9B46-B8B2-0579234AE62E}" type="slidenum">
              <a:rPr lang="en-US" smtClean="0"/>
              <a:pPr/>
              <a:t>7</a:t>
            </a:fld>
            <a:endParaRPr lang="en-US"/>
          </a:p>
        </p:txBody>
      </p:sp>
    </p:spTree>
    <p:extLst>
      <p:ext uri="{BB962C8B-B14F-4D97-AF65-F5344CB8AC3E}">
        <p14:creationId xmlns:p14="http://schemas.microsoft.com/office/powerpoint/2010/main" val="3568749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EA91E8B3-8290-4717-8F01-4E89DAF69ED9}"/>
              </a:ext>
            </a:extLst>
          </p:cNvPr>
          <p:cNvSpPr>
            <a:spLocks noGrp="1"/>
          </p:cNvSpPr>
          <p:nvPr>
            <p:ph type="title"/>
          </p:nvPr>
        </p:nvSpPr>
        <p:spPr/>
        <p:txBody>
          <a:bodyPr/>
          <a:lstStyle/>
          <a:p>
            <a:r>
              <a:rPr lang="fr-FR"/>
              <a:t>TT-WDP input</a:t>
            </a:r>
            <a:endParaRPr lang="fr-FR" dirty="0"/>
          </a:p>
        </p:txBody>
      </p:sp>
      <p:sp>
        <p:nvSpPr>
          <p:cNvPr id="3" name="Espace réservé du contenu 2">
            <a:extLst>
              <a:ext uri="{FF2B5EF4-FFF2-40B4-BE49-F238E27FC236}">
                <a16:creationId xmlns:a16="http://schemas.microsoft.com/office/drawing/2014/main" xmlns="" id="{364734F8-D1E4-44B9-811C-A80BB265F0AB}"/>
              </a:ext>
            </a:extLst>
          </p:cNvPr>
          <p:cNvSpPr>
            <a:spLocks noGrp="1"/>
          </p:cNvSpPr>
          <p:nvPr>
            <p:ph idx="1"/>
          </p:nvPr>
        </p:nvSpPr>
        <p:spPr/>
        <p:txBody>
          <a:bodyPr>
            <a:normAutofit fontScale="77500" lnSpcReduction="20000"/>
          </a:bodyPr>
          <a:lstStyle/>
          <a:p>
            <a:r>
              <a:rPr lang="en-GB" dirty="0"/>
              <a:t>Change management process </a:t>
            </a:r>
          </a:p>
          <a:p>
            <a:pPr lvl="1"/>
            <a:r>
              <a:rPr lang="en-GB" dirty="0"/>
              <a:t>procedural and human communication and obviously the technical aspect of data management</a:t>
            </a:r>
            <a:endParaRPr lang="fr-FR" dirty="0"/>
          </a:p>
          <a:p>
            <a:r>
              <a:rPr lang="en-GB" dirty="0"/>
              <a:t>Traceability of the management system</a:t>
            </a:r>
          </a:p>
          <a:p>
            <a:pPr lvl="1"/>
            <a:r>
              <a:rPr lang="en-GB" dirty="0"/>
              <a:t>Everything is traceable in the management system</a:t>
            </a:r>
          </a:p>
          <a:p>
            <a:r>
              <a:rPr lang="en-GB" dirty="0"/>
              <a:t>Provenance</a:t>
            </a:r>
          </a:p>
          <a:p>
            <a:r>
              <a:rPr lang="en-GB" dirty="0"/>
              <a:t>Accommodating the diversity of the members</a:t>
            </a:r>
            <a:endParaRPr lang="fr-FR" dirty="0"/>
          </a:p>
          <a:p>
            <a:r>
              <a:rPr lang="en-GB" dirty="0"/>
              <a:t>Do not forget metadata ….</a:t>
            </a:r>
            <a:endParaRPr lang="fr-FR" dirty="0"/>
          </a:p>
          <a:p>
            <a:r>
              <a:rPr lang="en-GB" dirty="0"/>
              <a:t>Initial guide identifying the most critical area allowing members to understand the key aspects of data management.</a:t>
            </a:r>
            <a:endParaRPr lang="fr-FR" dirty="0"/>
          </a:p>
          <a:p>
            <a:r>
              <a:rPr lang="en-GB" dirty="0"/>
              <a:t>Single authoritative source …. Whatever the processing </a:t>
            </a:r>
            <a:endParaRPr lang="fr-FR" dirty="0"/>
          </a:p>
        </p:txBody>
      </p:sp>
      <p:sp>
        <p:nvSpPr>
          <p:cNvPr id="4" name="Espace réservé du numéro de diapositive 3">
            <a:extLst>
              <a:ext uri="{FF2B5EF4-FFF2-40B4-BE49-F238E27FC236}">
                <a16:creationId xmlns:a16="http://schemas.microsoft.com/office/drawing/2014/main" xmlns="" id="{A64A08E1-38CA-4461-B0AB-8117D1B18B84}"/>
              </a:ext>
            </a:extLst>
          </p:cNvPr>
          <p:cNvSpPr>
            <a:spLocks noGrp="1"/>
          </p:cNvSpPr>
          <p:nvPr>
            <p:ph type="sldNum" sz="quarter" idx="12"/>
          </p:nvPr>
        </p:nvSpPr>
        <p:spPr/>
        <p:txBody>
          <a:bodyPr/>
          <a:lstStyle/>
          <a:p>
            <a:fld id="{9259AF2F-52C6-9B46-B8B2-0579234AE62E}" type="slidenum">
              <a:rPr lang="en-US" smtClean="0"/>
              <a:pPr/>
              <a:t>8</a:t>
            </a:fld>
            <a:endParaRPr lang="en-US"/>
          </a:p>
        </p:txBody>
      </p:sp>
    </p:spTree>
    <p:extLst>
      <p:ext uri="{BB962C8B-B14F-4D97-AF65-F5344CB8AC3E}">
        <p14:creationId xmlns:p14="http://schemas.microsoft.com/office/powerpoint/2010/main" val="820374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369</TotalTime>
  <Words>658</Words>
  <Application>Microsoft Office PowerPoint</Application>
  <PresentationFormat>On-screen Show (4:3)</PresentationFormat>
  <Paragraphs>69</Paragraphs>
  <Slides>9</Slides>
  <Notes>2</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blank</vt:lpstr>
      <vt:lpstr>PowerPoint Presentation</vt:lpstr>
      <vt:lpstr>Task Team on Information Management - ToRs</vt:lpstr>
      <vt:lpstr>PowerPoint Presentation</vt:lpstr>
      <vt:lpstr>Provisional timelines and workplan</vt:lpstr>
      <vt:lpstr>Provisional timelines and workplan</vt:lpstr>
      <vt:lpstr>TT-WDP Phase 2 ToRs</vt:lpstr>
      <vt:lpstr>TT-WDP input</vt:lpstr>
      <vt:lpstr>TT-WDP input</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Meeting 04</cp:lastModifiedBy>
  <cp:revision>51</cp:revision>
  <dcterms:created xsi:type="dcterms:W3CDTF">2017-08-23T09:47:05Z</dcterms:created>
  <dcterms:modified xsi:type="dcterms:W3CDTF">2017-10-05T08:01:04Z</dcterms:modified>
</cp:coreProperties>
</file>