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61" r:id="rId3"/>
    <p:sldId id="262" r:id="rId4"/>
    <p:sldId id="276" r:id="rId5"/>
    <p:sldId id="277" r:id="rId6"/>
    <p:sldId id="279" r:id="rId7"/>
    <p:sldId id="281" r:id="rId8"/>
    <p:sldId id="280" r:id="rId9"/>
    <p:sldId id="289" r:id="rId10"/>
    <p:sldId id="290" r:id="rId11"/>
    <p:sldId id="263" r:id="rId12"/>
    <p:sldId id="275" r:id="rId13"/>
    <p:sldId id="285" r:id="rId14"/>
    <p:sldId id="259" r:id="rId15"/>
    <p:sldId id="291" r:id="rId16"/>
    <p:sldId id="274" r:id="rId17"/>
    <p:sldId id="283" r:id="rId18"/>
    <p:sldId id="286" r:id="rId19"/>
    <p:sldId id="287" r:id="rId20"/>
    <p:sldId id="284" r:id="rId21"/>
    <p:sldId id="288" r:id="rId22"/>
    <p:sldId id="282" r:id="rId23"/>
    <p:sldId id="264" r:id="rId24"/>
    <p:sldId id="265" r:id="rId25"/>
    <p:sldId id="266" r:id="rId26"/>
    <p:sldId id="267" r:id="rId27"/>
    <p:sldId id="268" r:id="rId28"/>
    <p:sldId id="270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81" y="-2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64D1E-1620-49FC-AC45-84EC1B02F894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DD01D-646F-48CD-9A56-0762C32BE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712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DD01D-646F-48CD-9A56-0762C32BE6C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7513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DD01D-646F-48CD-9A56-0762C32BE6C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751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733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4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32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18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50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584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436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032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926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05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056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831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0760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941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1261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4936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627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2997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4411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07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8E38D-4181-4780-A6A3-969B36D134E3}" type="datetimeFigureOut">
              <a:rPr lang="en-US" smtClean="0"/>
              <a:t>07/03/2018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C17C1-403D-4EF4-B072-48F505D48A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539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398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dacs.org/" TargetMode="Externa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geonode.wfp.org/adam.html" TargetMode="Externa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mwf.int/en/forecasts/datasets/set-ii" TargetMode="External"/><Relationship Id="rId2" Type="http://schemas.openxmlformats.org/officeDocument/2006/relationships/hyperlink" Target="http://www.ecmwf.int/en/forecasts/datasets/set-i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ecmwf.int/en/forecasts/datasets/set-vi" TargetMode="External"/><Relationship Id="rId5" Type="http://schemas.openxmlformats.org/officeDocument/2006/relationships/hyperlink" Target="http://www.ecmwf.int/en/forecasts/datasets/set-iv" TargetMode="External"/><Relationship Id="rId4" Type="http://schemas.openxmlformats.org/officeDocument/2006/relationships/hyperlink" Target="http://www.ecmwf.int/en/forecasts/datasets/set-ii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818"/>
            <a:ext cx="9144000" cy="6864818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638175" y="609380"/>
            <a:ext cx="8472922" cy="46461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 smtClean="0">
              <a:solidFill>
                <a:srgbClr val="000090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hr-HR" sz="3600" b="1" dirty="0" smtClean="0">
                <a:solidFill>
                  <a:srgbClr val="00009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WMO</a:t>
            </a:r>
            <a:r>
              <a:rPr lang="en-US" sz="3600" b="1" dirty="0" smtClean="0">
                <a:solidFill>
                  <a:srgbClr val="00009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Global Multi-</a:t>
            </a:r>
            <a:r>
              <a:rPr lang="hr-HR" sz="3600" b="1" dirty="0" smtClean="0">
                <a:solidFill>
                  <a:srgbClr val="00009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Hazard Alert</a:t>
            </a:r>
            <a:r>
              <a:rPr lang="en-US" sz="3600" b="1" dirty="0" smtClean="0">
                <a:solidFill>
                  <a:srgbClr val="00009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System</a:t>
            </a:r>
            <a:br>
              <a:rPr lang="en-US" sz="3600" b="1" dirty="0" smtClean="0">
                <a:solidFill>
                  <a:srgbClr val="00009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3600" b="1" dirty="0" smtClean="0">
                <a:solidFill>
                  <a:srgbClr val="00009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(GMAS)</a:t>
            </a:r>
          </a:p>
          <a:p>
            <a:endParaRPr lang="fr-CH" sz="2400" b="1" dirty="0">
              <a:solidFill>
                <a:srgbClr val="000090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fr-CH" sz="2400" b="1" dirty="0" smtClean="0">
                <a:solidFill>
                  <a:srgbClr val="00009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(CBS ITT-WIS, Geneva, 7 </a:t>
            </a:r>
            <a:r>
              <a:rPr lang="fr-CH" sz="2400" b="1" dirty="0" smtClean="0">
                <a:solidFill>
                  <a:srgbClr val="00009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March 2018)</a:t>
            </a:r>
            <a:endParaRPr lang="en-GB" sz="2400" b="1" dirty="0" smtClean="0">
              <a:solidFill>
                <a:srgbClr val="000090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hr-HR" sz="2600" b="1" dirty="0" smtClean="0">
              <a:solidFill>
                <a:srgbClr val="000090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2800" b="1" dirty="0" smtClean="0">
              <a:solidFill>
                <a:srgbClr val="000090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327564" y="6529536"/>
            <a:ext cx="5367645" cy="312737"/>
          </a:xfrm>
        </p:spPr>
        <p:txBody>
          <a:bodyPr/>
          <a:lstStyle/>
          <a:p>
            <a:pPr>
              <a:defRPr/>
            </a:pPr>
            <a:r>
              <a:rPr lang="hr-HR" b="1" dirty="0" smtClean="0">
                <a:solidFill>
                  <a:schemeClr val="bg1">
                    <a:lumMod val="65000"/>
                  </a:schemeClr>
                </a:solidFill>
              </a:rPr>
              <a:t>PRA-2018 First Meeting, January</a:t>
            </a:r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hr-HR" b="1" dirty="0" smtClean="0">
                <a:solidFill>
                  <a:schemeClr val="bg1">
                    <a:lumMod val="65000"/>
                  </a:schemeClr>
                </a:solidFill>
              </a:rPr>
              <a:t> 2018, Geneva, Switzerland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86500" y="5255521"/>
            <a:ext cx="24951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dirty="0" smtClean="0"/>
              <a:t>WMO, WDS Department</a:t>
            </a:r>
          </a:p>
          <a:p>
            <a:pPr algn="ctr"/>
            <a:r>
              <a:rPr lang="sk-SK" dirty="0" smtClean="0"/>
              <a:t>Miroslav Ondráš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6381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3333FF"/>
                </a:solidFill>
              </a:rPr>
              <a:t>GMAS </a:t>
            </a:r>
            <a:r>
              <a:rPr lang="en-US" sz="3600" b="1" dirty="0" smtClean="0">
                <a:solidFill>
                  <a:srgbClr val="3333FF"/>
                </a:solidFill>
              </a:rPr>
              <a:t>Vision (EC-69)</a:t>
            </a:r>
            <a:endParaRPr lang="en-US" sz="3600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r>
              <a:rPr lang="en-US" dirty="0"/>
              <a:t>To be recognized </a:t>
            </a:r>
            <a:r>
              <a:rPr lang="en-US" b="1" dirty="0"/>
              <a:t>globally</a:t>
            </a:r>
            <a:r>
              <a:rPr lang="en-US" dirty="0"/>
              <a:t> </a:t>
            </a:r>
            <a:endParaRPr lang="hr-HR" dirty="0"/>
          </a:p>
          <a:p>
            <a:pPr marL="114300" indent="0" algn="ctr">
              <a:spcBef>
                <a:spcPts val="1200"/>
              </a:spcBef>
              <a:buNone/>
            </a:pPr>
            <a:r>
              <a:rPr lang="en-US" dirty="0"/>
              <a:t>by </a:t>
            </a:r>
            <a:r>
              <a:rPr lang="en-US" b="1" dirty="0"/>
              <a:t>decision makers </a:t>
            </a:r>
            <a:endParaRPr lang="hr-HR" b="1" dirty="0"/>
          </a:p>
          <a:p>
            <a:pPr marL="114300" indent="0" algn="ctr">
              <a:spcBef>
                <a:spcPts val="1200"/>
              </a:spcBef>
              <a:buNone/>
            </a:pPr>
            <a:r>
              <a:rPr lang="en-US" dirty="0"/>
              <a:t>as a </a:t>
            </a:r>
            <a:r>
              <a:rPr lang="en-US" b="1" dirty="0"/>
              <a:t>resource</a:t>
            </a:r>
            <a:r>
              <a:rPr lang="en-US" dirty="0"/>
              <a:t> </a:t>
            </a:r>
            <a:endParaRPr lang="hr-HR" dirty="0"/>
          </a:p>
          <a:p>
            <a:pPr marL="114300" indent="0" algn="ctr">
              <a:spcBef>
                <a:spcPts val="1200"/>
              </a:spcBef>
              <a:buNone/>
            </a:pPr>
            <a:r>
              <a:rPr lang="en-US" dirty="0"/>
              <a:t>of </a:t>
            </a:r>
            <a:r>
              <a:rPr lang="en-US" b="1" dirty="0"/>
              <a:t>authoritative warnings </a:t>
            </a:r>
            <a:r>
              <a:rPr lang="en-US" dirty="0"/>
              <a:t>and </a:t>
            </a:r>
            <a:r>
              <a:rPr lang="en-US" b="1" dirty="0"/>
              <a:t>information</a:t>
            </a:r>
            <a:r>
              <a:rPr lang="en-US" dirty="0"/>
              <a:t> related to </a:t>
            </a:r>
            <a:r>
              <a:rPr lang="en-US" b="1" dirty="0"/>
              <a:t>high-impact</a:t>
            </a:r>
            <a:endParaRPr lang="hr-HR" b="1" dirty="0"/>
          </a:p>
          <a:p>
            <a:pPr marL="114300" indent="0" algn="ctr">
              <a:spcBef>
                <a:spcPts val="1200"/>
              </a:spcBef>
              <a:buNone/>
            </a:pPr>
            <a:r>
              <a:rPr lang="en-US" i="1" dirty="0"/>
              <a:t>weather</a:t>
            </a:r>
            <a:r>
              <a:rPr lang="en-US" dirty="0"/>
              <a:t>, </a:t>
            </a:r>
            <a:r>
              <a:rPr lang="en-US" i="1" dirty="0"/>
              <a:t>water</a:t>
            </a:r>
            <a:r>
              <a:rPr lang="en-US" dirty="0"/>
              <a:t>, </a:t>
            </a:r>
            <a:r>
              <a:rPr lang="en-US" i="1" dirty="0"/>
              <a:t>ocean</a:t>
            </a:r>
            <a:r>
              <a:rPr lang="en-US" dirty="0"/>
              <a:t> and </a:t>
            </a:r>
            <a:r>
              <a:rPr lang="en-US" i="1" dirty="0"/>
              <a:t>climate</a:t>
            </a:r>
            <a:r>
              <a:rPr lang="en-US" dirty="0"/>
              <a:t> </a:t>
            </a:r>
            <a:r>
              <a:rPr lang="en-US" b="1" dirty="0"/>
              <a:t>events</a:t>
            </a:r>
            <a:endParaRPr lang="hr-HR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68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rgbClr val="3333FF"/>
                </a:solidFill>
              </a:rPr>
              <a:t>User requirements – WMO Members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Several </a:t>
            </a:r>
            <a:r>
              <a:rPr lang="en-US" sz="2400" b="1" dirty="0" smtClean="0">
                <a:solidFill>
                  <a:srgbClr val="FF0000"/>
                </a:solidFill>
              </a:rPr>
              <a:t>surveys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/>
              <a:t>conducted </a:t>
            </a:r>
            <a:r>
              <a:rPr lang="en-US" sz="2400" dirty="0" smtClean="0"/>
              <a:t>to </a:t>
            </a:r>
            <a:r>
              <a:rPr lang="en-US" sz="2400" dirty="0"/>
              <a:t>evaluate </a:t>
            </a:r>
            <a:r>
              <a:rPr lang="en-US" sz="2400" dirty="0" smtClean="0"/>
              <a:t>Members</a:t>
            </a:r>
            <a:r>
              <a:rPr lang="fr-CH" sz="2400" dirty="0" smtClean="0"/>
              <a:t>’</a:t>
            </a:r>
            <a:r>
              <a:rPr lang="en-US" sz="2400" dirty="0" smtClean="0"/>
              <a:t> capacities</a:t>
            </a:r>
            <a:r>
              <a:rPr lang="en-US" sz="2400" dirty="0"/>
              <a:t>, </a:t>
            </a:r>
            <a:r>
              <a:rPr lang="en-US" sz="2400" b="1" dirty="0">
                <a:solidFill>
                  <a:srgbClr val="FF0000"/>
                </a:solidFill>
              </a:rPr>
              <a:t>gaps and needs </a:t>
            </a:r>
            <a:r>
              <a:rPr lang="en-US" sz="2400" dirty="0"/>
              <a:t>to support </a:t>
            </a:r>
            <a:r>
              <a:rPr lang="en-US" sz="2400" dirty="0" smtClean="0"/>
              <a:t>DRR </a:t>
            </a:r>
            <a:r>
              <a:rPr lang="en-US" sz="2400" dirty="0"/>
              <a:t>in their respective </a:t>
            </a:r>
            <a:r>
              <a:rPr lang="en-US" sz="2400" dirty="0" smtClean="0"/>
              <a:t>countries in 2006-7, 2009-11:</a:t>
            </a:r>
          </a:p>
          <a:p>
            <a:r>
              <a:rPr lang="en-US" sz="2400" dirty="0" smtClean="0"/>
              <a:t>Many NMHSs </a:t>
            </a:r>
            <a:r>
              <a:rPr lang="en-US" sz="2400" dirty="0"/>
              <a:t>face significant </a:t>
            </a:r>
            <a:r>
              <a:rPr lang="en-US" sz="2400" b="1" dirty="0">
                <a:solidFill>
                  <a:srgbClr val="FF0000"/>
                </a:solidFill>
              </a:rPr>
              <a:t>challenges</a:t>
            </a:r>
            <a:r>
              <a:rPr lang="en-US" sz="2400" dirty="0"/>
              <a:t> related to coordination and/or collaboration with </a:t>
            </a:r>
            <a:r>
              <a:rPr lang="en-US" sz="2400" b="1" dirty="0" smtClean="0">
                <a:solidFill>
                  <a:srgbClr val="FF0000"/>
                </a:solidFill>
              </a:rPr>
              <a:t>neighboring </a:t>
            </a:r>
            <a:r>
              <a:rPr lang="en-US" sz="2400" b="1" dirty="0">
                <a:solidFill>
                  <a:srgbClr val="FF0000"/>
                </a:solidFill>
              </a:rPr>
              <a:t>countries</a:t>
            </a:r>
            <a:r>
              <a:rPr lang="en-US" sz="2400" dirty="0"/>
              <a:t> for the issuance of watches and </a:t>
            </a:r>
            <a:r>
              <a:rPr lang="en-US" sz="2400" dirty="0" smtClean="0"/>
              <a:t>warnings;</a:t>
            </a:r>
          </a:p>
          <a:p>
            <a:r>
              <a:rPr lang="en-US" sz="2400" dirty="0" smtClean="0"/>
              <a:t>The </a:t>
            </a:r>
            <a:r>
              <a:rPr lang="en-US" sz="2400" dirty="0"/>
              <a:t>vast majority of members (over </a:t>
            </a:r>
            <a:r>
              <a:rPr lang="en-US" sz="2400" b="1" dirty="0">
                <a:solidFill>
                  <a:srgbClr val="FF0000"/>
                </a:solidFill>
              </a:rPr>
              <a:t>90%</a:t>
            </a:r>
            <a:r>
              <a:rPr lang="en-US" sz="2400" dirty="0"/>
              <a:t> of survey responses) highlighted their need for </a:t>
            </a:r>
            <a:r>
              <a:rPr lang="en-US" sz="2400" b="1" dirty="0">
                <a:solidFill>
                  <a:srgbClr val="FF0000"/>
                </a:solidFill>
              </a:rPr>
              <a:t>improved coordination</a:t>
            </a:r>
            <a:r>
              <a:rPr lang="en-US" sz="2400" dirty="0"/>
              <a:t> with </a:t>
            </a:r>
            <a:r>
              <a:rPr lang="en-US" sz="2400" b="1" dirty="0" smtClean="0">
                <a:solidFill>
                  <a:srgbClr val="FF0000"/>
                </a:solidFill>
              </a:rPr>
              <a:t>RSMCs </a:t>
            </a:r>
            <a:r>
              <a:rPr lang="en-US" sz="2400" dirty="0"/>
              <a:t>and </a:t>
            </a:r>
            <a:r>
              <a:rPr lang="en-US" sz="2400" dirty="0" smtClean="0"/>
              <a:t>neighboring </a:t>
            </a:r>
            <a:r>
              <a:rPr lang="en-US" sz="2400" b="1" dirty="0">
                <a:solidFill>
                  <a:srgbClr val="FF0000"/>
                </a:solidFill>
              </a:rPr>
              <a:t>NMHSs</a:t>
            </a:r>
            <a:r>
              <a:rPr lang="en-US" sz="2400" dirty="0"/>
              <a:t> in relation to watches and </a:t>
            </a:r>
            <a:r>
              <a:rPr lang="en-US" sz="2400" dirty="0" smtClean="0"/>
              <a:t>warnings;</a:t>
            </a:r>
          </a:p>
          <a:p>
            <a:r>
              <a:rPr lang="en-US" sz="2400" dirty="0" smtClean="0"/>
              <a:t>NMHSs </a:t>
            </a:r>
            <a:r>
              <a:rPr lang="en-US" sz="2400" dirty="0"/>
              <a:t>drew attention to </a:t>
            </a:r>
            <a:r>
              <a:rPr lang="en-US" sz="2400" b="1" dirty="0">
                <a:solidFill>
                  <a:srgbClr val="FF0000"/>
                </a:solidFill>
              </a:rPr>
              <a:t>problems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that arise when </a:t>
            </a:r>
            <a:r>
              <a:rPr lang="en-US" sz="2400" b="1" dirty="0">
                <a:solidFill>
                  <a:srgbClr val="FF0000"/>
                </a:solidFill>
              </a:rPr>
              <a:t>private companies </a:t>
            </a:r>
            <a:r>
              <a:rPr lang="en-US" sz="2400" dirty="0"/>
              <a:t>issue warnings that may, or appear to, conflict with NMHS </a:t>
            </a:r>
            <a:r>
              <a:rPr lang="en-US" sz="2400" dirty="0" smtClean="0"/>
              <a:t>warnings.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7251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rgbClr val="3333FF"/>
                </a:solidFill>
              </a:rPr>
              <a:t>User requirements – Humanitarian Agencies  </a:t>
            </a:r>
            <a:r>
              <a:rPr lang="fr-CH" sz="3600" b="1" dirty="0" smtClean="0">
                <a:solidFill>
                  <a:srgbClr val="3333FF"/>
                </a:solidFill>
              </a:rPr>
              <a:t>#1</a:t>
            </a:r>
            <a:r>
              <a:rPr lang="en-GB" sz="3600" b="1" dirty="0" smtClean="0">
                <a:solidFill>
                  <a:srgbClr val="3333FF"/>
                </a:solidFill>
              </a:rPr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Engagements</a:t>
            </a:r>
            <a:r>
              <a:rPr lang="en-US" sz="2800" dirty="0" smtClean="0"/>
              <a:t> with Humanitarian Agencies (2009-2012):</a:t>
            </a:r>
          </a:p>
          <a:p>
            <a:r>
              <a:rPr lang="en-US" sz="2400" dirty="0" smtClean="0"/>
              <a:t>Meteorological </a:t>
            </a:r>
            <a:r>
              <a:rPr lang="en-US" sz="2400" dirty="0"/>
              <a:t>Services for Improved Humanitarian Emergency Contingency Planning and Response” was held at the WMO headquarters, in </a:t>
            </a:r>
            <a:r>
              <a:rPr lang="en-US" sz="2400" dirty="0" smtClean="0"/>
              <a:t>Geneva, </a:t>
            </a:r>
            <a:r>
              <a:rPr lang="en-US" sz="2400" dirty="0"/>
              <a:t>April </a:t>
            </a:r>
            <a:r>
              <a:rPr lang="en-US" sz="2400" dirty="0" smtClean="0"/>
              <a:t>2009;</a:t>
            </a:r>
          </a:p>
          <a:p>
            <a:r>
              <a:rPr lang="en-US" sz="2400" dirty="0" smtClean="0"/>
              <a:t>Extensive survey of RQ of humanitarian agencies, 2010;</a:t>
            </a:r>
          </a:p>
          <a:p>
            <a:r>
              <a:rPr lang="en-US" sz="2400" dirty="0" smtClean="0"/>
              <a:t>Task Team of the Meteorological, Hydrological and Climate Services for Improved Humanitarian Planning and Response, Geneva, September 2010;</a:t>
            </a:r>
          </a:p>
          <a:p>
            <a:r>
              <a:rPr lang="en-US" sz="2400" dirty="0" smtClean="0"/>
              <a:t>Consultant</a:t>
            </a:r>
            <a:r>
              <a:rPr lang="fr-CH" sz="2400" dirty="0" smtClean="0"/>
              <a:t>’</a:t>
            </a:r>
            <a:r>
              <a:rPr lang="en-US" sz="2400" dirty="0" smtClean="0"/>
              <a:t>s report on Climate and Weather Information Services for HA, July 2012.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802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rgbClr val="3333FF"/>
                </a:solidFill>
              </a:rPr>
              <a:t>User requirements – Humanitarian Agencies </a:t>
            </a:r>
            <a:r>
              <a:rPr lang="fr-CH" sz="3600" b="1" dirty="0" smtClean="0">
                <a:solidFill>
                  <a:srgbClr val="3333FF"/>
                </a:solidFill>
              </a:rPr>
              <a:t>#2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006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400" b="1" dirty="0" smtClean="0"/>
              <a:t>Findings</a:t>
            </a:r>
            <a:r>
              <a:rPr lang="en-US" sz="2400" dirty="0" smtClean="0"/>
              <a:t>:</a:t>
            </a:r>
          </a:p>
          <a:p>
            <a:r>
              <a:rPr lang="en-US" sz="2400" dirty="0" smtClean="0"/>
              <a:t>HA require met/hydro/climate information for: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Emergency</a:t>
            </a:r>
            <a:r>
              <a:rPr lang="en-US" sz="2000" dirty="0" smtClean="0"/>
              <a:t> preparedness,</a:t>
            </a:r>
          </a:p>
          <a:p>
            <a:pPr lvl="1"/>
            <a:r>
              <a:rPr lang="en-US" sz="2000" dirty="0" smtClean="0">
                <a:solidFill>
                  <a:srgbClr val="FF0000"/>
                </a:solidFill>
              </a:rPr>
              <a:t>Operation</a:t>
            </a:r>
            <a:r>
              <a:rPr lang="en-US" sz="2000" dirty="0" smtClean="0"/>
              <a:t> and logistics planning,</a:t>
            </a:r>
          </a:p>
          <a:p>
            <a:pPr lvl="1"/>
            <a:r>
              <a:rPr lang="en-US" sz="2000" dirty="0" smtClean="0"/>
              <a:t>Long-term </a:t>
            </a:r>
            <a:r>
              <a:rPr lang="en-US" sz="2000" dirty="0" smtClean="0">
                <a:solidFill>
                  <a:srgbClr val="FF0000"/>
                </a:solidFill>
              </a:rPr>
              <a:t>strategic planning</a:t>
            </a:r>
            <a:r>
              <a:rPr lang="en-US" sz="2000" dirty="0"/>
              <a:t>,</a:t>
            </a:r>
            <a:endParaRPr lang="en-US" sz="2000" dirty="0" smtClean="0"/>
          </a:p>
          <a:p>
            <a:r>
              <a:rPr lang="en-US" sz="2400" dirty="0" smtClean="0"/>
              <a:t>HA have </a:t>
            </a:r>
            <a:r>
              <a:rPr lang="en-US" sz="2400" b="1" dirty="0" smtClean="0">
                <a:solidFill>
                  <a:srgbClr val="FF0000"/>
                </a:solidFill>
              </a:rPr>
              <a:t>different needs </a:t>
            </a:r>
            <a:r>
              <a:rPr lang="en-US" sz="2400" dirty="0" smtClean="0"/>
              <a:t>for </a:t>
            </a:r>
            <a:r>
              <a:rPr lang="en-US" sz="2400" dirty="0"/>
              <a:t>met/hydro/climate </a:t>
            </a:r>
            <a:r>
              <a:rPr lang="en-US" sz="2400" dirty="0" smtClean="0"/>
              <a:t>information:</a:t>
            </a:r>
          </a:p>
          <a:p>
            <a:pPr lvl="1"/>
            <a:r>
              <a:rPr lang="en-US" sz="2000" dirty="0" smtClean="0"/>
              <a:t>Geographical scales: vary </a:t>
            </a:r>
            <a:r>
              <a:rPr lang="en-US" sz="2000" dirty="0"/>
              <a:t>from location </a:t>
            </a:r>
            <a:r>
              <a:rPr lang="en-US" sz="2000" b="1" dirty="0">
                <a:solidFill>
                  <a:srgbClr val="FF0000"/>
                </a:solidFill>
              </a:rPr>
              <a:t>specific to large </a:t>
            </a:r>
            <a:r>
              <a:rPr lang="en-US" sz="2000" b="1" dirty="0" smtClean="0">
                <a:solidFill>
                  <a:srgbClr val="FF0000"/>
                </a:solidFill>
              </a:rPr>
              <a:t>scales</a:t>
            </a:r>
            <a:r>
              <a:rPr lang="en-US" sz="2000" dirty="0" smtClean="0"/>
              <a:t>,</a:t>
            </a:r>
          </a:p>
          <a:p>
            <a:pPr lvl="1"/>
            <a:r>
              <a:rPr lang="en-US" sz="2000" dirty="0" smtClean="0"/>
              <a:t>Temporal </a:t>
            </a:r>
            <a:r>
              <a:rPr lang="en-US" sz="2000" dirty="0"/>
              <a:t>resolution vary from the </a:t>
            </a:r>
            <a:r>
              <a:rPr lang="en-US" sz="2000" b="1" dirty="0">
                <a:solidFill>
                  <a:srgbClr val="FF0000"/>
                </a:solidFill>
              </a:rPr>
              <a:t>next hour to decadal or longer time scales</a:t>
            </a:r>
            <a:r>
              <a:rPr lang="en-US" sz="2000" dirty="0"/>
              <a:t>, including the need for understanding the impacts of </a:t>
            </a:r>
            <a:r>
              <a:rPr lang="en-US" sz="2000" b="1" dirty="0">
                <a:solidFill>
                  <a:srgbClr val="FF0000"/>
                </a:solidFill>
              </a:rPr>
              <a:t>climate change</a:t>
            </a:r>
            <a:r>
              <a:rPr lang="en-US" sz="2000" dirty="0"/>
              <a:t> for the development of long-term DRR </a:t>
            </a:r>
            <a:r>
              <a:rPr lang="en-US" sz="2000" dirty="0" smtClean="0"/>
              <a:t>strategies,</a:t>
            </a:r>
          </a:p>
          <a:p>
            <a:pPr lvl="1"/>
            <a:r>
              <a:rPr lang="en-US" sz="2000" dirty="0" smtClean="0"/>
              <a:t>Information to be presented </a:t>
            </a:r>
            <a:r>
              <a:rPr lang="en-US" sz="2000" dirty="0"/>
              <a:t>in an </a:t>
            </a:r>
            <a:r>
              <a:rPr lang="en-US" sz="2000" dirty="0">
                <a:solidFill>
                  <a:srgbClr val="FF0000"/>
                </a:solidFill>
              </a:rPr>
              <a:t>understandable</a:t>
            </a:r>
            <a:r>
              <a:rPr lang="en-US" sz="2000" dirty="0"/>
              <a:t> </a:t>
            </a:r>
            <a:r>
              <a:rPr lang="en-US" sz="2000" dirty="0" smtClean="0"/>
              <a:t>language,</a:t>
            </a:r>
          </a:p>
          <a:p>
            <a:pPr lvl="1"/>
            <a:r>
              <a:rPr lang="en-US" sz="2000" b="1" dirty="0" smtClean="0">
                <a:solidFill>
                  <a:srgbClr val="FF0000"/>
                </a:solidFill>
              </a:rPr>
              <a:t>Impacts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and recommendations are required,</a:t>
            </a:r>
          </a:p>
          <a:p>
            <a:pPr lvl="1"/>
            <a:r>
              <a:rPr lang="en-US" sz="2000" b="1" dirty="0" smtClean="0">
                <a:solidFill>
                  <a:srgbClr val="FF0000"/>
                </a:solidFill>
              </a:rPr>
              <a:t>Dual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communication is needed, including expertise to </a:t>
            </a:r>
            <a:r>
              <a:rPr lang="en-US" sz="2000" b="1" dirty="0" smtClean="0">
                <a:solidFill>
                  <a:srgbClr val="FF0000"/>
                </a:solidFill>
              </a:rPr>
              <a:t>interpret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products, </a:t>
            </a:r>
          </a:p>
          <a:p>
            <a:r>
              <a:rPr lang="en-US" sz="2400" dirty="0" smtClean="0"/>
              <a:t>UR differ </a:t>
            </a:r>
            <a:r>
              <a:rPr lang="en-US" sz="2400" dirty="0"/>
              <a:t>from agency to agency and from country to </a:t>
            </a:r>
            <a:r>
              <a:rPr lang="en-US" sz="2400" dirty="0" smtClean="0"/>
              <a:t>country:</a:t>
            </a:r>
          </a:p>
          <a:p>
            <a:pPr lvl="1"/>
            <a:r>
              <a:rPr lang="en-US" sz="2000" dirty="0" smtClean="0"/>
              <a:t> HAs agreed that a </a:t>
            </a:r>
            <a:r>
              <a:rPr lang="en-US" sz="2000" dirty="0"/>
              <a:t>set </a:t>
            </a:r>
            <a:r>
              <a:rPr lang="en-US" sz="2000" dirty="0" smtClean="0"/>
              <a:t>of </a:t>
            </a:r>
            <a:r>
              <a:rPr lang="en-US" sz="2000" b="1" dirty="0">
                <a:solidFill>
                  <a:srgbClr val="FF0000"/>
                </a:solidFill>
              </a:rPr>
              <a:t>core products </a:t>
            </a:r>
            <a:r>
              <a:rPr lang="en-US" sz="2000" dirty="0"/>
              <a:t>and services </a:t>
            </a:r>
            <a:r>
              <a:rPr lang="en-US" sz="2000" dirty="0" smtClean="0"/>
              <a:t>could </a:t>
            </a:r>
            <a:r>
              <a:rPr lang="en-US" sz="2000" dirty="0"/>
              <a:t>be useful to all </a:t>
            </a:r>
            <a:r>
              <a:rPr lang="en-US" sz="2000" dirty="0" smtClean="0"/>
              <a:t>HAs,  </a:t>
            </a:r>
          </a:p>
          <a:p>
            <a:pPr lvl="1"/>
            <a:r>
              <a:rPr lang="en-US" sz="2000" dirty="0" smtClean="0"/>
              <a:t>Task Team was expected to identify </a:t>
            </a:r>
            <a:r>
              <a:rPr lang="en-US" sz="2000" dirty="0"/>
              <a:t>these core </a:t>
            </a:r>
            <a:r>
              <a:rPr lang="en-US" sz="2000" dirty="0" smtClean="0"/>
              <a:t>products (</a:t>
            </a:r>
            <a:r>
              <a:rPr lang="en-US" sz="2000" b="1" dirty="0" smtClean="0"/>
              <a:t>not yet done</a:t>
            </a:r>
            <a:r>
              <a:rPr lang="en-US" sz="2000" dirty="0" smtClean="0"/>
              <a:t>),</a:t>
            </a:r>
          </a:p>
          <a:p>
            <a:r>
              <a:rPr lang="en-US" sz="2400" dirty="0" smtClean="0"/>
              <a:t>Need to </a:t>
            </a:r>
            <a:r>
              <a:rPr lang="en-US" sz="2400" dirty="0"/>
              <a:t>improve consistency </a:t>
            </a:r>
            <a:r>
              <a:rPr lang="en-US" sz="2400" dirty="0" smtClean="0"/>
              <a:t>to remove </a:t>
            </a:r>
            <a:r>
              <a:rPr lang="en-US" sz="2400" b="1" dirty="0" smtClean="0">
                <a:solidFill>
                  <a:srgbClr val="FF0000"/>
                </a:solidFill>
              </a:rPr>
              <a:t>discrepancies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/>
              <a:t>between the global, regional and national </a:t>
            </a:r>
            <a:r>
              <a:rPr lang="en-US" sz="2400" dirty="0" smtClean="0"/>
              <a:t>scales,</a:t>
            </a:r>
          </a:p>
          <a:p>
            <a:r>
              <a:rPr lang="en-US" sz="2400" dirty="0" smtClean="0"/>
              <a:t>Need </a:t>
            </a:r>
            <a:r>
              <a:rPr lang="en-US" sz="2400" dirty="0"/>
              <a:t>for </a:t>
            </a:r>
            <a:r>
              <a:rPr lang="en-US" sz="2400" b="1" dirty="0" smtClean="0">
                <a:solidFill>
                  <a:srgbClr val="FF0000"/>
                </a:solidFill>
              </a:rPr>
              <a:t>authoritative </a:t>
            </a:r>
            <a:r>
              <a:rPr lang="en-US" sz="2400" b="1" dirty="0">
                <a:solidFill>
                  <a:srgbClr val="FF0000"/>
                </a:solidFill>
              </a:rPr>
              <a:t>met/hydro/climate </a:t>
            </a:r>
            <a:r>
              <a:rPr lang="en-US" sz="2400" b="1" dirty="0" smtClean="0">
                <a:solidFill>
                  <a:srgbClr val="FF0000"/>
                </a:solidFill>
              </a:rPr>
              <a:t>information,</a:t>
            </a: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1435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solidFill>
                  <a:srgbClr val="3333FF"/>
                </a:solidFill>
              </a:rPr>
              <a:t>User requirements – Humanitarian Agencies </a:t>
            </a:r>
            <a:r>
              <a:rPr lang="fr-CH" sz="3200" b="1" dirty="0" smtClean="0">
                <a:solidFill>
                  <a:srgbClr val="3333FF"/>
                </a:solidFill>
              </a:rPr>
              <a:t>#3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 smtClean="0"/>
              <a:t>Findings (contd.)</a:t>
            </a:r>
            <a:r>
              <a:rPr lang="en-US" sz="2800" dirty="0" smtClean="0"/>
              <a:t>:</a:t>
            </a:r>
          </a:p>
          <a:p>
            <a:r>
              <a:rPr lang="en-US" sz="2400" dirty="0" smtClean="0"/>
              <a:t>A report (2011) identified </a:t>
            </a:r>
            <a:r>
              <a:rPr lang="en-US" sz="2400" b="1" dirty="0" smtClean="0">
                <a:solidFill>
                  <a:srgbClr val="FF0000"/>
                </a:solidFill>
              </a:rPr>
              <a:t>how </a:t>
            </a:r>
            <a:r>
              <a:rPr lang="en-US" sz="2400" b="1" dirty="0">
                <a:solidFill>
                  <a:srgbClr val="FF0000"/>
                </a:solidFill>
              </a:rPr>
              <a:t>the WMO </a:t>
            </a:r>
            <a:r>
              <a:rPr lang="en-US" sz="2400" dirty="0"/>
              <a:t>Network of NMHSs, RSMCs and RCCs </a:t>
            </a:r>
            <a:r>
              <a:rPr lang="en-US" sz="2400" b="1" dirty="0">
                <a:solidFill>
                  <a:srgbClr val="FF0000"/>
                </a:solidFill>
              </a:rPr>
              <a:t>could support </a:t>
            </a:r>
            <a:r>
              <a:rPr lang="en-US" sz="2400" b="1" dirty="0" smtClean="0">
                <a:solidFill>
                  <a:srgbClr val="FF0000"/>
                </a:solidFill>
              </a:rPr>
              <a:t>HAs </a:t>
            </a:r>
            <a:r>
              <a:rPr lang="en-US" sz="2400" dirty="0" smtClean="0"/>
              <a:t>with </a:t>
            </a:r>
            <a:r>
              <a:rPr lang="en-US" sz="2400" dirty="0"/>
              <a:t>respect to the provision of met/hydro/climate products </a:t>
            </a:r>
            <a:r>
              <a:rPr lang="en-US" sz="2400" dirty="0" smtClean="0"/>
              <a:t>and services:</a:t>
            </a:r>
          </a:p>
          <a:p>
            <a:pPr lvl="1"/>
            <a:r>
              <a:rPr lang="en-US" sz="2200" dirty="0"/>
              <a:t>Outlined the weather and </a:t>
            </a:r>
            <a:r>
              <a:rPr lang="en-US" sz="2200" b="1" dirty="0">
                <a:solidFill>
                  <a:srgbClr val="FF0000"/>
                </a:solidFill>
              </a:rPr>
              <a:t>climate monitoring and forecast products and services</a:t>
            </a:r>
            <a:r>
              <a:rPr lang="en-US" sz="2200" dirty="0"/>
              <a:t> </a:t>
            </a:r>
            <a:r>
              <a:rPr lang="en-US" sz="2200" dirty="0" smtClean="0"/>
              <a:t>(</a:t>
            </a:r>
            <a:r>
              <a:rPr lang="en-US" sz="2200" dirty="0"/>
              <a:t>global and regional </a:t>
            </a:r>
            <a:r>
              <a:rPr lang="en-US" sz="2200" dirty="0" smtClean="0"/>
              <a:t>scales) available </a:t>
            </a:r>
            <a:r>
              <a:rPr lang="en-US" sz="2200" dirty="0"/>
              <a:t>to the HA community through the WMO </a:t>
            </a:r>
            <a:r>
              <a:rPr lang="en-US" sz="2200" dirty="0" smtClean="0"/>
              <a:t>RSMCs, RCCs </a:t>
            </a:r>
            <a:r>
              <a:rPr lang="en-US" sz="2200" dirty="0"/>
              <a:t>and the </a:t>
            </a:r>
            <a:r>
              <a:rPr lang="en-US" sz="2200" dirty="0" smtClean="0"/>
              <a:t>NMHS,</a:t>
            </a:r>
          </a:p>
          <a:p>
            <a:pPr lvl="1"/>
            <a:r>
              <a:rPr lang="en-US" sz="2200" dirty="0"/>
              <a:t>Mapped the products and services by categories </a:t>
            </a:r>
            <a:r>
              <a:rPr lang="en-US" sz="2200" b="1" dirty="0">
                <a:solidFill>
                  <a:srgbClr val="FF0000"/>
                </a:solidFill>
              </a:rPr>
              <a:t>of major meteorological hazards</a:t>
            </a:r>
            <a:r>
              <a:rPr lang="en-US" sz="2200" dirty="0"/>
              <a:t>, and high impact weather- and climate related </a:t>
            </a:r>
            <a:r>
              <a:rPr lang="en-US" sz="2200" dirty="0" smtClean="0"/>
              <a:t>phenomena, inter </a:t>
            </a:r>
            <a:r>
              <a:rPr lang="en-US" sz="2200" dirty="0"/>
              <a:t>alia: </a:t>
            </a:r>
            <a:endParaRPr lang="en-US" sz="2200" dirty="0" smtClean="0"/>
          </a:p>
          <a:p>
            <a:pPr lvl="2"/>
            <a:r>
              <a:rPr lang="en-US" sz="2000" dirty="0" smtClean="0"/>
              <a:t>tropical </a:t>
            </a:r>
            <a:r>
              <a:rPr lang="en-US" sz="2000" dirty="0"/>
              <a:t>cyclones, </a:t>
            </a:r>
            <a:r>
              <a:rPr lang="en-US" sz="2000" dirty="0" smtClean="0"/>
              <a:t>severe </a:t>
            </a:r>
            <a:r>
              <a:rPr lang="en-US" sz="2000" dirty="0"/>
              <a:t>thunderstorms, </a:t>
            </a:r>
            <a:r>
              <a:rPr lang="en-US" sz="2000" dirty="0" smtClean="0"/>
              <a:t>flash </a:t>
            </a:r>
            <a:r>
              <a:rPr lang="en-US" sz="2000" dirty="0"/>
              <a:t>floods, protracted dry spells, droughts, heat waves, cold spells, severe winter weather, wild </a:t>
            </a:r>
            <a:r>
              <a:rPr lang="en-US" sz="2000" dirty="0" smtClean="0"/>
              <a:t>fires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090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solidFill>
                  <a:srgbClr val="3333FF"/>
                </a:solidFill>
              </a:rPr>
              <a:t>User requirements – UN </a:t>
            </a:r>
            <a:r>
              <a:rPr lang="fr-CH" sz="3200" b="1" dirty="0">
                <a:solidFill>
                  <a:srgbClr val="3333FF"/>
                </a:solidFill>
              </a:rPr>
              <a:t>#1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24744"/>
            <a:ext cx="8568952" cy="50014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Engagement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with </a:t>
            </a:r>
            <a:r>
              <a:rPr lang="en-US" sz="2400" b="1" dirty="0" smtClean="0"/>
              <a:t>UN Operations and Crisis Centre (UNOCC)</a:t>
            </a:r>
            <a:r>
              <a:rPr lang="en-US" sz="2400" dirty="0" smtClean="0"/>
              <a:t>:</a:t>
            </a:r>
          </a:p>
          <a:p>
            <a:r>
              <a:rPr lang="en-GB" sz="2400" dirty="0" smtClean="0"/>
              <a:t>Secondment of WMO expert in October 2017 by Laura Paterson (UKMO Chief forecaster)</a:t>
            </a:r>
          </a:p>
          <a:p>
            <a:r>
              <a:rPr lang="en-GB" sz="2400" dirty="0" smtClean="0"/>
              <a:t>Findings:</a:t>
            </a:r>
          </a:p>
          <a:p>
            <a:pPr lvl="1"/>
            <a:r>
              <a:rPr lang="en-US" sz="2000" dirty="0"/>
              <a:t>UNOCC primarily serve as a briefing function for the Senior UN Leadership</a:t>
            </a:r>
            <a:endParaRPr lang="en-GB" sz="2000" dirty="0" smtClean="0"/>
          </a:p>
          <a:p>
            <a:pPr lvl="1"/>
            <a:r>
              <a:rPr lang="en-US" sz="2000" dirty="0"/>
              <a:t>UNOCC currently rely on UNOCHA to provide meteorological information in respect of humanitarian crisis</a:t>
            </a:r>
            <a:endParaRPr lang="en-GB" sz="2000" dirty="0" smtClean="0"/>
          </a:p>
          <a:p>
            <a:pPr lvl="1"/>
            <a:r>
              <a:rPr lang="en-GB" sz="2000" b="1" dirty="0" smtClean="0">
                <a:solidFill>
                  <a:srgbClr val="FF0000"/>
                </a:solidFill>
              </a:rPr>
              <a:t>Difficulties</a:t>
            </a:r>
            <a:r>
              <a:rPr lang="en-GB" sz="2000" dirty="0" smtClean="0">
                <a:solidFill>
                  <a:srgbClr val="FF0000"/>
                </a:solidFill>
              </a:rPr>
              <a:t> to access information </a:t>
            </a:r>
            <a:r>
              <a:rPr lang="en-GB" sz="2000" dirty="0" smtClean="0"/>
              <a:t>form WMO Members</a:t>
            </a:r>
            <a:r>
              <a:rPr lang="fr-CH" sz="2000" dirty="0" smtClean="0"/>
              <a:t>’</a:t>
            </a:r>
            <a:r>
              <a:rPr lang="en-GB" sz="2000" dirty="0" smtClean="0"/>
              <a:t> website, a central repository would be useful to access all authoritative information</a:t>
            </a:r>
          </a:p>
          <a:p>
            <a:pPr lvl="1"/>
            <a:r>
              <a:rPr lang="en-US" sz="2000" dirty="0" smtClean="0"/>
              <a:t>Knowledge is needed on </a:t>
            </a:r>
            <a:r>
              <a:rPr lang="en-US" sz="2000" dirty="0"/>
              <a:t>how weather and climate affect the work of the broad range of UN </a:t>
            </a:r>
            <a:r>
              <a:rPr lang="en-US" sz="2000" dirty="0" smtClean="0"/>
              <a:t>agencies</a:t>
            </a:r>
          </a:p>
          <a:p>
            <a:pPr lvl="1"/>
            <a:r>
              <a:rPr lang="en-US" sz="2000" dirty="0" smtClean="0"/>
              <a:t>The </a:t>
            </a:r>
            <a:r>
              <a:rPr lang="en-US" sz="2000" dirty="0"/>
              <a:t>most effective deployment of WMO information is through </a:t>
            </a:r>
            <a:r>
              <a:rPr lang="en-US" sz="2000" b="1" dirty="0">
                <a:solidFill>
                  <a:srgbClr val="FF0000"/>
                </a:solidFill>
              </a:rPr>
              <a:t>expert advice</a:t>
            </a:r>
            <a:r>
              <a:rPr lang="en-US" sz="2000" dirty="0"/>
              <a:t> that can bring together a number of </a:t>
            </a:r>
            <a:r>
              <a:rPr lang="en-US" sz="2000" dirty="0" smtClean="0"/>
              <a:t>issues</a:t>
            </a:r>
          </a:p>
          <a:p>
            <a:pPr lvl="1"/>
            <a:r>
              <a:rPr lang="en-US" sz="2000" dirty="0" smtClean="0"/>
              <a:t>There is a strong UNOCC's </a:t>
            </a:r>
            <a:r>
              <a:rPr lang="en-US" sz="2000" dirty="0">
                <a:solidFill>
                  <a:srgbClr val="FF0000"/>
                </a:solidFill>
              </a:rPr>
              <a:t>appetite</a:t>
            </a:r>
            <a:r>
              <a:rPr lang="en-US" sz="2000" dirty="0"/>
              <a:t> </a:t>
            </a:r>
            <a:r>
              <a:rPr lang="en-US" sz="2000" dirty="0" smtClean="0"/>
              <a:t>for use of WMO </a:t>
            </a:r>
            <a:r>
              <a:rPr lang="en-US" sz="2000" b="1" dirty="0" smtClean="0">
                <a:solidFill>
                  <a:srgbClr val="FF0000"/>
                </a:solidFill>
              </a:rPr>
              <a:t>authoritative </a:t>
            </a:r>
            <a:r>
              <a:rPr lang="en-US" sz="2000" dirty="0" smtClean="0"/>
              <a:t>information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6595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rgbClr val="3333FF"/>
                </a:solidFill>
              </a:rPr>
              <a:t>User requirements – UN </a:t>
            </a:r>
            <a:r>
              <a:rPr lang="fr-CH" sz="3600" b="1" dirty="0" smtClean="0">
                <a:solidFill>
                  <a:srgbClr val="3333FF"/>
                </a:solidFill>
              </a:rPr>
              <a:t>#2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2894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 smtClean="0"/>
              <a:t>Global </a:t>
            </a:r>
            <a:r>
              <a:rPr lang="en-US" sz="2400" b="1" dirty="0"/>
              <a:t>Disaster Alert and Coordination System (GDACS</a:t>
            </a:r>
            <a:r>
              <a:rPr lang="en-US" sz="2400" b="1" dirty="0" smtClean="0"/>
              <a:t>)</a:t>
            </a:r>
            <a:r>
              <a:rPr lang="en-US" sz="2400" dirty="0" smtClean="0"/>
              <a:t>:</a:t>
            </a:r>
          </a:p>
          <a:p>
            <a:r>
              <a:rPr lang="en-US" sz="2000" dirty="0"/>
              <a:t>GDACS is the result of 14 years of collaboration between </a:t>
            </a:r>
            <a:r>
              <a:rPr lang="en-US" sz="2000" b="1" dirty="0">
                <a:solidFill>
                  <a:srgbClr val="FF0000"/>
                </a:solidFill>
              </a:rPr>
              <a:t>EC </a:t>
            </a:r>
            <a:r>
              <a:rPr lang="en-US" sz="2000" b="1" dirty="0"/>
              <a:t>and</a:t>
            </a:r>
            <a:r>
              <a:rPr lang="en-US" sz="2000" b="1" dirty="0">
                <a:solidFill>
                  <a:srgbClr val="FF0000"/>
                </a:solidFill>
              </a:rPr>
              <a:t> UN-OCHA</a:t>
            </a:r>
          </a:p>
          <a:p>
            <a:r>
              <a:rPr lang="en-US" sz="2000" dirty="0" smtClean="0"/>
              <a:t>The objective is to inform and alert the humanitarian community of ongoing large disasters</a:t>
            </a:r>
          </a:p>
          <a:p>
            <a:r>
              <a:rPr lang="en-GB" sz="2000" dirty="0"/>
              <a:t>GDACS </a:t>
            </a:r>
            <a:r>
              <a:rPr lang="en-GB" sz="2000" dirty="0" smtClean="0"/>
              <a:t>(</a:t>
            </a:r>
            <a:r>
              <a:rPr lang="en-GB" sz="2000" dirty="0" smtClean="0">
                <a:hlinkClick r:id="rId2"/>
              </a:rPr>
              <a:t>www.gdacs.org</a:t>
            </a:r>
            <a:r>
              <a:rPr lang="en-GB" sz="2000" dirty="0" smtClean="0"/>
              <a:t> ) :</a:t>
            </a:r>
          </a:p>
          <a:p>
            <a:pPr lvl="1"/>
            <a:r>
              <a:rPr lang="en-GB" sz="1600" dirty="0" smtClean="0"/>
              <a:t>Timely alert HA to disasters: </a:t>
            </a:r>
            <a:r>
              <a:rPr lang="en-GB" sz="1600" b="1" dirty="0" smtClean="0">
                <a:solidFill>
                  <a:srgbClr val="FF0000"/>
                </a:solidFill>
              </a:rPr>
              <a:t>Earthquakes, Tsunami, Floods, Tropical Cyclones</a:t>
            </a:r>
          </a:p>
          <a:p>
            <a:pPr lvl="1"/>
            <a:r>
              <a:rPr lang="en-GB" sz="1600" dirty="0" smtClean="0"/>
              <a:t>Raise awareness of the need of international support</a:t>
            </a:r>
          </a:p>
          <a:p>
            <a:pPr lvl="1"/>
            <a:r>
              <a:rPr lang="en-GB" sz="1600" dirty="0" smtClean="0"/>
              <a:t>Impact </a:t>
            </a:r>
            <a:r>
              <a:rPr lang="en-GB" sz="1600" b="1" dirty="0" smtClean="0">
                <a:solidFill>
                  <a:srgbClr val="FF0000"/>
                </a:solidFill>
              </a:rPr>
              <a:t>assessments</a:t>
            </a:r>
            <a:r>
              <a:rPr lang="en-GB" sz="1600" dirty="0" smtClean="0"/>
              <a:t>: Hazard assessment and Impact estimation</a:t>
            </a:r>
          </a:p>
          <a:p>
            <a:pPr lvl="1"/>
            <a:r>
              <a:rPr lang="en-GB" sz="1600" dirty="0" smtClean="0"/>
              <a:t>Provides Global Natural hazards </a:t>
            </a:r>
            <a:r>
              <a:rPr lang="en-GB" sz="1600" b="1" dirty="0" smtClean="0">
                <a:solidFill>
                  <a:srgbClr val="FF0000"/>
                </a:solidFill>
              </a:rPr>
              <a:t>Impact Map</a:t>
            </a:r>
          </a:p>
          <a:p>
            <a:pPr lvl="1"/>
            <a:r>
              <a:rPr lang="en-GB" sz="1600" dirty="0" smtClean="0"/>
              <a:t>Is a decision support tool to HA</a:t>
            </a:r>
          </a:p>
          <a:p>
            <a:pPr lvl="1"/>
            <a:r>
              <a:rPr lang="en-GB" sz="1600" dirty="0" smtClean="0"/>
              <a:t>Is a </a:t>
            </a:r>
            <a:r>
              <a:rPr lang="en-US" sz="1600" dirty="0"/>
              <a:t>part of the EU Emergency Response and Coordination Center </a:t>
            </a:r>
            <a:endParaRPr lang="en-GB" sz="1600" dirty="0" smtClean="0"/>
          </a:p>
          <a:p>
            <a:r>
              <a:rPr lang="en-GB" sz="2000" dirty="0" smtClean="0"/>
              <a:t>GDACS will embark on other hydrometeorological hazards, such as droughts and also forest fires</a:t>
            </a:r>
          </a:p>
          <a:p>
            <a:r>
              <a:rPr lang="en-GB" sz="2000" dirty="0" smtClean="0"/>
              <a:t>Recent user survey results:</a:t>
            </a:r>
          </a:p>
          <a:p>
            <a:pPr lvl="1"/>
            <a:r>
              <a:rPr lang="en-GB" sz="1600" dirty="0" smtClean="0"/>
              <a:t> </a:t>
            </a:r>
            <a:r>
              <a:rPr lang="en-US" sz="1600" dirty="0" smtClean="0"/>
              <a:t>Demand for </a:t>
            </a:r>
            <a:r>
              <a:rPr lang="en-US" sz="1600" b="1" dirty="0">
                <a:solidFill>
                  <a:srgbClr val="FF0000"/>
                </a:solidFill>
              </a:rPr>
              <a:t>operational weather forecasting </a:t>
            </a:r>
            <a:r>
              <a:rPr lang="en-US" sz="1600" dirty="0" smtClean="0"/>
              <a:t>: </a:t>
            </a:r>
            <a:r>
              <a:rPr lang="en-US" sz="1600" dirty="0" err="1" smtClean="0"/>
              <a:t>SARWeather</a:t>
            </a:r>
            <a:r>
              <a:rPr lang="en-US" sz="1600" dirty="0" smtClean="0"/>
              <a:t> developed by BELGINGUR (Iceland) in </a:t>
            </a:r>
            <a:r>
              <a:rPr lang="en-US" sz="1600" dirty="0"/>
              <a:t>cooperation with UNECA </a:t>
            </a:r>
            <a:r>
              <a:rPr lang="en-US" sz="1600" dirty="0" smtClean="0"/>
              <a:t>-  </a:t>
            </a:r>
            <a:r>
              <a:rPr lang="en-US" sz="1600" dirty="0"/>
              <a:t>short to medium term weather forecasts for any location on the globe, including </a:t>
            </a:r>
            <a:r>
              <a:rPr lang="en-US" sz="1600" b="1" dirty="0">
                <a:solidFill>
                  <a:srgbClr val="FF0000"/>
                </a:solidFill>
              </a:rPr>
              <a:t>ensemble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/>
              <a:t>and </a:t>
            </a:r>
            <a:r>
              <a:rPr lang="en-US" sz="1600" b="1" dirty="0">
                <a:solidFill>
                  <a:srgbClr val="FF0000"/>
                </a:solidFill>
              </a:rPr>
              <a:t>sub-seasonal to seasonal </a:t>
            </a:r>
            <a:r>
              <a:rPr lang="en-US" sz="1600" dirty="0" smtClean="0"/>
              <a:t>forecasts</a:t>
            </a:r>
          </a:p>
          <a:p>
            <a:pPr lvl="1"/>
            <a:r>
              <a:rPr lang="en-US" sz="1600" dirty="0"/>
              <a:t>RQ for information about the </a:t>
            </a:r>
            <a:r>
              <a:rPr lang="en-US" sz="1600" b="1" dirty="0">
                <a:solidFill>
                  <a:srgbClr val="FF0000"/>
                </a:solidFill>
              </a:rPr>
              <a:t>official warnings </a:t>
            </a:r>
            <a:r>
              <a:rPr lang="en-US" sz="1600" dirty="0"/>
              <a:t>issued by the international </a:t>
            </a:r>
            <a:r>
              <a:rPr lang="en-US" sz="1600" b="1" dirty="0">
                <a:solidFill>
                  <a:srgbClr val="FF0000"/>
                </a:solidFill>
              </a:rPr>
              <a:t>authorities</a:t>
            </a:r>
            <a:endParaRPr lang="en-GB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62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rgbClr val="3333FF"/>
                </a:solidFill>
              </a:rPr>
              <a:t>User requirements – UN </a:t>
            </a:r>
            <a:r>
              <a:rPr lang="fr-CH" sz="3600" b="1" dirty="0" smtClean="0">
                <a:solidFill>
                  <a:srgbClr val="3333FF"/>
                </a:solidFill>
              </a:rPr>
              <a:t>#3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b="1" dirty="0" smtClean="0"/>
          </a:p>
          <a:p>
            <a:pPr marL="0" indent="0">
              <a:buNone/>
            </a:pPr>
            <a:r>
              <a:rPr lang="en-US" sz="2400" b="1" dirty="0" smtClean="0"/>
              <a:t>WFP Automated Disaster Analysis and Mapping (</a:t>
            </a:r>
            <a:r>
              <a:rPr lang="en-US" sz="2400" b="1" dirty="0"/>
              <a:t>ADAM) </a:t>
            </a:r>
            <a:r>
              <a:rPr lang="en-US" sz="2400" b="1" dirty="0">
                <a:hlinkClick r:id="rId2"/>
              </a:rPr>
              <a:t>https://</a:t>
            </a:r>
            <a:r>
              <a:rPr lang="en-US" sz="2400" b="1" dirty="0" smtClean="0">
                <a:hlinkClick r:id="rId2"/>
              </a:rPr>
              <a:t>geonode.wfp.org/adam.html</a:t>
            </a:r>
            <a:r>
              <a:rPr lang="en-US" sz="2400" dirty="0" smtClean="0"/>
              <a:t>:</a:t>
            </a:r>
          </a:p>
          <a:p>
            <a:r>
              <a:rPr lang="en-US" sz="2400" dirty="0" smtClean="0"/>
              <a:t>Automated alert system providing near-real time information on disasters to enhance immediate humanitarian response</a:t>
            </a:r>
          </a:p>
          <a:p>
            <a:r>
              <a:rPr lang="en-US" sz="2400" dirty="0" smtClean="0"/>
              <a:t>Users are form </a:t>
            </a:r>
            <a:r>
              <a:rPr lang="en-US" sz="2400" dirty="0" smtClean="0">
                <a:solidFill>
                  <a:srgbClr val="FF0000"/>
                </a:solidFill>
              </a:rPr>
              <a:t>UN and humanitarian agencies, NGOs, institutions, </a:t>
            </a:r>
            <a:r>
              <a:rPr lang="en-US" sz="2400" b="1" dirty="0" smtClean="0">
                <a:solidFill>
                  <a:srgbClr val="FF0000"/>
                </a:solidFill>
              </a:rPr>
              <a:t>Ministries</a:t>
            </a:r>
            <a:r>
              <a:rPr lang="en-US" sz="2400" dirty="0" smtClean="0"/>
              <a:t>, etc. </a:t>
            </a:r>
          </a:p>
          <a:p>
            <a:r>
              <a:rPr lang="en-US" sz="2400" dirty="0" smtClean="0"/>
              <a:t>ADAM </a:t>
            </a:r>
            <a:r>
              <a:rPr lang="en-US" sz="2400" dirty="0"/>
              <a:t>is performing a </a:t>
            </a:r>
            <a:r>
              <a:rPr lang="en-US" sz="2400" b="1" dirty="0">
                <a:solidFill>
                  <a:srgbClr val="FF0000"/>
                </a:solidFill>
              </a:rPr>
              <a:t>24/7</a:t>
            </a:r>
            <a:r>
              <a:rPr lang="en-US" sz="2400" dirty="0"/>
              <a:t> research, </a:t>
            </a:r>
            <a:r>
              <a:rPr lang="en-US" sz="2400" dirty="0" smtClean="0"/>
              <a:t>collection, analysis </a:t>
            </a:r>
            <a:r>
              <a:rPr lang="en-US" sz="2400" dirty="0"/>
              <a:t>and mapping of disaster-related data on </a:t>
            </a:r>
            <a:r>
              <a:rPr lang="en-US" sz="2400" dirty="0" smtClean="0"/>
              <a:t>a </a:t>
            </a:r>
            <a:r>
              <a:rPr lang="en-US" sz="2400" b="1" dirty="0" smtClean="0">
                <a:solidFill>
                  <a:srgbClr val="FF0000"/>
                </a:solidFill>
              </a:rPr>
              <a:t>global scale</a:t>
            </a:r>
          </a:p>
          <a:p>
            <a:r>
              <a:rPr lang="en-US" sz="2400" dirty="0" smtClean="0"/>
              <a:t>Dealing with </a:t>
            </a:r>
            <a:r>
              <a:rPr lang="en-US" sz="2400" b="1" dirty="0" smtClean="0">
                <a:solidFill>
                  <a:srgbClr val="FF0000"/>
                </a:solidFill>
              </a:rPr>
              <a:t>Earthquakes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(</a:t>
            </a:r>
            <a:r>
              <a:rPr lang="en-US" sz="2400" dirty="0"/>
              <a:t>ADAM </a:t>
            </a:r>
            <a:r>
              <a:rPr lang="en-US" sz="2400" dirty="0" smtClean="0"/>
              <a:t>Earthquake) and </a:t>
            </a:r>
            <a:r>
              <a:rPr lang="en-US" sz="2400" b="1" dirty="0">
                <a:solidFill>
                  <a:srgbClr val="FF0000"/>
                </a:solidFill>
              </a:rPr>
              <a:t>Tropical </a:t>
            </a:r>
            <a:r>
              <a:rPr lang="en-US" sz="2400" b="1" dirty="0" smtClean="0">
                <a:solidFill>
                  <a:srgbClr val="FF0000"/>
                </a:solidFill>
              </a:rPr>
              <a:t>Storms</a:t>
            </a:r>
            <a:r>
              <a:rPr lang="en-US" sz="2400" dirty="0" smtClean="0"/>
              <a:t> (</a:t>
            </a:r>
            <a:r>
              <a:rPr lang="en-US" sz="2400" dirty="0"/>
              <a:t>ADAM Tropical </a:t>
            </a:r>
            <a:r>
              <a:rPr lang="en-US" sz="2400" dirty="0" smtClean="0"/>
              <a:t>Storms) so far</a:t>
            </a:r>
          </a:p>
          <a:p>
            <a:r>
              <a:rPr lang="en-US" sz="2400" dirty="0" smtClean="0"/>
              <a:t>Plan to </a:t>
            </a:r>
            <a:r>
              <a:rPr lang="en-US" sz="2400" b="1" dirty="0" smtClean="0">
                <a:solidFill>
                  <a:srgbClr val="FF0000"/>
                </a:solidFill>
              </a:rPr>
              <a:t>expand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to the other hydrometeorological disasters</a:t>
            </a:r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40852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576064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3333FF"/>
                </a:solidFill>
              </a:rPr>
              <a:t>What is GMAS?</a:t>
            </a:r>
            <a:endParaRPr lang="en-US" sz="3200" b="1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20688"/>
            <a:ext cx="8568952" cy="5976664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WMO </a:t>
            </a:r>
            <a:r>
              <a:rPr lang="en-US" sz="2000" dirty="0"/>
              <a:t>(</a:t>
            </a:r>
            <a:r>
              <a:rPr lang="en-US" sz="2000" dirty="0" smtClean="0"/>
              <a:t>virtual) </a:t>
            </a:r>
            <a:r>
              <a:rPr lang="en-US" sz="2000" b="1" dirty="0" smtClean="0">
                <a:solidFill>
                  <a:srgbClr val="FF0000"/>
                </a:solidFill>
              </a:rPr>
              <a:t>global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</a:rPr>
              <a:t>platform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/>
              <a:t>that will provide WMO Members and other </a:t>
            </a:r>
            <a:r>
              <a:rPr lang="en-US" sz="2000" dirty="0" smtClean="0"/>
              <a:t>users with </a:t>
            </a:r>
            <a:r>
              <a:rPr lang="en-US" sz="2000" dirty="0"/>
              <a:t>an aggregated and standardized </a:t>
            </a:r>
            <a:r>
              <a:rPr lang="en-US" sz="2000" b="1" dirty="0">
                <a:solidFill>
                  <a:srgbClr val="FF0000"/>
                </a:solidFill>
              </a:rPr>
              <a:t>authoritative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multi-hazard alerts and warnings issued by </a:t>
            </a:r>
            <a:r>
              <a:rPr lang="en-US" sz="2000" b="1" dirty="0">
                <a:solidFill>
                  <a:srgbClr val="FF0000"/>
                </a:solidFill>
              </a:rPr>
              <a:t>NMHSs</a:t>
            </a:r>
            <a:r>
              <a:rPr lang="en-US" sz="2000" dirty="0"/>
              <a:t> and other officially </a:t>
            </a:r>
            <a:r>
              <a:rPr lang="en-US" sz="2000" dirty="0" smtClean="0"/>
              <a:t>Authorities, </a:t>
            </a:r>
            <a:r>
              <a:rPr lang="en-US" sz="2000" dirty="0"/>
              <a:t>and </a:t>
            </a:r>
            <a:r>
              <a:rPr lang="en-US" sz="2000" dirty="0" smtClean="0"/>
              <a:t>related information issued by </a:t>
            </a:r>
            <a:r>
              <a:rPr lang="en-US" sz="2000" b="1" dirty="0">
                <a:solidFill>
                  <a:srgbClr val="FF0000"/>
                </a:solidFill>
              </a:rPr>
              <a:t>NMHSs</a:t>
            </a:r>
            <a:r>
              <a:rPr lang="en-US" sz="2000" dirty="0"/>
              <a:t> </a:t>
            </a:r>
            <a:r>
              <a:rPr lang="en-US" sz="2000" dirty="0" smtClean="0"/>
              <a:t> and WMO </a:t>
            </a:r>
            <a:r>
              <a:rPr lang="en-US" sz="2000" b="1" dirty="0" smtClean="0"/>
              <a:t>Global and Regional </a:t>
            </a:r>
            <a:r>
              <a:rPr lang="en-US" sz="2000" b="1" dirty="0" smtClean="0">
                <a:solidFill>
                  <a:srgbClr val="FF0000"/>
                </a:solidFill>
              </a:rPr>
              <a:t>Centres</a:t>
            </a:r>
            <a:r>
              <a:rPr lang="en-US" sz="2000" dirty="0" smtClean="0"/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It will ensure </a:t>
            </a:r>
            <a:r>
              <a:rPr lang="en-US" sz="2000" dirty="0"/>
              <a:t>that, as much as possible, all </a:t>
            </a:r>
            <a:r>
              <a:rPr lang="en-US" sz="2000" b="1" dirty="0">
                <a:solidFill>
                  <a:srgbClr val="FF0000"/>
                </a:solidFill>
              </a:rPr>
              <a:t>relevant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(authoritative) warnings and information </a:t>
            </a:r>
            <a:r>
              <a:rPr lang="en-US" sz="2000" b="1" dirty="0" smtClean="0"/>
              <a:t>are </a:t>
            </a:r>
            <a:r>
              <a:rPr lang="en-US" sz="2000" b="1" dirty="0"/>
              <a:t>made </a:t>
            </a:r>
            <a:r>
              <a:rPr lang="en-US" sz="2000" b="1" dirty="0">
                <a:solidFill>
                  <a:srgbClr val="FF0000"/>
                </a:solidFill>
              </a:rPr>
              <a:t>available </a:t>
            </a:r>
            <a:r>
              <a:rPr lang="en-US" sz="2000" dirty="0"/>
              <a:t>by all stakeholders </a:t>
            </a:r>
            <a:r>
              <a:rPr lang="en-US" sz="2000" b="1" dirty="0"/>
              <a:t>into the </a:t>
            </a:r>
            <a:r>
              <a:rPr lang="en-US" sz="2000" b="1" dirty="0">
                <a:solidFill>
                  <a:srgbClr val="FF0000"/>
                </a:solidFill>
              </a:rPr>
              <a:t>GMAS “cloud”</a:t>
            </a:r>
            <a:r>
              <a:rPr lang="en-US" sz="2000" b="1" dirty="0"/>
              <a:t> </a:t>
            </a:r>
            <a:r>
              <a:rPr lang="en-US" sz="2000" dirty="0"/>
              <a:t>for </a:t>
            </a:r>
            <a:r>
              <a:rPr lang="en-US" sz="2000" b="1" dirty="0">
                <a:solidFill>
                  <a:srgbClr val="FF0000"/>
                </a:solidFill>
              </a:rPr>
              <a:t>timely provision </a:t>
            </a:r>
            <a:r>
              <a:rPr lang="en-US" sz="2000" dirty="0"/>
              <a:t>to the </a:t>
            </a:r>
            <a:r>
              <a:rPr lang="en-US" sz="2000" dirty="0" smtClean="0"/>
              <a:t>WMO </a:t>
            </a:r>
            <a:r>
              <a:rPr lang="en-US" sz="2000" dirty="0"/>
              <a:t>Members </a:t>
            </a:r>
            <a:r>
              <a:rPr lang="en-US" sz="2000" dirty="0" smtClean="0"/>
              <a:t>and other (authorized) </a:t>
            </a:r>
            <a:r>
              <a:rPr lang="en-US" sz="2000" dirty="0"/>
              <a:t>GMAS </a:t>
            </a:r>
            <a:r>
              <a:rPr lang="en-US" sz="2000" dirty="0" smtClean="0"/>
              <a:t>users.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It will develop a (virtual) </a:t>
            </a:r>
            <a:r>
              <a:rPr lang="en-US" sz="2000" b="1" dirty="0">
                <a:solidFill>
                  <a:srgbClr val="FF0000"/>
                </a:solidFill>
              </a:rPr>
              <a:t>Common Technical Platform </a:t>
            </a:r>
            <a:r>
              <a:rPr lang="en-US" sz="2000" dirty="0"/>
              <a:t>in collaboration with WMO Member(s) </a:t>
            </a:r>
            <a:r>
              <a:rPr lang="en-GB" sz="2000" dirty="0"/>
              <a:t>utilising </a:t>
            </a:r>
            <a:r>
              <a:rPr lang="en-GB" sz="2000" b="1" dirty="0">
                <a:solidFill>
                  <a:srgbClr val="FF0000"/>
                </a:solidFill>
              </a:rPr>
              <a:t>WIS 2.0 </a:t>
            </a:r>
            <a:r>
              <a:rPr lang="en-GB" sz="2000" dirty="0"/>
              <a:t>system </a:t>
            </a:r>
            <a:r>
              <a:rPr lang="en-GB" sz="2000" dirty="0" smtClean="0"/>
              <a:t>architecture </a:t>
            </a:r>
            <a:r>
              <a:rPr lang="en-GB" sz="2000" dirty="0"/>
              <a:t>that will provide </a:t>
            </a:r>
            <a:r>
              <a:rPr lang="en-GB" sz="2000" b="1" dirty="0" smtClean="0">
                <a:solidFill>
                  <a:srgbClr val="FF0000"/>
                </a:solidFill>
              </a:rPr>
              <a:t>applications/services</a:t>
            </a:r>
            <a:r>
              <a:rPr lang="en-GB" sz="2000" dirty="0" smtClean="0"/>
              <a:t> infrastructure alongside the data, and a catalogue of information and services. It will provide services that </a:t>
            </a:r>
            <a:r>
              <a:rPr lang="en-GB" sz="2000" b="1" dirty="0" smtClean="0">
                <a:solidFill>
                  <a:srgbClr val="FF0000"/>
                </a:solidFill>
              </a:rPr>
              <a:t>process the information at its source</a:t>
            </a:r>
            <a:r>
              <a:rPr lang="en-GB" sz="2000" dirty="0" smtClean="0"/>
              <a:t>, rather downloading it and to process it locally, using especially </a:t>
            </a:r>
            <a:r>
              <a:rPr lang="en-GB" sz="2000" b="1" dirty="0" smtClean="0"/>
              <a:t>API</a:t>
            </a:r>
            <a:r>
              <a:rPr lang="en-GB" sz="2000" dirty="0" smtClean="0"/>
              <a:t> and </a:t>
            </a:r>
            <a:r>
              <a:rPr lang="en-GB" sz="2000" b="1" dirty="0" smtClean="0"/>
              <a:t>Web Services</a:t>
            </a:r>
            <a:r>
              <a:rPr lang="en-GB" sz="2000" dirty="0" smtClean="0"/>
              <a:t> to process and exchange of data.</a:t>
            </a: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It </a:t>
            </a:r>
            <a:r>
              <a:rPr lang="en-US" sz="2000" dirty="0"/>
              <a:t>will facilitate establishment of the (virtual) </a:t>
            </a:r>
            <a:r>
              <a:rPr lang="en-US" sz="2000" b="1" dirty="0">
                <a:solidFill>
                  <a:srgbClr val="FF0000"/>
                </a:solidFill>
              </a:rPr>
              <a:t>repository </a:t>
            </a:r>
            <a:r>
              <a:rPr lang="en-US" sz="2000" b="1" dirty="0"/>
              <a:t>of GMAS </a:t>
            </a:r>
            <a:r>
              <a:rPr lang="en-US" sz="2000" b="1" dirty="0" smtClean="0"/>
              <a:t>data and metadata</a:t>
            </a:r>
            <a:r>
              <a:rPr lang="en-US" sz="2000" dirty="0" smtClean="0"/>
              <a:t>, will serve also as a source of WIS Metadata Catalogue (Catalogue of information and services in WIS 2.0) 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1577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3333FF"/>
                </a:solidFill>
              </a:rPr>
              <a:t>What is GMAS?</a:t>
            </a:r>
            <a:endParaRPr lang="en-US" sz="3200" b="1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976664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en-US" sz="2000" dirty="0"/>
              <a:t>It will facilitate </a:t>
            </a:r>
            <a:r>
              <a:rPr lang="en-US" sz="2000" b="1" dirty="0">
                <a:solidFill>
                  <a:srgbClr val="FF0000"/>
                </a:solidFill>
              </a:rPr>
              <a:t>24/7 expert advise </a:t>
            </a:r>
            <a:r>
              <a:rPr lang="en-US" sz="2000" dirty="0"/>
              <a:t>coordination to enable users the full value of the information to be translated into efficient and effective action.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US" sz="2000" dirty="0" smtClean="0"/>
              <a:t>It will facilitate establishment of the </a:t>
            </a:r>
            <a:r>
              <a:rPr lang="en-US" sz="2000" b="1" dirty="0" smtClean="0">
                <a:solidFill>
                  <a:srgbClr val="FF0000"/>
                </a:solidFill>
              </a:rPr>
              <a:t>regional/sub-regional MHEW platforms</a:t>
            </a:r>
            <a:r>
              <a:rPr lang="en-US" sz="2000" dirty="0" smtClean="0"/>
              <a:t>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US" sz="2000" dirty="0" smtClean="0"/>
              <a:t>It </a:t>
            </a:r>
            <a:r>
              <a:rPr lang="en-US" sz="2000" dirty="0"/>
              <a:t>will facilitate preparations of weekly/monthly </a:t>
            </a:r>
            <a:r>
              <a:rPr lang="en-US" sz="2000" b="1" dirty="0">
                <a:solidFill>
                  <a:srgbClr val="FF0000"/>
                </a:solidFill>
              </a:rPr>
              <a:t>briefings</a:t>
            </a:r>
            <a:r>
              <a:rPr lang="en-US" sz="2000" dirty="0"/>
              <a:t> and in </a:t>
            </a:r>
            <a:r>
              <a:rPr lang="en-US" sz="2000" b="1" dirty="0"/>
              <a:t>special</a:t>
            </a:r>
            <a:r>
              <a:rPr lang="en-US" sz="2000" dirty="0"/>
              <a:t> cases the immediate </a:t>
            </a:r>
            <a:r>
              <a:rPr lang="en-US" sz="2000" b="1" dirty="0">
                <a:solidFill>
                  <a:srgbClr val="FF0000"/>
                </a:solidFill>
              </a:rPr>
              <a:t>assessment of </a:t>
            </a:r>
            <a:r>
              <a:rPr lang="en-US" sz="2000" b="1" dirty="0" smtClean="0">
                <a:solidFill>
                  <a:srgbClr val="FF0000"/>
                </a:solidFill>
              </a:rPr>
              <a:t>impacts</a:t>
            </a:r>
            <a:r>
              <a:rPr lang="en-US" sz="2000" dirty="0" smtClean="0"/>
              <a:t>.</a:t>
            </a:r>
            <a:endParaRPr lang="en-US" sz="1800" dirty="0"/>
          </a:p>
          <a:p>
            <a:pPr marL="457200" indent="-457200">
              <a:buFont typeface="+mj-lt"/>
              <a:buAutoNum type="arabicPeriod" startAt="6"/>
            </a:pPr>
            <a:r>
              <a:rPr lang="en-US" sz="2000" dirty="0" smtClean="0"/>
              <a:t>It </a:t>
            </a:r>
            <a:r>
              <a:rPr lang="en-US" sz="2000" dirty="0"/>
              <a:t>will </a:t>
            </a:r>
            <a:r>
              <a:rPr lang="en-US" sz="2000" dirty="0" smtClean="0"/>
              <a:t>drive the development of practices for improved </a:t>
            </a:r>
            <a:r>
              <a:rPr lang="en-US" sz="2000" b="1" dirty="0" smtClean="0">
                <a:solidFill>
                  <a:srgbClr val="FF0000"/>
                </a:solidFill>
              </a:rPr>
              <a:t>standardization/ harmonization</a:t>
            </a:r>
            <a:r>
              <a:rPr lang="en-US" sz="2000" dirty="0" smtClean="0"/>
              <a:t> </a:t>
            </a:r>
            <a:r>
              <a:rPr lang="en-US" sz="2000" dirty="0"/>
              <a:t>of a </a:t>
            </a:r>
            <a:r>
              <a:rPr lang="en-US" sz="2000" b="1" dirty="0">
                <a:solidFill>
                  <a:srgbClr val="FF0000"/>
                </a:solidFill>
              </a:rPr>
              <a:t>production </a:t>
            </a:r>
            <a:r>
              <a:rPr lang="en-US" sz="2000" b="1" dirty="0"/>
              <a:t>and </a:t>
            </a:r>
            <a:r>
              <a:rPr lang="en-US" sz="2000" b="1" dirty="0" smtClean="0"/>
              <a:t>for the</a:t>
            </a:r>
            <a:r>
              <a:rPr lang="en-US" sz="2000" b="1" dirty="0" smtClean="0">
                <a:solidFill>
                  <a:srgbClr val="FF0000"/>
                </a:solidFill>
              </a:rPr>
              <a:t> global </a:t>
            </a:r>
            <a:r>
              <a:rPr lang="en-US" sz="2000" b="1" dirty="0">
                <a:solidFill>
                  <a:srgbClr val="FF0000"/>
                </a:solidFill>
              </a:rPr>
              <a:t>exchange</a:t>
            </a:r>
            <a:r>
              <a:rPr lang="en-US" sz="2000" dirty="0"/>
              <a:t> of hydrometeorological </a:t>
            </a:r>
            <a:r>
              <a:rPr lang="en-US" sz="2000" b="1" dirty="0">
                <a:solidFill>
                  <a:srgbClr val="FF0000"/>
                </a:solidFill>
              </a:rPr>
              <a:t>warnings</a:t>
            </a:r>
            <a:r>
              <a:rPr lang="en-US" sz="2000" dirty="0"/>
              <a:t>, including utilization of </a:t>
            </a:r>
            <a:r>
              <a:rPr lang="en-US" sz="2000" b="1" dirty="0">
                <a:solidFill>
                  <a:srgbClr val="FF0000"/>
                </a:solidFill>
              </a:rPr>
              <a:t>CAP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smtClean="0"/>
              <a:t>or other industry or WMO standards.</a:t>
            </a:r>
            <a:endParaRPr lang="en-US" sz="2000" dirty="0"/>
          </a:p>
          <a:p>
            <a:pPr marL="457200" indent="-457200">
              <a:buFont typeface="+mj-lt"/>
              <a:buAutoNum type="arabicPeriod" startAt="6"/>
            </a:pPr>
            <a:r>
              <a:rPr lang="en-US" sz="2000" dirty="0" smtClean="0"/>
              <a:t>It will make </a:t>
            </a:r>
            <a:r>
              <a:rPr lang="en-US" sz="2000" dirty="0"/>
              <a:t>available relevant </a:t>
            </a:r>
            <a:r>
              <a:rPr lang="en-US" sz="2000" b="1" dirty="0" smtClean="0">
                <a:solidFill>
                  <a:srgbClr val="FF0000"/>
                </a:solidFill>
              </a:rPr>
              <a:t>tools</a:t>
            </a:r>
            <a:r>
              <a:rPr lang="en-US" sz="2000" b="1" dirty="0">
                <a:solidFill>
                  <a:srgbClr val="FF0000"/>
                </a:solidFill>
              </a:rPr>
              <a:t>, </a:t>
            </a:r>
            <a:r>
              <a:rPr lang="en-US" sz="2000" b="1" dirty="0" smtClean="0">
                <a:solidFill>
                  <a:srgbClr val="FF0000"/>
                </a:solidFill>
              </a:rPr>
              <a:t>knowledge, </a:t>
            </a:r>
            <a:r>
              <a:rPr lang="en-US" sz="2000" b="1" dirty="0">
                <a:solidFill>
                  <a:srgbClr val="FF0000"/>
                </a:solidFill>
              </a:rPr>
              <a:t>training </a:t>
            </a:r>
            <a:r>
              <a:rPr lang="en-US" sz="2000" dirty="0" smtClean="0"/>
              <a:t>and other support to </a:t>
            </a:r>
            <a:r>
              <a:rPr lang="en-US" sz="2000" dirty="0"/>
              <a:t>all Members at the global and regional </a:t>
            </a:r>
            <a:r>
              <a:rPr lang="en-US" sz="2000" dirty="0" smtClean="0"/>
              <a:t>levels.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US" sz="2000" dirty="0" smtClean="0"/>
              <a:t>It </a:t>
            </a:r>
            <a:r>
              <a:rPr lang="en-US" sz="2000" dirty="0"/>
              <a:t>will </a:t>
            </a:r>
            <a:r>
              <a:rPr lang="en-US" sz="2000" b="1" dirty="0">
                <a:solidFill>
                  <a:srgbClr val="FF0000"/>
                </a:solidFill>
              </a:rPr>
              <a:t>neither replace nor duplicate </a:t>
            </a:r>
            <a:r>
              <a:rPr lang="en-US" sz="2000" dirty="0"/>
              <a:t>existing </a:t>
            </a:r>
            <a:r>
              <a:rPr lang="en-US" sz="2000" dirty="0" smtClean="0"/>
              <a:t>WMO mechanisms, it will rather be built  on </a:t>
            </a:r>
            <a:r>
              <a:rPr lang="en-US" sz="2000" b="1" dirty="0" smtClean="0">
                <a:solidFill>
                  <a:srgbClr val="FF0000"/>
                </a:solidFill>
              </a:rPr>
              <a:t>what was developed </a:t>
            </a:r>
            <a:r>
              <a:rPr lang="en-US" sz="2000" dirty="0"/>
              <a:t>under the auspices of the WMO TCs, RAs and their respective programmes and projects. </a:t>
            </a:r>
          </a:p>
          <a:p>
            <a:pPr marL="0" indent="0">
              <a:buNone/>
            </a:pPr>
            <a:r>
              <a:rPr lang="en-US" sz="1900" dirty="0" smtClean="0"/>
              <a:t> </a:t>
            </a:r>
            <a:endParaRPr lang="en-US" sz="1900" dirty="0"/>
          </a:p>
          <a:p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405387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/>
          <p:cNvSpPr/>
          <p:nvPr/>
        </p:nvSpPr>
        <p:spPr>
          <a:xfrm>
            <a:off x="1862328" y="748486"/>
            <a:ext cx="5589991" cy="518457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434975"/>
          </a:xfrm>
        </p:spPr>
        <p:txBody>
          <a:bodyPr>
            <a:normAutofit fontScale="90000"/>
          </a:bodyPr>
          <a:lstStyle/>
          <a:p>
            <a:r>
              <a:rPr lang="en-US" altLang="sk-SK" sz="2400" b="1" dirty="0" smtClean="0">
                <a:solidFill>
                  <a:srgbClr val="0070C0"/>
                </a:solidFill>
              </a:rPr>
              <a:t>WMO GMAS (virtual) Common Technical Platform</a:t>
            </a:r>
            <a:endParaRPr lang="sk-SK" altLang="sk-SK" sz="2400" b="1" dirty="0" smtClean="0">
              <a:solidFill>
                <a:srgbClr val="0070C0"/>
              </a:solidFill>
            </a:endParaRPr>
          </a:p>
        </p:txBody>
      </p:sp>
      <p:sp>
        <p:nvSpPr>
          <p:cNvPr id="10" name="Rounded Rectangle 3">
            <a:extLst/>
          </p:cNvPr>
          <p:cNvSpPr/>
          <p:nvPr/>
        </p:nvSpPr>
        <p:spPr>
          <a:xfrm rot="5400000">
            <a:off x="3792655" y="722860"/>
            <a:ext cx="1788520" cy="460851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Members</a:t>
            </a:r>
            <a:r>
              <a:rPr lang="fr-CH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Warnings and Alert Information Platforms  </a:t>
            </a:r>
            <a:b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NMHSs as the Primary Stakeholders</a:t>
            </a:r>
            <a:endParaRPr lang="en-US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3">
            <a:extLst/>
          </p:cNvPr>
          <p:cNvSpPr/>
          <p:nvPr/>
        </p:nvSpPr>
        <p:spPr>
          <a:xfrm rot="5400000">
            <a:off x="5940032" y="-459312"/>
            <a:ext cx="1080000" cy="32400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Members</a:t>
            </a:r>
            <a:r>
              <a:rPr lang="fr-CH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Warnings and Alert Information </a:t>
            </a:r>
            <a:r>
              <a:rPr 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Platforms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40">
            <a:extLst/>
          </p:cNvPr>
          <p:cNvSpPr/>
          <p:nvPr/>
        </p:nvSpPr>
        <p:spPr>
          <a:xfrm>
            <a:off x="899592" y="620688"/>
            <a:ext cx="3240000" cy="108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Contributing </a:t>
            </a: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Stakeholders</a:t>
            </a: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ounded Rectangle 40">
            <a:extLst/>
          </p:cNvPr>
          <p:cNvSpPr/>
          <p:nvPr/>
        </p:nvSpPr>
        <p:spPr>
          <a:xfrm>
            <a:off x="1240239" y="1255819"/>
            <a:ext cx="6787785" cy="416990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</a:t>
            </a:r>
            <a:r>
              <a:rPr lang="en-US" alt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Contributing </a:t>
            </a:r>
            <a:r>
              <a:rPr lang="en-US" alt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Stakeholders</a:t>
            </a:r>
            <a:endParaRPr lang="en-US" altLang="en-US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alt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WMO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and Regional Specialized Centers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en-US" alt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Organizations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such 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ECMWF, </a:t>
            </a:r>
            <a: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EUMETSAT, ACMAD, IGAD;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Organizations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such as FAO, </a:t>
            </a:r>
            <a: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WFP, GDACS, IAEA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ICAO, UNOSAT, UNESCO-IOC;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Private Sectors</a:t>
            </a:r>
            <a:r>
              <a:rPr lang="en-US" alt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such as NGO, media;</a:t>
            </a:r>
            <a:endParaRPr lang="en-US" alt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4">
            <a:extLst/>
          </p:cNvPr>
          <p:cNvSpPr/>
          <p:nvPr/>
        </p:nvSpPr>
        <p:spPr>
          <a:xfrm>
            <a:off x="899592" y="5229320"/>
            <a:ext cx="3240000" cy="108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8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Regional Alerting Systems</a:t>
            </a:r>
            <a:endParaRPr lang="en-US" altLang="en-US" sz="18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Rounded Rectangle 40">
            <a:extLst/>
          </p:cNvPr>
          <p:cNvSpPr/>
          <p:nvPr/>
        </p:nvSpPr>
        <p:spPr>
          <a:xfrm>
            <a:off x="1223371" y="1255818"/>
            <a:ext cx="6787785" cy="416990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Regional Alerting Systems</a:t>
            </a:r>
            <a:endParaRPr lang="en-US" alt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 </a:t>
            </a:r>
            <a:r>
              <a:rPr lang="en-US" altLang="en-US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Meteo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-Alarm System, </a:t>
            </a:r>
            <a:endParaRPr lang="en-US" alt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SSE-MHEWS-A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Roshydromet 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Meteo-Alert </a:t>
            </a: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System,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GMAS-Asia</a:t>
            </a: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alt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r-CH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GMAS-South </a:t>
            </a:r>
            <a:r>
              <a:rPr lang="fr-CH" altLang="en-US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</a:t>
            </a:r>
            <a:r>
              <a:rPr lang="fr-CH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alt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Maritime Safety-WWNWS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3">
            <a:extLst/>
          </p:cNvPr>
          <p:cNvSpPr/>
          <p:nvPr/>
        </p:nvSpPr>
        <p:spPr>
          <a:xfrm rot="5400000">
            <a:off x="5940032" y="4149320"/>
            <a:ext cx="1080000" cy="32400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WMO Initial Core Components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2416795" y="1982005"/>
            <a:ext cx="3960917" cy="2717532"/>
            <a:chOff x="9072332" y="-611975"/>
            <a:chExt cx="3960917" cy="2717532"/>
          </a:xfrm>
        </p:grpSpPr>
        <p:sp>
          <p:nvSpPr>
            <p:cNvPr id="17" name="Rounded Rectangle 40">
              <a:extLst/>
            </p:cNvPr>
            <p:cNvSpPr/>
            <p:nvPr/>
          </p:nvSpPr>
          <p:spPr>
            <a:xfrm>
              <a:off x="9072332" y="1313359"/>
              <a:ext cx="3889201" cy="792198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>
              <a:lvl1pPr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9pPr>
            </a:lstStyle>
            <a:p>
              <a:pPr algn="ctr">
                <a:defRPr/>
              </a:pPr>
              <a:r>
                <a:rPr lang="en-GB" altLang="en-US" sz="16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Severe </a:t>
              </a:r>
              <a:r>
                <a:rPr lang="en-GB" altLang="en-US" sz="16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Weather Information Centre (SWIC) </a:t>
              </a:r>
              <a:endParaRPr lang="en-US" altLang="en-US" sz="1100" dirty="0" smtClean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8" name="Rounded Rectangle 40">
              <a:extLst/>
            </p:cNvPr>
            <p:cNvSpPr/>
            <p:nvPr/>
          </p:nvSpPr>
          <p:spPr>
            <a:xfrm>
              <a:off x="9074338" y="387048"/>
              <a:ext cx="3958911" cy="876393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>
              <a:lvl1pPr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9pPr>
            </a:lstStyle>
            <a:p>
              <a:pPr algn="ctr">
                <a:defRPr/>
              </a:pPr>
              <a:r>
                <a:rPr lang="en-GB" altLang="en-US" sz="16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World Weather Information Service (WWIS) </a:t>
              </a:r>
              <a:endParaRPr lang="en-US" altLang="en-US" sz="1100" dirty="0" smtClean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9" name="Rounded Rectangle 40">
              <a:extLst/>
            </p:cNvPr>
            <p:cNvSpPr/>
            <p:nvPr/>
          </p:nvSpPr>
          <p:spPr>
            <a:xfrm>
              <a:off x="9072332" y="-611975"/>
              <a:ext cx="3958911" cy="949105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>
              <a:lvl1pPr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itchFamily="34" charset="0"/>
                  <a:ea typeface="PMingLiU" pitchFamily="18" charset="-120"/>
                </a:defRPr>
              </a:lvl9pPr>
            </a:lstStyle>
            <a:p>
              <a:pPr algn="ctr">
                <a:defRPr/>
              </a:pPr>
              <a:r>
                <a:rPr lang="en-GB" altLang="en-US" sz="16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WMO CAP Register of Alerting Authority and </a:t>
              </a:r>
              <a:r>
                <a:rPr lang="en-GB" altLang="en-US" sz="1600" b="1" dirty="0" smtClean="0">
                  <a:solidFill>
                    <a:srgbClr val="000000"/>
                  </a:solidFill>
                  <a:latin typeface="Arial" charset="0"/>
                  <a:cs typeface="Arial" charset="0"/>
                </a:rPr>
                <a:t>Hub (WMO Alert Hub)</a:t>
              </a:r>
              <a:endParaRPr lang="en-US" altLang="en-US" sz="1100" dirty="0" smtClean="0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21" name="Rounded Rectangle 10">
            <a:extLst/>
          </p:cNvPr>
          <p:cNvSpPr/>
          <p:nvPr/>
        </p:nvSpPr>
        <p:spPr>
          <a:xfrm rot="16200000">
            <a:off x="7803741" y="2984929"/>
            <a:ext cx="1052056" cy="153530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Other Major Users</a:t>
            </a:r>
            <a:b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(UN &amp; Humanitarian Agencies)</a:t>
            </a:r>
            <a:endParaRPr lang="en-US" altLang="en-US" sz="11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ight Arrow 29">
            <a:extLst/>
          </p:cNvPr>
          <p:cNvSpPr/>
          <p:nvPr/>
        </p:nvSpPr>
        <p:spPr>
          <a:xfrm>
            <a:off x="6788468" y="2171782"/>
            <a:ext cx="720000" cy="577999"/>
          </a:xfrm>
          <a:prstGeom prst="rightArrow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2700">
            <a:solidFill>
              <a:srgbClr val="00206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defRPr/>
            </a:pPr>
            <a:endParaRPr lang="en-US" altLang="en-US" sz="1400" smtClean="0">
              <a:solidFill>
                <a:srgbClr val="FFFFFF"/>
              </a:solidFill>
            </a:endParaRPr>
          </a:p>
        </p:txBody>
      </p:sp>
      <p:sp>
        <p:nvSpPr>
          <p:cNvPr id="23" name="Rounded Rectangle 10">
            <a:extLst/>
          </p:cNvPr>
          <p:cNvSpPr/>
          <p:nvPr/>
        </p:nvSpPr>
        <p:spPr>
          <a:xfrm rot="16200000">
            <a:off x="7938685" y="3963183"/>
            <a:ext cx="782168" cy="1557470"/>
          </a:xfrm>
          <a:prstGeom prst="roundRect">
            <a:avLst/>
          </a:prstGeom>
          <a:solidFill>
            <a:srgbClr val="F4F7ED"/>
          </a:solidFill>
          <a:ln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Other </a:t>
            </a:r>
            <a: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Users</a:t>
            </a:r>
            <a:b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(Public </a:t>
            </a:r>
            <a:r>
              <a:rPr lang="fr-CH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&amp;</a:t>
            </a:r>
            <a:br>
              <a:rPr lang="fr-CH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private sectors)</a:t>
            </a:r>
            <a:endParaRPr lang="en-US" altLang="en-US" sz="16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ight Arrow 29">
            <a:extLst/>
          </p:cNvPr>
          <p:cNvSpPr/>
          <p:nvPr/>
        </p:nvSpPr>
        <p:spPr>
          <a:xfrm>
            <a:off x="6788468" y="4658687"/>
            <a:ext cx="720000" cy="16646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defRPr/>
            </a:pPr>
            <a:endParaRPr lang="en-US" altLang="en-US" sz="1400" smtClean="0">
              <a:solidFill>
                <a:srgbClr val="FFFFFF"/>
              </a:solidFill>
            </a:endParaRPr>
          </a:p>
        </p:txBody>
      </p:sp>
      <p:sp>
        <p:nvSpPr>
          <p:cNvPr id="25" name="Rounded Rectangle 10">
            <a:extLst/>
          </p:cNvPr>
          <p:cNvSpPr/>
          <p:nvPr/>
        </p:nvSpPr>
        <p:spPr>
          <a:xfrm rot="16200000">
            <a:off x="7639013" y="1690375"/>
            <a:ext cx="1381512" cy="154639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WMO Members</a:t>
            </a:r>
            <a:b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(NMHSs as primary users)</a:t>
            </a:r>
            <a:endParaRPr lang="en-US" altLang="en-US" sz="11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ight Arrow 29">
            <a:extLst/>
          </p:cNvPr>
          <p:cNvSpPr/>
          <p:nvPr/>
        </p:nvSpPr>
        <p:spPr>
          <a:xfrm>
            <a:off x="6788468" y="3580193"/>
            <a:ext cx="720000" cy="344777"/>
          </a:xfrm>
          <a:prstGeom prst="rightArrow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2700">
            <a:solidFill>
              <a:srgbClr val="00206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defRPr/>
            </a:pPr>
            <a:endParaRPr lang="en-US" altLang="en-US" sz="1400" smtClean="0">
              <a:solidFill>
                <a:srgbClr val="FFFFFF"/>
              </a:solidFill>
            </a:endParaRPr>
          </a:p>
        </p:txBody>
      </p:sp>
      <p:sp>
        <p:nvSpPr>
          <p:cNvPr id="27" name="Hexagon 26"/>
          <p:cNvSpPr/>
          <p:nvPr/>
        </p:nvSpPr>
        <p:spPr>
          <a:xfrm>
            <a:off x="2987824" y="1844824"/>
            <a:ext cx="3024336" cy="2455107"/>
          </a:xfrm>
          <a:prstGeom prst="hexagon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/>
              </a:gs>
              <a:gs pos="100000">
                <a:srgbClr val="FFCC00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zh-TW" sz="2000" b="1" dirty="0">
                <a:solidFill>
                  <a:srgbClr val="C00000"/>
                </a:solidFill>
              </a:rPr>
              <a:t>Global Aggregation </a:t>
            </a:r>
            <a:r>
              <a:rPr lang="fr-CH" altLang="zh-TW" sz="2000" b="1" dirty="0">
                <a:solidFill>
                  <a:srgbClr val="C00000"/>
                </a:solidFill>
              </a:rPr>
              <a:t>&amp; </a:t>
            </a:r>
            <a:r>
              <a:rPr lang="en-GB" altLang="zh-TW" sz="2000" b="1" dirty="0" smtClean="0">
                <a:solidFill>
                  <a:srgbClr val="C00000"/>
                </a:solidFill>
              </a:rPr>
              <a:t>Virtual GMAS Data/Metadata </a:t>
            </a:r>
            <a:r>
              <a:rPr lang="en-GB" altLang="zh-TW" sz="2000" b="1" dirty="0">
                <a:solidFill>
                  <a:srgbClr val="C00000"/>
                </a:solidFill>
              </a:rPr>
              <a:t>Repository </a:t>
            </a:r>
            <a:r>
              <a:rPr lang="fr-CH" altLang="zh-TW" sz="2000" b="1" dirty="0">
                <a:solidFill>
                  <a:srgbClr val="C00000"/>
                </a:solidFill>
              </a:rPr>
              <a:t>&amp; </a:t>
            </a:r>
            <a:r>
              <a:rPr lang="en-GB" altLang="zh-TW" sz="2000" b="1" dirty="0">
                <a:solidFill>
                  <a:srgbClr val="C00000"/>
                </a:solidFill>
              </a:rPr>
              <a:t>24/7 Expert Advice  Coordination</a:t>
            </a:r>
            <a:endParaRPr lang="en-GB" altLang="zh-HK" sz="1400" b="1" dirty="0">
              <a:solidFill>
                <a:srgbClr val="C00000"/>
              </a:solidFill>
            </a:endParaRPr>
          </a:p>
        </p:txBody>
      </p:sp>
      <p:sp>
        <p:nvSpPr>
          <p:cNvPr id="28" name="TextBox 28"/>
          <p:cNvSpPr txBox="1">
            <a:spLocks noChangeArrowheads="1"/>
          </p:cNvSpPr>
          <p:nvPr/>
        </p:nvSpPr>
        <p:spPr bwMode="auto">
          <a:xfrm>
            <a:off x="3330506" y="4299932"/>
            <a:ext cx="23389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sk-SK" sz="1600" b="1" dirty="0" smtClean="0"/>
              <a:t>WIS 2.0 architecture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sk-SK" sz="1600" b="1" dirty="0" smtClean="0"/>
              <a:t>WIS Catalogue of information and services</a:t>
            </a:r>
            <a:endParaRPr lang="sk-SK" altLang="sk-SK" sz="1600" b="1" dirty="0"/>
          </a:p>
        </p:txBody>
      </p:sp>
      <p:sp>
        <p:nvSpPr>
          <p:cNvPr id="7" name="TextBox 28"/>
          <p:cNvSpPr txBox="1">
            <a:spLocks noChangeArrowheads="1"/>
          </p:cNvSpPr>
          <p:nvPr/>
        </p:nvSpPr>
        <p:spPr bwMode="auto">
          <a:xfrm>
            <a:off x="2668501" y="2386666"/>
            <a:ext cx="403682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sk-SK" sz="2800" b="1" dirty="0"/>
              <a:t>WIS 2.0 architecture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sk-SK" sz="2800" b="1" dirty="0"/>
              <a:t>WIS Catalogue of information and services</a:t>
            </a:r>
            <a:endParaRPr lang="sk-SK" altLang="sk-SK" sz="2800" b="1" dirty="0"/>
          </a:p>
        </p:txBody>
      </p:sp>
    </p:spTree>
    <p:extLst>
      <p:ext uri="{BB962C8B-B14F-4D97-AF65-F5344CB8AC3E}">
        <p14:creationId xmlns:p14="http://schemas.microsoft.com/office/powerpoint/2010/main" val="174837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892 0 -0.03802 0 -0.05694 0 " pathEditMode="relative" ptsTypes="fA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0" grpId="1" animBg="1"/>
      <p:bldP spid="10" grpId="2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/>
      <p:bldP spid="28" grpId="1"/>
      <p:bldP spid="7" grpId="0"/>
      <p:bldP spid="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/>
          <p:cNvSpPr/>
          <p:nvPr/>
        </p:nvSpPr>
        <p:spPr>
          <a:xfrm>
            <a:off x="1142608" y="820494"/>
            <a:ext cx="5589991" cy="5184576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434975"/>
          </a:xfrm>
        </p:spPr>
        <p:txBody>
          <a:bodyPr>
            <a:normAutofit fontScale="90000"/>
          </a:bodyPr>
          <a:lstStyle/>
          <a:p>
            <a:r>
              <a:rPr lang="en-US" altLang="sk-SK" sz="2400" b="1" dirty="0" smtClean="0">
                <a:solidFill>
                  <a:srgbClr val="3333FF"/>
                </a:solidFill>
              </a:rPr>
              <a:t>WMO GMAS (virtual) Common Technical Platform</a:t>
            </a:r>
            <a:endParaRPr lang="sk-SK" altLang="sk-SK" sz="2400" b="1" dirty="0" smtClean="0">
              <a:solidFill>
                <a:srgbClr val="3333FF"/>
              </a:solidFill>
            </a:endParaRPr>
          </a:p>
        </p:txBody>
      </p:sp>
      <p:sp>
        <p:nvSpPr>
          <p:cNvPr id="11" name="Rounded Rectangle 3">
            <a:extLst/>
          </p:cNvPr>
          <p:cNvSpPr/>
          <p:nvPr/>
        </p:nvSpPr>
        <p:spPr>
          <a:xfrm rot="5400000">
            <a:off x="5136149" y="-375149"/>
            <a:ext cx="1248326" cy="32400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Members</a:t>
            </a:r>
            <a:r>
              <a:rPr lang="fr-CH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US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Warnings and Alert Information </a:t>
            </a:r>
            <a:r>
              <a:rPr lang="en-US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Platforms</a:t>
            </a:r>
          </a:p>
          <a:p>
            <a:pPr algn="ctr">
              <a:defRPr/>
            </a:pPr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NMHSs </a:t>
            </a:r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the Primary Stakeholders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40">
            <a:extLst/>
          </p:cNvPr>
          <p:cNvSpPr/>
          <p:nvPr/>
        </p:nvSpPr>
        <p:spPr>
          <a:xfrm>
            <a:off x="540272" y="620688"/>
            <a:ext cx="3240000" cy="124832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en-US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Contributing </a:t>
            </a:r>
            <a:r>
              <a:rPr lang="en-US" alt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Stakeholders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en-US" sz="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WMO Global and Regional Specialized Centers; </a:t>
            </a:r>
            <a:r>
              <a:rPr lang="en-US" altLang="en-US" sz="9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</a:t>
            </a:r>
            <a:r>
              <a:rPr lang="en-US" altLang="en-US" sz="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Organizations, such as ECMWF, EUMETSAT, ACMAD, IGAD; </a:t>
            </a:r>
            <a:r>
              <a:rPr lang="en-US" altLang="en-US" sz="9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en-US" altLang="en-US" sz="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Organizations, such as FAO, WFP, GDACS, IAEA, ICAO, UNOSAT, </a:t>
            </a:r>
            <a:r>
              <a:rPr lang="en-US" altLang="en-US" sz="9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UNESCO-IOC; Public </a:t>
            </a:r>
            <a:r>
              <a:rPr lang="en-US" altLang="en-US" sz="9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Private Sectors, such as NGO, media;</a:t>
            </a:r>
          </a:p>
        </p:txBody>
      </p:sp>
      <p:sp>
        <p:nvSpPr>
          <p:cNvPr id="14" name="Rounded Rectangle 4">
            <a:extLst/>
          </p:cNvPr>
          <p:cNvSpPr/>
          <p:nvPr/>
        </p:nvSpPr>
        <p:spPr>
          <a:xfrm>
            <a:off x="540272" y="5301328"/>
            <a:ext cx="3240000" cy="12240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6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Regional Alerting Systems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en-US" altLang="en-US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 </a:t>
            </a:r>
            <a:r>
              <a:rPr lang="en-US" altLang="en-US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Meteo</a:t>
            </a:r>
            <a:r>
              <a:rPr lang="en-US" altLang="en-US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-Alarm System,  SSE-MHEWS-A, </a:t>
            </a:r>
            <a:r>
              <a:rPr lang="en-US" altLang="en-US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Roshydromet</a:t>
            </a:r>
            <a:r>
              <a:rPr lang="en-US" altLang="en-US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Meteo</a:t>
            </a:r>
            <a:r>
              <a:rPr lang="en-US" altLang="en-US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-Alert System, GMAS-Asia, </a:t>
            </a:r>
            <a:r>
              <a:rPr lang="fr-CH" altLang="en-US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GMAS-South </a:t>
            </a:r>
            <a:r>
              <a:rPr lang="fr-CH" altLang="en-US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</a:t>
            </a:r>
            <a:r>
              <a:rPr lang="fr-CH" altLang="en-US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, </a:t>
            </a:r>
            <a:r>
              <a:rPr lang="en-US" altLang="en-US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Maritime </a:t>
            </a:r>
            <a:r>
              <a:rPr lang="en-US" altLang="en-US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Safety-WWNWS</a:t>
            </a:r>
            <a:endParaRPr lang="en-US" altLang="en-US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3">
            <a:extLst/>
          </p:cNvPr>
          <p:cNvSpPr/>
          <p:nvPr/>
        </p:nvSpPr>
        <p:spPr>
          <a:xfrm rot="5400000">
            <a:off x="5148304" y="4293336"/>
            <a:ext cx="1224016" cy="32400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WMO Initial Core </a:t>
            </a:r>
            <a:r>
              <a:rPr lang="en-US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</a:t>
            </a:r>
          </a:p>
          <a:p>
            <a:pPr algn="ctr">
              <a:defRPr/>
            </a:pPr>
            <a:r>
              <a:rPr lang="en-US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WMO CAP Register of Alerting Authority and Hub (WMO Alert Hub), World Weather Information Service (WWIS), Severe Weather Information Centre (SWIC) </a:t>
            </a:r>
          </a:p>
        </p:txBody>
      </p:sp>
      <p:sp>
        <p:nvSpPr>
          <p:cNvPr id="21" name="Rounded Rectangle 10">
            <a:extLst/>
          </p:cNvPr>
          <p:cNvSpPr/>
          <p:nvPr/>
        </p:nvSpPr>
        <p:spPr>
          <a:xfrm rot="16200000">
            <a:off x="7675505" y="3081127"/>
            <a:ext cx="1052056" cy="153530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Other Major Users</a:t>
            </a:r>
            <a:b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(UN &amp; Humanitarian Agencies)</a:t>
            </a:r>
            <a:endParaRPr lang="en-US" altLang="en-US" sz="11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ight Arrow 29">
            <a:extLst/>
          </p:cNvPr>
          <p:cNvSpPr/>
          <p:nvPr/>
        </p:nvSpPr>
        <p:spPr>
          <a:xfrm>
            <a:off x="6660232" y="2267980"/>
            <a:ext cx="720000" cy="577999"/>
          </a:xfrm>
          <a:prstGeom prst="rightArrow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2700">
            <a:solidFill>
              <a:srgbClr val="00206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defRPr/>
            </a:pPr>
            <a:endParaRPr lang="en-US" altLang="en-US" sz="1400" smtClean="0">
              <a:solidFill>
                <a:srgbClr val="FFFFFF"/>
              </a:solidFill>
            </a:endParaRPr>
          </a:p>
        </p:txBody>
      </p:sp>
      <p:sp>
        <p:nvSpPr>
          <p:cNvPr id="23" name="Rounded Rectangle 10">
            <a:extLst/>
          </p:cNvPr>
          <p:cNvSpPr/>
          <p:nvPr/>
        </p:nvSpPr>
        <p:spPr>
          <a:xfrm rot="16200000">
            <a:off x="7810449" y="4059381"/>
            <a:ext cx="782168" cy="1557470"/>
          </a:xfrm>
          <a:prstGeom prst="roundRect">
            <a:avLst/>
          </a:prstGeom>
          <a:solidFill>
            <a:srgbClr val="F4F7ED"/>
          </a:solidFill>
          <a:ln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Other </a:t>
            </a:r>
            <a: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Users</a:t>
            </a:r>
            <a:b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(Public </a:t>
            </a:r>
            <a:r>
              <a:rPr lang="fr-CH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&amp;</a:t>
            </a:r>
            <a:br>
              <a:rPr lang="fr-CH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private sectors)</a:t>
            </a:r>
            <a:endParaRPr lang="en-US" altLang="en-US" sz="16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ight Arrow 29">
            <a:extLst/>
          </p:cNvPr>
          <p:cNvSpPr/>
          <p:nvPr/>
        </p:nvSpPr>
        <p:spPr>
          <a:xfrm>
            <a:off x="6660232" y="4754885"/>
            <a:ext cx="720000" cy="16646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  <a:prstDash val="sysDot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defRPr/>
            </a:pPr>
            <a:endParaRPr lang="en-US" altLang="en-US" sz="1400" smtClean="0">
              <a:solidFill>
                <a:srgbClr val="FFFFFF"/>
              </a:solidFill>
            </a:endParaRPr>
          </a:p>
        </p:txBody>
      </p:sp>
      <p:sp>
        <p:nvSpPr>
          <p:cNvPr id="25" name="Rounded Rectangle 10">
            <a:extLst/>
          </p:cNvPr>
          <p:cNvSpPr/>
          <p:nvPr/>
        </p:nvSpPr>
        <p:spPr>
          <a:xfrm rot="16200000">
            <a:off x="7510777" y="1786573"/>
            <a:ext cx="1381512" cy="154639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WMO Members</a:t>
            </a:r>
            <a:br>
              <a:rPr lang="en-US" altLang="en-US" sz="16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11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(NMHSs as primary users)</a:t>
            </a:r>
            <a:endParaRPr lang="en-US" altLang="en-US" sz="11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ight Arrow 29">
            <a:extLst/>
          </p:cNvPr>
          <p:cNvSpPr/>
          <p:nvPr/>
        </p:nvSpPr>
        <p:spPr>
          <a:xfrm>
            <a:off x="6660232" y="3676391"/>
            <a:ext cx="720000" cy="344777"/>
          </a:xfrm>
          <a:prstGeom prst="rightArrow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2700">
            <a:solidFill>
              <a:srgbClr val="00206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defRPr/>
            </a:pPr>
            <a:endParaRPr lang="en-US" altLang="en-US" sz="1400" smtClean="0">
              <a:solidFill>
                <a:srgbClr val="FFFFFF"/>
              </a:solidFill>
            </a:endParaRPr>
          </a:p>
        </p:txBody>
      </p:sp>
      <p:sp>
        <p:nvSpPr>
          <p:cNvPr id="27" name="Hexagon 26"/>
          <p:cNvSpPr/>
          <p:nvPr/>
        </p:nvSpPr>
        <p:spPr>
          <a:xfrm>
            <a:off x="2411760" y="2054012"/>
            <a:ext cx="3024336" cy="2455107"/>
          </a:xfrm>
          <a:prstGeom prst="hexagon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/>
              </a:gs>
              <a:gs pos="100000">
                <a:srgbClr val="FFCC00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zh-TW" sz="2000" b="1" dirty="0">
                <a:solidFill>
                  <a:srgbClr val="C00000"/>
                </a:solidFill>
              </a:rPr>
              <a:t>Global Aggregation </a:t>
            </a:r>
            <a:r>
              <a:rPr lang="fr-CH" altLang="zh-TW" sz="2000" b="1" dirty="0">
                <a:solidFill>
                  <a:srgbClr val="C00000"/>
                </a:solidFill>
              </a:rPr>
              <a:t>&amp; </a:t>
            </a:r>
            <a:r>
              <a:rPr lang="en-GB" altLang="zh-TW" sz="2000" b="1" dirty="0" smtClean="0">
                <a:solidFill>
                  <a:srgbClr val="C00000"/>
                </a:solidFill>
              </a:rPr>
              <a:t>Virtual GMAS Data/Metadata </a:t>
            </a:r>
            <a:r>
              <a:rPr lang="en-GB" altLang="zh-TW" sz="2000" b="1" dirty="0">
                <a:solidFill>
                  <a:srgbClr val="C00000"/>
                </a:solidFill>
              </a:rPr>
              <a:t>Repository </a:t>
            </a:r>
            <a:r>
              <a:rPr lang="fr-CH" altLang="zh-TW" sz="2000" b="1" dirty="0">
                <a:solidFill>
                  <a:srgbClr val="C00000"/>
                </a:solidFill>
              </a:rPr>
              <a:t>&amp; </a:t>
            </a:r>
            <a:r>
              <a:rPr lang="en-GB" altLang="zh-TW" sz="2000" b="1" dirty="0">
                <a:solidFill>
                  <a:srgbClr val="C00000"/>
                </a:solidFill>
              </a:rPr>
              <a:t>24/7 Expert Advice  Coordination</a:t>
            </a:r>
            <a:endParaRPr lang="en-GB" altLang="zh-HK" sz="1400" b="1" dirty="0">
              <a:solidFill>
                <a:srgbClr val="C00000"/>
              </a:solidFill>
            </a:endParaRPr>
          </a:p>
        </p:txBody>
      </p:sp>
      <p:sp>
        <p:nvSpPr>
          <p:cNvPr id="17" name="TextBox 28"/>
          <p:cNvSpPr txBox="1">
            <a:spLocks noChangeArrowheads="1"/>
          </p:cNvSpPr>
          <p:nvPr/>
        </p:nvSpPr>
        <p:spPr bwMode="auto">
          <a:xfrm>
            <a:off x="2411760" y="4509120"/>
            <a:ext cx="30243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PMingLiU" pitchFamily="18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sk-SK" sz="1600" b="1" dirty="0"/>
              <a:t>WIS 2.0 architecture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fr-CH" altLang="sk-SK" sz="1600" b="1" dirty="0" smtClean="0"/>
              <a:t>WIS Catalogue of information and services</a:t>
            </a:r>
            <a:endParaRPr lang="sk-SK" altLang="sk-SK" sz="1600" b="1" dirty="0"/>
          </a:p>
        </p:txBody>
      </p:sp>
    </p:spTree>
    <p:extLst>
      <p:ext uri="{BB962C8B-B14F-4D97-AF65-F5344CB8AC3E}">
        <p14:creationId xmlns:p14="http://schemas.microsoft.com/office/powerpoint/2010/main" val="166980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b="1" dirty="0" smtClean="0">
                <a:solidFill>
                  <a:srgbClr val="3333FF"/>
                </a:solidFill>
              </a:rPr>
              <a:t>Data and products for GMAS</a:t>
            </a:r>
            <a:endParaRPr lang="en-GB" sz="3200" b="1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616624"/>
          </a:xfrm>
        </p:spPr>
        <p:txBody>
          <a:bodyPr>
            <a:normAutofit fontScale="92500" lnSpcReduction="20000"/>
          </a:bodyPr>
          <a:lstStyle/>
          <a:p>
            <a:r>
              <a:rPr lang="en-GB" sz="3000" dirty="0" smtClean="0"/>
              <a:t>GMAS IP will </a:t>
            </a:r>
            <a:r>
              <a:rPr lang="en-GB" sz="3000" dirty="0" smtClean="0">
                <a:solidFill>
                  <a:srgbClr val="FF0000"/>
                </a:solidFill>
              </a:rPr>
              <a:t>deal</a:t>
            </a:r>
            <a:r>
              <a:rPr lang="en-GB" sz="3000" dirty="0" smtClean="0"/>
              <a:t> with Data and Products for GMAS</a:t>
            </a:r>
          </a:p>
          <a:p>
            <a:r>
              <a:rPr lang="en-GB" sz="3000" dirty="0" smtClean="0">
                <a:solidFill>
                  <a:srgbClr val="FF0000"/>
                </a:solidFill>
              </a:rPr>
              <a:t>Mapping</a:t>
            </a:r>
            <a:r>
              <a:rPr lang="en-GB" sz="3000" dirty="0" smtClean="0"/>
              <a:t> user needs to the WMO network</a:t>
            </a:r>
          </a:p>
          <a:p>
            <a:pPr lvl="1"/>
            <a:r>
              <a:rPr lang="en-GB" sz="2600" dirty="0" smtClean="0"/>
              <a:t>Stakeholders roles and responsibilities</a:t>
            </a:r>
          </a:p>
          <a:p>
            <a:pPr lvl="2"/>
            <a:r>
              <a:rPr lang="en-GB" sz="2200" dirty="0" smtClean="0"/>
              <a:t>Members, Meteorological infrastructure (~ 50 WMO centres), other stakeholders</a:t>
            </a:r>
          </a:p>
          <a:p>
            <a:pPr lvl="2"/>
            <a:r>
              <a:rPr lang="en-GB" sz="2200" dirty="0" smtClean="0"/>
              <a:t>What is needed vs what could be made available to GMAS</a:t>
            </a:r>
          </a:p>
          <a:p>
            <a:r>
              <a:rPr lang="en-GB" sz="3000" dirty="0" smtClean="0"/>
              <a:t>24/7 Expert Advice </a:t>
            </a:r>
            <a:r>
              <a:rPr lang="en-GB" sz="3000" dirty="0" smtClean="0">
                <a:solidFill>
                  <a:srgbClr val="FF0000"/>
                </a:solidFill>
              </a:rPr>
              <a:t>Coordination network</a:t>
            </a:r>
          </a:p>
          <a:p>
            <a:pPr lvl="1"/>
            <a:r>
              <a:rPr lang="en-GB" sz="2600" dirty="0" smtClean="0"/>
              <a:t>Design – who? , what?, how?, </a:t>
            </a:r>
            <a:r>
              <a:rPr lang="en-GB" sz="2600" dirty="0" err="1" smtClean="0"/>
              <a:t>ToR</a:t>
            </a:r>
            <a:endParaRPr lang="en-GB" sz="2600" dirty="0" smtClean="0"/>
          </a:p>
          <a:p>
            <a:pPr lvl="1"/>
            <a:r>
              <a:rPr lang="en-GB" sz="2600" dirty="0" smtClean="0"/>
              <a:t>Functions &amp; responsibilities</a:t>
            </a:r>
          </a:p>
          <a:p>
            <a:pPr lvl="1"/>
            <a:r>
              <a:rPr lang="en-GB" sz="2600" dirty="0" smtClean="0"/>
              <a:t>Tools - e.g. for impact assessments</a:t>
            </a:r>
          </a:p>
          <a:p>
            <a:pPr lvl="1"/>
            <a:r>
              <a:rPr lang="en-GB" sz="2600" dirty="0" smtClean="0"/>
              <a:t>Role of the WMO Secretariat</a:t>
            </a:r>
          </a:p>
          <a:p>
            <a:r>
              <a:rPr lang="en-GB" sz="3000" dirty="0" smtClean="0"/>
              <a:t>WIS 2.0</a:t>
            </a:r>
          </a:p>
          <a:p>
            <a:pPr lvl="1"/>
            <a:r>
              <a:rPr lang="en-GB" sz="2600" dirty="0" smtClean="0"/>
              <a:t>availability of Web services &amp; APIs</a:t>
            </a:r>
          </a:p>
          <a:p>
            <a:pPr lvl="1"/>
            <a:r>
              <a:rPr lang="en-GB" sz="2600" dirty="0" smtClean="0"/>
              <a:t>Virtual one stop shop of data and products for GMAS</a:t>
            </a:r>
          </a:p>
          <a:p>
            <a:endParaRPr lang="en-GB" dirty="0" smtClean="0"/>
          </a:p>
          <a:p>
            <a:pPr lvl="1"/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31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67544" y="332656"/>
            <a:ext cx="8229600" cy="432048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3333FF"/>
                </a:solidFill>
              </a:rPr>
              <a:t>Weather Information and Services for Humanitarian Agencies</a:t>
            </a:r>
            <a:br>
              <a:rPr lang="en-GB" b="1" dirty="0" smtClean="0">
                <a:solidFill>
                  <a:srgbClr val="3333FF"/>
                </a:solidFill>
              </a:rPr>
            </a:br>
            <a:r>
              <a:rPr lang="en-GB" sz="2800" b="1" dirty="0" smtClean="0">
                <a:solidFill>
                  <a:srgbClr val="3333FF"/>
                </a:solidFill>
              </a:rPr>
              <a:t>(excerpt)</a:t>
            </a:r>
            <a:r>
              <a:rPr lang="en-GB" b="1" dirty="0" smtClean="0">
                <a:solidFill>
                  <a:srgbClr val="3333FF"/>
                </a:solidFill>
              </a:rPr>
              <a:t/>
            </a:r>
            <a:br>
              <a:rPr lang="en-GB" b="1" dirty="0" smtClean="0">
                <a:solidFill>
                  <a:srgbClr val="3333FF"/>
                </a:solidFill>
              </a:rPr>
            </a:br>
            <a:r>
              <a:rPr lang="en-GB" b="1" dirty="0" smtClean="0">
                <a:solidFill>
                  <a:srgbClr val="3333FF"/>
                </a:solidFill>
              </a:rPr>
              <a:t/>
            </a:r>
            <a:br>
              <a:rPr lang="en-GB" b="1" dirty="0" smtClean="0">
                <a:solidFill>
                  <a:srgbClr val="3333FF"/>
                </a:solidFill>
              </a:rPr>
            </a:br>
            <a:r>
              <a:rPr lang="en-GB" sz="2800" b="1" dirty="0" smtClean="0"/>
              <a:t>Consultants’ Report</a:t>
            </a:r>
            <a:br>
              <a:rPr lang="en-GB" sz="2800" b="1" dirty="0" smtClean="0"/>
            </a:br>
            <a:r>
              <a:rPr lang="en-GB" sz="2800" b="1" dirty="0" smtClean="0"/>
              <a:t> </a:t>
            </a:r>
            <a:r>
              <a:rPr lang="en-GB" sz="2400" dirty="0" smtClean="0"/>
              <a:t>Simon Mason, USA &amp;  </a:t>
            </a:r>
            <a:r>
              <a:rPr lang="en-US" sz="2400" dirty="0" smtClean="0"/>
              <a:t>Richard </a:t>
            </a:r>
            <a:r>
              <a:rPr lang="en-US" sz="2400" dirty="0"/>
              <a:t>E. </a:t>
            </a:r>
            <a:r>
              <a:rPr lang="en-US" sz="2400" dirty="0" smtClean="0"/>
              <a:t>Jones, </a:t>
            </a:r>
            <a:r>
              <a:rPr lang="en-US" sz="2400" dirty="0"/>
              <a:t>Canada</a:t>
            </a: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>(3 July </a:t>
            </a:r>
            <a:r>
              <a:rPr lang="en-GB" sz="2400" dirty="0" smtClean="0">
                <a:solidFill>
                  <a:srgbClr val="FF0000"/>
                </a:solidFill>
              </a:rPr>
              <a:t>2012</a:t>
            </a:r>
            <a:r>
              <a:rPr lang="en-GB" sz="2400" dirty="0" smtClean="0"/>
              <a:t>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3133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56957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Weather Products and Services #1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48023"/>
          </a:xfrm>
        </p:spPr>
        <p:txBody>
          <a:bodyPr>
            <a:noAutofit/>
          </a:bodyPr>
          <a:lstStyle/>
          <a:p>
            <a:pPr marL="342900" lvl="2" indent="-342900">
              <a:buClr>
                <a:schemeClr val="tx1"/>
              </a:buClr>
            </a:pPr>
            <a:r>
              <a:rPr lang="en-GB" sz="2000" dirty="0" smtClean="0"/>
              <a:t>Synoptic observations: from NMHSs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2000" dirty="0" smtClean="0"/>
              <a:t>Global Data analysis sets: e.g. from NCEP/NOAA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2000" dirty="0" smtClean="0"/>
              <a:t>High impact weather: e.g. from SWIC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2000" dirty="0" smtClean="0"/>
              <a:t>Satellite Data - global coverage: e.g. from NOAA/NESDIS, NASA, JMA, EUMETSAT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2000" dirty="0"/>
              <a:t>Lightning detection </a:t>
            </a:r>
            <a:r>
              <a:rPr lang="en-GB" sz="2000" dirty="0" smtClean="0"/>
              <a:t>- </a:t>
            </a:r>
            <a:r>
              <a:rPr lang="en-GB" sz="2000" dirty="0"/>
              <a:t>global </a:t>
            </a:r>
            <a:r>
              <a:rPr lang="en-GB" sz="2000" dirty="0" smtClean="0"/>
              <a:t>coverage: e.g. from UKMO and University of Washington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2000" dirty="0" smtClean="0"/>
              <a:t>Radar data: from NMHSs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2000" dirty="0" smtClean="0"/>
              <a:t>Warnings</a:t>
            </a:r>
            <a:r>
              <a:rPr lang="en-GB" sz="2000" dirty="0"/>
              <a:t>: from </a:t>
            </a:r>
            <a:r>
              <a:rPr lang="en-GB" sz="2000" dirty="0" smtClean="0"/>
              <a:t>NMHSs, Meteoalarm, plus guidance material from RSMCs</a:t>
            </a:r>
          </a:p>
          <a:p>
            <a:pPr marL="342900" lvl="2" indent="-342900">
              <a:buClr>
                <a:schemeClr val="tx1"/>
              </a:buClr>
            </a:pPr>
            <a:r>
              <a:rPr lang="en-US" sz="2000" dirty="0" smtClean="0"/>
              <a:t>Severe </a:t>
            </a:r>
            <a:r>
              <a:rPr lang="en-US" sz="2000" dirty="0"/>
              <a:t>weather </a:t>
            </a:r>
            <a:r>
              <a:rPr lang="en-US" sz="2000" dirty="0" smtClean="0"/>
              <a:t>forecasts, guidance or </a:t>
            </a:r>
            <a:r>
              <a:rPr lang="en-US" sz="2000" dirty="0"/>
              <a:t>specialized </a:t>
            </a:r>
            <a:r>
              <a:rPr lang="en-US" sz="2000" dirty="0" smtClean="0"/>
              <a:t>products: from RSMCs and from SWFDP </a:t>
            </a:r>
            <a:r>
              <a:rPr lang="en-US" sz="2000" dirty="0" err="1" smtClean="0"/>
              <a:t>centres</a:t>
            </a:r>
            <a:endParaRPr lang="en-US" sz="2000" dirty="0" smtClean="0"/>
          </a:p>
          <a:p>
            <a:pPr marL="342900" lvl="2" indent="-342900">
              <a:buClr>
                <a:schemeClr val="tx1"/>
              </a:buClr>
            </a:pPr>
            <a:r>
              <a:rPr lang="en-US" sz="2000" dirty="0" smtClean="0"/>
              <a:t>Forecasts up to 10 days: Global NWP </a:t>
            </a:r>
            <a:r>
              <a:rPr lang="en-US" sz="2000" dirty="0" err="1" smtClean="0"/>
              <a:t>centres</a:t>
            </a:r>
            <a:r>
              <a:rPr lang="en-US" sz="2000" dirty="0" smtClean="0"/>
              <a:t>, also from WWIS</a:t>
            </a:r>
          </a:p>
          <a:p>
            <a:pPr marL="342900" lvl="2" indent="-342900">
              <a:buClr>
                <a:schemeClr val="tx1"/>
              </a:buClr>
            </a:pPr>
            <a:r>
              <a:rPr lang="en-US" sz="2000" dirty="0"/>
              <a:t>High-impact weather and climate </a:t>
            </a:r>
            <a:r>
              <a:rPr lang="en-US" sz="2000" dirty="0" smtClean="0"/>
              <a:t>products: from NMHSs</a:t>
            </a:r>
          </a:p>
          <a:p>
            <a:pPr marL="342900" lvl="2" indent="-342900">
              <a:buClr>
                <a:schemeClr val="tx1"/>
              </a:buClr>
            </a:pPr>
            <a:r>
              <a:rPr lang="en-US" sz="2000" dirty="0" smtClean="0"/>
              <a:t>Consultation services to the HA: NMHSs and RSMCs</a:t>
            </a:r>
          </a:p>
          <a:p>
            <a:pPr marL="342900" lvl="2" indent="-342900">
              <a:buClr>
                <a:schemeClr val="tx1"/>
              </a:buClr>
            </a:pPr>
            <a:r>
              <a:rPr lang="en-US" sz="2000" dirty="0" smtClean="0"/>
              <a:t>NWP outputs: from number of sources (reference to GDPFS)</a:t>
            </a:r>
          </a:p>
          <a:p>
            <a:pPr marL="342900" lvl="2" indent="-342900">
              <a:buClr>
                <a:schemeClr val="tx1"/>
              </a:buClr>
            </a:pPr>
            <a:r>
              <a:rPr lang="en-US" sz="2000" dirty="0" smtClean="0"/>
              <a:t>Ensembles</a:t>
            </a:r>
            <a:r>
              <a:rPr lang="en-US" sz="2000" dirty="0"/>
              <a:t>: from ECMWF, UKMO, JMA, </a:t>
            </a:r>
            <a:r>
              <a:rPr lang="en-US" sz="2000" dirty="0" smtClean="0"/>
              <a:t>NCEP, CMC, KMA, ….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3252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56957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Weather Products and Services #</a:t>
            </a:r>
            <a:r>
              <a:rPr lang="en-US" sz="3200" b="1" dirty="0">
                <a:solidFill>
                  <a:srgbClr val="0000FF"/>
                </a:solidFill>
              </a:rPr>
              <a:t>2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548023"/>
          </a:xfrm>
        </p:spPr>
        <p:txBody>
          <a:bodyPr>
            <a:noAutofit/>
          </a:bodyPr>
          <a:lstStyle/>
          <a:p>
            <a:pPr marL="342900" lvl="2" indent="-342900">
              <a:buClr>
                <a:schemeClr val="tx1"/>
              </a:buClr>
            </a:pPr>
            <a:r>
              <a:rPr lang="en-US" sz="2000" b="1" dirty="0"/>
              <a:t>ECMWF</a:t>
            </a:r>
            <a:r>
              <a:rPr lang="en-US" sz="2000" dirty="0"/>
              <a:t>: </a:t>
            </a:r>
            <a:endParaRPr lang="en-US" sz="2000" dirty="0" smtClean="0"/>
          </a:p>
          <a:p>
            <a:pPr marL="800100" lvl="3" indent="-342900">
              <a:buClr>
                <a:schemeClr val="tx1"/>
              </a:buClr>
            </a:pPr>
            <a:r>
              <a:rPr lang="en-US" sz="1600" dirty="0" smtClean="0"/>
              <a:t>EPS </a:t>
            </a:r>
            <a:r>
              <a:rPr lang="en-US" sz="1600" dirty="0"/>
              <a:t>products </a:t>
            </a:r>
            <a:r>
              <a:rPr lang="en-US" sz="1600" dirty="0" smtClean="0"/>
              <a:t>for </a:t>
            </a:r>
            <a:r>
              <a:rPr lang="en-US" sz="1600" dirty="0"/>
              <a:t>days </a:t>
            </a:r>
            <a:r>
              <a:rPr lang="en-US" sz="1600" dirty="0" smtClean="0"/>
              <a:t>1-10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50 mm / 24 h rainfall exceedance;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1 mm / 24h to view relief for drought stricken areas;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Surface Wind threshold &gt;25m/s – see surface wind gusts &gt;25m/s 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Extreme forecast index  </a:t>
            </a:r>
            <a:r>
              <a:rPr lang="en-US" sz="1600" dirty="0" smtClean="0"/>
              <a:t>(</a:t>
            </a:r>
            <a:r>
              <a:rPr lang="en-US" sz="1600" b="1" dirty="0" smtClean="0"/>
              <a:t>EFI</a:t>
            </a:r>
            <a:r>
              <a:rPr lang="en-US" sz="1600" dirty="0" smtClean="0"/>
              <a:t>) as </a:t>
            </a:r>
            <a:r>
              <a:rPr lang="en-US" sz="1600" dirty="0"/>
              <a:t>a simple way to spot climatologically significant phenomena (precipitation, wind, waves and temperatures</a:t>
            </a:r>
            <a:r>
              <a:rPr lang="en-US" sz="1600" dirty="0" smtClean="0"/>
              <a:t>)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Ocean wave heights &gt;4m (currently available) or wave </a:t>
            </a:r>
            <a:r>
              <a:rPr lang="en-US" sz="1600" dirty="0" smtClean="0"/>
              <a:t>energy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EPS grams for selected cities 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TCSTRIKE –strike probabilities of a Tropical Cyclone based on the EPS</a:t>
            </a:r>
            <a:endParaRPr lang="en-US" sz="1600" dirty="0" smtClean="0"/>
          </a:p>
          <a:p>
            <a:pPr marL="342900" lvl="2" indent="-342900">
              <a:buClr>
                <a:schemeClr val="tx1"/>
              </a:buClr>
            </a:pPr>
            <a:r>
              <a:rPr lang="en-US" sz="2000" b="1" dirty="0" smtClean="0"/>
              <a:t>UKMO</a:t>
            </a:r>
            <a:r>
              <a:rPr lang="en-US" sz="2000" dirty="0" smtClean="0"/>
              <a:t>: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The Met Office Global and regional Ensemble Prediction </a:t>
            </a:r>
            <a:r>
              <a:rPr lang="en-US" sz="1600" dirty="0" smtClean="0"/>
              <a:t>System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 smtClean="0"/>
              <a:t>Products similar to ECMWF</a:t>
            </a:r>
            <a:endParaRPr lang="en-US" sz="1600" dirty="0"/>
          </a:p>
          <a:p>
            <a:pPr marL="342900" lvl="2" indent="-342900">
              <a:buClr>
                <a:schemeClr val="tx1"/>
              </a:buClr>
            </a:pPr>
            <a:r>
              <a:rPr lang="en-US" sz="2000" b="1" dirty="0"/>
              <a:t>JMA</a:t>
            </a:r>
            <a:r>
              <a:rPr lang="en-US" sz="2000" dirty="0"/>
              <a:t>: </a:t>
            </a:r>
            <a:endParaRPr lang="en-US" sz="2000" dirty="0" smtClean="0"/>
          </a:p>
          <a:p>
            <a:pPr marL="800100" lvl="3" indent="-342900">
              <a:buClr>
                <a:schemeClr val="tx1"/>
              </a:buClr>
            </a:pPr>
            <a:r>
              <a:rPr lang="en-US" sz="1600" dirty="0" smtClean="0"/>
              <a:t>similar products to UKMO, </a:t>
            </a:r>
            <a:r>
              <a:rPr lang="en-US" sz="1600" dirty="0"/>
              <a:t>based on their EPS </a:t>
            </a:r>
          </a:p>
          <a:p>
            <a:pPr marL="342900" lvl="2" indent="-342900">
              <a:buClr>
                <a:schemeClr val="tx1"/>
              </a:buClr>
            </a:pPr>
            <a:r>
              <a:rPr lang="en-US" sz="2000" b="1" dirty="0" smtClean="0"/>
              <a:t>NCEP</a:t>
            </a:r>
            <a:r>
              <a:rPr lang="en-US" sz="2000" dirty="0" smtClean="0"/>
              <a:t>: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Global Ensemble Forecast System (GEFS) products and GRIB data (</a:t>
            </a:r>
            <a:r>
              <a:rPr lang="en-US" sz="1600" dirty="0" smtClean="0"/>
              <a:t>freely available)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600" dirty="0"/>
              <a:t>8-14 day outlook </a:t>
            </a:r>
            <a:r>
              <a:rPr lang="en-US" sz="1600" dirty="0" smtClean="0"/>
              <a:t>from the North </a:t>
            </a:r>
            <a:r>
              <a:rPr lang="en-US" sz="1600" dirty="0"/>
              <a:t>American Ensemble forecasting System </a:t>
            </a:r>
          </a:p>
        </p:txBody>
      </p:sp>
    </p:spTree>
    <p:extLst>
      <p:ext uri="{BB962C8B-B14F-4D97-AF65-F5344CB8AC3E}">
        <p14:creationId xmlns:p14="http://schemas.microsoft.com/office/powerpoint/2010/main" val="212767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569578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Weather Products and Services #3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5832648"/>
          </a:xfrm>
        </p:spPr>
        <p:txBody>
          <a:bodyPr>
            <a:noAutofit/>
          </a:bodyPr>
          <a:lstStyle/>
          <a:p>
            <a:pPr marL="342900" lvl="2" indent="-342900">
              <a:buClr>
                <a:schemeClr val="tx1"/>
              </a:buClr>
            </a:pPr>
            <a:r>
              <a:rPr lang="en-US" sz="2000" b="1" dirty="0" smtClean="0"/>
              <a:t>Deterministic</a:t>
            </a:r>
            <a:r>
              <a:rPr lang="en-US" sz="2000" dirty="0" smtClean="0"/>
              <a:t> global models up to 10 days: ECMWF, UKMO, NCEP, JMA, CMC</a:t>
            </a:r>
          </a:p>
          <a:p>
            <a:pPr marL="342900" lvl="2" indent="-342900">
              <a:buClr>
                <a:schemeClr val="tx1"/>
              </a:buClr>
            </a:pPr>
            <a:r>
              <a:rPr lang="en-US" sz="2000" b="1" dirty="0" smtClean="0"/>
              <a:t>Drought</a:t>
            </a:r>
            <a:r>
              <a:rPr lang="en-US" sz="2000" dirty="0" smtClean="0"/>
              <a:t> </a:t>
            </a:r>
            <a:r>
              <a:rPr lang="en-US" sz="2000" dirty="0"/>
              <a:t>analysis and forecasting and other climate related products for </a:t>
            </a:r>
            <a:r>
              <a:rPr lang="en-US" sz="2000" dirty="0" smtClean="0"/>
              <a:t>Africa: ACMAD</a:t>
            </a:r>
          </a:p>
          <a:p>
            <a:pPr marL="342900" lvl="2" indent="-342900">
              <a:buClr>
                <a:schemeClr val="tx1"/>
              </a:buClr>
            </a:pPr>
            <a:r>
              <a:rPr lang="en-US" sz="2000" b="1" dirty="0" smtClean="0"/>
              <a:t>Suggested </a:t>
            </a:r>
            <a:r>
              <a:rPr lang="en-US" sz="2000" b="1" dirty="0">
                <a:solidFill>
                  <a:srgbClr val="FF0000"/>
                </a:solidFill>
              </a:rPr>
              <a:t>mapping</a:t>
            </a:r>
            <a:r>
              <a:rPr lang="en-US" sz="2000" b="1" dirty="0"/>
              <a:t> of HA needs to the WMO </a:t>
            </a:r>
            <a:r>
              <a:rPr lang="en-US" sz="2000" b="1" dirty="0" smtClean="0"/>
              <a:t>network</a:t>
            </a:r>
            <a:r>
              <a:rPr lang="en-US" sz="2000" dirty="0" smtClean="0"/>
              <a:t>: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800" dirty="0" smtClean="0"/>
              <a:t>Tsunamis:  NMHSs, SWIC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/>
              <a:t>Severe local </a:t>
            </a:r>
            <a:r>
              <a:rPr lang="en-US" sz="1800" dirty="0" smtClean="0"/>
              <a:t>convection including </a:t>
            </a:r>
            <a:r>
              <a:rPr lang="en-US" sz="1800" dirty="0"/>
              <a:t>hail and flash floods </a:t>
            </a:r>
            <a:r>
              <a:rPr lang="en-US" sz="1800" dirty="0" smtClean="0"/>
              <a:t>: </a:t>
            </a:r>
            <a:r>
              <a:rPr lang="en-GB" sz="1800" dirty="0"/>
              <a:t>NMHSs, </a:t>
            </a:r>
            <a:r>
              <a:rPr lang="en-GB" sz="1800" dirty="0" smtClean="0"/>
              <a:t>SWIC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/>
              <a:t>Forest </a:t>
            </a:r>
            <a:r>
              <a:rPr lang="en-US" sz="1800" dirty="0" smtClean="0"/>
              <a:t>fire:  University of Freiburg </a:t>
            </a:r>
            <a:r>
              <a:rPr lang="en-US" sz="1800" dirty="0"/>
              <a:t>(</a:t>
            </a:r>
            <a:r>
              <a:rPr lang="en-US" sz="1800" dirty="0" smtClean="0"/>
              <a:t>Germany) satellite monitoring, NESDIS fire monitoring, NMHSs 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/>
              <a:t>Volcanic </a:t>
            </a:r>
            <a:r>
              <a:rPr lang="en-US" sz="1800" dirty="0" smtClean="0"/>
              <a:t>ash: ICAO 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 smtClean="0"/>
              <a:t>Radionuclides: IAEA , ERA RSMCs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/>
              <a:t>Heavy precipitation: SWIC, Satellite based </a:t>
            </a:r>
            <a:r>
              <a:rPr lang="en-US" sz="1800" dirty="0" smtClean="0"/>
              <a:t>estimates from different sources, also for tropics (NASA)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/>
              <a:t>Flood:  Flood management helpdesk, Dartmouth flood </a:t>
            </a:r>
            <a:r>
              <a:rPr lang="en-US" sz="1800" dirty="0" smtClean="0"/>
              <a:t>observatory (</a:t>
            </a:r>
            <a:r>
              <a:rPr lang="en-US" sz="1800" dirty="0" err="1" smtClean="0"/>
              <a:t>Uni</a:t>
            </a:r>
            <a:r>
              <a:rPr lang="en-US" sz="1800" dirty="0" smtClean="0"/>
              <a:t> of Colorado</a:t>
            </a:r>
            <a:r>
              <a:rPr lang="en-US" sz="1800" dirty="0"/>
              <a:t>),  ECMWF (EFAS), NOAA </a:t>
            </a:r>
            <a:r>
              <a:rPr lang="en-US" sz="1800" dirty="0" smtClean="0"/>
              <a:t>(Advanced </a:t>
            </a:r>
            <a:r>
              <a:rPr lang="en-US" sz="1800" dirty="0"/>
              <a:t>Hydrologic Prediction Services)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 smtClean="0"/>
              <a:t>High </a:t>
            </a:r>
            <a:r>
              <a:rPr lang="en-US" sz="1800" dirty="0"/>
              <a:t>winds: SWIC, TIGGE EPS </a:t>
            </a:r>
            <a:r>
              <a:rPr lang="en-US" sz="1800" dirty="0" smtClean="0"/>
              <a:t>forecasts, ECMWF EPSGRAMs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/>
              <a:t>Extremes of cold or warm; heat </a:t>
            </a:r>
            <a:r>
              <a:rPr lang="en-US" sz="1800" dirty="0" smtClean="0"/>
              <a:t>wave: ECMWF EFI, TIGGE EPS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800" dirty="0" smtClean="0"/>
              <a:t>Tropical cyclones forecasting and warnings: SWIC, TCCs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26814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9757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Climate Products and Services #1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342900" lvl="2" indent="-342900">
              <a:buClr>
                <a:schemeClr val="tx1"/>
              </a:buClr>
            </a:pPr>
            <a:r>
              <a:rPr lang="en-GB" sz="1900" dirty="0" smtClean="0">
                <a:solidFill>
                  <a:srgbClr val="FF0000"/>
                </a:solidFill>
              </a:rPr>
              <a:t>Historical</a:t>
            </a:r>
            <a:r>
              <a:rPr lang="en-GB" sz="1900" dirty="0" smtClean="0"/>
              <a:t> climate data: e.g., from World Data Centres, NOAA NCDC,  European Climate Assessment and Data Project (ECA&amp;D)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1900" b="1" dirty="0" smtClean="0"/>
              <a:t>Hazard </a:t>
            </a:r>
            <a:r>
              <a:rPr lang="en-GB" sz="1900" b="1" dirty="0" smtClean="0">
                <a:solidFill>
                  <a:srgbClr val="FF0000"/>
                </a:solidFill>
              </a:rPr>
              <a:t>monitoring</a:t>
            </a:r>
            <a:r>
              <a:rPr lang="en-GB" sz="1900" dirty="0" smtClean="0"/>
              <a:t>: 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NCDC: Analysis and state of the global climate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UKMO:  Global monthly monitoring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NSIDC:  Cryosphere (snow and ice)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National Centres for Environmental Prediction, USA</a:t>
            </a:r>
            <a:r>
              <a:rPr lang="en-GB" sz="1500" dirty="0"/>
              <a:t>: Monthly global climate diagnostics and Global </a:t>
            </a:r>
            <a:r>
              <a:rPr lang="en-GB" sz="1500" dirty="0" smtClean="0"/>
              <a:t>reanalysis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/>
              <a:t>ECMWF: Global climate system </a:t>
            </a:r>
            <a:r>
              <a:rPr lang="en-GB" sz="1500" dirty="0" smtClean="0"/>
              <a:t>monitoring and </a:t>
            </a:r>
            <a:r>
              <a:rPr lang="en-GB" sz="1500" dirty="0"/>
              <a:t>Global </a:t>
            </a:r>
            <a:r>
              <a:rPr lang="en-GB" sz="1500" dirty="0" smtClean="0"/>
              <a:t>reanalysis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/>
              <a:t>Global Precipitation Climatology Centre, </a:t>
            </a:r>
            <a:r>
              <a:rPr lang="en-GB" sz="1500" dirty="0" smtClean="0"/>
              <a:t>Germany: Global precipitation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BoM: </a:t>
            </a:r>
            <a:r>
              <a:rPr lang="en-US" sz="1500" dirty="0"/>
              <a:t>Global climate and its </a:t>
            </a:r>
            <a:r>
              <a:rPr lang="en-US" sz="1500" dirty="0" smtClean="0"/>
              <a:t>variability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/>
              <a:t>Beijing Climate Centre, China: Global climate system monitoring </a:t>
            </a:r>
            <a:endParaRPr lang="en-GB" sz="1500" dirty="0" smtClean="0"/>
          </a:p>
          <a:p>
            <a:pPr marL="342900" lvl="2" indent="-342900">
              <a:buClr>
                <a:schemeClr val="tx1"/>
              </a:buClr>
            </a:pPr>
            <a:r>
              <a:rPr lang="en-GB" sz="1900" b="1" dirty="0" smtClean="0"/>
              <a:t>Climate </a:t>
            </a:r>
            <a:r>
              <a:rPr lang="en-GB" sz="1900" b="1" dirty="0" smtClean="0">
                <a:solidFill>
                  <a:srgbClr val="FF0000"/>
                </a:solidFill>
              </a:rPr>
              <a:t>Watches</a:t>
            </a:r>
            <a:r>
              <a:rPr lang="en-GB" sz="1900" dirty="0" smtClean="0"/>
              <a:t> (</a:t>
            </a:r>
            <a:r>
              <a:rPr lang="en-US" sz="1900" dirty="0"/>
              <a:t>ENSO, NAO, SST, droughts, heat waves, cold waves, flooding, extreme wind storms, landslides, bush and forest fires, costal erosions and tropical cyclones )</a:t>
            </a:r>
            <a:r>
              <a:rPr lang="en-GB" sz="1900" dirty="0" smtClean="0"/>
              <a:t>: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500" dirty="0" smtClean="0"/>
              <a:t>The </a:t>
            </a:r>
            <a:r>
              <a:rPr lang="en-US" sz="1500" dirty="0"/>
              <a:t>WMO-coordinated Global Climate Hazards Monitoring and Climate Watch Systems</a:t>
            </a:r>
            <a:endParaRPr lang="en-US" sz="1500" dirty="0" smtClean="0"/>
          </a:p>
          <a:p>
            <a:pPr marL="800100" lvl="3" indent="-342900">
              <a:buClr>
                <a:schemeClr val="tx1"/>
              </a:buClr>
            </a:pPr>
            <a:r>
              <a:rPr lang="en-US" sz="1500" dirty="0" smtClean="0"/>
              <a:t>NOAA: </a:t>
            </a:r>
            <a:r>
              <a:rPr lang="en-US" sz="1500" dirty="0"/>
              <a:t>global monthly and seasonal climate </a:t>
            </a:r>
            <a:r>
              <a:rPr lang="en-US" sz="1500" dirty="0" smtClean="0"/>
              <a:t>information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500" dirty="0" smtClean="0"/>
              <a:t>NOAA Earth System Research Lab: the </a:t>
            </a:r>
            <a:r>
              <a:rPr lang="en-US" sz="1500" dirty="0"/>
              <a:t>global circulation, state of the ocean, and various indices monitoring phenomena such as ENSO  </a:t>
            </a:r>
            <a:endParaRPr lang="en-GB" sz="1500" dirty="0" smtClean="0"/>
          </a:p>
          <a:p>
            <a:pPr marL="800100" lvl="3" indent="-342900">
              <a:buClr>
                <a:schemeClr val="tx1"/>
              </a:buClr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234111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9757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Climate Products and Services #</a:t>
            </a:r>
            <a:r>
              <a:rPr lang="en-US" sz="3200" b="1" dirty="0">
                <a:solidFill>
                  <a:srgbClr val="0000FF"/>
                </a:solidFill>
              </a:rPr>
              <a:t>2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88632"/>
          </a:xfrm>
        </p:spPr>
        <p:txBody>
          <a:bodyPr>
            <a:noAutofit/>
          </a:bodyPr>
          <a:lstStyle/>
          <a:p>
            <a:pPr marL="342900" lvl="2" indent="-342900">
              <a:buClr>
                <a:schemeClr val="tx1"/>
              </a:buClr>
            </a:pPr>
            <a:r>
              <a:rPr lang="en-GB" sz="1900" b="1" dirty="0" smtClean="0"/>
              <a:t>Annual Climate </a:t>
            </a:r>
            <a:r>
              <a:rPr lang="en-GB" sz="1900" b="1" dirty="0" smtClean="0">
                <a:solidFill>
                  <a:srgbClr val="FF0000"/>
                </a:solidFill>
              </a:rPr>
              <a:t>Reports</a:t>
            </a:r>
            <a:r>
              <a:rPr lang="en-GB" sz="1900" dirty="0" smtClean="0"/>
              <a:t>: 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the </a:t>
            </a:r>
            <a:r>
              <a:rPr lang="en-US" sz="1500" dirty="0" smtClean="0"/>
              <a:t>WMO’s </a:t>
            </a:r>
            <a:r>
              <a:rPr lang="en-US" sz="1500" dirty="0"/>
              <a:t>Annual Statement on the Status of the Global Climate reports - global summary of a past year’s major climate events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500" dirty="0"/>
              <a:t>NOAA-NCDC State of the Climate report - </a:t>
            </a:r>
            <a:r>
              <a:rPr lang="en-US" sz="1500" dirty="0" smtClean="0"/>
              <a:t>information </a:t>
            </a:r>
            <a:r>
              <a:rPr lang="en-US" sz="1500" dirty="0"/>
              <a:t>on the global climate, global oceans, tropics, arctic, Antarctic and regional climates, as well as seasonal global </a:t>
            </a:r>
            <a:r>
              <a:rPr lang="en-US" sz="1500" dirty="0" smtClean="0"/>
              <a:t>summaries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500" dirty="0" smtClean="0"/>
              <a:t>Several </a:t>
            </a:r>
            <a:r>
              <a:rPr lang="en-US" sz="1500" dirty="0"/>
              <a:t>leading climate </a:t>
            </a:r>
            <a:r>
              <a:rPr lang="en-US" sz="1500" dirty="0" err="1"/>
              <a:t>centres</a:t>
            </a:r>
            <a:r>
              <a:rPr lang="en-US" sz="1500" dirty="0"/>
              <a:t> and organizations at global and regional levels as well with the WMO </a:t>
            </a:r>
            <a:r>
              <a:rPr lang="en-US" sz="1500" dirty="0" smtClean="0"/>
              <a:t>Members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500" dirty="0"/>
              <a:t>IPCC global assessments of climate change </a:t>
            </a:r>
            <a:r>
              <a:rPr lang="en-US" sz="1500" dirty="0" smtClean="0"/>
              <a:t>- issued </a:t>
            </a:r>
            <a:r>
              <a:rPr lang="en-US" sz="1500" dirty="0"/>
              <a:t>every 5 to 7 years</a:t>
            </a:r>
            <a:endParaRPr lang="en-US" sz="1500" dirty="0" smtClean="0"/>
          </a:p>
          <a:p>
            <a:pPr marL="342900" lvl="2" indent="-342900">
              <a:buClr>
                <a:schemeClr val="tx1"/>
              </a:buClr>
            </a:pPr>
            <a:r>
              <a:rPr lang="en-GB" sz="1900" b="1" dirty="0" smtClean="0"/>
              <a:t>One-month </a:t>
            </a:r>
            <a:r>
              <a:rPr lang="en-GB" sz="1900" b="1" dirty="0" smtClean="0">
                <a:solidFill>
                  <a:srgbClr val="FF0000"/>
                </a:solidFill>
              </a:rPr>
              <a:t>forecasts</a:t>
            </a:r>
            <a:r>
              <a:rPr lang="en-GB" sz="1900" dirty="0" smtClean="0"/>
              <a:t>: 12 WMO Global Producing Centres (GPC)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1900" b="1" dirty="0" smtClean="0"/>
              <a:t>Seasonal </a:t>
            </a:r>
            <a:r>
              <a:rPr lang="en-GB" sz="1900" b="1" dirty="0" smtClean="0">
                <a:solidFill>
                  <a:srgbClr val="FF0000"/>
                </a:solidFill>
              </a:rPr>
              <a:t>forecasts</a:t>
            </a:r>
            <a:r>
              <a:rPr lang="en-GB" sz="1900" dirty="0" smtClean="0"/>
              <a:t>: GPCs, RCOFs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1900" b="1" dirty="0" smtClean="0"/>
              <a:t>Decadal </a:t>
            </a:r>
            <a:r>
              <a:rPr lang="en-GB" sz="1900" b="1" dirty="0" smtClean="0">
                <a:solidFill>
                  <a:srgbClr val="FF0000"/>
                </a:solidFill>
              </a:rPr>
              <a:t>projections</a:t>
            </a:r>
            <a:r>
              <a:rPr lang="en-GB" sz="1900" dirty="0" smtClean="0"/>
              <a:t>:  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WMO mechanisms </a:t>
            </a:r>
            <a:r>
              <a:rPr lang="en-US" sz="1500" dirty="0"/>
              <a:t>for the provision of operational climate prediction services have been developed for seasonal </a:t>
            </a:r>
            <a:r>
              <a:rPr lang="en-US" sz="1500" dirty="0" smtClean="0"/>
              <a:t>timescales,</a:t>
            </a:r>
          </a:p>
          <a:p>
            <a:pPr marL="800100" lvl="3" indent="-342900">
              <a:buClr>
                <a:schemeClr val="tx1"/>
              </a:buClr>
            </a:pPr>
            <a:r>
              <a:rPr lang="en-US" sz="1500" dirty="0" smtClean="0"/>
              <a:t>Similar </a:t>
            </a:r>
            <a:r>
              <a:rPr lang="en-US" sz="1500" dirty="0"/>
              <a:t>mechanisms, including verification standards, need to be established for forecast activities on monthly as well as multi-annual to decadal </a:t>
            </a:r>
            <a:r>
              <a:rPr lang="en-US" sz="1500" dirty="0" smtClean="0"/>
              <a:t>timescales</a:t>
            </a:r>
          </a:p>
          <a:p>
            <a:pPr marL="342900" lvl="2" indent="-342900">
              <a:buClr>
                <a:schemeClr val="tx1"/>
              </a:buClr>
            </a:pPr>
            <a:r>
              <a:rPr lang="en-GB" sz="1900" b="1" dirty="0" smtClean="0"/>
              <a:t>Climate </a:t>
            </a:r>
            <a:r>
              <a:rPr lang="en-GB" sz="1900" b="1" dirty="0"/>
              <a:t>change </a:t>
            </a:r>
            <a:r>
              <a:rPr lang="en-GB" sz="1900" b="1" dirty="0" smtClean="0">
                <a:solidFill>
                  <a:srgbClr val="FF0000"/>
                </a:solidFill>
              </a:rPr>
              <a:t>scenarios</a:t>
            </a:r>
            <a:r>
              <a:rPr lang="en-GB" sz="1900" dirty="0" smtClean="0"/>
              <a:t>: 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IPCC  Assessment Reports -</a:t>
            </a:r>
            <a:r>
              <a:rPr lang="en-US" sz="1500" dirty="0"/>
              <a:t>scientific, technical and socio-economic information concerning climate change, its potential effects, and options for adaptation and mitigation</a:t>
            </a:r>
            <a:r>
              <a:rPr lang="en-GB" sz="1500" dirty="0" smtClean="0"/>
              <a:t> </a:t>
            </a:r>
          </a:p>
          <a:p>
            <a:pPr marL="800100" lvl="3" indent="-342900">
              <a:buClr>
                <a:schemeClr val="tx1"/>
              </a:buClr>
            </a:pPr>
            <a:r>
              <a:rPr lang="en-GB" sz="1500" dirty="0" smtClean="0"/>
              <a:t>IPCC Special Reports - </a:t>
            </a:r>
            <a:r>
              <a:rPr lang="en-US" sz="1500" dirty="0"/>
              <a:t>Managing the Risks of Extreme Events and Disasters to Advance Climate Change Adaptation</a:t>
            </a:r>
            <a:endParaRPr lang="en-GB" sz="1500" dirty="0" smtClean="0"/>
          </a:p>
          <a:p>
            <a:pPr marL="342900" lvl="2" indent="-342900">
              <a:buClr>
                <a:schemeClr val="tx1"/>
              </a:buClr>
            </a:pPr>
            <a:endParaRPr lang="en-GB" sz="1900" dirty="0" smtClean="0"/>
          </a:p>
          <a:p>
            <a:pPr marL="800100" lvl="3" indent="-342900">
              <a:buClr>
                <a:schemeClr val="tx1"/>
              </a:buClr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67610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67544" y="332656"/>
            <a:ext cx="8229600" cy="4090987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3333FF"/>
                </a:solidFill>
              </a:rPr>
              <a:t>Data and Products </a:t>
            </a:r>
            <a:r>
              <a:rPr lang="en-GB" b="1" dirty="0">
                <a:solidFill>
                  <a:srgbClr val="3333FF"/>
                </a:solidFill>
              </a:rPr>
              <a:t>Requirements</a:t>
            </a:r>
            <a:r>
              <a:rPr lang="en-GB" b="1" dirty="0" smtClean="0">
                <a:solidFill>
                  <a:srgbClr val="3333FF"/>
                </a:solidFill>
              </a:rPr>
              <a:t/>
            </a:r>
            <a:br>
              <a:rPr lang="en-GB" b="1" dirty="0" smtClean="0">
                <a:solidFill>
                  <a:srgbClr val="3333FF"/>
                </a:solidFill>
              </a:rPr>
            </a:br>
            <a:r>
              <a:rPr lang="en-GB" b="1" dirty="0" smtClean="0">
                <a:solidFill>
                  <a:srgbClr val="3333FF"/>
                </a:solidFill>
              </a:rPr>
              <a:t>defined for the SEE-MHEWS</a:t>
            </a:r>
            <a:br>
              <a:rPr lang="en-GB" b="1" dirty="0" smtClean="0">
                <a:solidFill>
                  <a:srgbClr val="3333FF"/>
                </a:solidFill>
              </a:rPr>
            </a:br>
            <a:r>
              <a:rPr lang="en-GB" sz="2800" b="1" dirty="0" smtClean="0">
                <a:solidFill>
                  <a:srgbClr val="3333FF"/>
                </a:solidFill>
              </a:rPr>
              <a:t>(excerpt)</a:t>
            </a:r>
            <a:r>
              <a:rPr lang="en-GB" b="1" dirty="0" smtClean="0">
                <a:solidFill>
                  <a:srgbClr val="3333FF"/>
                </a:solidFill>
              </a:rPr>
              <a:t/>
            </a:r>
            <a:br>
              <a:rPr lang="en-GB" b="1" dirty="0" smtClean="0">
                <a:solidFill>
                  <a:srgbClr val="3333FF"/>
                </a:solidFill>
              </a:rPr>
            </a:br>
            <a:r>
              <a:rPr lang="en-GB" b="1" dirty="0" smtClean="0">
                <a:solidFill>
                  <a:srgbClr val="3333FF"/>
                </a:solidFill>
              </a:rPr>
              <a:t/>
            </a:r>
            <a:br>
              <a:rPr lang="en-GB" b="1" dirty="0" smtClean="0">
                <a:solidFill>
                  <a:srgbClr val="3333FF"/>
                </a:solidFill>
              </a:rPr>
            </a:br>
            <a:r>
              <a:rPr lang="en-GB" sz="2800" b="1" dirty="0" smtClean="0"/>
              <a:t>Forecaster Workshop</a:t>
            </a:r>
            <a:br>
              <a:rPr lang="en-GB" sz="2800" b="1" dirty="0" smtClean="0"/>
            </a:br>
            <a:r>
              <a:rPr lang="en-GB" sz="2800" b="1" dirty="0" smtClean="0"/>
              <a:t>(Skopje, Macedonia, 7-9 February 2017, 68 experts)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71083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83854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Met/Hydro/Mar </a:t>
            </a:r>
            <a:r>
              <a:rPr lang="en-US" sz="3200" b="1" dirty="0" smtClean="0">
                <a:solidFill>
                  <a:srgbClr val="0000FF"/>
                </a:solidFill>
              </a:rPr>
              <a:t>Requirements #1</a:t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>- </a:t>
            </a:r>
            <a:r>
              <a:rPr lang="en-US" sz="3200" b="1" dirty="0" smtClean="0">
                <a:solidFill>
                  <a:srgbClr val="FF0000"/>
                </a:solidFill>
              </a:rPr>
              <a:t>Observations (1)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2817"/>
            <a:ext cx="8229600" cy="5548023"/>
          </a:xfrm>
        </p:spPr>
        <p:txBody>
          <a:bodyPr>
            <a:noAutofit/>
          </a:bodyPr>
          <a:lstStyle/>
          <a:p>
            <a:pPr marL="0" lvl="2" indent="0">
              <a:buClr>
                <a:schemeClr val="tx1"/>
              </a:buClr>
              <a:buNone/>
            </a:pPr>
            <a:r>
              <a:rPr lang="en-US" sz="2000" b="1" dirty="0" smtClean="0"/>
              <a:t>I. </a:t>
            </a:r>
            <a:r>
              <a:rPr lang="en-US" sz="2000" b="1" dirty="0" smtClean="0">
                <a:solidFill>
                  <a:srgbClr val="FF0000"/>
                </a:solidFill>
              </a:rPr>
              <a:t>Basic</a:t>
            </a:r>
            <a:r>
              <a:rPr lang="en-US" sz="2000" b="1" dirty="0" smtClean="0"/>
              <a:t> requirements:</a:t>
            </a:r>
            <a:r>
              <a:rPr lang="en-US" sz="2000" dirty="0" smtClean="0"/>
              <a:t> Defined </a:t>
            </a:r>
            <a:r>
              <a:rPr lang="en-US" sz="2000" dirty="0"/>
              <a:t>in the Manual on </a:t>
            </a:r>
            <a:r>
              <a:rPr lang="en-US" sz="2000" dirty="0" smtClean="0"/>
              <a:t>WIGOS, </a:t>
            </a:r>
            <a:r>
              <a:rPr lang="en-US" sz="2000" dirty="0"/>
              <a:t>WMO-No.1160.</a:t>
            </a:r>
          </a:p>
          <a:p>
            <a:pPr marL="0" lvl="2" indent="0">
              <a:buNone/>
            </a:pPr>
            <a:r>
              <a:rPr lang="en-US" sz="2000" b="1" dirty="0" smtClean="0"/>
              <a:t>II. </a:t>
            </a:r>
            <a:r>
              <a:rPr lang="en-US" sz="2000" b="1" dirty="0" smtClean="0">
                <a:solidFill>
                  <a:srgbClr val="FF0000"/>
                </a:solidFill>
              </a:rPr>
              <a:t>Additional</a:t>
            </a:r>
            <a:r>
              <a:rPr lang="en-US" sz="2000" b="1" dirty="0" smtClean="0"/>
              <a:t> requirements</a:t>
            </a:r>
            <a:r>
              <a:rPr lang="en-US" sz="2000" dirty="0" smtClean="0"/>
              <a:t>:</a:t>
            </a:r>
          </a:p>
          <a:p>
            <a:pPr marL="0" lvl="2" indent="0">
              <a:buNone/>
            </a:pPr>
            <a:r>
              <a:rPr lang="en-US" sz="2000" dirty="0"/>
              <a:t>1.	Surface s</a:t>
            </a:r>
            <a:r>
              <a:rPr lang="en-US" sz="2000" dirty="0" smtClean="0"/>
              <a:t>ynoptic </a:t>
            </a:r>
            <a:r>
              <a:rPr lang="en-US" sz="2000" dirty="0" err="1" smtClean="0"/>
              <a:t>obs</a:t>
            </a:r>
            <a:r>
              <a:rPr lang="en-US" sz="2000" dirty="0" smtClean="0"/>
              <a:t> </a:t>
            </a:r>
            <a:r>
              <a:rPr lang="en-US" sz="2000" dirty="0"/>
              <a:t>are required with up </a:t>
            </a:r>
            <a:r>
              <a:rPr lang="en-US" sz="2000" b="1" dirty="0"/>
              <a:t>to sub-hourly </a:t>
            </a:r>
            <a:r>
              <a:rPr lang="en-US" sz="2000" dirty="0"/>
              <a:t>resolution </a:t>
            </a:r>
          </a:p>
          <a:p>
            <a:pPr marL="0" lvl="2" indent="0">
              <a:buNone/>
            </a:pPr>
            <a:r>
              <a:rPr lang="en-US" sz="2000" dirty="0"/>
              <a:t>2.	Satellite </a:t>
            </a:r>
            <a:r>
              <a:rPr lang="en-US" sz="2000" dirty="0" smtClean="0"/>
              <a:t>data:</a:t>
            </a:r>
            <a:endParaRPr lang="en-US" sz="2000" dirty="0"/>
          </a:p>
          <a:p>
            <a:pPr marL="742950" lvl="3" indent="-285750"/>
            <a:r>
              <a:rPr lang="en-US" sz="1900" dirty="0" smtClean="0"/>
              <a:t>5 minute, 1km resolution, RGBs - Processed multispectral satellite data, Scatterometer data, Soil</a:t>
            </a:r>
            <a:r>
              <a:rPr lang="en-US" sz="1900" dirty="0"/>
              <a:t>, </a:t>
            </a:r>
            <a:r>
              <a:rPr lang="en-US" sz="1900" dirty="0" smtClean="0"/>
              <a:t>Snow </a:t>
            </a:r>
            <a:r>
              <a:rPr lang="en-US" sz="1900" dirty="0"/>
              <a:t>and </a:t>
            </a:r>
            <a:r>
              <a:rPr lang="en-US" sz="1900" dirty="0" smtClean="0"/>
              <a:t>Precipitation products, Soundings, SSTs</a:t>
            </a:r>
            <a:r>
              <a:rPr lang="en-US" sz="1900" dirty="0"/>
              <a:t>, </a:t>
            </a:r>
            <a:r>
              <a:rPr lang="en-US" sz="1900" dirty="0" smtClean="0"/>
              <a:t>Sea level, SAF</a:t>
            </a:r>
            <a:endParaRPr lang="en-US" sz="1900" dirty="0"/>
          </a:p>
          <a:p>
            <a:pPr marL="0" lvl="2" indent="0">
              <a:buNone/>
            </a:pPr>
            <a:r>
              <a:rPr lang="en-US" sz="2000" dirty="0"/>
              <a:t>3.	Radar data</a:t>
            </a:r>
          </a:p>
          <a:p>
            <a:pPr marL="742950" lvl="3" indent="-285750"/>
            <a:r>
              <a:rPr lang="en-US" sz="1900" dirty="0" smtClean="0"/>
              <a:t>Up </a:t>
            </a:r>
            <a:r>
              <a:rPr lang="en-US" sz="1900" dirty="0"/>
              <a:t>to 300 m </a:t>
            </a:r>
            <a:r>
              <a:rPr lang="en-US" sz="1900" dirty="0" smtClean="0"/>
              <a:t>resolution, Dual-polarization </a:t>
            </a:r>
            <a:r>
              <a:rPr lang="en-US" sz="1900" dirty="0"/>
              <a:t>Doppler </a:t>
            </a:r>
            <a:r>
              <a:rPr lang="en-US" sz="1900" dirty="0" smtClean="0"/>
              <a:t>radar, Post-processed </a:t>
            </a:r>
            <a:r>
              <a:rPr lang="en-US" sz="1900" dirty="0"/>
              <a:t>(e.g. QPE, VIL) </a:t>
            </a:r>
            <a:r>
              <a:rPr lang="en-US" sz="1900" dirty="0" smtClean="0"/>
              <a:t>data, 3D </a:t>
            </a:r>
            <a:r>
              <a:rPr lang="en-US" sz="1900" dirty="0"/>
              <a:t>volume </a:t>
            </a:r>
            <a:r>
              <a:rPr lang="en-US" sz="1900" dirty="0" smtClean="0"/>
              <a:t>data</a:t>
            </a:r>
          </a:p>
          <a:p>
            <a:pPr marL="742950" lvl="3" indent="-285750"/>
            <a:r>
              <a:rPr lang="en-US" sz="1900" dirty="0" smtClean="0"/>
              <a:t>Improved </a:t>
            </a:r>
            <a:r>
              <a:rPr lang="en-US" sz="1900" b="1" dirty="0"/>
              <a:t>QPE</a:t>
            </a:r>
            <a:r>
              <a:rPr lang="en-US" sz="1900" dirty="0"/>
              <a:t> </a:t>
            </a:r>
            <a:r>
              <a:rPr lang="en-US" sz="1900" dirty="0" smtClean="0"/>
              <a:t>products: high </a:t>
            </a:r>
            <a:r>
              <a:rPr lang="en-US" sz="1900" dirty="0"/>
              <a:t>resolution (1km</a:t>
            </a:r>
            <a:r>
              <a:rPr lang="en-US" sz="1900" dirty="0" smtClean="0"/>
              <a:t>)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184713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77890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Met/Hydro/Mar Requirements #2</a:t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>- </a:t>
            </a:r>
            <a:r>
              <a:rPr lang="en-US" sz="3200" b="1" dirty="0" smtClean="0">
                <a:solidFill>
                  <a:srgbClr val="FF0000"/>
                </a:solidFill>
              </a:rPr>
              <a:t>Observations (2)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481" y="1093302"/>
            <a:ext cx="4194310" cy="5476461"/>
          </a:xfrm>
        </p:spPr>
        <p:txBody>
          <a:bodyPr>
            <a:normAutofit/>
          </a:bodyPr>
          <a:lstStyle/>
          <a:p>
            <a:pPr marL="0" lvl="2" indent="0">
              <a:buNone/>
            </a:pPr>
            <a:r>
              <a:rPr lang="en-US" sz="1600" dirty="0"/>
              <a:t>4.	</a:t>
            </a:r>
            <a:r>
              <a:rPr lang="en-US" sz="1900" dirty="0"/>
              <a:t>Lightning (positive, negative and </a:t>
            </a:r>
            <a:r>
              <a:rPr lang="en-US" sz="1900" dirty="0" smtClean="0"/>
              <a:t>	frequency</a:t>
            </a:r>
            <a:r>
              <a:rPr lang="en-US" sz="1900" dirty="0"/>
              <a:t>) data</a:t>
            </a:r>
          </a:p>
          <a:p>
            <a:pPr marL="0" lvl="2" indent="0">
              <a:buNone/>
            </a:pPr>
            <a:r>
              <a:rPr lang="en-US" sz="1900" dirty="0"/>
              <a:t>5.	Upper-air Sounding data</a:t>
            </a:r>
          </a:p>
          <a:p>
            <a:pPr marL="0" lvl="2" indent="0">
              <a:buNone/>
            </a:pPr>
            <a:r>
              <a:rPr lang="en-US" sz="1900" dirty="0"/>
              <a:t>6.	AMDAR data</a:t>
            </a:r>
          </a:p>
          <a:p>
            <a:pPr marL="0" lvl="2" indent="0">
              <a:buNone/>
            </a:pPr>
            <a:r>
              <a:rPr lang="en-US" sz="1900" dirty="0"/>
              <a:t>7.	LIDAR data</a:t>
            </a:r>
          </a:p>
          <a:p>
            <a:pPr marL="0" lvl="2" indent="0">
              <a:buNone/>
            </a:pPr>
            <a:r>
              <a:rPr lang="en-US" sz="1900" dirty="0"/>
              <a:t>8.	Webcams images</a:t>
            </a:r>
          </a:p>
          <a:p>
            <a:pPr marL="0" lvl="2" indent="0">
              <a:buNone/>
            </a:pPr>
            <a:r>
              <a:rPr lang="en-US" sz="1900" dirty="0"/>
              <a:t>9.	Archived observational data</a:t>
            </a:r>
          </a:p>
          <a:p>
            <a:pPr marL="0" lvl="2" indent="0">
              <a:buNone/>
            </a:pPr>
            <a:r>
              <a:rPr lang="en-US" sz="1900" dirty="0"/>
              <a:t>10.	Aerosol observational data</a:t>
            </a:r>
          </a:p>
          <a:p>
            <a:pPr marL="0" lvl="2" indent="0">
              <a:buNone/>
            </a:pPr>
            <a:r>
              <a:rPr lang="en-US" sz="1900" dirty="0"/>
              <a:t>11.	Data from Buoys</a:t>
            </a:r>
          </a:p>
          <a:p>
            <a:pPr marL="0" lvl="2" indent="0">
              <a:buNone/>
            </a:pPr>
            <a:r>
              <a:rPr lang="en-US" sz="1900" dirty="0"/>
              <a:t>12.	Voluntary and </a:t>
            </a:r>
            <a:r>
              <a:rPr lang="en-US" sz="1900" dirty="0" smtClean="0"/>
              <a:t>3rd </a:t>
            </a:r>
            <a:r>
              <a:rPr lang="en-US" sz="1900" dirty="0"/>
              <a:t>party </a:t>
            </a:r>
            <a:r>
              <a:rPr lang="en-US" sz="1900" dirty="0" smtClean="0"/>
              <a:t>obs. </a:t>
            </a:r>
            <a:r>
              <a:rPr lang="en-US" sz="1900" dirty="0"/>
              <a:t>data</a:t>
            </a:r>
          </a:p>
          <a:p>
            <a:pPr marL="0" lvl="2" indent="0">
              <a:buNone/>
            </a:pPr>
            <a:r>
              <a:rPr lang="en-US" sz="1900" dirty="0"/>
              <a:t>13.	Impact observations, including </a:t>
            </a:r>
            <a:r>
              <a:rPr lang="en-US" sz="1900" dirty="0" smtClean="0"/>
              <a:t>	vulnerability </a:t>
            </a:r>
            <a:r>
              <a:rPr lang="en-US" sz="1900" dirty="0"/>
              <a:t>and exposure datasets</a:t>
            </a:r>
          </a:p>
          <a:p>
            <a:pPr marL="0" lvl="2" indent="0">
              <a:buNone/>
            </a:pPr>
            <a:r>
              <a:rPr lang="en-US" sz="1900" dirty="0"/>
              <a:t>14.	Access to gridded historical </a:t>
            </a:r>
            <a:r>
              <a:rPr lang="en-US" sz="1900" dirty="0" smtClean="0"/>
              <a:t>	precipitation 	and </a:t>
            </a:r>
            <a:r>
              <a:rPr lang="en-US" sz="1900" dirty="0"/>
              <a:t>temperature </a:t>
            </a:r>
            <a:r>
              <a:rPr lang="en-US" sz="1900" dirty="0" smtClean="0"/>
              <a:t>	observations </a:t>
            </a:r>
            <a:r>
              <a:rPr lang="en-US" sz="1900" dirty="0"/>
              <a:t>(10-30 </a:t>
            </a:r>
            <a:r>
              <a:rPr lang="en-US" sz="1900" dirty="0" smtClean="0"/>
              <a:t>years</a:t>
            </a:r>
            <a:r>
              <a:rPr lang="en-US" sz="1900" dirty="0"/>
              <a:t>) for </a:t>
            </a:r>
            <a:r>
              <a:rPr lang="en-US" sz="1900" dirty="0" smtClean="0"/>
              <a:t>	model 	calibration</a:t>
            </a:r>
            <a:endParaRPr lang="en-US" sz="1900" dirty="0"/>
          </a:p>
          <a:p>
            <a:pPr marL="0" lvl="2" indent="0">
              <a:buNone/>
            </a:pPr>
            <a:endParaRPr lang="en-US" sz="16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701209" y="1196007"/>
            <a:ext cx="4296958" cy="56619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>
              <a:buFont typeface="Arial"/>
              <a:buNone/>
            </a:pPr>
            <a:r>
              <a:rPr lang="en-US" sz="1900" dirty="0" smtClean="0">
                <a:solidFill>
                  <a:prstClr val="black"/>
                </a:solidFill>
              </a:rPr>
              <a:t>15.	</a:t>
            </a:r>
            <a:r>
              <a:rPr lang="en-US" sz="1900" dirty="0" smtClean="0"/>
              <a:t>Streamflow observations 	</a:t>
            </a:r>
          </a:p>
          <a:p>
            <a:pPr marL="0" lvl="2" indent="0">
              <a:buFont typeface="Arial"/>
              <a:buNone/>
            </a:pPr>
            <a:r>
              <a:rPr lang="en-US" sz="1900" dirty="0" smtClean="0"/>
              <a:t>16.	Soil moisture in-situ observational data</a:t>
            </a:r>
          </a:p>
          <a:p>
            <a:pPr marL="0" lvl="2" indent="0">
              <a:buFont typeface="Arial"/>
              <a:buNone/>
            </a:pPr>
            <a:r>
              <a:rPr lang="en-US" sz="1900" dirty="0" smtClean="0"/>
              <a:t>17.	In-situ snow observational data</a:t>
            </a:r>
          </a:p>
          <a:p>
            <a:pPr marL="0" lvl="2" indent="0">
              <a:buFont typeface="Arial"/>
              <a:buNone/>
            </a:pPr>
            <a:r>
              <a:rPr lang="en-US" sz="1900" dirty="0" smtClean="0"/>
              <a:t>18.	In-situ bathymetry data</a:t>
            </a:r>
          </a:p>
          <a:p>
            <a:pPr marL="0" lvl="2" indent="0">
              <a:buFont typeface="Arial"/>
              <a:buNone/>
            </a:pPr>
            <a:r>
              <a:rPr lang="en-US" sz="1900" dirty="0" smtClean="0"/>
              <a:t>19.	Coastal zone coverage with HF radar 	data</a:t>
            </a:r>
          </a:p>
          <a:p>
            <a:pPr marL="0" lvl="2" indent="0">
              <a:buFont typeface="Arial"/>
              <a:buNone/>
            </a:pPr>
            <a:r>
              <a:rPr lang="en-US" sz="1900" dirty="0" smtClean="0"/>
              <a:t>20.	Topographic data:</a:t>
            </a:r>
          </a:p>
          <a:p>
            <a:pPr marL="457200" lvl="3" indent="0">
              <a:buFont typeface="Arial"/>
              <a:buNone/>
            </a:pPr>
            <a:r>
              <a:rPr lang="en-US" sz="1900" dirty="0" smtClean="0"/>
              <a:t>a.	Digital Elevation Models (DEMs)</a:t>
            </a:r>
          </a:p>
          <a:p>
            <a:pPr marL="457200" lvl="3" indent="0">
              <a:buFont typeface="Arial"/>
              <a:buNone/>
            </a:pPr>
            <a:r>
              <a:rPr lang="en-US" sz="1900" dirty="0" smtClean="0"/>
              <a:t>b.	Soil types</a:t>
            </a:r>
          </a:p>
          <a:p>
            <a:pPr marL="457200" lvl="3" indent="0">
              <a:buFont typeface="Arial"/>
              <a:buNone/>
            </a:pPr>
            <a:r>
              <a:rPr lang="en-US" sz="1900" dirty="0" smtClean="0"/>
              <a:t>c.	Land use</a:t>
            </a:r>
          </a:p>
          <a:p>
            <a:pPr marL="457200" lvl="3" indent="0">
              <a:buFont typeface="Arial"/>
              <a:buNone/>
            </a:pPr>
            <a:r>
              <a:rPr lang="en-US" sz="1900" dirty="0" smtClean="0"/>
              <a:t>d.	Reservoirs and dam locations</a:t>
            </a:r>
          </a:p>
          <a:p>
            <a:pPr marL="0" lvl="2" indent="0">
              <a:buFont typeface="Arial"/>
              <a:buNone/>
            </a:pPr>
            <a:r>
              <a:rPr lang="en-US" sz="1900" dirty="0" smtClean="0"/>
              <a:t>21.	Reservoir operation rules and 	outflows</a:t>
            </a:r>
          </a:p>
          <a:p>
            <a:pPr marL="0" lvl="2" indent="0">
              <a:buFont typeface="Arial"/>
              <a:buNone/>
            </a:pPr>
            <a:r>
              <a:rPr lang="en-US" sz="1900" dirty="0" smtClean="0"/>
              <a:t>22.	Tidal observational data</a:t>
            </a:r>
          </a:p>
          <a:p>
            <a:pPr marL="0" lvl="2" indent="0">
              <a:buFont typeface="Arial"/>
              <a:buNone/>
            </a:pPr>
            <a:r>
              <a:rPr lang="en-US" sz="1900" dirty="0" smtClean="0"/>
              <a:t>23.	Ship observational data</a:t>
            </a:r>
          </a:p>
          <a:p>
            <a:pPr marL="0" lvl="2" indent="0">
              <a:buFont typeface="Arial"/>
              <a:buNone/>
            </a:pPr>
            <a:endParaRPr lang="en-US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31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77890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Met/Hydro/Mar Requirements #3</a:t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3200" b="1" dirty="0" smtClean="0">
                <a:solidFill>
                  <a:srgbClr val="0000FF"/>
                </a:solidFill>
              </a:rPr>
              <a:t>- </a:t>
            </a:r>
            <a:r>
              <a:rPr lang="en-US" sz="3200" b="1" dirty="0" smtClean="0">
                <a:solidFill>
                  <a:srgbClr val="FF0000"/>
                </a:solidFill>
              </a:rPr>
              <a:t>Modelling (1)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3546"/>
            <a:ext cx="8229600" cy="5476461"/>
          </a:xfrm>
        </p:spPr>
        <p:txBody>
          <a:bodyPr>
            <a:normAutofit/>
          </a:bodyPr>
          <a:lstStyle/>
          <a:p>
            <a:pPr marL="342900" lvl="2" indent="-342900"/>
            <a:r>
              <a:rPr lang="en-US" sz="2500" dirty="0" smtClean="0"/>
              <a:t>The </a:t>
            </a:r>
            <a:r>
              <a:rPr lang="en-US" sz="2500" dirty="0"/>
              <a:t>access to </a:t>
            </a:r>
            <a:r>
              <a:rPr lang="en-US" sz="2500" dirty="0">
                <a:solidFill>
                  <a:srgbClr val="FF0000"/>
                </a:solidFill>
              </a:rPr>
              <a:t>seamless</a:t>
            </a:r>
            <a:r>
              <a:rPr lang="en-US" sz="2500" dirty="0"/>
              <a:t>, </a:t>
            </a:r>
            <a:r>
              <a:rPr lang="en-US" sz="2500" dirty="0">
                <a:solidFill>
                  <a:srgbClr val="FF0000"/>
                </a:solidFill>
              </a:rPr>
              <a:t>multiple models </a:t>
            </a:r>
            <a:r>
              <a:rPr lang="en-US" sz="2500" dirty="0"/>
              <a:t>at</a:t>
            </a:r>
            <a:r>
              <a:rPr lang="en-US" sz="2500" dirty="0">
                <a:solidFill>
                  <a:srgbClr val="FF0000"/>
                </a:solidFill>
              </a:rPr>
              <a:t> global, regional and local </a:t>
            </a:r>
            <a:r>
              <a:rPr lang="en-US" sz="2500" dirty="0" smtClean="0">
                <a:solidFill>
                  <a:srgbClr val="FF0000"/>
                </a:solidFill>
              </a:rPr>
              <a:t>scales</a:t>
            </a:r>
            <a:r>
              <a:rPr lang="en-US" sz="2500" dirty="0" smtClean="0"/>
              <a:t>.</a:t>
            </a:r>
          </a:p>
          <a:p>
            <a:pPr marL="342900" lvl="2" indent="-342900"/>
            <a:r>
              <a:rPr lang="en-US" sz="2500" dirty="0" smtClean="0"/>
              <a:t>Output </a:t>
            </a:r>
            <a:r>
              <a:rPr lang="en-US" sz="2500" dirty="0"/>
              <a:t>parameters are defined </a:t>
            </a:r>
            <a:r>
              <a:rPr lang="en-US" sz="2500" dirty="0" smtClean="0"/>
              <a:t>in two </a:t>
            </a:r>
            <a:r>
              <a:rPr lang="en-US" sz="2500" dirty="0"/>
              <a:t>categories:</a:t>
            </a:r>
          </a:p>
          <a:p>
            <a:pPr marL="800100" lvl="3" indent="-342900">
              <a:buClr>
                <a:schemeClr val="tx1"/>
              </a:buClr>
              <a:buFont typeface="+mj-lt"/>
              <a:buAutoNum type="alphaLcParenR"/>
            </a:pPr>
            <a:r>
              <a:rPr lang="en-US" sz="2200" b="1" dirty="0" smtClean="0">
                <a:solidFill>
                  <a:srgbClr val="FF0000"/>
                </a:solidFill>
              </a:rPr>
              <a:t>Basic</a:t>
            </a:r>
            <a:r>
              <a:rPr lang="en-US" sz="2200" dirty="0"/>
              <a:t>: Parameters that should be made available are described in WMO </a:t>
            </a:r>
            <a:r>
              <a:rPr lang="en-US" sz="2200" dirty="0">
                <a:solidFill>
                  <a:srgbClr val="FF0000"/>
                </a:solidFill>
              </a:rPr>
              <a:t>SWFDP </a:t>
            </a:r>
            <a:r>
              <a:rPr lang="en-US" sz="2200" dirty="0" smtClean="0">
                <a:solidFill>
                  <a:srgbClr val="FF0000"/>
                </a:solidFill>
              </a:rPr>
              <a:t>Guidebook</a:t>
            </a:r>
            <a:r>
              <a:rPr lang="en-US" sz="2200" dirty="0" smtClean="0"/>
              <a:t>, </a:t>
            </a:r>
            <a:r>
              <a:rPr lang="en-US" sz="2200" dirty="0"/>
              <a:t>Annex A </a:t>
            </a:r>
            <a:r>
              <a:rPr lang="en-US" sz="2200" dirty="0" smtClean="0"/>
              <a:t>“Sample </a:t>
            </a:r>
            <a:r>
              <a:rPr lang="en-US" sz="2200" dirty="0"/>
              <a:t>list of products to be exchanged in a regional subproject for forecasting severe </a:t>
            </a:r>
            <a:r>
              <a:rPr lang="en-US" sz="2200" dirty="0" smtClean="0"/>
              <a:t>weather”, as </a:t>
            </a:r>
            <a:r>
              <a:rPr lang="en-US" sz="2200" dirty="0"/>
              <a:t>a </a:t>
            </a:r>
            <a:r>
              <a:rPr lang="en-US" sz="2200" dirty="0" smtClean="0"/>
              <a:t>minimum.</a:t>
            </a:r>
          </a:p>
          <a:p>
            <a:pPr marL="800100" lvl="3" indent="-342900">
              <a:buClr>
                <a:schemeClr val="tx1"/>
              </a:buClr>
              <a:buFont typeface="+mj-lt"/>
              <a:buAutoNum type="alphaLcParenR"/>
            </a:pPr>
            <a:r>
              <a:rPr lang="en-US" sz="2200" b="1" dirty="0" smtClean="0">
                <a:solidFill>
                  <a:srgbClr val="FF0000"/>
                </a:solidFill>
              </a:rPr>
              <a:t>Advanced</a:t>
            </a:r>
            <a:r>
              <a:rPr lang="en-US" sz="2200" dirty="0"/>
              <a:t>: To make available all parameters as defined by </a:t>
            </a:r>
            <a:r>
              <a:rPr lang="en-US" sz="2200" dirty="0">
                <a:solidFill>
                  <a:srgbClr val="FF0000"/>
                </a:solidFill>
              </a:rPr>
              <a:t>ECMWF Data Catalogue </a:t>
            </a:r>
            <a:r>
              <a:rPr lang="en-US" sz="2200" dirty="0"/>
              <a:t>(Set I, II, III, IV, </a:t>
            </a:r>
            <a:r>
              <a:rPr lang="en-US" sz="2200" dirty="0" smtClean="0"/>
              <a:t>VI) </a:t>
            </a:r>
            <a:r>
              <a:rPr lang="en-US" sz="2200" dirty="0"/>
              <a:t>and in addition to other parameters required to derive further diagnostics.</a:t>
            </a:r>
          </a:p>
          <a:p>
            <a:pPr marL="0" lvl="2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60943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77890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Met/Hydro/Mar Requirements #4</a:t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</a:rPr>
              <a:t>- </a:t>
            </a:r>
            <a:r>
              <a:rPr lang="en-US" sz="2800" b="1" dirty="0" smtClean="0">
                <a:solidFill>
                  <a:srgbClr val="FF0000"/>
                </a:solidFill>
              </a:rPr>
              <a:t>Modelling (2) – SWFDP Guidebook </a:t>
            </a:r>
            <a:r>
              <a:rPr lang="en-US" sz="2800" dirty="0" smtClean="0"/>
              <a:t>(excerpt)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53546"/>
            <a:ext cx="8580120" cy="5476461"/>
          </a:xfrm>
        </p:spPr>
        <p:txBody>
          <a:bodyPr>
            <a:noAutofit/>
          </a:bodyPr>
          <a:lstStyle/>
          <a:p>
            <a:pPr marL="0" lvl="2" indent="0">
              <a:buNone/>
            </a:pPr>
            <a:r>
              <a:rPr lang="en-US" sz="1800" b="1" dirty="0" smtClean="0"/>
              <a:t>1.	</a:t>
            </a:r>
            <a:r>
              <a:rPr lang="en-US" sz="2000" b="1" dirty="0" smtClean="0"/>
              <a:t>Data </a:t>
            </a:r>
            <a:r>
              <a:rPr lang="en-US" sz="2000" b="1" dirty="0"/>
              <a:t>and Products issued </a:t>
            </a:r>
            <a:r>
              <a:rPr lang="en-US" sz="2000" b="1" dirty="0" smtClean="0"/>
              <a:t>by the </a:t>
            </a:r>
            <a:r>
              <a:rPr lang="en-US" sz="2000" b="1" dirty="0"/>
              <a:t>Global </a:t>
            </a:r>
            <a:r>
              <a:rPr lang="en-US" sz="2000" b="1" dirty="0" smtClean="0"/>
              <a:t>Centre(s):</a:t>
            </a:r>
            <a:endParaRPr lang="en-US" sz="2000" b="1" dirty="0"/>
          </a:p>
          <a:p>
            <a:pPr marL="0" lvl="2" indent="0">
              <a:buNone/>
            </a:pPr>
            <a:r>
              <a:rPr lang="en-US" sz="1700" dirty="0" smtClean="0"/>
              <a:t>(a)	</a:t>
            </a:r>
            <a:r>
              <a:rPr lang="en-US" sz="1700" b="1" dirty="0" smtClean="0"/>
              <a:t>Current </a:t>
            </a:r>
            <a:r>
              <a:rPr lang="en-US" sz="1700" b="1" dirty="0">
                <a:solidFill>
                  <a:srgbClr val="FF0000"/>
                </a:solidFill>
              </a:rPr>
              <a:t>Deterministic NWP Fields up to 5 </a:t>
            </a:r>
            <a:r>
              <a:rPr lang="en-US" sz="1700" b="1" dirty="0" smtClean="0">
                <a:solidFill>
                  <a:srgbClr val="FF0000"/>
                </a:solidFill>
              </a:rPr>
              <a:t>days </a:t>
            </a:r>
            <a:r>
              <a:rPr lang="en-US" sz="1700" dirty="0" smtClean="0"/>
              <a:t>(at </a:t>
            </a:r>
            <a:r>
              <a:rPr lang="en-US" sz="1700" dirty="0"/>
              <a:t>6-h </a:t>
            </a:r>
            <a:r>
              <a:rPr lang="en-US" sz="1700" dirty="0" smtClean="0"/>
              <a:t>up </a:t>
            </a:r>
            <a:r>
              <a:rPr lang="en-US" sz="1700" dirty="0"/>
              <a:t>to 2 days</a:t>
            </a:r>
            <a:r>
              <a:rPr lang="en-US" sz="1700" dirty="0" smtClean="0"/>
              <a:t>, 12-h after 2 days):</a:t>
            </a:r>
            <a:endParaRPr lang="en-US" sz="17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	charts </a:t>
            </a:r>
            <a:r>
              <a:rPr lang="en-US" sz="1700" dirty="0"/>
              <a:t>to depict the large-scale flow (e.g. 500 hPa , 700 hPa, 850 hPa geopotential </a:t>
            </a:r>
            <a:r>
              <a:rPr lang="en-US" sz="1700" dirty="0" smtClean="0"/>
              <a:t>	height</a:t>
            </a:r>
            <a:r>
              <a:rPr lang="en-US" sz="1700" dirty="0"/>
              <a:t>, </a:t>
            </a:r>
            <a:r>
              <a:rPr lang="en-US" sz="1700" dirty="0" smtClean="0"/>
              <a:t>850 hPa temperature</a:t>
            </a:r>
            <a:r>
              <a:rPr lang="en-US" sz="1700" dirty="0"/>
              <a:t>, </a:t>
            </a:r>
            <a:r>
              <a:rPr lang="en-US" sz="1700" dirty="0" smtClean="0"/>
              <a:t>upper </a:t>
            </a:r>
            <a:r>
              <a:rPr lang="en-US" sz="1700" dirty="0"/>
              <a:t>air </a:t>
            </a:r>
            <a:r>
              <a:rPr lang="en-US" sz="1700" dirty="0" smtClean="0"/>
              <a:t>winds</a:t>
            </a:r>
            <a:r>
              <a:rPr lang="en-US" sz="1700" dirty="0"/>
              <a:t>, MSLP</a:t>
            </a:r>
            <a:r>
              <a:rPr lang="en-US" sz="1700" dirty="0" smtClean="0"/>
              <a:t>);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	surface weather elements (e.g. 6-hour accumulated </a:t>
            </a:r>
            <a:r>
              <a:rPr lang="en-US" sz="1700" dirty="0" err="1" smtClean="0"/>
              <a:t>precip</a:t>
            </a:r>
            <a:r>
              <a:rPr lang="en-US" sz="1700" dirty="0" smtClean="0"/>
              <a:t>, surface (10m) wind speed).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(b)	</a:t>
            </a:r>
            <a:r>
              <a:rPr lang="en-US" sz="1700" b="1" dirty="0" smtClean="0">
                <a:solidFill>
                  <a:srgbClr val="FF0000"/>
                </a:solidFill>
              </a:rPr>
              <a:t>Probabilistic</a:t>
            </a:r>
            <a:r>
              <a:rPr lang="en-US" sz="1700" b="1" dirty="0" smtClean="0"/>
              <a:t> </a:t>
            </a:r>
            <a:r>
              <a:rPr lang="en-US" sz="1700" b="1" dirty="0"/>
              <a:t>Forecast Products based on </a:t>
            </a:r>
            <a:r>
              <a:rPr lang="en-US" sz="1700" b="1" dirty="0" smtClean="0"/>
              <a:t>EPS</a:t>
            </a:r>
            <a:r>
              <a:rPr lang="en-US" sz="1700" dirty="0" smtClean="0"/>
              <a:t>, e.g.: </a:t>
            </a:r>
            <a:endParaRPr lang="en-US" sz="17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probability of severe weather events such as precipitation and </a:t>
            </a:r>
            <a:r>
              <a:rPr lang="en-US" sz="1700" dirty="0" smtClean="0"/>
              <a:t>wind;</a:t>
            </a:r>
            <a:endParaRPr lang="en-US" sz="17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“spaghetti” plots (e.g. 500 hPa geopotential height in extra-tropics, </a:t>
            </a:r>
            <a:r>
              <a:rPr lang="en-US" sz="1700" dirty="0" err="1" smtClean="0"/>
              <a:t>precip</a:t>
            </a:r>
            <a:r>
              <a:rPr lang="en-US" sz="1700" dirty="0" smtClean="0"/>
              <a:t> and  wind); </a:t>
            </a:r>
            <a:endParaRPr lang="en-US" sz="17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stamp maps </a:t>
            </a:r>
            <a:r>
              <a:rPr lang="en-US" sz="1700" dirty="0" smtClean="0"/>
              <a:t>(wind </a:t>
            </a:r>
            <a:r>
              <a:rPr lang="en-US" sz="1700" dirty="0"/>
              <a:t>speed, accumulated precipitation);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dispersion diagrams (plumes and </a:t>
            </a:r>
            <a:r>
              <a:rPr lang="en-US" sz="1700" dirty="0" err="1"/>
              <a:t>EPSgrams</a:t>
            </a:r>
            <a:r>
              <a:rPr lang="en-US" sz="1700" dirty="0"/>
              <a:t>) for weather elements at specific locations;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representative members of a classification of weather pattern such as </a:t>
            </a:r>
            <a:r>
              <a:rPr lang="en-US" sz="1700" dirty="0" smtClean="0"/>
              <a:t>clustering;</a:t>
            </a:r>
            <a:endParaRPr lang="en-US" sz="17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severe weather risk index such as Extreme Forecast </a:t>
            </a:r>
            <a:r>
              <a:rPr lang="en-US" sz="1700" dirty="0" smtClean="0"/>
              <a:t>Index.</a:t>
            </a:r>
            <a:endParaRPr lang="en-US" sz="17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(c) 	</a:t>
            </a:r>
            <a:r>
              <a:rPr lang="en-US" sz="1700" b="1" dirty="0" smtClean="0">
                <a:solidFill>
                  <a:srgbClr val="FF0000"/>
                </a:solidFill>
              </a:rPr>
              <a:t>Satellite </a:t>
            </a:r>
            <a:r>
              <a:rPr lang="en-US" sz="1700" b="1" dirty="0">
                <a:solidFill>
                  <a:srgbClr val="FF0000"/>
                </a:solidFill>
              </a:rPr>
              <a:t>Imagery</a:t>
            </a:r>
            <a:r>
              <a:rPr lang="en-US" sz="1700" b="1" dirty="0"/>
              <a:t> and Satellite based </a:t>
            </a:r>
            <a:r>
              <a:rPr lang="en-US" sz="1700" b="1" dirty="0" smtClean="0">
                <a:solidFill>
                  <a:srgbClr val="FF0000"/>
                </a:solidFill>
              </a:rPr>
              <a:t>Products</a:t>
            </a:r>
            <a:r>
              <a:rPr lang="en-US" sz="1700" dirty="0" smtClean="0"/>
              <a:t>, e.g.:</a:t>
            </a:r>
            <a:endParaRPr lang="en-US" sz="17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Satellite Images of VIS, IR and WV Channels; 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Diagnostic products, e.g. Imagery with Heavy Rainfall Potential Areas; RGB Composite </a:t>
            </a:r>
            <a:r>
              <a:rPr lang="en-US" sz="1700" dirty="0" smtClean="0"/>
              <a:t>			Imagery</a:t>
            </a:r>
            <a:r>
              <a:rPr lang="en-US" sz="1700" dirty="0"/>
              <a:t>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700" dirty="0" smtClean="0"/>
              <a:t>	•</a:t>
            </a:r>
            <a:r>
              <a:rPr lang="en-US" sz="1700" dirty="0"/>
              <a:t>	Special products for Nowcasting. </a:t>
            </a:r>
          </a:p>
        </p:txBody>
      </p:sp>
    </p:spTree>
    <p:extLst>
      <p:ext uri="{BB962C8B-B14F-4D97-AF65-F5344CB8AC3E}">
        <p14:creationId xmlns:p14="http://schemas.microsoft.com/office/powerpoint/2010/main" val="198268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77890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Harmonized</a:t>
            </a:r>
            <a:r>
              <a:rPr lang="en-US" sz="3200" b="1" dirty="0" smtClean="0">
                <a:solidFill>
                  <a:srgbClr val="0000FF"/>
                </a:solidFill>
              </a:rPr>
              <a:t> Met/Hydro/Mar Requirements #5</a:t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</a:rPr>
              <a:t>- </a:t>
            </a:r>
            <a:r>
              <a:rPr lang="en-US" sz="2800" b="1" dirty="0">
                <a:solidFill>
                  <a:srgbClr val="FF0000"/>
                </a:solidFill>
              </a:rPr>
              <a:t>Modelling </a:t>
            </a:r>
            <a:r>
              <a:rPr lang="en-US" sz="2800" b="1" dirty="0" smtClean="0">
                <a:solidFill>
                  <a:srgbClr val="FF0000"/>
                </a:solidFill>
              </a:rPr>
              <a:t>(3) </a:t>
            </a:r>
            <a:r>
              <a:rPr lang="en-US" sz="2800" b="1" dirty="0">
                <a:solidFill>
                  <a:srgbClr val="FF0000"/>
                </a:solidFill>
              </a:rPr>
              <a:t>– </a:t>
            </a:r>
            <a:r>
              <a:rPr lang="en-US" sz="2800" b="1" dirty="0" smtClean="0">
                <a:solidFill>
                  <a:srgbClr val="FF0000"/>
                </a:solidFill>
              </a:rPr>
              <a:t>SWFDP Guidebook </a:t>
            </a:r>
            <a:r>
              <a:rPr lang="en-US" sz="2800" dirty="0" smtClean="0"/>
              <a:t>(excerpt)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2815"/>
            <a:ext cx="8229600" cy="5148472"/>
          </a:xfrm>
        </p:spPr>
        <p:txBody>
          <a:bodyPr>
            <a:noAutofit/>
          </a:bodyPr>
          <a:lstStyle/>
          <a:p>
            <a:pPr marL="0" lvl="2" indent="0">
              <a:buNone/>
            </a:pPr>
            <a:r>
              <a:rPr lang="en-US" sz="2000" b="1" dirty="0" smtClean="0"/>
              <a:t>2.	Data </a:t>
            </a:r>
            <a:r>
              <a:rPr lang="en-US" sz="2000" b="1" dirty="0"/>
              <a:t>and Products issued from the Regional </a:t>
            </a:r>
            <a:r>
              <a:rPr lang="en-US" sz="2000" b="1" dirty="0" smtClean="0"/>
              <a:t>Centres:</a:t>
            </a:r>
            <a:endParaRPr lang="en-US" sz="2000" b="1" dirty="0"/>
          </a:p>
          <a:p>
            <a:pPr marL="0" lvl="2" indent="0">
              <a:buNone/>
            </a:pPr>
            <a:r>
              <a:rPr lang="en-US" sz="1800" dirty="0" smtClean="0"/>
              <a:t>(a) </a:t>
            </a:r>
            <a:r>
              <a:rPr lang="en-US" sz="1800" dirty="0"/>
              <a:t>	</a:t>
            </a:r>
            <a:r>
              <a:rPr lang="en-US" sz="1800" b="1" dirty="0" smtClean="0"/>
              <a:t>Current </a:t>
            </a:r>
            <a:r>
              <a:rPr lang="en-US" sz="1800" b="1" dirty="0">
                <a:solidFill>
                  <a:srgbClr val="FF0000"/>
                </a:solidFill>
              </a:rPr>
              <a:t>deterministic </a:t>
            </a:r>
            <a:r>
              <a:rPr lang="en-US" sz="1800" b="1" dirty="0" smtClean="0">
                <a:solidFill>
                  <a:srgbClr val="FF0000"/>
                </a:solidFill>
              </a:rPr>
              <a:t>LAM </a:t>
            </a:r>
            <a:r>
              <a:rPr lang="en-US" sz="1800" b="1" dirty="0" smtClean="0"/>
              <a:t>fields </a:t>
            </a:r>
            <a:r>
              <a:rPr lang="en-US" sz="1800" b="1" dirty="0"/>
              <a:t>up to 2 days at 6-hour intervals</a:t>
            </a:r>
            <a:r>
              <a:rPr lang="en-US" sz="1800" dirty="0"/>
              <a:t>, </a:t>
            </a:r>
            <a:r>
              <a:rPr lang="en-US" sz="1800" dirty="0" smtClean="0"/>
              <a:t>e.g.:</a:t>
            </a:r>
            <a:endParaRPr lang="en-US" sz="18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/>
              <a:t>	•	charts to depict the </a:t>
            </a:r>
            <a:r>
              <a:rPr lang="en-US" sz="1800" dirty="0">
                <a:solidFill>
                  <a:srgbClr val="FF0000"/>
                </a:solidFill>
              </a:rPr>
              <a:t>large-scale flow</a:t>
            </a:r>
            <a:r>
              <a:rPr lang="en-US" sz="1800" dirty="0"/>
              <a:t> (e.g. 500 hPa, 700 hPa, 850 hPa </a:t>
            </a:r>
            <a:r>
              <a:rPr lang="en-US" sz="1800" dirty="0" smtClean="0"/>
              <a:t>	</a:t>
            </a:r>
            <a:r>
              <a:rPr lang="en-US" sz="1800" dirty="0" smtClean="0">
                <a:solidFill>
                  <a:srgbClr val="FF0000"/>
                </a:solidFill>
              </a:rPr>
              <a:t>geopotential height</a:t>
            </a:r>
            <a:r>
              <a:rPr lang="en-US" sz="1800" dirty="0"/>
              <a:t>, </a:t>
            </a:r>
            <a:r>
              <a:rPr lang="en-US" sz="1800" dirty="0" smtClean="0"/>
              <a:t>850 </a:t>
            </a:r>
            <a:r>
              <a:rPr lang="en-US" sz="1800" dirty="0"/>
              <a:t>hPa </a:t>
            </a:r>
            <a:r>
              <a:rPr lang="en-US" sz="1800" dirty="0" smtClean="0"/>
              <a:t>temp, </a:t>
            </a:r>
            <a:r>
              <a:rPr lang="en-US" sz="1800" dirty="0">
                <a:solidFill>
                  <a:srgbClr val="FF0000"/>
                </a:solidFill>
              </a:rPr>
              <a:t>tropopause height</a:t>
            </a:r>
            <a:r>
              <a:rPr lang="en-US" sz="1800" dirty="0"/>
              <a:t>, upper air </a:t>
            </a:r>
            <a:r>
              <a:rPr lang="en-US" sz="1800" dirty="0">
                <a:solidFill>
                  <a:srgbClr val="FF0000"/>
                </a:solidFill>
              </a:rPr>
              <a:t>winds</a:t>
            </a:r>
            <a:r>
              <a:rPr lang="en-US" sz="1800" dirty="0"/>
              <a:t>, </a:t>
            </a:r>
            <a:r>
              <a:rPr lang="en-US" sz="1800" dirty="0">
                <a:solidFill>
                  <a:srgbClr val="FF0000"/>
                </a:solidFill>
              </a:rPr>
              <a:t>MSLP</a:t>
            </a:r>
            <a:r>
              <a:rPr lang="en-US" sz="1800" dirty="0"/>
              <a:t>);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 smtClean="0"/>
              <a:t>	•</a:t>
            </a:r>
            <a:r>
              <a:rPr lang="en-US" sz="1800" dirty="0"/>
              <a:t>	surface </a:t>
            </a:r>
            <a:r>
              <a:rPr lang="en-US" sz="1800" dirty="0">
                <a:solidFill>
                  <a:srgbClr val="FF0000"/>
                </a:solidFill>
              </a:rPr>
              <a:t>weather elements </a:t>
            </a:r>
            <a:r>
              <a:rPr lang="en-US" sz="1800" dirty="0"/>
              <a:t>(e.g. 6-hour accumulated precipitation, surface </a:t>
            </a:r>
            <a:r>
              <a:rPr lang="en-US" sz="1800" dirty="0" smtClean="0"/>
              <a:t>	(</a:t>
            </a:r>
            <a:r>
              <a:rPr lang="en-US" sz="1800" dirty="0"/>
              <a:t>10m) </a:t>
            </a:r>
            <a:r>
              <a:rPr lang="en-US" sz="1800" dirty="0" smtClean="0"/>
              <a:t>wind speed </a:t>
            </a:r>
            <a:r>
              <a:rPr lang="en-US" sz="1800" dirty="0"/>
              <a:t>and gusts (if available), 2m </a:t>
            </a:r>
            <a:r>
              <a:rPr lang="en-US" sz="1800" dirty="0" smtClean="0"/>
              <a:t>temp, </a:t>
            </a:r>
            <a:r>
              <a:rPr lang="en-US" sz="1800" dirty="0"/>
              <a:t>850 hPa specific humidity);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 smtClean="0"/>
              <a:t>	•</a:t>
            </a:r>
            <a:r>
              <a:rPr lang="en-US" sz="1800" dirty="0"/>
              <a:t>	maps of </a:t>
            </a:r>
            <a:r>
              <a:rPr lang="en-US" sz="1800" dirty="0">
                <a:solidFill>
                  <a:srgbClr val="FF0000"/>
                </a:solidFill>
              </a:rPr>
              <a:t>vertical motion</a:t>
            </a:r>
            <a:r>
              <a:rPr lang="en-US" sz="1800" dirty="0"/>
              <a:t>, </a:t>
            </a:r>
            <a:r>
              <a:rPr lang="en-US" sz="1800" dirty="0">
                <a:solidFill>
                  <a:srgbClr val="FF0000"/>
                </a:solidFill>
              </a:rPr>
              <a:t>potential vorticity</a:t>
            </a:r>
            <a:r>
              <a:rPr lang="en-US" sz="1800" dirty="0"/>
              <a:t> or height of specified PV surface;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 smtClean="0"/>
              <a:t>	•</a:t>
            </a:r>
            <a:r>
              <a:rPr lang="en-US" sz="1800" dirty="0"/>
              <a:t>	maps of </a:t>
            </a:r>
            <a:r>
              <a:rPr lang="en-US" sz="1800" dirty="0">
                <a:solidFill>
                  <a:srgbClr val="FF0000"/>
                </a:solidFill>
              </a:rPr>
              <a:t>convective indices </a:t>
            </a:r>
            <a:r>
              <a:rPr lang="en-US" sz="1800" dirty="0"/>
              <a:t>such as CAPE, Lifting Index, helicity…, 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 smtClean="0"/>
              <a:t>	•</a:t>
            </a:r>
            <a:r>
              <a:rPr lang="en-US" sz="1800" dirty="0"/>
              <a:t>	relevant satellite images (where NMHSs do not have satellite receiving </a:t>
            </a:r>
            <a:r>
              <a:rPr lang="en-US" sz="1800" dirty="0" smtClean="0"/>
              <a:t>	capability</a:t>
            </a:r>
            <a:r>
              <a:rPr lang="en-US" sz="1800" dirty="0"/>
              <a:t>);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 smtClean="0"/>
              <a:t>	•</a:t>
            </a:r>
            <a:r>
              <a:rPr lang="en-US" sz="1800" dirty="0"/>
              <a:t>	special </a:t>
            </a:r>
            <a:r>
              <a:rPr lang="en-US" sz="1800" dirty="0">
                <a:solidFill>
                  <a:srgbClr val="FF0000"/>
                </a:solidFill>
              </a:rPr>
              <a:t>products derived </a:t>
            </a:r>
            <a:r>
              <a:rPr lang="en-US" sz="1800" dirty="0"/>
              <a:t>from satellite images (e.g. derived precipitation or </a:t>
            </a:r>
            <a:r>
              <a:rPr lang="en-US" sz="1800" dirty="0" smtClean="0"/>
              <a:t>	images annotated </a:t>
            </a:r>
            <a:r>
              <a:rPr lang="en-US" sz="1800" dirty="0"/>
              <a:t>with guidance notes)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 smtClean="0"/>
              <a:t>(b)	</a:t>
            </a:r>
            <a:r>
              <a:rPr lang="en-US" sz="1800" b="1" dirty="0" smtClean="0"/>
              <a:t>Daily </a:t>
            </a:r>
            <a:r>
              <a:rPr lang="en-US" sz="1800" b="1" dirty="0"/>
              <a:t>Severe Weather Forecasting </a:t>
            </a:r>
            <a:r>
              <a:rPr lang="en-US" sz="1800" b="1" dirty="0">
                <a:solidFill>
                  <a:srgbClr val="FF0000"/>
                </a:solidFill>
              </a:rPr>
              <a:t>Guidance</a:t>
            </a:r>
            <a:r>
              <a:rPr lang="en-US" sz="1800" b="1" dirty="0"/>
              <a:t> product by  RSMC </a:t>
            </a:r>
            <a:r>
              <a:rPr lang="en-US" sz="1800" dirty="0"/>
              <a:t>(containing the </a:t>
            </a:r>
            <a:r>
              <a:rPr lang="en-US" sz="1800" dirty="0" smtClean="0"/>
              <a:t>			interpretation </a:t>
            </a:r>
            <a:r>
              <a:rPr lang="en-US" sz="1800" dirty="0"/>
              <a:t>of </a:t>
            </a:r>
            <a:r>
              <a:rPr lang="en-US" sz="1800" dirty="0" smtClean="0"/>
              <a:t>products), </a:t>
            </a:r>
            <a:r>
              <a:rPr lang="en-US" sz="1800" dirty="0"/>
              <a:t>containing </a:t>
            </a:r>
            <a:r>
              <a:rPr lang="en-US" sz="1800" dirty="0" smtClean="0"/>
              <a:t> (as required): </a:t>
            </a:r>
            <a:endParaRPr lang="en-US" sz="1800" dirty="0"/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 smtClean="0"/>
              <a:t>	•</a:t>
            </a:r>
            <a:r>
              <a:rPr lang="en-US" sz="1800" dirty="0"/>
              <a:t>	</a:t>
            </a:r>
            <a:r>
              <a:rPr lang="en-US" sz="1800" dirty="0" smtClean="0">
                <a:solidFill>
                  <a:srgbClr val="FF0000"/>
                </a:solidFill>
              </a:rPr>
              <a:t>interpretation</a:t>
            </a:r>
            <a:r>
              <a:rPr lang="en-US" sz="1800" dirty="0" smtClean="0"/>
              <a:t> </a:t>
            </a:r>
            <a:r>
              <a:rPr lang="en-US" sz="1800" dirty="0"/>
              <a:t>of EPS and deterministic products;</a:t>
            </a:r>
          </a:p>
          <a:p>
            <a:pPr marL="0" lvl="2" indent="0">
              <a:buNone/>
              <a:tabLst>
                <a:tab pos="357188" algn="l"/>
                <a:tab pos="625475" algn="l"/>
              </a:tabLst>
            </a:pPr>
            <a:r>
              <a:rPr lang="en-US" sz="1800" dirty="0" smtClean="0"/>
              <a:t>	•</a:t>
            </a:r>
            <a:r>
              <a:rPr lang="en-US" sz="1800" dirty="0"/>
              <a:t>	severe weather predictions (risk or probability estimates</a:t>
            </a:r>
            <a:r>
              <a:rPr lang="en-US" sz="1700" dirty="0" smtClean="0"/>
              <a:t>).</a:t>
            </a:r>
            <a:r>
              <a:rPr lang="en-US" sz="1600" dirty="0"/>
              <a:t>	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130603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5126"/>
            <a:ext cx="8229600" cy="778909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Met/Hydro/Mar Requirements #6</a:t>
            </a:r>
            <a:br>
              <a:rPr lang="en-US" sz="3200" b="1" dirty="0" smtClean="0">
                <a:solidFill>
                  <a:srgbClr val="0000FF"/>
                </a:solidFill>
              </a:rPr>
            </a:br>
            <a:r>
              <a:rPr lang="en-US" sz="2800" b="1" dirty="0" smtClean="0">
                <a:solidFill>
                  <a:srgbClr val="0000FF"/>
                </a:solidFill>
              </a:rPr>
              <a:t>- </a:t>
            </a:r>
            <a:r>
              <a:rPr lang="en-US" sz="2800" b="1" dirty="0">
                <a:solidFill>
                  <a:srgbClr val="FF0000"/>
                </a:solidFill>
              </a:rPr>
              <a:t>Modelling </a:t>
            </a:r>
            <a:r>
              <a:rPr lang="en-US" sz="2800" b="1" dirty="0" smtClean="0">
                <a:solidFill>
                  <a:srgbClr val="FF0000"/>
                </a:solidFill>
              </a:rPr>
              <a:t>(4) </a:t>
            </a:r>
            <a:r>
              <a:rPr lang="en-US" sz="2800" b="1" dirty="0">
                <a:solidFill>
                  <a:srgbClr val="FF0000"/>
                </a:solidFill>
              </a:rPr>
              <a:t>- </a:t>
            </a:r>
            <a:r>
              <a:rPr lang="en-US" sz="2800" b="1" dirty="0" smtClean="0">
                <a:solidFill>
                  <a:srgbClr val="FF0000"/>
                </a:solidFill>
              </a:rPr>
              <a:t>ECMWF Data Catalogue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3546"/>
            <a:ext cx="8229600" cy="5476461"/>
          </a:xfrm>
        </p:spPr>
        <p:txBody>
          <a:bodyPr>
            <a:normAutofit/>
          </a:bodyPr>
          <a:lstStyle/>
          <a:p>
            <a:pPr marL="0" lvl="2" indent="0">
              <a:buNone/>
            </a:pPr>
            <a:r>
              <a:rPr lang="en-US" sz="1800" b="1" dirty="0"/>
              <a:t>Medium range</a:t>
            </a:r>
          </a:p>
          <a:p>
            <a:pPr marL="285750" lvl="2" indent="-285750"/>
            <a:r>
              <a:rPr lang="en-US" sz="1800" b="1" dirty="0">
                <a:hlinkClick r:id="rId2"/>
              </a:rPr>
              <a:t>Set I: Atmospheric Model high resolution 10-day forecast (</a:t>
            </a:r>
            <a:r>
              <a:rPr lang="en-US" sz="1800" b="1" dirty="0" smtClean="0">
                <a:hlinkClick r:id="rId2"/>
              </a:rPr>
              <a:t>HRES)</a:t>
            </a:r>
            <a:r>
              <a:rPr lang="en-US" sz="1800" dirty="0" smtClean="0">
                <a:hlinkClick r:id="rId2"/>
              </a:rPr>
              <a:t/>
            </a:r>
            <a:br>
              <a:rPr lang="en-US" sz="1800" dirty="0" smtClean="0">
                <a:hlinkClick r:id="rId2"/>
              </a:rPr>
            </a:br>
            <a:r>
              <a:rPr lang="en-US" sz="1800" dirty="0" smtClean="0"/>
              <a:t>Single </a:t>
            </a:r>
            <a:r>
              <a:rPr lang="en-US" sz="1800" dirty="0"/>
              <a:t>prediction that uses observations, prior information about the Earth-system, and ECMWF's highest-resolution model.</a:t>
            </a:r>
          </a:p>
          <a:p>
            <a:pPr marL="285750" lvl="2" indent="-285750"/>
            <a:r>
              <a:rPr lang="en-US" sz="1800" b="1" dirty="0">
                <a:hlinkClick r:id="rId3"/>
              </a:rPr>
              <a:t>Set II - Ocean Wave Model high resolution 10-day Forecast (HRES-WAM &amp; HRES-SAW)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HRES-WAM </a:t>
            </a:r>
            <a:r>
              <a:rPr lang="en-US" sz="1800" dirty="0"/>
              <a:t>(Wave Model) is coupled to the atmospheric model (HRES) while HRES-SAW (High </a:t>
            </a:r>
            <a:r>
              <a:rPr lang="en-US" sz="1800" dirty="0" err="1"/>
              <a:t>RESolution</a:t>
            </a:r>
            <a:r>
              <a:rPr lang="en-US" sz="1800" dirty="0"/>
              <a:t> Stand Alone Wave model) is run as a standalone model.</a:t>
            </a:r>
          </a:p>
          <a:p>
            <a:pPr marL="285750" lvl="2" indent="-285750"/>
            <a:r>
              <a:rPr lang="en-US" sz="1800" b="1" dirty="0">
                <a:hlinkClick r:id="rId4"/>
              </a:rPr>
              <a:t>Set III - Atmospheric model Ensemble 15-day forecast (</a:t>
            </a:r>
            <a:r>
              <a:rPr lang="en-US" sz="1800" b="1" dirty="0" smtClean="0">
                <a:hlinkClick r:id="rId4"/>
              </a:rPr>
              <a:t>ENS)</a:t>
            </a:r>
            <a:br>
              <a:rPr lang="en-US" sz="1800" b="1" dirty="0" smtClean="0">
                <a:hlinkClick r:id="rId4"/>
              </a:rPr>
            </a:br>
            <a:r>
              <a:rPr lang="en-US" sz="1800" dirty="0" smtClean="0"/>
              <a:t>Ensemble </a:t>
            </a:r>
            <a:r>
              <a:rPr lang="en-US" sz="1800" dirty="0"/>
              <a:t>of forecasts providing an estimate of the reliability of a single forecast.</a:t>
            </a:r>
          </a:p>
          <a:p>
            <a:pPr marL="285750" lvl="2" indent="-285750"/>
            <a:r>
              <a:rPr lang="en-US" sz="1800" b="1" dirty="0">
                <a:hlinkClick r:id="rId5"/>
              </a:rPr>
              <a:t>Set IV - Ocean Wave Model Ensemble 15-day forecast (</a:t>
            </a:r>
            <a:r>
              <a:rPr lang="en-US" sz="1800" b="1" dirty="0" smtClean="0">
                <a:hlinkClick r:id="rId5"/>
              </a:rPr>
              <a:t>ENS-WAM)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Ensemble </a:t>
            </a:r>
            <a:r>
              <a:rPr lang="en-US" sz="1800" dirty="0"/>
              <a:t>of forecasts providing an estimate of the reliability of a single forecast.</a:t>
            </a:r>
          </a:p>
          <a:p>
            <a:pPr marL="0" lvl="2" indent="0">
              <a:buNone/>
            </a:pPr>
            <a:r>
              <a:rPr lang="en-US" sz="1800" b="1" dirty="0" smtClean="0"/>
              <a:t>Extended </a:t>
            </a:r>
            <a:r>
              <a:rPr lang="en-US" sz="1800" b="1" dirty="0"/>
              <a:t>range (monthly)</a:t>
            </a:r>
          </a:p>
          <a:p>
            <a:pPr marL="285750" lvl="2" indent="-285750"/>
            <a:r>
              <a:rPr lang="en-US" sz="1800" b="1" dirty="0">
                <a:hlinkClick r:id="rId6"/>
              </a:rPr>
              <a:t>Set VI - Atmospheric Model Ensemble extended forecast (ENS </a:t>
            </a:r>
            <a:r>
              <a:rPr lang="en-US" sz="1800" b="1" dirty="0" smtClean="0">
                <a:hlinkClick r:id="rId6"/>
              </a:rPr>
              <a:t>extended)</a:t>
            </a:r>
            <a:br>
              <a:rPr lang="en-US" sz="1800" b="1" dirty="0" smtClean="0">
                <a:hlinkClick r:id="rId6"/>
              </a:rPr>
            </a:br>
            <a:r>
              <a:rPr lang="en-US" sz="1800" dirty="0" smtClean="0"/>
              <a:t>Twice </a:t>
            </a:r>
            <a:r>
              <a:rPr lang="en-US" sz="1800" dirty="0"/>
              <a:t>a week, ENS is extended up to 46 days. ENS extended comprises ensembles of individual forecasts and post-processed products of average conditions (e.g. weekly averages) and the associated uncertainty.</a:t>
            </a:r>
          </a:p>
          <a:p>
            <a:pPr marL="0" lvl="2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9976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1078</TotalTime>
  <Words>2730</Words>
  <Application>Microsoft Office PowerPoint</Application>
  <PresentationFormat>On-screen Show (4:3)</PresentationFormat>
  <Paragraphs>309</Paragraphs>
  <Slides>27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Office Theme</vt:lpstr>
      <vt:lpstr>WMO_WHITE_Powerpoint_en_fr</vt:lpstr>
      <vt:lpstr>PowerPoint Presentation</vt:lpstr>
      <vt:lpstr>GMAS Vision (EC-69)</vt:lpstr>
      <vt:lpstr>User requirements – WMO Members </vt:lpstr>
      <vt:lpstr>User requirements – Humanitarian Agencies  #1 </vt:lpstr>
      <vt:lpstr>User requirements – Humanitarian Agencies #2</vt:lpstr>
      <vt:lpstr>User requirements – Humanitarian Agencies #3</vt:lpstr>
      <vt:lpstr>User requirements – UN #1</vt:lpstr>
      <vt:lpstr>User requirements – UN #2</vt:lpstr>
      <vt:lpstr>User requirements – UN #3</vt:lpstr>
      <vt:lpstr>What is GMAS?</vt:lpstr>
      <vt:lpstr>What is GMAS?</vt:lpstr>
      <vt:lpstr>WMO GMAS (virtual) Common Technical Platform</vt:lpstr>
      <vt:lpstr>WMO GMAS (virtual) Common Technical Platform</vt:lpstr>
      <vt:lpstr>Data and products for GMAS</vt:lpstr>
      <vt:lpstr>Weather Information and Services for Humanitarian Agencies (excerpt)  Consultants’ Report  Simon Mason, USA &amp;  Richard E. Jones, Canada (3 July 2012)</vt:lpstr>
      <vt:lpstr>Weather Products and Services #1</vt:lpstr>
      <vt:lpstr>Weather Products and Services #2</vt:lpstr>
      <vt:lpstr>Weather Products and Services #3</vt:lpstr>
      <vt:lpstr>Climate Products and Services #1</vt:lpstr>
      <vt:lpstr>Climate Products and Services #2</vt:lpstr>
      <vt:lpstr>Data and Products Requirements defined for the SEE-MHEWS (excerpt)  Forecaster Workshop (Skopje, Macedonia, 7-9 February 2017, 68 experts)</vt:lpstr>
      <vt:lpstr>Met/Hydro/Mar Requirements #1 - Observations (1)</vt:lpstr>
      <vt:lpstr>Met/Hydro/Mar Requirements #2 - Observations (2)</vt:lpstr>
      <vt:lpstr>Met/Hydro/Mar Requirements #3 - Modelling (1)</vt:lpstr>
      <vt:lpstr>Met/Hydro/Mar Requirements #4 - Modelling (2) – SWFDP Guidebook (excerpt)</vt:lpstr>
      <vt:lpstr>Harmonized Met/Hydro/Mar Requirements #5 - Modelling (3) – SWFDP Guidebook (excerpt)</vt:lpstr>
      <vt:lpstr>Met/Hydro/Mar Requirements #6 - Modelling (4) - ECMWF Data Catalogue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Unified View 1 Mar 2018 - - WMO GMAS (virtual) Common Technical Platform</dc:title>
  <dc:creator>Miroslav Ondras</dc:creator>
  <cp:lastModifiedBy>Miroslav Ondras</cp:lastModifiedBy>
  <cp:revision>322</cp:revision>
  <dcterms:created xsi:type="dcterms:W3CDTF">2018-03-02T13:10:56Z</dcterms:created>
  <dcterms:modified xsi:type="dcterms:W3CDTF">2018-03-07T12:41:18Z</dcterms:modified>
</cp:coreProperties>
</file>