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4"/>
  </p:notesMasterIdLst>
  <p:sldIdLst>
    <p:sldId id="256" r:id="rId5"/>
    <p:sldId id="267" r:id="rId6"/>
    <p:sldId id="268" r:id="rId7"/>
    <p:sldId id="269" r:id="rId8"/>
    <p:sldId id="270" r:id="rId9"/>
    <p:sldId id="271" r:id="rId10"/>
    <p:sldId id="273" r:id="rId11"/>
    <p:sldId id="274" r:id="rId12"/>
    <p:sldId id="275"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i Sheets (DWH)" initials="KS(" lastIdx="10" clrIdx="0">
    <p:extLst>
      <p:ext uri="{19B8F6BF-5375-455C-9EA6-DF929625EA0E}">
        <p15:presenceInfo xmlns:p15="http://schemas.microsoft.com/office/powerpoint/2012/main" userId="Kari Sheets (DWH)" providerId="None"/>
      </p:ext>
    </p:extLst>
  </p:cmAuthor>
  <p:cmAuthor id="2" name="Fred Branski" initials="FB" lastIdx="4" clrIdx="1">
    <p:extLst>
      <p:ext uri="{19B8F6BF-5375-455C-9EA6-DF929625EA0E}">
        <p15:presenceInfo xmlns:p15="http://schemas.microsoft.com/office/powerpoint/2012/main" userId="Fred Bransk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315"/>
    <p:restoredTop sz="75430" autoAdjust="0"/>
  </p:normalViewPr>
  <p:slideViewPr>
    <p:cSldViewPr snapToGrid="0" snapToObjects="1">
      <p:cViewPr varScale="1">
        <p:scale>
          <a:sx n="66" d="100"/>
          <a:sy n="66" d="100"/>
        </p:scale>
        <p:origin x="610" y="62"/>
      </p:cViewPr>
      <p:guideLst>
        <p:guide orient="horz" pos="2160"/>
        <p:guide pos="2880"/>
      </p:guideLst>
    </p:cSldViewPr>
  </p:slideViewPr>
  <p:notesTextViewPr>
    <p:cViewPr>
      <p:scale>
        <a:sx n="100" d="100"/>
        <a:sy n="100" d="100"/>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5AA111-BEFB-4243-ACD8-EDD43E8E7DC1}" type="datetimeFigureOut">
              <a:rPr lang="fr-FR" smtClean="0"/>
              <a:t>09/06/2019</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45E0061-39E7-6D45-968A-CEA2F144A250}" type="slidenum">
              <a:rPr lang="fr-FR" smtClean="0"/>
              <a:t>‹#›</a:t>
            </a:fld>
            <a:endParaRPr lang="fr-FR"/>
          </a:p>
        </p:txBody>
      </p:sp>
    </p:spTree>
    <p:extLst>
      <p:ext uri="{BB962C8B-B14F-4D97-AF65-F5344CB8AC3E}">
        <p14:creationId xmlns:p14="http://schemas.microsoft.com/office/powerpoint/2010/main" val="4238355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dirty="0" smtClean="0">
                <a:solidFill>
                  <a:schemeClr val="tx1"/>
                </a:solidFill>
                <a:effectLst/>
                <a:latin typeface="+mn-lt"/>
                <a:ea typeface="+mn-ea"/>
                <a:cs typeface="+mn-cs"/>
              </a:rPr>
              <a:t>padlock</a:t>
            </a:r>
            <a:r>
              <a:rPr lang="en-US" sz="1200" b="0" i="0" u="none" strike="noStrike" kern="1200" baseline="0" dirty="0" smtClean="0">
                <a:solidFill>
                  <a:schemeClr val="tx1"/>
                </a:solidFill>
                <a:effectLst/>
                <a:latin typeface="+mn-lt"/>
                <a:ea typeface="+mn-ea"/>
                <a:cs typeface="+mn-cs"/>
              </a:rPr>
              <a:t> </a:t>
            </a:r>
            <a:r>
              <a:rPr lang="en-US" sz="1200" b="0" i="0" u="none" strike="noStrike" kern="1200" dirty="0" smtClean="0">
                <a:solidFill>
                  <a:schemeClr val="tx1"/>
                </a:solidFill>
                <a:effectLst/>
                <a:latin typeface="+mn-lt"/>
                <a:ea typeface="+mn-ea"/>
                <a:cs typeface="+mn-cs"/>
              </a:rPr>
              <a:t>image designed by</a:t>
            </a:r>
            <a:r>
              <a:rPr lang="en-US" sz="1200" b="0" i="0" u="none" strike="noStrike" kern="1200" baseline="0" dirty="0" smtClean="0">
                <a:solidFill>
                  <a:schemeClr val="tx1"/>
                </a:solidFill>
                <a:effectLst/>
                <a:latin typeface="+mn-lt"/>
                <a:ea typeface="+mn-ea"/>
                <a:cs typeface="+mn-cs"/>
              </a:rPr>
              <a:t> </a:t>
            </a:r>
            <a:r>
              <a:rPr lang="en-US" sz="1200" b="0" i="0" u="none" strike="noStrike" kern="1200" baseline="0" dirty="0" err="1" smtClean="0">
                <a:solidFill>
                  <a:schemeClr val="tx1"/>
                </a:solidFill>
                <a:effectLst/>
                <a:latin typeface="+mn-lt"/>
                <a:ea typeface="+mn-ea"/>
                <a:cs typeface="+mn-cs"/>
              </a:rPr>
              <a:t>Freepik</a:t>
            </a:r>
            <a:r>
              <a:rPr lang="en-US" sz="1200" b="0" i="0" u="none" strike="noStrike" kern="1200" dirty="0" smtClean="0">
                <a:solidFill>
                  <a:schemeClr val="tx1"/>
                </a:solidFill>
                <a:effectLst/>
                <a:latin typeface="+mn-lt"/>
                <a:ea typeface="+mn-ea"/>
                <a:cs typeface="+mn-cs"/>
              </a:rPr>
              <a:t> (Freepik.com)</a:t>
            </a:r>
          </a:p>
        </p:txBody>
      </p:sp>
      <p:sp>
        <p:nvSpPr>
          <p:cNvPr id="4" name="Slide Number Placeholder 3"/>
          <p:cNvSpPr>
            <a:spLocks noGrp="1"/>
          </p:cNvSpPr>
          <p:nvPr>
            <p:ph type="sldNum" sz="quarter" idx="10"/>
          </p:nvPr>
        </p:nvSpPr>
        <p:spPr/>
        <p:txBody>
          <a:bodyPr/>
          <a:lstStyle/>
          <a:p>
            <a:fld id="{545E0061-39E7-6D45-968A-CEA2F144A250}" type="slidenum">
              <a:rPr lang="fr-FR" smtClean="0"/>
              <a:t>5</a:t>
            </a:fld>
            <a:endParaRPr lang="fr-FR"/>
          </a:p>
        </p:txBody>
      </p:sp>
    </p:spTree>
    <p:extLst>
      <p:ext uri="{BB962C8B-B14F-4D97-AF65-F5344CB8AC3E}">
        <p14:creationId xmlns:p14="http://schemas.microsoft.com/office/powerpoint/2010/main" val="1231411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Future Technologies Workshop held in Geneva on 19‑21 March 2019</a:t>
            </a:r>
          </a:p>
          <a:p>
            <a:r>
              <a:rPr lang="en-GB" dirty="0" smtClean="0"/>
              <a:t>Participants : experts from WMO, industry (Amazon Web Services, EUROCONTROL, Google, Inmarsat, Microsoft, Motorola, </a:t>
            </a:r>
            <a:r>
              <a:rPr lang="en-GB" dirty="0" err="1" smtClean="0"/>
              <a:t>Thuraya</a:t>
            </a:r>
            <a:r>
              <a:rPr lang="en-GB" dirty="0" smtClean="0"/>
              <a:t>, and </a:t>
            </a:r>
            <a:r>
              <a:rPr lang="en-GB" dirty="0" err="1" smtClean="0"/>
              <a:t>Wisekey</a:t>
            </a:r>
            <a:r>
              <a:rPr lang="en-GB" dirty="0" smtClean="0"/>
              <a:t>), and standards organizations (ITU, OGC, and W3C)</a:t>
            </a:r>
          </a:p>
          <a:p>
            <a:r>
              <a:rPr lang="en-GB" dirty="0" smtClean="0"/>
              <a:t>The workshop confirmed that the concepts specified in WIS 2.0 implementation approach were aligned with industry directions</a:t>
            </a:r>
          </a:p>
          <a:p>
            <a:pPr marL="171450" lvl="0" indent="-171450" fontAlgn="ctr">
              <a:buFont typeface="Arial" panose="020B0604020202020204" pitchFamily="34" charset="0"/>
              <a:buChar char="•"/>
            </a:pPr>
            <a:r>
              <a:rPr lang="en-GB" dirty="0" smtClean="0"/>
              <a:t>Rapid advances in provision and uptake of cloud computing services</a:t>
            </a:r>
          </a:p>
          <a:p>
            <a:pPr marL="171450" lvl="0" indent="-171450" fontAlgn="ctr">
              <a:buFont typeface="Arial" panose="020B0604020202020204" pitchFamily="34" charset="0"/>
              <a:buChar char="•"/>
            </a:pPr>
            <a:r>
              <a:rPr lang="en-GB" dirty="0" smtClean="0"/>
              <a:t>Massive increases in Internet bandwidth, connectivity and reliability</a:t>
            </a:r>
          </a:p>
          <a:p>
            <a:pPr marL="171450" lvl="0" indent="-171450">
              <a:buFont typeface="Arial" panose="020B0604020202020204" pitchFamily="34" charset="0"/>
              <a:buChar char="•"/>
            </a:pPr>
            <a:r>
              <a:rPr lang="en-GB" dirty="0" smtClean="0"/>
              <a:t>Use Web services to expose data and functions in distributed systems</a:t>
            </a:r>
          </a:p>
          <a:p>
            <a:endParaRPr lang="en-GB" dirty="0"/>
          </a:p>
        </p:txBody>
      </p:sp>
      <p:sp>
        <p:nvSpPr>
          <p:cNvPr id="4" name="Slide Number Placeholder 3"/>
          <p:cNvSpPr>
            <a:spLocks noGrp="1"/>
          </p:cNvSpPr>
          <p:nvPr>
            <p:ph type="sldNum" sz="quarter" idx="10"/>
          </p:nvPr>
        </p:nvSpPr>
        <p:spPr/>
        <p:txBody>
          <a:bodyPr/>
          <a:lstStyle/>
          <a:p>
            <a:fld id="{545E0061-39E7-6D45-968A-CEA2F144A250}" type="slidenum">
              <a:rPr lang="fr-FR" smtClean="0"/>
              <a:t>6</a:t>
            </a:fld>
            <a:endParaRPr lang="fr-FR"/>
          </a:p>
        </p:txBody>
      </p:sp>
    </p:spTree>
    <p:extLst>
      <p:ext uri="{BB962C8B-B14F-4D97-AF65-F5344CB8AC3E}">
        <p14:creationId xmlns:p14="http://schemas.microsoft.com/office/powerpoint/2010/main" val="3310805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45E0061-39E7-6D45-968A-CEA2F144A250}" type="slidenum">
              <a:rPr lang="fr-FR" smtClean="0"/>
              <a:t>8</a:t>
            </a:fld>
            <a:endParaRPr lang="fr-FR"/>
          </a:p>
        </p:txBody>
      </p:sp>
    </p:spTree>
    <p:extLst>
      <p:ext uri="{BB962C8B-B14F-4D97-AF65-F5344CB8AC3E}">
        <p14:creationId xmlns:p14="http://schemas.microsoft.com/office/powerpoint/2010/main" val="1772834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400" baseline="0"/>
            </a:lvl1p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is.wmo.int/file=3763"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meetings.wmo.int/cg-18/InformationDocuments/Cg-18-INF06-2(2)-STATEMENT-WIS-FUTURE-TECHNOLOGIES_en.docx?Web=1" TargetMode="External"/><Relationship Id="rId4" Type="http://schemas.openxmlformats.org/officeDocument/2006/relationships/hyperlink" Target="http://meetings.wmo.int/cg-18/InformationDocuments/Cg-18-INF06-2(3)-WIS-2-0-IMPLEMENTATION-APPROACH_en.docx?Web=1"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a:xfrm>
            <a:off x="367394" y="2240642"/>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GB" dirty="0"/>
              <a:t>WIS 2.0 : Implementation approach</a:t>
            </a:r>
          </a:p>
          <a:p>
            <a:r>
              <a:rPr lang="en-GB" sz="3200" i="1" dirty="0" smtClean="0"/>
              <a:t>Cg-18/DOC </a:t>
            </a:r>
            <a:r>
              <a:rPr lang="en-GB" sz="3200" i="1" dirty="0"/>
              <a:t>6.2(2</a:t>
            </a:r>
            <a:r>
              <a:rPr lang="en-GB" sz="3200" i="1" dirty="0" smtClean="0"/>
              <a:t>) &amp; INF 6.2(2),(3</a:t>
            </a:r>
            <a:r>
              <a:rPr lang="en-GB" sz="3200" i="1" dirty="0"/>
              <a:t>)</a:t>
            </a:r>
            <a:endParaRPr lang="en-US" sz="3200" i="1" dirty="0"/>
          </a:p>
        </p:txBody>
      </p:sp>
      <p:sp>
        <p:nvSpPr>
          <p:cNvPr id="4" name="Title 1"/>
          <p:cNvSpPr txBox="1">
            <a:spLocks/>
          </p:cNvSpPr>
          <p:nvPr/>
        </p:nvSpPr>
        <p:spPr>
          <a:xfrm>
            <a:off x="2471016" y="4127500"/>
            <a:ext cx="4201968" cy="1124868"/>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2800" dirty="0" smtClean="0"/>
              <a:t>President of CBS, </a:t>
            </a:r>
            <a:r>
              <a:rPr lang="fr-CH" sz="2800" dirty="0"/>
              <a:t>Geneva, </a:t>
            </a:r>
            <a:r>
              <a:rPr lang="fr-CH" sz="2800" dirty="0" err="1" smtClean="0"/>
              <a:t>June</a:t>
            </a:r>
            <a:r>
              <a:rPr lang="fr-CH" sz="2800" dirty="0" smtClean="0"/>
              <a:t> </a:t>
            </a:r>
            <a:r>
              <a:rPr lang="fr-CH" sz="2800" dirty="0"/>
              <a:t>2019</a:t>
            </a:r>
            <a:endParaRPr lang="en-US" sz="2800" dirty="0"/>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WIS?</a:t>
            </a:r>
            <a:endParaRPr lang="en-GB" dirty="0"/>
          </a:p>
        </p:txBody>
      </p:sp>
      <p:sp>
        <p:nvSpPr>
          <p:cNvPr id="3" name="Content Placeholder 2"/>
          <p:cNvSpPr>
            <a:spLocks noGrp="1"/>
          </p:cNvSpPr>
          <p:nvPr>
            <p:ph idx="1"/>
          </p:nvPr>
        </p:nvSpPr>
        <p:spPr/>
        <p:txBody>
          <a:bodyPr/>
          <a:lstStyle/>
          <a:p>
            <a:r>
              <a:rPr lang="en-US" dirty="0"/>
              <a:t>The WMO Information System (WIS) connects demand for authoritative weather, water and climate information with supply from approved </a:t>
            </a:r>
            <a:r>
              <a:rPr lang="en-US" dirty="0" err="1" smtClean="0"/>
              <a:t>Centres</a:t>
            </a:r>
            <a:r>
              <a:rPr lang="en-US" dirty="0" smtClean="0"/>
              <a:t>; it incorporates the Global Telecommunications System (GTS)</a:t>
            </a:r>
          </a:p>
          <a:p>
            <a:r>
              <a:rPr lang="en-US" dirty="0" smtClean="0"/>
              <a:t>WIS concept approved by Cg-14 (2003)</a:t>
            </a:r>
          </a:p>
          <a:p>
            <a:r>
              <a:rPr lang="en-US" dirty="0" smtClean="0"/>
              <a:t>WIS declared operational by Cg-16 (2011)</a:t>
            </a:r>
          </a:p>
          <a:p>
            <a:r>
              <a:rPr lang="en-US" dirty="0" smtClean="0"/>
              <a:t>But – it’s not perfect;  3 reasons to change:</a:t>
            </a:r>
            <a:endParaRPr lang="en-GB" dirty="0"/>
          </a:p>
        </p:txBody>
      </p:sp>
    </p:spTree>
    <p:extLst>
      <p:ext uri="{BB962C8B-B14F-4D97-AF65-F5344CB8AC3E}">
        <p14:creationId xmlns:p14="http://schemas.microsoft.com/office/powerpoint/2010/main" val="38159428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#1 UN Global Agendas</a:t>
            </a:r>
            <a:endParaRPr lang="en-GB" dirty="0"/>
          </a:p>
        </p:txBody>
      </p:sp>
      <p:sp>
        <p:nvSpPr>
          <p:cNvPr id="3" name="Content Placeholder 2"/>
          <p:cNvSpPr>
            <a:spLocks noGrp="1"/>
          </p:cNvSpPr>
          <p:nvPr>
            <p:ph idx="1"/>
          </p:nvPr>
        </p:nvSpPr>
        <p:spPr>
          <a:xfrm>
            <a:off x="457200" y="2619819"/>
            <a:ext cx="8229600" cy="3506344"/>
          </a:xfrm>
        </p:spPr>
        <p:txBody>
          <a:bodyPr>
            <a:normAutofit fontScale="85000" lnSpcReduction="10000"/>
          </a:bodyPr>
          <a:lstStyle/>
          <a:p>
            <a:r>
              <a:rPr lang="en-US" dirty="0" smtClean="0"/>
              <a:t>2030 </a:t>
            </a:r>
            <a:r>
              <a:rPr lang="en-US" dirty="0"/>
              <a:t>Agenda for Sustainable Development</a:t>
            </a:r>
          </a:p>
          <a:p>
            <a:r>
              <a:rPr lang="en-US" dirty="0" smtClean="0"/>
              <a:t>Paris </a:t>
            </a:r>
            <a:r>
              <a:rPr lang="en-US" dirty="0"/>
              <a:t>Agreement on Climate Change</a:t>
            </a:r>
          </a:p>
          <a:p>
            <a:r>
              <a:rPr lang="en-US" dirty="0" smtClean="0"/>
              <a:t>Sendai </a:t>
            </a:r>
            <a:r>
              <a:rPr lang="en-US" dirty="0"/>
              <a:t>Framework for Disaster Risk Reduction</a:t>
            </a:r>
          </a:p>
          <a:p>
            <a:r>
              <a:rPr lang="en-GB" dirty="0" smtClean="0"/>
              <a:t>… all these initiatives require authoritative meteorological data to be discoverable and accessible by governments, private sector and academia</a:t>
            </a:r>
          </a:p>
          <a:p>
            <a:r>
              <a:rPr lang="en-GB" dirty="0" smtClean="0"/>
              <a:t>… need to raise profile of NMHS as authoritative voice on weather, water and climate</a:t>
            </a:r>
            <a:endParaRPr lang="en-GB" dirty="0"/>
          </a:p>
        </p:txBody>
      </p:sp>
      <p:pic>
        <p:nvPicPr>
          <p:cNvPr id="4" name="Picture 2" descr="Image result for sustainable development log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6" y="1186560"/>
            <a:ext cx="8812934" cy="14332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64470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#2 Technological Change </a:t>
            </a:r>
            <a:endParaRPr lang="en-GB" dirty="0"/>
          </a:p>
        </p:txBody>
      </p:sp>
      <p:sp>
        <p:nvSpPr>
          <p:cNvPr id="12" name="TextBox 11"/>
          <p:cNvSpPr txBox="1"/>
          <p:nvPr/>
        </p:nvSpPr>
        <p:spPr>
          <a:xfrm>
            <a:off x="191867" y="1111110"/>
            <a:ext cx="646331" cy="1200329"/>
          </a:xfrm>
          <a:prstGeom prst="rect">
            <a:avLst/>
          </a:prstGeom>
          <a:noFill/>
        </p:spPr>
        <p:txBody>
          <a:bodyPr wrap="none" rtlCol="0">
            <a:spAutoFit/>
          </a:bodyPr>
          <a:lstStyle/>
          <a:p>
            <a:pPr defTabSz="914400"/>
            <a:r>
              <a:rPr lang="en-GB" sz="7200" dirty="0" smtClean="0">
                <a:solidFill>
                  <a:prstClr val="white">
                    <a:lumMod val="65000"/>
                  </a:prstClr>
                </a:solidFill>
                <a:latin typeface="Arial Black" panose="020B0A04020102020204" pitchFamily="34" charset="0"/>
              </a:rPr>
              <a:t>“</a:t>
            </a:r>
            <a:endParaRPr lang="en-GB" sz="7200" dirty="0">
              <a:solidFill>
                <a:prstClr val="white">
                  <a:lumMod val="65000"/>
                </a:prstClr>
              </a:solidFill>
              <a:latin typeface="Arial Black" panose="020B0A04020102020204" pitchFamily="34" charset="0"/>
            </a:endParaRPr>
          </a:p>
        </p:txBody>
      </p:sp>
      <p:sp>
        <p:nvSpPr>
          <p:cNvPr id="13" name="Title 1"/>
          <p:cNvSpPr txBox="1">
            <a:spLocks/>
          </p:cNvSpPr>
          <p:nvPr/>
        </p:nvSpPr>
        <p:spPr>
          <a:xfrm>
            <a:off x="838198" y="1385422"/>
            <a:ext cx="8139547" cy="1325563"/>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smtClean="0">
                <a:solidFill>
                  <a:prstClr val="black"/>
                </a:solidFill>
                <a:latin typeface="Calibri Light" panose="020F0302020204030204"/>
              </a:rPr>
              <a:t>Technological advances and the increasing demand for more and more diverse services from increasingly sophisticated and capable users changes rapidly the service delivery and business models in many parts of the world.</a:t>
            </a:r>
            <a:r>
              <a:rPr lang="en-US" sz="2400" dirty="0" smtClean="0">
                <a:solidFill>
                  <a:prstClr val="white">
                    <a:lumMod val="65000"/>
                  </a:prstClr>
                </a:solidFill>
                <a:latin typeface="Arial Black" panose="020B0A04020102020204" pitchFamily="34" charset="0"/>
              </a:rPr>
              <a:t>”</a:t>
            </a:r>
            <a:endParaRPr lang="en-GB" sz="2400" dirty="0">
              <a:solidFill>
                <a:prstClr val="white">
                  <a:lumMod val="65000"/>
                </a:prstClr>
              </a:solidFill>
              <a:latin typeface="Arial Black" panose="020B0A04020102020204" pitchFamily="34" charset="0"/>
            </a:endParaRPr>
          </a:p>
        </p:txBody>
      </p:sp>
      <p:sp>
        <p:nvSpPr>
          <p:cNvPr id="14" name="Title 1"/>
          <p:cNvSpPr txBox="1">
            <a:spLocks/>
          </p:cNvSpPr>
          <p:nvPr/>
        </p:nvSpPr>
        <p:spPr>
          <a:xfrm>
            <a:off x="838198" y="2620815"/>
            <a:ext cx="8139548" cy="41402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800" dirty="0" smtClean="0">
                <a:solidFill>
                  <a:srgbClr val="0070C0"/>
                </a:solidFill>
                <a:latin typeface="Calibri Light" panose="020F0302020204030204"/>
              </a:rPr>
              <a:t>WMO Strategic Plan (2020-2023)</a:t>
            </a:r>
            <a:endParaRPr lang="en-GB" sz="2800" dirty="0">
              <a:solidFill>
                <a:srgbClr val="0070C0"/>
              </a:solidFill>
              <a:latin typeface="Arial Black" panose="020B0A04020102020204" pitchFamily="34" charset="0"/>
            </a:endParaRPr>
          </a:p>
        </p:txBody>
      </p:sp>
      <p:sp>
        <p:nvSpPr>
          <p:cNvPr id="15" name="Title 1"/>
          <p:cNvSpPr txBox="1">
            <a:spLocks/>
          </p:cNvSpPr>
          <p:nvPr/>
        </p:nvSpPr>
        <p:spPr>
          <a:xfrm>
            <a:off x="838198" y="2974861"/>
            <a:ext cx="81395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400" dirty="0" smtClean="0">
                <a:solidFill>
                  <a:prstClr val="black"/>
                </a:solidFill>
                <a:latin typeface="Calibri Light" panose="020F0302020204030204"/>
              </a:rPr>
              <a:t>Most </a:t>
            </a:r>
            <a:r>
              <a:rPr lang="en-GB" sz="2400" dirty="0">
                <a:solidFill>
                  <a:prstClr val="black"/>
                </a:solidFill>
                <a:latin typeface="Calibri Light" panose="020F0302020204030204"/>
              </a:rPr>
              <a:t>Members are ill-prepared for the explosion in data volumes and the growing diversity of new data </a:t>
            </a:r>
            <a:r>
              <a:rPr lang="en-GB" sz="2400" dirty="0" smtClean="0">
                <a:solidFill>
                  <a:prstClr val="black"/>
                </a:solidFill>
                <a:latin typeface="Calibri Light" panose="020F0302020204030204"/>
              </a:rPr>
              <a:t>sources</a:t>
            </a:r>
            <a:r>
              <a:rPr lang="en-US" sz="2400" dirty="0" smtClean="0">
                <a:solidFill>
                  <a:prstClr val="black"/>
                </a:solidFill>
                <a:latin typeface="Calibri Light" panose="020F0302020204030204"/>
              </a:rPr>
              <a:t>.</a:t>
            </a:r>
            <a:r>
              <a:rPr lang="en-US" sz="2400" dirty="0" smtClean="0">
                <a:solidFill>
                  <a:prstClr val="white">
                    <a:lumMod val="65000"/>
                  </a:prstClr>
                </a:solidFill>
                <a:latin typeface="Arial Black" panose="020B0A04020102020204" pitchFamily="34" charset="0"/>
              </a:rPr>
              <a:t>”</a:t>
            </a:r>
            <a:endParaRPr lang="en-GB" sz="2400" dirty="0">
              <a:solidFill>
                <a:prstClr val="white">
                  <a:lumMod val="65000"/>
                </a:prstClr>
              </a:solidFill>
              <a:latin typeface="Arial Black" panose="020B0A04020102020204" pitchFamily="34" charset="0"/>
            </a:endParaRPr>
          </a:p>
        </p:txBody>
      </p:sp>
      <p:sp>
        <p:nvSpPr>
          <p:cNvPr id="16" name="TextBox 15"/>
          <p:cNvSpPr txBox="1"/>
          <p:nvPr/>
        </p:nvSpPr>
        <p:spPr>
          <a:xfrm>
            <a:off x="191866" y="2900591"/>
            <a:ext cx="646331" cy="1200329"/>
          </a:xfrm>
          <a:prstGeom prst="rect">
            <a:avLst/>
          </a:prstGeom>
          <a:noFill/>
        </p:spPr>
        <p:txBody>
          <a:bodyPr wrap="none" rtlCol="0">
            <a:spAutoFit/>
          </a:bodyPr>
          <a:lstStyle/>
          <a:p>
            <a:pPr defTabSz="914400"/>
            <a:r>
              <a:rPr lang="en-GB" sz="7200" dirty="0" smtClean="0">
                <a:solidFill>
                  <a:prstClr val="white">
                    <a:lumMod val="65000"/>
                  </a:prstClr>
                </a:solidFill>
                <a:latin typeface="Arial Black" panose="020B0A04020102020204" pitchFamily="34" charset="0"/>
              </a:rPr>
              <a:t>“</a:t>
            </a:r>
            <a:endParaRPr lang="en-GB" sz="7200" dirty="0">
              <a:solidFill>
                <a:prstClr val="white">
                  <a:lumMod val="65000"/>
                </a:prstClr>
              </a:solidFill>
              <a:latin typeface="Arial Black" panose="020B0A04020102020204" pitchFamily="34" charset="0"/>
            </a:endParaRPr>
          </a:p>
        </p:txBody>
      </p:sp>
      <p:sp>
        <p:nvSpPr>
          <p:cNvPr id="17" name="Title 1"/>
          <p:cNvSpPr txBox="1">
            <a:spLocks/>
          </p:cNvSpPr>
          <p:nvPr/>
        </p:nvSpPr>
        <p:spPr>
          <a:xfrm>
            <a:off x="838197" y="3861090"/>
            <a:ext cx="8139548" cy="41402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800" dirty="0" smtClean="0">
                <a:solidFill>
                  <a:srgbClr val="0070C0"/>
                </a:solidFill>
                <a:latin typeface="Calibri Light" panose="020F0302020204030204"/>
              </a:rPr>
              <a:t>Cg-17</a:t>
            </a:r>
            <a:endParaRPr lang="en-GB" sz="2800" dirty="0">
              <a:solidFill>
                <a:srgbClr val="0070C0"/>
              </a:solidFill>
              <a:latin typeface="Arial Black" panose="020B0A04020102020204" pitchFamily="34" charset="0"/>
            </a:endParaRPr>
          </a:p>
        </p:txBody>
      </p:sp>
      <p:sp>
        <p:nvSpPr>
          <p:cNvPr id="18" name="Title 1"/>
          <p:cNvSpPr txBox="1">
            <a:spLocks/>
          </p:cNvSpPr>
          <p:nvPr/>
        </p:nvSpPr>
        <p:spPr>
          <a:xfrm>
            <a:off x="838197" y="4162447"/>
            <a:ext cx="8139548" cy="216201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dirty="0" smtClean="0">
                <a:solidFill>
                  <a:prstClr val="black"/>
                </a:solidFill>
                <a:latin typeface="Calibri Light" panose="020F0302020204030204"/>
              </a:rPr>
              <a:t>Cloud computing, Web services, data analytics, machine learning and other technologies present new operating concepts that will improve operational efficiency, information sharing and service delivery, and enable users to more effectively exploit data.</a:t>
            </a:r>
            <a:r>
              <a:rPr lang="en-US" sz="2400" dirty="0" smtClean="0">
                <a:solidFill>
                  <a:prstClr val="white">
                    <a:lumMod val="65000"/>
                  </a:prstClr>
                </a:solidFill>
                <a:latin typeface="Arial Black" panose="020B0A04020102020204" pitchFamily="34" charset="0"/>
              </a:rPr>
              <a:t>”</a:t>
            </a:r>
            <a:endParaRPr lang="en-GB" sz="2400" dirty="0">
              <a:solidFill>
                <a:prstClr val="white">
                  <a:lumMod val="65000"/>
                </a:prstClr>
              </a:solidFill>
              <a:latin typeface="Arial Black" panose="020B0A04020102020204" pitchFamily="34" charset="0"/>
            </a:endParaRPr>
          </a:p>
        </p:txBody>
      </p:sp>
      <p:sp>
        <p:nvSpPr>
          <p:cNvPr id="19" name="TextBox 18"/>
          <p:cNvSpPr txBox="1"/>
          <p:nvPr/>
        </p:nvSpPr>
        <p:spPr>
          <a:xfrm>
            <a:off x="191865" y="4159692"/>
            <a:ext cx="646331" cy="1200329"/>
          </a:xfrm>
          <a:prstGeom prst="rect">
            <a:avLst/>
          </a:prstGeom>
          <a:noFill/>
        </p:spPr>
        <p:txBody>
          <a:bodyPr wrap="none" rtlCol="0">
            <a:spAutoFit/>
          </a:bodyPr>
          <a:lstStyle/>
          <a:p>
            <a:pPr defTabSz="914400"/>
            <a:r>
              <a:rPr lang="en-GB" sz="7200" dirty="0" smtClean="0">
                <a:solidFill>
                  <a:prstClr val="white">
                    <a:lumMod val="65000"/>
                  </a:prstClr>
                </a:solidFill>
                <a:latin typeface="Arial Black" panose="020B0A04020102020204" pitchFamily="34" charset="0"/>
              </a:rPr>
              <a:t>“</a:t>
            </a:r>
            <a:endParaRPr lang="en-GB" sz="7200" dirty="0">
              <a:solidFill>
                <a:prstClr val="white">
                  <a:lumMod val="65000"/>
                </a:prstClr>
              </a:solidFill>
              <a:latin typeface="Arial Black" panose="020B0A04020102020204" pitchFamily="34" charset="0"/>
            </a:endParaRPr>
          </a:p>
        </p:txBody>
      </p:sp>
      <p:sp>
        <p:nvSpPr>
          <p:cNvPr id="20" name="Title 1"/>
          <p:cNvSpPr txBox="1">
            <a:spLocks/>
          </p:cNvSpPr>
          <p:nvPr/>
        </p:nvSpPr>
        <p:spPr>
          <a:xfrm>
            <a:off x="838197" y="5879649"/>
            <a:ext cx="8139548" cy="414020"/>
          </a:xfrm>
          <a:prstGeom prst="rect">
            <a:avLst/>
          </a:prstGeom>
        </p:spPr>
        <p:txBody>
          <a:bodyPr vert="horz" lIns="91440" tIns="45720" rIns="91440" bIns="45720" rtlCol="0" anchor="ctr">
            <a:normAutofit fontScale="9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800" dirty="0" smtClean="0">
                <a:solidFill>
                  <a:srgbClr val="0070C0"/>
                </a:solidFill>
                <a:latin typeface="Calibri Light" panose="020F0302020204030204"/>
              </a:rPr>
              <a:t>CBS led review of emerging data issues</a:t>
            </a:r>
            <a:endParaRPr lang="en-GB" sz="2800" dirty="0">
              <a:solidFill>
                <a:srgbClr val="0070C0"/>
              </a:solidFill>
              <a:latin typeface="Arial Black" panose="020B0A04020102020204" pitchFamily="34" charset="0"/>
            </a:endParaRPr>
          </a:p>
        </p:txBody>
      </p:sp>
    </p:spTree>
    <p:extLst>
      <p:ext uri="{BB962C8B-B14F-4D97-AF65-F5344CB8AC3E}">
        <p14:creationId xmlns:p14="http://schemas.microsoft.com/office/powerpoint/2010/main" val="373085011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056513"/>
            <a:ext cx="8686800" cy="738664"/>
          </a:xfrm>
          <a:prstGeom prst="rect">
            <a:avLst/>
          </a:prstGeom>
          <a:noFill/>
        </p:spPr>
        <p:txBody>
          <a:bodyPr wrap="square" rtlCol="0">
            <a:spAutoFit/>
          </a:bodyPr>
          <a:lstStyle/>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01010010101001010010101111101010010100010101001010010101001010000010101010100010100100</a:t>
            </a:r>
            <a:endPar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endParaRP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010010101011101010101010001010111010111110101001001010010100101000101010110100110101010</a:t>
            </a:r>
            <a:endPar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endParaRPr>
          </a:p>
          <a:p>
            <a:r>
              <a:rPr lang="en-GB" sz="1400" dirty="0" smtClean="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rPr>
              <a:t>101011101001011101010100010100010100100100100100111111010010101010010100001010010101001</a:t>
            </a:r>
            <a:endParaRPr lang="en-GB" sz="1400" dirty="0">
              <a:gradFill flip="none" rotWithShape="1">
                <a:gsLst>
                  <a:gs pos="100000">
                    <a:schemeClr val="accent1">
                      <a:lumMod val="87000"/>
                    </a:schemeClr>
                  </a:gs>
                  <a:gs pos="16000">
                    <a:schemeClr val="accent1">
                      <a:lumMod val="90000"/>
                      <a:lumOff val="10000"/>
                    </a:schemeClr>
                  </a:gs>
                  <a:gs pos="0">
                    <a:schemeClr val="accent1">
                      <a:alpha val="0"/>
                      <a:lumMod val="0"/>
                      <a:lumOff val="100000"/>
                    </a:schemeClr>
                  </a:gs>
                </a:gsLst>
                <a:lin ang="10800000" scaled="1"/>
                <a:tileRect/>
              </a:gradFill>
              <a:latin typeface="Arial" panose="020B0604020202020204" pitchFamily="34" charset="0"/>
              <a:cs typeface="Arial" panose="020B0604020202020204" pitchFamily="34" charset="0"/>
            </a:endParaRPr>
          </a:p>
        </p:txBody>
      </p:sp>
      <p:pic>
        <p:nvPicPr>
          <p:cNvPr id="4" name="Content Placeholder 3"/>
          <p:cNvPicPr>
            <a:picLocks noGrp="1" noChangeAspect="1"/>
          </p:cNvPicPr>
          <p:nvPr>
            <p:ph idx="1"/>
          </p:nvPr>
        </p:nvPicPr>
        <p:blipFill rotWithShape="1">
          <a:blip r:embed="rId3">
            <a:extLst>
              <a:ext uri="{28A0092B-C50C-407E-A947-70E740481C1C}">
                <a14:useLocalDpi xmlns:a14="http://schemas.microsoft.com/office/drawing/2010/main" val="0"/>
              </a:ext>
            </a:extLst>
          </a:blip>
          <a:srcRect l="9350" t="9259" r="9350" b="9259"/>
          <a:stretch/>
        </p:blipFill>
        <p:spPr>
          <a:xfrm>
            <a:off x="3352800" y="1203941"/>
            <a:ext cx="2438400" cy="2443808"/>
          </a:xfrm>
          <a:prstGeom prst="ellipse">
            <a:avLst/>
          </a:prstGeom>
        </p:spPr>
      </p:pic>
      <p:sp>
        <p:nvSpPr>
          <p:cNvPr id="2" name="Title 1"/>
          <p:cNvSpPr>
            <a:spLocks noGrp="1"/>
          </p:cNvSpPr>
          <p:nvPr>
            <p:ph type="title"/>
          </p:nvPr>
        </p:nvSpPr>
        <p:spPr/>
        <p:txBody>
          <a:bodyPr/>
          <a:lstStyle/>
          <a:p>
            <a:r>
              <a:rPr lang="en-GB" dirty="0" smtClean="0"/>
              <a:t>#3 Control over who can use our data</a:t>
            </a:r>
            <a:endParaRPr lang="en-GB" dirty="0"/>
          </a:p>
        </p:txBody>
      </p:sp>
      <p:sp>
        <p:nvSpPr>
          <p:cNvPr id="6" name="Content Placeholder 2"/>
          <p:cNvSpPr txBox="1">
            <a:spLocks/>
          </p:cNvSpPr>
          <p:nvPr/>
        </p:nvSpPr>
        <p:spPr>
          <a:xfrm>
            <a:off x="457200" y="3736649"/>
            <a:ext cx="8229600" cy="247841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GB" dirty="0" smtClean="0"/>
              <a:t>Data is an asset – it has value</a:t>
            </a:r>
          </a:p>
          <a:p>
            <a:r>
              <a:rPr lang="en-GB" dirty="0" smtClean="0"/>
              <a:t>But once data is shared on the GTS it is difficult to control where it goes, who may use it and for which purposes</a:t>
            </a:r>
          </a:p>
          <a:p>
            <a:r>
              <a:rPr lang="en-GB" dirty="0" smtClean="0"/>
              <a:t>Data sharing infrastructure needs to enable data publishers to implement their chosen policies</a:t>
            </a:r>
            <a:endParaRPr lang="en-GB" dirty="0"/>
          </a:p>
        </p:txBody>
      </p:sp>
    </p:spTree>
    <p:extLst>
      <p:ext uri="{BB962C8B-B14F-4D97-AF65-F5344CB8AC3E}">
        <p14:creationId xmlns:p14="http://schemas.microsoft.com/office/powerpoint/2010/main" val="357492667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dirty="0" smtClean="0"/>
              <a:t>WIS 2.0: </a:t>
            </a:r>
            <a:r>
              <a:rPr lang="en-US" sz="3000" dirty="0"/>
              <a:t>Data sharing infrastructure for all of WMO</a:t>
            </a:r>
            <a:endParaRPr lang="en-GB" sz="3000" dirty="0"/>
          </a:p>
        </p:txBody>
      </p:sp>
      <p:sp>
        <p:nvSpPr>
          <p:cNvPr id="3" name="Content Placeholder 2"/>
          <p:cNvSpPr>
            <a:spLocks noGrp="1"/>
          </p:cNvSpPr>
          <p:nvPr>
            <p:ph idx="1"/>
          </p:nvPr>
        </p:nvSpPr>
        <p:spPr>
          <a:xfrm>
            <a:off x="310243" y="1530750"/>
            <a:ext cx="8833757" cy="4947557"/>
          </a:xfrm>
        </p:spPr>
        <p:txBody>
          <a:bodyPr>
            <a:noAutofit/>
          </a:bodyPr>
          <a:lstStyle/>
          <a:p>
            <a:pPr>
              <a:spcBef>
                <a:spcPts val="1000"/>
              </a:spcBef>
            </a:pPr>
            <a:r>
              <a:rPr lang="en-GB" sz="2200" dirty="0" smtClean="0">
                <a:hlinkClick r:id="rId3"/>
              </a:rPr>
              <a:t>WIS 2.0 Strategy</a:t>
            </a:r>
            <a:r>
              <a:rPr lang="en-GB" sz="2200" dirty="0" smtClean="0"/>
              <a:t> (approved by EC-69) responds to these drivers for change</a:t>
            </a:r>
          </a:p>
          <a:p>
            <a:pPr>
              <a:spcBef>
                <a:spcPts val="1000"/>
              </a:spcBef>
            </a:pPr>
            <a:r>
              <a:rPr lang="en-GB" sz="2200" dirty="0" smtClean="0"/>
              <a:t>WIS 2.0 builds on the first generation WIS; reaffirming the original intent to open up access to weather, water and climate data and products</a:t>
            </a:r>
          </a:p>
          <a:p>
            <a:pPr>
              <a:spcBef>
                <a:spcPts val="1000"/>
              </a:spcBef>
            </a:pPr>
            <a:r>
              <a:rPr lang="en-GB" sz="2200" dirty="0" smtClean="0"/>
              <a:t>WIS 2.0 is functionally similar; GISC, DCPC and NC roles are largely unchanged – but we change how things are done</a:t>
            </a:r>
          </a:p>
          <a:p>
            <a:pPr>
              <a:spcBef>
                <a:spcPts val="1000"/>
              </a:spcBef>
            </a:pPr>
            <a:r>
              <a:rPr lang="en-GB" sz="2200" dirty="0" smtClean="0"/>
              <a:t>WIS 2.0 adopts widely used technologies based on open standards</a:t>
            </a:r>
          </a:p>
          <a:p>
            <a:pPr>
              <a:spcBef>
                <a:spcPts val="1000"/>
              </a:spcBef>
            </a:pPr>
            <a:r>
              <a:rPr lang="en-GB" sz="2200" dirty="0" smtClean="0"/>
              <a:t>WIS 2.0 implementation approach defines 11 technical principles to guide the implementation of WIS 2.0, see </a:t>
            </a:r>
            <a:r>
              <a:rPr lang="en-GB" sz="2200" dirty="0" smtClean="0">
                <a:hlinkClick r:id="rId4"/>
              </a:rPr>
              <a:t>INF 06-2(3)</a:t>
            </a:r>
            <a:endParaRPr lang="en-GB" sz="2200" dirty="0" smtClean="0"/>
          </a:p>
          <a:p>
            <a:pPr>
              <a:spcBef>
                <a:spcPts val="1000"/>
              </a:spcBef>
            </a:pPr>
            <a:r>
              <a:rPr lang="en-GB" sz="2200" dirty="0" smtClean="0"/>
              <a:t>WMO Future Technology Workshop (March 2019) concluded that WIS 2.0 was well aligned with industry practice and direction</a:t>
            </a:r>
            <a:r>
              <a:rPr lang="en-GB" sz="2200" dirty="0"/>
              <a:t>, see </a:t>
            </a:r>
            <a:r>
              <a:rPr lang="en-GB" sz="2200" dirty="0">
                <a:hlinkClick r:id="rId5"/>
              </a:rPr>
              <a:t>INF 06-2(2)</a:t>
            </a:r>
            <a:endParaRPr lang="en-GB" sz="2200" dirty="0" smtClean="0"/>
          </a:p>
          <a:p>
            <a:pPr>
              <a:spcBef>
                <a:spcPts val="1000"/>
              </a:spcBef>
            </a:pPr>
            <a:endParaRPr lang="en-GB" sz="2200" dirty="0"/>
          </a:p>
        </p:txBody>
      </p:sp>
    </p:spTree>
    <p:extLst>
      <p:ext uri="{BB962C8B-B14F-4D97-AF65-F5344CB8AC3E}">
        <p14:creationId xmlns:p14="http://schemas.microsoft.com/office/powerpoint/2010/main" val="37337832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WIS 2.0 implementation timeline</a:t>
            </a:r>
            <a:endParaRPr lang="en-GB" dirty="0"/>
          </a:p>
        </p:txBody>
      </p:sp>
      <p:sp>
        <p:nvSpPr>
          <p:cNvPr id="5" name="Title 1"/>
          <p:cNvSpPr txBox="1">
            <a:spLocks/>
          </p:cNvSpPr>
          <p:nvPr/>
        </p:nvSpPr>
        <p:spPr>
          <a:xfrm>
            <a:off x="838200" y="1936003"/>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GB" sz="3600" i="1" dirty="0">
              <a:solidFill>
                <a:prstClr val="white">
                  <a:lumMod val="65000"/>
                </a:prstClr>
              </a:solidFill>
              <a:latin typeface="Arial Black" panose="020B0A04020102020204" pitchFamily="34" charset="0"/>
            </a:endParaRPr>
          </a:p>
        </p:txBody>
      </p:sp>
      <p:sp>
        <p:nvSpPr>
          <p:cNvPr id="20" name="Title 1"/>
          <p:cNvSpPr txBox="1">
            <a:spLocks/>
          </p:cNvSpPr>
          <p:nvPr/>
        </p:nvSpPr>
        <p:spPr>
          <a:xfrm rot="2741716">
            <a:off x="486320" y="4938963"/>
            <a:ext cx="319491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2000" dirty="0" smtClean="0">
                <a:solidFill>
                  <a:prstClr val="black"/>
                </a:solidFill>
                <a:latin typeface="Calibri Light" panose="020F0302020204030204"/>
              </a:rPr>
              <a:t>Approach endorsed by </a:t>
            </a:r>
            <a:r>
              <a:rPr lang="en-GB" sz="2000" dirty="0" smtClean="0">
                <a:solidFill>
                  <a:prstClr val="black"/>
                </a:solidFill>
                <a:latin typeface="Calibri Light" panose="020F0302020204030204"/>
              </a:rPr>
              <a:t>Cg-18</a:t>
            </a:r>
            <a:endParaRPr lang="en-GB" sz="2000" dirty="0">
              <a:solidFill>
                <a:prstClr val="white">
                  <a:lumMod val="65000"/>
                </a:prstClr>
              </a:solidFill>
              <a:latin typeface="Arial Black" panose="020B0A04020102020204" pitchFamily="34" charset="0"/>
            </a:endParaRPr>
          </a:p>
        </p:txBody>
      </p:sp>
      <p:sp>
        <p:nvSpPr>
          <p:cNvPr id="21" name="Title 1"/>
          <p:cNvSpPr txBox="1">
            <a:spLocks/>
          </p:cNvSpPr>
          <p:nvPr/>
        </p:nvSpPr>
        <p:spPr>
          <a:xfrm rot="2741716">
            <a:off x="1755900" y="4728950"/>
            <a:ext cx="2760476"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solidFill>
                  <a:prstClr val="black"/>
                </a:solidFill>
                <a:latin typeface="Calibri Light" panose="020F0302020204030204"/>
              </a:rPr>
              <a:t>Final approval by </a:t>
            </a:r>
            <a:r>
              <a:rPr lang="en-GB" sz="2000" dirty="0" smtClean="0">
                <a:solidFill>
                  <a:prstClr val="black"/>
                </a:solidFill>
                <a:latin typeface="Calibri Light" panose="020F0302020204030204"/>
              </a:rPr>
              <a:t>EC-72</a:t>
            </a:r>
            <a:endParaRPr lang="en-GB" sz="2000" dirty="0">
              <a:solidFill>
                <a:prstClr val="white">
                  <a:lumMod val="65000"/>
                </a:prstClr>
              </a:solidFill>
              <a:latin typeface="Arial Black" panose="020B0A04020102020204" pitchFamily="34" charset="0"/>
            </a:endParaRPr>
          </a:p>
        </p:txBody>
      </p:sp>
      <p:sp>
        <p:nvSpPr>
          <p:cNvPr id="22" name="Title 1"/>
          <p:cNvSpPr txBox="1">
            <a:spLocks/>
          </p:cNvSpPr>
          <p:nvPr/>
        </p:nvSpPr>
        <p:spPr>
          <a:xfrm rot="2741716">
            <a:off x="4235246" y="4938962"/>
            <a:ext cx="3288348"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sz="2000" dirty="0" smtClean="0">
                <a:solidFill>
                  <a:prstClr val="black"/>
                </a:solidFill>
                <a:latin typeface="Calibri Light" panose="020F0302020204030204"/>
              </a:rPr>
              <a:t>Experimental implementation</a:t>
            </a:r>
            <a:endParaRPr lang="en-GB" sz="2000" dirty="0">
              <a:solidFill>
                <a:prstClr val="white">
                  <a:lumMod val="65000"/>
                </a:prstClr>
              </a:solidFill>
              <a:latin typeface="Arial Black" panose="020B0A04020102020204" pitchFamily="34" charset="0"/>
            </a:endParaRPr>
          </a:p>
        </p:txBody>
      </p:sp>
      <p:sp>
        <p:nvSpPr>
          <p:cNvPr id="23" name="Title 1"/>
          <p:cNvSpPr txBox="1">
            <a:spLocks/>
          </p:cNvSpPr>
          <p:nvPr/>
        </p:nvSpPr>
        <p:spPr>
          <a:xfrm rot="2741716">
            <a:off x="2393131" y="1705382"/>
            <a:ext cx="344857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2000" dirty="0" smtClean="0">
                <a:solidFill>
                  <a:prstClr val="black"/>
                </a:solidFill>
                <a:latin typeface="Calibri Light" panose="020F0302020204030204"/>
              </a:rPr>
              <a:t>Technical regulation approved</a:t>
            </a:r>
            <a:endParaRPr lang="en-GB" sz="2000" dirty="0">
              <a:solidFill>
                <a:prstClr val="white">
                  <a:lumMod val="65000"/>
                </a:prstClr>
              </a:solidFill>
              <a:latin typeface="Arial Black" panose="020B0A04020102020204" pitchFamily="34" charset="0"/>
            </a:endParaRPr>
          </a:p>
        </p:txBody>
      </p:sp>
      <p:sp>
        <p:nvSpPr>
          <p:cNvPr id="24" name="Title 1"/>
          <p:cNvSpPr txBox="1">
            <a:spLocks/>
          </p:cNvSpPr>
          <p:nvPr/>
        </p:nvSpPr>
        <p:spPr>
          <a:xfrm rot="2741716">
            <a:off x="3999891" y="1763055"/>
            <a:ext cx="315098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2000" dirty="0" smtClean="0">
                <a:solidFill>
                  <a:prstClr val="black"/>
                </a:solidFill>
                <a:latin typeface="Calibri Light" panose="020F0302020204030204"/>
              </a:rPr>
              <a:t>Initial operating capability</a:t>
            </a:r>
            <a:endParaRPr lang="en-GB" sz="2000" dirty="0">
              <a:solidFill>
                <a:prstClr val="white">
                  <a:lumMod val="65000"/>
                </a:prstClr>
              </a:solidFill>
              <a:latin typeface="Arial Black" panose="020B0A04020102020204" pitchFamily="34" charset="0"/>
            </a:endParaRPr>
          </a:p>
        </p:txBody>
      </p:sp>
      <p:cxnSp>
        <p:nvCxnSpPr>
          <p:cNvPr id="6" name="Straight Connector 5"/>
          <p:cNvCxnSpPr>
            <a:endCxn id="9" idx="2"/>
          </p:cNvCxnSpPr>
          <p:nvPr/>
        </p:nvCxnSpPr>
        <p:spPr>
          <a:xfrm flipV="1">
            <a:off x="666605" y="4010522"/>
            <a:ext cx="5774967" cy="15399"/>
          </a:xfrm>
          <a:prstGeom prst="line">
            <a:avLst/>
          </a:prstGeom>
          <a:noFill/>
          <a:ln w="6350" cap="flat" cmpd="sng" algn="ctr">
            <a:solidFill>
              <a:srgbClr val="5B9BD5"/>
            </a:solidFill>
            <a:prstDash val="solid"/>
            <a:miter lim="800000"/>
          </a:ln>
          <a:effectLst/>
        </p:spPr>
      </p:cxnSp>
      <p:cxnSp>
        <p:nvCxnSpPr>
          <p:cNvPr id="8" name="Straight Connector 7"/>
          <p:cNvCxnSpPr>
            <a:stCxn id="9" idx="6"/>
            <a:endCxn id="64" idx="2"/>
          </p:cNvCxnSpPr>
          <p:nvPr/>
        </p:nvCxnSpPr>
        <p:spPr>
          <a:xfrm>
            <a:off x="7447412" y="4010522"/>
            <a:ext cx="488285" cy="5729"/>
          </a:xfrm>
          <a:prstGeom prst="line">
            <a:avLst/>
          </a:prstGeom>
          <a:noFill/>
          <a:ln w="6350" cap="flat" cmpd="sng" algn="ctr">
            <a:solidFill>
              <a:srgbClr val="5B9BD5"/>
            </a:solidFill>
            <a:prstDash val="dash"/>
            <a:miter lim="800000"/>
          </a:ln>
          <a:effectLst/>
        </p:spPr>
      </p:cxnSp>
      <p:grpSp>
        <p:nvGrpSpPr>
          <p:cNvPr id="57" name="Group 56"/>
          <p:cNvGrpSpPr/>
          <p:nvPr/>
        </p:nvGrpSpPr>
        <p:grpSpPr>
          <a:xfrm>
            <a:off x="163685" y="3507602"/>
            <a:ext cx="1005840" cy="1005840"/>
            <a:chOff x="838200" y="2866119"/>
            <a:chExt cx="1005840" cy="1005840"/>
          </a:xfrm>
        </p:grpSpPr>
        <p:sp>
          <p:nvSpPr>
            <p:cNvPr id="7" name="Oval 6"/>
            <p:cNvSpPr/>
            <p:nvPr/>
          </p:nvSpPr>
          <p:spPr>
            <a:xfrm>
              <a:off x="838200" y="2866119"/>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4" name="Title 1"/>
            <p:cNvSpPr txBox="1">
              <a:spLocks/>
            </p:cNvSpPr>
            <p:nvPr/>
          </p:nvSpPr>
          <p:spPr>
            <a:xfrm>
              <a:off x="838200" y="309003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2019</a:t>
              </a:r>
              <a:endParaRPr lang="en-GB" sz="2800" dirty="0">
                <a:solidFill>
                  <a:srgbClr val="0070C0"/>
                </a:solidFill>
                <a:latin typeface="Arial Black" panose="020B0A04020102020204" pitchFamily="34" charset="0"/>
              </a:endParaRPr>
            </a:p>
          </p:txBody>
        </p:sp>
      </p:grpSp>
      <p:grpSp>
        <p:nvGrpSpPr>
          <p:cNvPr id="58" name="Group 57"/>
          <p:cNvGrpSpPr/>
          <p:nvPr/>
        </p:nvGrpSpPr>
        <p:grpSpPr>
          <a:xfrm>
            <a:off x="1397632" y="3507602"/>
            <a:ext cx="1005840" cy="1005840"/>
            <a:chOff x="2819400" y="2866119"/>
            <a:chExt cx="1005840" cy="1005840"/>
          </a:xfrm>
        </p:grpSpPr>
        <p:sp>
          <p:nvSpPr>
            <p:cNvPr id="10" name="Oval 9"/>
            <p:cNvSpPr/>
            <p:nvPr/>
          </p:nvSpPr>
          <p:spPr>
            <a:xfrm>
              <a:off x="2819400" y="2866119"/>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5" name="Title 1"/>
            <p:cNvSpPr txBox="1">
              <a:spLocks/>
            </p:cNvSpPr>
            <p:nvPr/>
          </p:nvSpPr>
          <p:spPr>
            <a:xfrm>
              <a:off x="2819400" y="309003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2020</a:t>
              </a:r>
              <a:endParaRPr lang="en-GB" sz="2800" dirty="0">
                <a:solidFill>
                  <a:srgbClr val="0070C0"/>
                </a:solidFill>
                <a:latin typeface="Arial Black" panose="020B0A04020102020204" pitchFamily="34" charset="0"/>
              </a:endParaRPr>
            </a:p>
          </p:txBody>
        </p:sp>
      </p:grpSp>
      <p:sp>
        <p:nvSpPr>
          <p:cNvPr id="11" name="Oval 10"/>
          <p:cNvSpPr/>
          <p:nvPr/>
        </p:nvSpPr>
        <p:spPr>
          <a:xfrm>
            <a:off x="2641411" y="3507602"/>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2" name="Oval 11"/>
          <p:cNvSpPr/>
          <p:nvPr/>
        </p:nvSpPr>
        <p:spPr>
          <a:xfrm>
            <a:off x="3914696" y="3507602"/>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grpSp>
        <p:nvGrpSpPr>
          <p:cNvPr id="61" name="Group 60"/>
          <p:cNvGrpSpPr/>
          <p:nvPr/>
        </p:nvGrpSpPr>
        <p:grpSpPr>
          <a:xfrm>
            <a:off x="5187963" y="3507602"/>
            <a:ext cx="1021080" cy="1005840"/>
            <a:chOff x="8763000" y="2866119"/>
            <a:chExt cx="1021080" cy="1005840"/>
          </a:xfrm>
        </p:grpSpPr>
        <p:sp>
          <p:nvSpPr>
            <p:cNvPr id="13" name="Oval 12"/>
            <p:cNvSpPr/>
            <p:nvPr/>
          </p:nvSpPr>
          <p:spPr>
            <a:xfrm>
              <a:off x="8763000" y="2866119"/>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8" name="Title 1"/>
            <p:cNvSpPr txBox="1">
              <a:spLocks/>
            </p:cNvSpPr>
            <p:nvPr/>
          </p:nvSpPr>
          <p:spPr>
            <a:xfrm>
              <a:off x="8778240" y="3090036"/>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2023</a:t>
              </a:r>
              <a:endParaRPr lang="en-GB" sz="2800" dirty="0">
                <a:solidFill>
                  <a:srgbClr val="0070C0"/>
                </a:solidFill>
                <a:latin typeface="Arial Black" panose="020B0A04020102020204" pitchFamily="34" charset="0"/>
              </a:endParaRPr>
            </a:p>
          </p:txBody>
        </p:sp>
      </p:grpSp>
      <p:grpSp>
        <p:nvGrpSpPr>
          <p:cNvPr id="62" name="Group 61"/>
          <p:cNvGrpSpPr/>
          <p:nvPr/>
        </p:nvGrpSpPr>
        <p:grpSpPr>
          <a:xfrm>
            <a:off x="6441572" y="3507602"/>
            <a:ext cx="1021080" cy="1005840"/>
            <a:chOff x="10744200" y="2835322"/>
            <a:chExt cx="1021080" cy="1005840"/>
          </a:xfrm>
        </p:grpSpPr>
        <p:sp>
          <p:nvSpPr>
            <p:cNvPr id="9" name="Oval 8"/>
            <p:cNvSpPr/>
            <p:nvPr/>
          </p:nvSpPr>
          <p:spPr>
            <a:xfrm>
              <a:off x="10744200" y="2835322"/>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19" name="Title 1"/>
            <p:cNvSpPr txBox="1">
              <a:spLocks/>
            </p:cNvSpPr>
            <p:nvPr/>
          </p:nvSpPr>
          <p:spPr>
            <a:xfrm>
              <a:off x="10759440" y="306054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2024</a:t>
              </a:r>
              <a:endParaRPr lang="en-GB" sz="2800" dirty="0">
                <a:solidFill>
                  <a:srgbClr val="0070C0"/>
                </a:solidFill>
                <a:latin typeface="Arial Black" panose="020B0A04020102020204" pitchFamily="34" charset="0"/>
              </a:endParaRPr>
            </a:p>
          </p:txBody>
        </p:sp>
      </p:grpSp>
      <p:grpSp>
        <p:nvGrpSpPr>
          <p:cNvPr id="63" name="Group 62"/>
          <p:cNvGrpSpPr/>
          <p:nvPr/>
        </p:nvGrpSpPr>
        <p:grpSpPr>
          <a:xfrm>
            <a:off x="7935697" y="3513331"/>
            <a:ext cx="1021080" cy="1005840"/>
            <a:chOff x="10744200" y="2835322"/>
            <a:chExt cx="1021080" cy="1005840"/>
          </a:xfrm>
        </p:grpSpPr>
        <p:sp>
          <p:nvSpPr>
            <p:cNvPr id="64" name="Oval 63"/>
            <p:cNvSpPr/>
            <p:nvPr/>
          </p:nvSpPr>
          <p:spPr>
            <a:xfrm>
              <a:off x="10744200" y="2835322"/>
              <a:ext cx="1005840" cy="100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smtClean="0">
                <a:ln>
                  <a:noFill/>
                </a:ln>
                <a:solidFill>
                  <a:prstClr val="white"/>
                </a:solidFill>
                <a:effectLst/>
                <a:uLnTx/>
                <a:uFillTx/>
                <a:latin typeface="Calibri" panose="020F0502020204030204"/>
                <a:ea typeface="+mn-ea"/>
                <a:cs typeface="+mn-cs"/>
              </a:endParaRPr>
            </a:p>
          </p:txBody>
        </p:sp>
        <p:sp>
          <p:nvSpPr>
            <p:cNvPr id="65" name="Title 1"/>
            <p:cNvSpPr txBox="1">
              <a:spLocks/>
            </p:cNvSpPr>
            <p:nvPr/>
          </p:nvSpPr>
          <p:spPr>
            <a:xfrm>
              <a:off x="10759440" y="3060540"/>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2030</a:t>
              </a:r>
              <a:endParaRPr lang="en-GB" sz="2800" dirty="0">
                <a:solidFill>
                  <a:srgbClr val="0070C0"/>
                </a:solidFill>
                <a:latin typeface="Arial Black" panose="020B0A04020102020204" pitchFamily="34" charset="0"/>
              </a:endParaRPr>
            </a:p>
          </p:txBody>
        </p:sp>
      </p:grpSp>
      <p:sp>
        <p:nvSpPr>
          <p:cNvPr id="70" name="Rectangle 69"/>
          <p:cNvSpPr/>
          <p:nvPr/>
        </p:nvSpPr>
        <p:spPr>
          <a:xfrm>
            <a:off x="3144331" y="3507602"/>
            <a:ext cx="1288525" cy="1005840"/>
          </a:xfrm>
          <a:prstGeom prst="rect">
            <a:avLst/>
          </a:prstGeom>
          <a:solidFill>
            <a:schemeClr val="bg1"/>
          </a:solidFill>
          <a:ln w="12700" cap="flat" cmpd="sng" algn="ctr">
            <a:noFill/>
            <a:prstDash val="solid"/>
            <a:miter lim="800000"/>
          </a:ln>
          <a:effectLst/>
        </p:spPr>
        <p:txBody>
          <a:bodyPr rtlCol="0" anchor="ctr"/>
          <a:lstStyle/>
          <a:p>
            <a:pPr algn="ctr" defTabSz="914400"/>
            <a:endParaRPr lang="en-GB" kern="0">
              <a:solidFill>
                <a:prstClr val="white"/>
              </a:solidFill>
              <a:latin typeface="Calibri" panose="020F0502020204030204"/>
            </a:endParaRPr>
          </a:p>
        </p:txBody>
      </p:sp>
      <p:cxnSp>
        <p:nvCxnSpPr>
          <p:cNvPr id="72" name="Straight Connector 71"/>
          <p:cNvCxnSpPr>
            <a:stCxn id="12" idx="0"/>
            <a:endCxn id="11" idx="0"/>
          </p:cNvCxnSpPr>
          <p:nvPr/>
        </p:nvCxnSpPr>
        <p:spPr>
          <a:xfrm flipH="1">
            <a:off x="3144331" y="3507602"/>
            <a:ext cx="1273285" cy="0"/>
          </a:xfrm>
          <a:prstGeom prst="line">
            <a:avLst/>
          </a:prstGeom>
          <a:solidFill>
            <a:schemeClr val="bg1"/>
          </a:solidFill>
          <a:ln w="12700" cap="flat" cmpd="sng" algn="ctr">
            <a:solidFill>
              <a:srgbClr val="5B9BD5">
                <a:shade val="50000"/>
              </a:srgbClr>
            </a:solidFill>
            <a:prstDash val="solid"/>
            <a:miter lim="800000"/>
          </a:ln>
          <a:effectLst/>
        </p:spPr>
      </p:cxnSp>
      <p:cxnSp>
        <p:nvCxnSpPr>
          <p:cNvPr id="74" name="Straight Connector 73"/>
          <p:cNvCxnSpPr>
            <a:stCxn id="12" idx="4"/>
            <a:endCxn id="11" idx="4"/>
          </p:cNvCxnSpPr>
          <p:nvPr/>
        </p:nvCxnSpPr>
        <p:spPr>
          <a:xfrm flipH="1">
            <a:off x="3144331" y="4513442"/>
            <a:ext cx="1273285" cy="0"/>
          </a:xfrm>
          <a:prstGeom prst="line">
            <a:avLst/>
          </a:prstGeom>
          <a:solidFill>
            <a:schemeClr val="bg1"/>
          </a:solidFill>
          <a:ln w="12700" cap="flat" cmpd="sng" algn="ctr">
            <a:solidFill>
              <a:srgbClr val="5B9BD5">
                <a:shade val="50000"/>
              </a:srgbClr>
            </a:solidFill>
            <a:prstDash val="solid"/>
            <a:miter lim="800000"/>
          </a:ln>
          <a:effectLst/>
        </p:spPr>
      </p:cxnSp>
      <p:sp>
        <p:nvSpPr>
          <p:cNvPr id="16" name="Title 1"/>
          <p:cNvSpPr txBox="1">
            <a:spLocks/>
          </p:cNvSpPr>
          <p:nvPr/>
        </p:nvSpPr>
        <p:spPr>
          <a:xfrm>
            <a:off x="2656651" y="373151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2021</a:t>
            </a:r>
            <a:endParaRPr lang="en-GB" sz="2800" dirty="0">
              <a:solidFill>
                <a:srgbClr val="0070C0"/>
              </a:solidFill>
              <a:latin typeface="Arial Black" panose="020B0A04020102020204" pitchFamily="34" charset="0"/>
            </a:endParaRPr>
          </a:p>
        </p:txBody>
      </p:sp>
      <p:sp>
        <p:nvSpPr>
          <p:cNvPr id="17" name="Title 1"/>
          <p:cNvSpPr txBox="1">
            <a:spLocks/>
          </p:cNvSpPr>
          <p:nvPr/>
        </p:nvSpPr>
        <p:spPr>
          <a:xfrm>
            <a:off x="3929936" y="3731519"/>
            <a:ext cx="1005840" cy="55800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dirty="0" smtClean="0">
                <a:solidFill>
                  <a:srgbClr val="0070C0"/>
                </a:solidFill>
                <a:latin typeface="Calibri Light" panose="020F0302020204030204"/>
              </a:rPr>
              <a:t>2022</a:t>
            </a:r>
            <a:endParaRPr lang="en-GB" sz="2800" dirty="0">
              <a:solidFill>
                <a:srgbClr val="0070C0"/>
              </a:solidFill>
              <a:latin typeface="Arial Black" panose="020B0A04020102020204" pitchFamily="34" charset="0"/>
            </a:endParaRPr>
          </a:p>
        </p:txBody>
      </p:sp>
      <p:sp>
        <p:nvSpPr>
          <p:cNvPr id="75" name="Title 1"/>
          <p:cNvSpPr txBox="1">
            <a:spLocks/>
          </p:cNvSpPr>
          <p:nvPr/>
        </p:nvSpPr>
        <p:spPr>
          <a:xfrm rot="2741716">
            <a:off x="5423318" y="1834745"/>
            <a:ext cx="3150989"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GB" sz="2000" dirty="0" smtClean="0">
                <a:solidFill>
                  <a:prstClr val="black"/>
                </a:solidFill>
                <a:latin typeface="Calibri Light" panose="020F0302020204030204"/>
              </a:rPr>
              <a:t>WIS 2.0 fully implemented</a:t>
            </a:r>
            <a:endParaRPr lang="en-GB" sz="2000" dirty="0">
              <a:solidFill>
                <a:prstClr val="white">
                  <a:lumMod val="65000"/>
                </a:prstClr>
              </a:solidFill>
              <a:latin typeface="Arial Black" panose="020B0A04020102020204" pitchFamily="34" charset="0"/>
            </a:endParaRPr>
          </a:p>
        </p:txBody>
      </p:sp>
    </p:spTree>
    <p:extLst>
      <p:ext uri="{BB962C8B-B14F-4D97-AF65-F5344CB8AC3E}">
        <p14:creationId xmlns:p14="http://schemas.microsoft.com/office/powerpoint/2010/main" val="297804676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000" dirty="0" smtClean="0"/>
              <a:t>Implications for NMHS</a:t>
            </a:r>
            <a:endParaRPr lang="en-GB" sz="3000" dirty="0"/>
          </a:p>
        </p:txBody>
      </p:sp>
      <p:sp>
        <p:nvSpPr>
          <p:cNvPr id="3" name="Content Placeholder 2"/>
          <p:cNvSpPr>
            <a:spLocks noGrp="1"/>
          </p:cNvSpPr>
          <p:nvPr>
            <p:ph idx="1"/>
          </p:nvPr>
        </p:nvSpPr>
        <p:spPr>
          <a:xfrm>
            <a:off x="310243" y="1438152"/>
            <a:ext cx="8833757" cy="4947557"/>
          </a:xfrm>
        </p:spPr>
        <p:txBody>
          <a:bodyPr>
            <a:noAutofit/>
          </a:bodyPr>
          <a:lstStyle/>
          <a:p>
            <a:pPr marL="457200" indent="-457200">
              <a:spcBef>
                <a:spcPts val="1000"/>
              </a:spcBef>
              <a:buFont typeface="+mj-lt"/>
              <a:buAutoNum type="arabicPeriod"/>
            </a:pPr>
            <a:r>
              <a:rPr lang="en-GB" sz="2200" dirty="0" smtClean="0"/>
              <a:t>WIS 2.0 Initial Operating Capability (IOC) scheduled for 2024:</a:t>
            </a:r>
          </a:p>
          <a:p>
            <a:pPr marL="685800" lvl="1">
              <a:spcBef>
                <a:spcPts val="1000"/>
              </a:spcBef>
            </a:pPr>
            <a:r>
              <a:rPr lang="en-GB" sz="1800" dirty="0" smtClean="0"/>
              <a:t>IOC primarily impacts only GISCs</a:t>
            </a:r>
          </a:p>
          <a:p>
            <a:pPr marL="685800" lvl="1">
              <a:spcBef>
                <a:spcPts val="1000"/>
              </a:spcBef>
            </a:pPr>
            <a:r>
              <a:rPr lang="en-GB" sz="1800" dirty="0" smtClean="0"/>
              <a:t>Implementation for NCs and DCPCs will follow; to complete by 2030</a:t>
            </a:r>
          </a:p>
          <a:p>
            <a:pPr marL="685800" lvl="1">
              <a:spcBef>
                <a:spcPts val="1000"/>
              </a:spcBef>
            </a:pPr>
            <a:r>
              <a:rPr lang="en-GB" sz="1800" dirty="0" smtClean="0"/>
              <a:t>GISCs responsible for helping their affiliated WIS Centres migrate to WIS 2.0 </a:t>
            </a:r>
          </a:p>
          <a:p>
            <a:pPr marL="457200" indent="-457200">
              <a:spcBef>
                <a:spcPts val="1000"/>
              </a:spcBef>
              <a:buFont typeface="+mj-lt"/>
              <a:buAutoNum type="arabicPeriod"/>
            </a:pPr>
            <a:r>
              <a:rPr lang="en-GB" sz="2200" dirty="0" smtClean="0"/>
              <a:t>Adoption of unfamiliar technology:</a:t>
            </a:r>
            <a:endParaRPr lang="en-GB" sz="1800" dirty="0" smtClean="0"/>
          </a:p>
          <a:p>
            <a:pPr marL="685800" lvl="1">
              <a:spcBef>
                <a:spcPts val="1000"/>
              </a:spcBef>
            </a:pPr>
            <a:r>
              <a:rPr lang="en-GB" sz="1800" dirty="0" smtClean="0"/>
              <a:t>Capacity building is a core element of the WIS 2.0 implementation approach</a:t>
            </a:r>
          </a:p>
          <a:p>
            <a:pPr marL="685800" lvl="1">
              <a:spcBef>
                <a:spcPts val="1000"/>
              </a:spcBef>
            </a:pPr>
            <a:r>
              <a:rPr lang="en-GB" sz="1800" dirty="0" smtClean="0"/>
              <a:t>Technologies identified for use in WIS 2.0 are widely used outside the meteorological community and already used by many NMHS; training and implementation support should be readily available</a:t>
            </a:r>
          </a:p>
          <a:p>
            <a:pPr marL="457200" indent="-457200">
              <a:spcBef>
                <a:spcPts val="1000"/>
              </a:spcBef>
              <a:buFont typeface="+mj-lt"/>
              <a:buAutoNum type="arabicPeriod"/>
            </a:pPr>
            <a:r>
              <a:rPr lang="en-GB" sz="2200" dirty="0" smtClean="0"/>
              <a:t>Changes to operational systems:</a:t>
            </a:r>
          </a:p>
          <a:p>
            <a:pPr marL="685800" lvl="1">
              <a:spcBef>
                <a:spcPts val="1000"/>
              </a:spcBef>
            </a:pPr>
            <a:r>
              <a:rPr lang="en-GB" sz="1800" dirty="0" smtClean="0"/>
              <a:t>NMHS may continue to use existing systems for national or local purposes</a:t>
            </a:r>
          </a:p>
          <a:p>
            <a:pPr marL="685800" lvl="1">
              <a:spcBef>
                <a:spcPts val="1000"/>
              </a:spcBef>
            </a:pPr>
            <a:r>
              <a:rPr lang="en-GB" sz="1800" dirty="0" smtClean="0"/>
              <a:t>WIS 2.0 only relates to international data sharing activities</a:t>
            </a:r>
          </a:p>
        </p:txBody>
      </p:sp>
    </p:spTree>
    <p:extLst>
      <p:ext uri="{BB962C8B-B14F-4D97-AF65-F5344CB8AC3E}">
        <p14:creationId xmlns:p14="http://schemas.microsoft.com/office/powerpoint/2010/main" val="261968089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smtClean="0"/>
              <a:t>WIS 2.0</a:t>
            </a:r>
            <a:endParaRPr lang="en-GB" sz="6000" dirty="0"/>
          </a:p>
        </p:txBody>
      </p:sp>
      <p:sp>
        <p:nvSpPr>
          <p:cNvPr id="3" name="Content Placeholder 2"/>
          <p:cNvSpPr>
            <a:spLocks noGrp="1"/>
          </p:cNvSpPr>
          <p:nvPr>
            <p:ph idx="1"/>
          </p:nvPr>
        </p:nvSpPr>
        <p:spPr>
          <a:xfrm>
            <a:off x="173619" y="1600200"/>
            <a:ext cx="8785185" cy="4525963"/>
          </a:xfrm>
        </p:spPr>
        <p:txBody>
          <a:bodyPr/>
          <a:lstStyle/>
          <a:p>
            <a:pPr marL="0" indent="0" algn="ctr">
              <a:buNone/>
            </a:pPr>
            <a:r>
              <a:rPr lang="en-US" sz="2800" dirty="0"/>
              <a:t>Providing better access to more meteorological data – </a:t>
            </a:r>
          </a:p>
          <a:p>
            <a:pPr marL="0" indent="0" algn="ctr">
              <a:buNone/>
            </a:pPr>
            <a:r>
              <a:rPr lang="en-US" sz="2400" dirty="0"/>
              <a:t>Supporting delivery of better services to citizens and government </a:t>
            </a:r>
          </a:p>
          <a:p>
            <a:pPr marL="0" indent="0">
              <a:buNone/>
            </a:pPr>
            <a:endParaRPr lang="en-GB" dirty="0"/>
          </a:p>
        </p:txBody>
      </p:sp>
      <p:grpSp>
        <p:nvGrpSpPr>
          <p:cNvPr id="8" name="Group 7"/>
          <p:cNvGrpSpPr/>
          <p:nvPr/>
        </p:nvGrpSpPr>
        <p:grpSpPr>
          <a:xfrm>
            <a:off x="173619" y="2788835"/>
            <a:ext cx="8782050" cy="3248025"/>
            <a:chOff x="173619" y="2788835"/>
            <a:chExt cx="8782050" cy="3248025"/>
          </a:xfrm>
        </p:grpSpPr>
        <p:pic>
          <p:nvPicPr>
            <p:cNvPr id="4" name="Picture 3"/>
            <p:cNvPicPr>
              <a:picLocks noChangeAspect="1"/>
            </p:cNvPicPr>
            <p:nvPr/>
          </p:nvPicPr>
          <p:blipFill>
            <a:blip r:embed="rId2"/>
            <a:stretch>
              <a:fillRect/>
            </a:stretch>
          </p:blipFill>
          <p:spPr>
            <a:xfrm>
              <a:off x="173619" y="2788835"/>
              <a:ext cx="8782050" cy="3248025"/>
            </a:xfrm>
            <a:prstGeom prst="rect">
              <a:avLst/>
            </a:prstGeom>
          </p:spPr>
        </p:pic>
        <p:sp>
          <p:nvSpPr>
            <p:cNvPr id="5" name="Oval 4"/>
            <p:cNvSpPr/>
            <p:nvPr/>
          </p:nvSpPr>
          <p:spPr>
            <a:xfrm>
              <a:off x="706055" y="3020991"/>
              <a:ext cx="2326512" cy="2326512"/>
            </a:xfrm>
            <a:prstGeom prst="ellipse">
              <a:avLst/>
            </a:prstGeom>
            <a:noFill/>
            <a:ln w="101600">
              <a:solidFill>
                <a:schemeClr val="tx2">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Oval 5"/>
            <p:cNvSpPr/>
            <p:nvPr/>
          </p:nvSpPr>
          <p:spPr>
            <a:xfrm>
              <a:off x="3397169" y="3020991"/>
              <a:ext cx="2326512" cy="2326512"/>
            </a:xfrm>
            <a:prstGeom prst="ellipse">
              <a:avLst/>
            </a:prstGeom>
            <a:noFill/>
            <a:ln w="101600">
              <a:solidFill>
                <a:schemeClr val="tx2">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Oval 6"/>
            <p:cNvSpPr/>
            <p:nvPr/>
          </p:nvSpPr>
          <p:spPr>
            <a:xfrm>
              <a:off x="6065133" y="3020991"/>
              <a:ext cx="2326512" cy="2326512"/>
            </a:xfrm>
            <a:prstGeom prst="ellipse">
              <a:avLst/>
            </a:prstGeom>
            <a:noFill/>
            <a:ln w="101600">
              <a:solidFill>
                <a:schemeClr val="tx2">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514804770"/>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3C4875A7AA632459225C1518819E7F5" ma:contentTypeVersion="" ma:contentTypeDescription="Create a new document." ma:contentTypeScope="" ma:versionID="fbd7b3c64c94d335a7e0a992b1db6d5b">
  <xsd:schema xmlns:xsd="http://www.w3.org/2001/XMLSchema" xmlns:xs="http://www.w3.org/2001/XMLSchema" xmlns:p="http://schemas.microsoft.com/office/2006/metadata/properties" targetNamespace="http://schemas.microsoft.com/office/2006/metadata/properties" ma:root="true" ma:fieldsID="b2384c6cc0088fcedbaf6edaf557defa">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09D32388-87FD-45DF-BB01-E578ACF313C1}">
  <ds:schemaRefs>
    <ds:schemaRef ds:uri="http://schemas.microsoft.com/sharepoint/v3/contenttype/forms"/>
  </ds:schemaRefs>
</ds:datastoreItem>
</file>

<file path=customXml/itemProps2.xml><?xml version="1.0" encoding="utf-8"?>
<ds:datastoreItem xmlns:ds="http://schemas.openxmlformats.org/officeDocument/2006/customXml" ds:itemID="{31957162-8174-45F2-BB16-206B9B35E1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4FBF09B6-7B42-4298-A5C1-F30F1EB8C311}">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WMO_BLUE_Powerpoint_en_fr</Template>
  <TotalTime>4507</TotalTime>
  <Words>712</Words>
  <Application>Microsoft Office PowerPoint</Application>
  <PresentationFormat>On-screen Show (4:3)</PresentationFormat>
  <Paragraphs>76</Paragraphs>
  <Slides>9</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Arial Black</vt:lpstr>
      <vt:lpstr>Calibri</vt:lpstr>
      <vt:lpstr>Calibri Light</vt:lpstr>
      <vt:lpstr>WMO_BLUE_Powerpoint_en_fr</vt:lpstr>
      <vt:lpstr>PowerPoint Presentation</vt:lpstr>
      <vt:lpstr>What is WIS?</vt:lpstr>
      <vt:lpstr>#1 UN Global Agendas</vt:lpstr>
      <vt:lpstr>#2 Technological Change </vt:lpstr>
      <vt:lpstr>#3 Control over who can use our data</vt:lpstr>
      <vt:lpstr>WIS 2.0: Data sharing infrastructure for all of WMO</vt:lpstr>
      <vt:lpstr>WIS 2.0 implementation timeline</vt:lpstr>
      <vt:lpstr>Implications for NMHS</vt:lpstr>
      <vt:lpstr>WIS 2.0</vt:lpstr>
    </vt:vector>
  </TitlesOfParts>
  <Company>World Meteorological Organization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Etienne Charpentier</dc:creator>
  <cp:lastModifiedBy>Tandy, Jeremy</cp:lastModifiedBy>
  <cp:revision>112</cp:revision>
  <dcterms:created xsi:type="dcterms:W3CDTF">2018-03-12T08:33:49Z</dcterms:created>
  <dcterms:modified xsi:type="dcterms:W3CDTF">2019-06-09T10:44:04Z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0x01010063C4875A7AA632459225C1518819E7F5</vt:lpwstr>
  </property>
</Properties>
</file>