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73" r:id="rId3"/>
    <p:sldId id="274" r:id="rId4"/>
    <p:sldId id="262" r:id="rId5"/>
    <p:sldId id="263" r:id="rId6"/>
    <p:sldId id="264" r:id="rId7"/>
    <p:sldId id="265" r:id="rId8"/>
    <p:sldId id="266" r:id="rId9"/>
    <p:sldId id="267" r:id="rId10"/>
    <p:sldId id="268" r:id="rId11"/>
    <p:sldId id="270" r:id="rId12"/>
    <p:sldId id="271" r:id="rId13"/>
    <p:sldId id="272" r:id="rId14"/>
    <p:sldId id="275" r:id="rId15"/>
    <p:sldId id="276" r:id="rId16"/>
    <p:sldId id="258" r:id="rId17"/>
  </p:sldIdLst>
  <p:sldSz cx="9144000" cy="6858000" type="screen4x3"/>
  <p:notesSz cx="6858000" cy="9144000"/>
  <p:defaultText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8"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2"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EF2993-0435-2A4C-BEB6-141678C7B65D}" v="3" dt="2020-01-16T09:48:18.4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951" autoAdjust="0"/>
  </p:normalViewPr>
  <p:slideViewPr>
    <p:cSldViewPr snapToGrid="0" snapToObjects="1">
      <p:cViewPr>
        <p:scale>
          <a:sx n="100" d="100"/>
          <a:sy n="100" d="100"/>
        </p:scale>
        <p:origin x="-504" y="13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nrico Fucile" userId="aae30d23-3053-4ce3-8068-8cf790f9f152" providerId="ADAL" clId="{A3EF2993-0435-2A4C-BEB6-141678C7B65D}"/>
    <pc:docChg chg="addSld modSld">
      <pc:chgData name="Enrico Fucile" userId="aae30d23-3053-4ce3-8068-8cf790f9f152" providerId="ADAL" clId="{A3EF2993-0435-2A4C-BEB6-141678C7B65D}" dt="2020-01-16T09:48:18.444" v="2"/>
      <pc:docMkLst>
        <pc:docMk/>
      </pc:docMkLst>
      <pc:sldChg chg="add modAnim">
        <pc:chgData name="Enrico Fucile" userId="aae30d23-3053-4ce3-8068-8cf790f9f152" providerId="ADAL" clId="{A3EF2993-0435-2A4C-BEB6-141678C7B65D}" dt="2020-01-16T09:48:18.444" v="2"/>
        <pc:sldMkLst>
          <pc:docMk/>
          <pc:sldMk cId="1914964136" sldId="30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F4ECA4-595B-4C1F-AED8-41079640C5C4}" type="doc">
      <dgm:prSet loTypeId="urn:microsoft.com/office/officeart/2005/8/layout/cycle7" loCatId="cycle" qsTypeId="urn:microsoft.com/office/officeart/2005/8/quickstyle/3d3" qsCatId="3D" csTypeId="urn:microsoft.com/office/officeart/2005/8/colors/colorful1" csCatId="colorful" phldr="1"/>
      <dgm:spPr/>
      <dgm:t>
        <a:bodyPr/>
        <a:lstStyle/>
        <a:p>
          <a:endParaRPr lang="en-GB"/>
        </a:p>
      </dgm:t>
    </dgm:pt>
    <dgm:pt modelId="{8C05749E-44F6-483D-8448-0AF21B06592E}">
      <dgm:prSet phldrT="[Text]"/>
      <dgm:spPr/>
      <dgm:t>
        <a:bodyPr/>
        <a:lstStyle/>
        <a:p>
          <a:r>
            <a:rPr lang="en-GB" dirty="0"/>
            <a:t>Service</a:t>
          </a:r>
        </a:p>
        <a:p>
          <a:r>
            <a:rPr lang="en-GB" dirty="0"/>
            <a:t>Catalogue</a:t>
          </a:r>
        </a:p>
      </dgm:t>
    </dgm:pt>
    <dgm:pt modelId="{0B76FB2C-63A0-4AA9-9B89-12FB65938824}" type="parTrans" cxnId="{D22B988C-1930-45EC-8E35-408B9E7FCC6D}">
      <dgm:prSet/>
      <dgm:spPr/>
      <dgm:t>
        <a:bodyPr/>
        <a:lstStyle/>
        <a:p>
          <a:endParaRPr lang="en-GB"/>
        </a:p>
      </dgm:t>
    </dgm:pt>
    <dgm:pt modelId="{A38A4823-8612-47FB-960A-943A29A4CB53}" type="sibTrans" cxnId="{D22B988C-1930-45EC-8E35-408B9E7FCC6D}">
      <dgm:prSet/>
      <dgm:spPr/>
      <dgm:t>
        <a:bodyPr/>
        <a:lstStyle/>
        <a:p>
          <a:r>
            <a:rPr lang="en-GB" dirty="0"/>
            <a:t>Publish</a:t>
          </a:r>
        </a:p>
      </dgm:t>
    </dgm:pt>
    <dgm:pt modelId="{D1B5A5BE-2AFC-4C30-B641-42EFBAB69A20}">
      <dgm:prSet phldrT="[Text]"/>
      <dgm:spPr/>
      <dgm:t>
        <a:bodyPr/>
        <a:lstStyle/>
        <a:p>
          <a:r>
            <a:rPr lang="en-GB" dirty="0"/>
            <a:t>Service provider</a:t>
          </a:r>
        </a:p>
      </dgm:t>
    </dgm:pt>
    <dgm:pt modelId="{68DEE206-F957-4F61-BAE5-EE98AF5D719F}" type="parTrans" cxnId="{B302F78F-8958-49DB-B390-A36233226911}">
      <dgm:prSet/>
      <dgm:spPr/>
      <dgm:t>
        <a:bodyPr/>
        <a:lstStyle/>
        <a:p>
          <a:endParaRPr lang="en-GB"/>
        </a:p>
      </dgm:t>
    </dgm:pt>
    <dgm:pt modelId="{7AEFF8FD-1A0C-4335-A42B-90EE8173DAA5}" type="sibTrans" cxnId="{B302F78F-8958-49DB-B390-A36233226911}">
      <dgm:prSet/>
      <dgm:spPr/>
      <dgm:t>
        <a:bodyPr/>
        <a:lstStyle/>
        <a:p>
          <a:r>
            <a:rPr lang="en-GB" dirty="0"/>
            <a:t>BIND</a:t>
          </a:r>
        </a:p>
      </dgm:t>
    </dgm:pt>
    <dgm:pt modelId="{865BF0D1-76AD-4D9F-8608-1313582923E2}">
      <dgm:prSet phldrT="[Text]"/>
      <dgm:spPr/>
      <dgm:t>
        <a:bodyPr/>
        <a:lstStyle/>
        <a:p>
          <a:r>
            <a:rPr lang="en-GB" dirty="0"/>
            <a:t>User</a:t>
          </a:r>
        </a:p>
      </dgm:t>
    </dgm:pt>
    <dgm:pt modelId="{7BA5F367-2011-4736-BF00-25251AB595A5}" type="parTrans" cxnId="{B4A8BF46-0AED-44CA-91CB-5E36EE5067EE}">
      <dgm:prSet/>
      <dgm:spPr/>
      <dgm:t>
        <a:bodyPr/>
        <a:lstStyle/>
        <a:p>
          <a:endParaRPr lang="en-GB"/>
        </a:p>
      </dgm:t>
    </dgm:pt>
    <dgm:pt modelId="{AEF4983D-6FCC-4229-B52F-06EAA5B30550}" type="sibTrans" cxnId="{B4A8BF46-0AED-44CA-91CB-5E36EE5067EE}">
      <dgm:prSet/>
      <dgm:spPr/>
      <dgm:t>
        <a:bodyPr/>
        <a:lstStyle/>
        <a:p>
          <a:r>
            <a:rPr lang="en-GB" dirty="0"/>
            <a:t>Find</a:t>
          </a:r>
        </a:p>
      </dgm:t>
    </dgm:pt>
    <dgm:pt modelId="{855FF782-85A3-4810-9707-9BDBA68F2972}">
      <dgm:prSet phldrT="[Text]"/>
      <dgm:spPr/>
      <dgm:t>
        <a:bodyPr/>
        <a:lstStyle/>
        <a:p>
          <a:r>
            <a:rPr lang="en-GB" dirty="0"/>
            <a:t>Search engine</a:t>
          </a:r>
        </a:p>
      </dgm:t>
    </dgm:pt>
    <dgm:pt modelId="{F04511E9-9391-4E97-BF98-B46048E5F26A}" type="parTrans" cxnId="{4BE8DAA6-999A-4AA5-A637-2FF94364E524}">
      <dgm:prSet/>
      <dgm:spPr/>
      <dgm:t>
        <a:bodyPr/>
        <a:lstStyle/>
        <a:p>
          <a:endParaRPr lang="en-GB"/>
        </a:p>
      </dgm:t>
    </dgm:pt>
    <dgm:pt modelId="{4FF4C6B4-4510-4946-8E5B-3A2B10888357}" type="sibTrans" cxnId="{4BE8DAA6-999A-4AA5-A637-2FF94364E524}">
      <dgm:prSet/>
      <dgm:spPr/>
      <dgm:t>
        <a:bodyPr/>
        <a:lstStyle/>
        <a:p>
          <a:r>
            <a:rPr lang="en-GB" dirty="0"/>
            <a:t>Discover</a:t>
          </a:r>
        </a:p>
      </dgm:t>
    </dgm:pt>
    <dgm:pt modelId="{5D6D2FB3-75F6-498D-AE90-B2E4F9574C06}" type="pres">
      <dgm:prSet presAssocID="{7BF4ECA4-595B-4C1F-AED8-41079640C5C4}" presName="Name0" presStyleCnt="0">
        <dgm:presLayoutVars>
          <dgm:dir/>
          <dgm:resizeHandles val="exact"/>
        </dgm:presLayoutVars>
      </dgm:prSet>
      <dgm:spPr/>
      <dgm:t>
        <a:bodyPr/>
        <a:lstStyle/>
        <a:p>
          <a:endParaRPr lang="en-US"/>
        </a:p>
      </dgm:t>
    </dgm:pt>
    <dgm:pt modelId="{DE2AA198-761E-4D01-9E56-CC5794D14B53}" type="pres">
      <dgm:prSet presAssocID="{8C05749E-44F6-483D-8448-0AF21B06592E}" presName="node" presStyleLbl="node1" presStyleIdx="0" presStyleCnt="4" custRadScaleRad="108245" custRadScaleInc="141716">
        <dgm:presLayoutVars>
          <dgm:bulletEnabled val="1"/>
        </dgm:presLayoutVars>
      </dgm:prSet>
      <dgm:spPr/>
      <dgm:t>
        <a:bodyPr/>
        <a:lstStyle/>
        <a:p>
          <a:endParaRPr lang="en-US"/>
        </a:p>
      </dgm:t>
    </dgm:pt>
    <dgm:pt modelId="{68DFE3BD-E9EF-43E5-893C-5727273B23CF}" type="pres">
      <dgm:prSet presAssocID="{A38A4823-8612-47FB-960A-943A29A4CB53}" presName="sibTrans" presStyleLbl="sibTrans2D1" presStyleIdx="0" presStyleCnt="4" custScaleX="123656" custScaleY="163018"/>
      <dgm:spPr/>
      <dgm:t>
        <a:bodyPr/>
        <a:lstStyle/>
        <a:p>
          <a:endParaRPr lang="en-US"/>
        </a:p>
      </dgm:t>
    </dgm:pt>
    <dgm:pt modelId="{533FA92B-E9B0-4273-B712-8BD0175EA4D7}" type="pres">
      <dgm:prSet presAssocID="{A38A4823-8612-47FB-960A-943A29A4CB53}" presName="connectorText" presStyleLbl="sibTrans2D1" presStyleIdx="0" presStyleCnt="4"/>
      <dgm:spPr/>
      <dgm:t>
        <a:bodyPr/>
        <a:lstStyle/>
        <a:p>
          <a:endParaRPr lang="en-US"/>
        </a:p>
      </dgm:t>
    </dgm:pt>
    <dgm:pt modelId="{AB72EA93-8498-4C8F-935C-A85B56FA32C7}" type="pres">
      <dgm:prSet presAssocID="{D1B5A5BE-2AFC-4C30-B641-42EFBAB69A20}" presName="node" presStyleLbl="node1" presStyleIdx="1" presStyleCnt="4" custRadScaleRad="138246" custRadScaleInc="98106">
        <dgm:presLayoutVars>
          <dgm:bulletEnabled val="1"/>
        </dgm:presLayoutVars>
      </dgm:prSet>
      <dgm:spPr/>
      <dgm:t>
        <a:bodyPr/>
        <a:lstStyle/>
        <a:p>
          <a:endParaRPr lang="en-US"/>
        </a:p>
      </dgm:t>
    </dgm:pt>
    <dgm:pt modelId="{1A47D57C-DDB2-464B-9DE1-E04DBA63F5B5}" type="pres">
      <dgm:prSet presAssocID="{7AEFF8FD-1A0C-4335-A42B-90EE8173DAA5}" presName="sibTrans" presStyleLbl="sibTrans2D1" presStyleIdx="1" presStyleCnt="4" custScaleY="167872"/>
      <dgm:spPr/>
      <dgm:t>
        <a:bodyPr/>
        <a:lstStyle/>
        <a:p>
          <a:endParaRPr lang="en-US"/>
        </a:p>
      </dgm:t>
    </dgm:pt>
    <dgm:pt modelId="{4B6C75BF-DD11-45A1-B27D-6C14BEE3E5C8}" type="pres">
      <dgm:prSet presAssocID="{7AEFF8FD-1A0C-4335-A42B-90EE8173DAA5}" presName="connectorText" presStyleLbl="sibTrans2D1" presStyleIdx="1" presStyleCnt="4"/>
      <dgm:spPr/>
      <dgm:t>
        <a:bodyPr/>
        <a:lstStyle/>
        <a:p>
          <a:endParaRPr lang="en-US"/>
        </a:p>
      </dgm:t>
    </dgm:pt>
    <dgm:pt modelId="{A1F5CE77-8ADE-4498-8D28-F46CCAC6EA74}" type="pres">
      <dgm:prSet presAssocID="{865BF0D1-76AD-4D9F-8608-1313582923E2}" presName="node" presStyleLbl="node1" presStyleIdx="2" presStyleCnt="4" custRadScaleRad="143412" custRadScaleInc="101645">
        <dgm:presLayoutVars>
          <dgm:bulletEnabled val="1"/>
        </dgm:presLayoutVars>
      </dgm:prSet>
      <dgm:spPr/>
      <dgm:t>
        <a:bodyPr/>
        <a:lstStyle/>
        <a:p>
          <a:endParaRPr lang="en-US"/>
        </a:p>
      </dgm:t>
    </dgm:pt>
    <dgm:pt modelId="{7B063E34-91FD-4669-A868-DF4F10475ABB}" type="pres">
      <dgm:prSet presAssocID="{AEF4983D-6FCC-4229-B52F-06EAA5B30550}" presName="sibTrans" presStyleLbl="sibTrans2D1" presStyleIdx="2" presStyleCnt="4" custScaleX="121934" custScaleY="175223"/>
      <dgm:spPr/>
      <dgm:t>
        <a:bodyPr/>
        <a:lstStyle/>
        <a:p>
          <a:endParaRPr lang="en-US"/>
        </a:p>
      </dgm:t>
    </dgm:pt>
    <dgm:pt modelId="{CF354FC7-B8DD-4A9E-83D1-F7DF97D220BE}" type="pres">
      <dgm:prSet presAssocID="{AEF4983D-6FCC-4229-B52F-06EAA5B30550}" presName="connectorText" presStyleLbl="sibTrans2D1" presStyleIdx="2" presStyleCnt="4"/>
      <dgm:spPr/>
      <dgm:t>
        <a:bodyPr/>
        <a:lstStyle/>
        <a:p>
          <a:endParaRPr lang="en-US"/>
        </a:p>
      </dgm:t>
    </dgm:pt>
    <dgm:pt modelId="{84476D65-1918-4517-8061-54BF33C0D2D6}" type="pres">
      <dgm:prSet presAssocID="{855FF782-85A3-4810-9707-9BDBA68F2972}" presName="node" presStyleLbl="node1" presStyleIdx="3" presStyleCnt="4" custRadScaleRad="111427" custRadScaleInc="53859">
        <dgm:presLayoutVars>
          <dgm:bulletEnabled val="1"/>
        </dgm:presLayoutVars>
      </dgm:prSet>
      <dgm:spPr/>
      <dgm:t>
        <a:bodyPr/>
        <a:lstStyle/>
        <a:p>
          <a:endParaRPr lang="en-US"/>
        </a:p>
      </dgm:t>
    </dgm:pt>
    <dgm:pt modelId="{2DD326CB-7E19-4CE1-91C6-0A9DFBC89081}" type="pres">
      <dgm:prSet presAssocID="{4FF4C6B4-4510-4946-8E5B-3A2B10888357}" presName="sibTrans" presStyleLbl="sibTrans2D1" presStyleIdx="3" presStyleCnt="4" custScaleY="148477"/>
      <dgm:spPr/>
      <dgm:t>
        <a:bodyPr/>
        <a:lstStyle/>
        <a:p>
          <a:endParaRPr lang="en-US"/>
        </a:p>
      </dgm:t>
    </dgm:pt>
    <dgm:pt modelId="{44CEE89E-38E0-43C8-B783-A774E32D65F9}" type="pres">
      <dgm:prSet presAssocID="{4FF4C6B4-4510-4946-8E5B-3A2B10888357}" presName="connectorText" presStyleLbl="sibTrans2D1" presStyleIdx="3" presStyleCnt="4"/>
      <dgm:spPr/>
      <dgm:t>
        <a:bodyPr/>
        <a:lstStyle/>
        <a:p>
          <a:endParaRPr lang="en-US"/>
        </a:p>
      </dgm:t>
    </dgm:pt>
  </dgm:ptLst>
  <dgm:cxnLst>
    <dgm:cxn modelId="{1A29CF73-9A3F-4F60-9511-1B3F4BE18EDF}" type="presOf" srcId="{D1B5A5BE-2AFC-4C30-B641-42EFBAB69A20}" destId="{AB72EA93-8498-4C8F-935C-A85B56FA32C7}" srcOrd="0" destOrd="0" presId="urn:microsoft.com/office/officeart/2005/8/layout/cycle7"/>
    <dgm:cxn modelId="{D22B988C-1930-45EC-8E35-408B9E7FCC6D}" srcId="{7BF4ECA4-595B-4C1F-AED8-41079640C5C4}" destId="{8C05749E-44F6-483D-8448-0AF21B06592E}" srcOrd="0" destOrd="0" parTransId="{0B76FB2C-63A0-4AA9-9B89-12FB65938824}" sibTransId="{A38A4823-8612-47FB-960A-943A29A4CB53}"/>
    <dgm:cxn modelId="{169D4BB5-C4DF-4C36-BF25-AE9016AE1088}" type="presOf" srcId="{A38A4823-8612-47FB-960A-943A29A4CB53}" destId="{68DFE3BD-E9EF-43E5-893C-5727273B23CF}" srcOrd="0" destOrd="0" presId="urn:microsoft.com/office/officeart/2005/8/layout/cycle7"/>
    <dgm:cxn modelId="{B21CE1E4-573F-43F2-BB90-DC47B74BC7F9}" type="presOf" srcId="{855FF782-85A3-4810-9707-9BDBA68F2972}" destId="{84476D65-1918-4517-8061-54BF33C0D2D6}" srcOrd="0" destOrd="0" presId="urn:microsoft.com/office/officeart/2005/8/layout/cycle7"/>
    <dgm:cxn modelId="{4BE8DAA6-999A-4AA5-A637-2FF94364E524}" srcId="{7BF4ECA4-595B-4C1F-AED8-41079640C5C4}" destId="{855FF782-85A3-4810-9707-9BDBA68F2972}" srcOrd="3" destOrd="0" parTransId="{F04511E9-9391-4E97-BF98-B46048E5F26A}" sibTransId="{4FF4C6B4-4510-4946-8E5B-3A2B10888357}"/>
    <dgm:cxn modelId="{B2AB1A79-D7AD-4DEC-AA76-B04D8462EF27}" type="presOf" srcId="{4FF4C6B4-4510-4946-8E5B-3A2B10888357}" destId="{2DD326CB-7E19-4CE1-91C6-0A9DFBC89081}" srcOrd="0" destOrd="0" presId="urn:microsoft.com/office/officeart/2005/8/layout/cycle7"/>
    <dgm:cxn modelId="{58A436AD-E418-4119-8F43-3520105E481A}" type="presOf" srcId="{AEF4983D-6FCC-4229-B52F-06EAA5B30550}" destId="{CF354FC7-B8DD-4A9E-83D1-F7DF97D220BE}" srcOrd="1" destOrd="0" presId="urn:microsoft.com/office/officeart/2005/8/layout/cycle7"/>
    <dgm:cxn modelId="{9774D26F-E898-4431-84E1-B988E00A0106}" type="presOf" srcId="{4FF4C6B4-4510-4946-8E5B-3A2B10888357}" destId="{44CEE89E-38E0-43C8-B783-A774E32D65F9}" srcOrd="1" destOrd="0" presId="urn:microsoft.com/office/officeart/2005/8/layout/cycle7"/>
    <dgm:cxn modelId="{7D251D1F-95D1-4572-BCD1-B083916E05F7}" type="presOf" srcId="{7BF4ECA4-595B-4C1F-AED8-41079640C5C4}" destId="{5D6D2FB3-75F6-498D-AE90-B2E4F9574C06}" srcOrd="0" destOrd="0" presId="urn:microsoft.com/office/officeart/2005/8/layout/cycle7"/>
    <dgm:cxn modelId="{1E1DC13E-0416-4EC2-B693-769422A9ADC5}" type="presOf" srcId="{8C05749E-44F6-483D-8448-0AF21B06592E}" destId="{DE2AA198-761E-4D01-9E56-CC5794D14B53}" srcOrd="0" destOrd="0" presId="urn:microsoft.com/office/officeart/2005/8/layout/cycle7"/>
    <dgm:cxn modelId="{AD5FFD4D-0E4B-4CB1-8092-2AC262CC0C60}" type="presOf" srcId="{AEF4983D-6FCC-4229-B52F-06EAA5B30550}" destId="{7B063E34-91FD-4669-A868-DF4F10475ABB}" srcOrd="0" destOrd="0" presId="urn:microsoft.com/office/officeart/2005/8/layout/cycle7"/>
    <dgm:cxn modelId="{B302F78F-8958-49DB-B390-A36233226911}" srcId="{7BF4ECA4-595B-4C1F-AED8-41079640C5C4}" destId="{D1B5A5BE-2AFC-4C30-B641-42EFBAB69A20}" srcOrd="1" destOrd="0" parTransId="{68DEE206-F957-4F61-BAE5-EE98AF5D719F}" sibTransId="{7AEFF8FD-1A0C-4335-A42B-90EE8173DAA5}"/>
    <dgm:cxn modelId="{F05D5446-8D93-4704-8BFB-6EE785548ED9}" type="presOf" srcId="{7AEFF8FD-1A0C-4335-A42B-90EE8173DAA5}" destId="{4B6C75BF-DD11-45A1-B27D-6C14BEE3E5C8}" srcOrd="1" destOrd="0" presId="urn:microsoft.com/office/officeart/2005/8/layout/cycle7"/>
    <dgm:cxn modelId="{95176E3E-DFFE-46A4-9399-F3C86E1BC53A}" type="presOf" srcId="{A38A4823-8612-47FB-960A-943A29A4CB53}" destId="{533FA92B-E9B0-4273-B712-8BD0175EA4D7}" srcOrd="1" destOrd="0" presId="urn:microsoft.com/office/officeart/2005/8/layout/cycle7"/>
    <dgm:cxn modelId="{4226153F-417D-428C-B0F1-93AF69543E89}" type="presOf" srcId="{7AEFF8FD-1A0C-4335-A42B-90EE8173DAA5}" destId="{1A47D57C-DDB2-464B-9DE1-E04DBA63F5B5}" srcOrd="0" destOrd="0" presId="urn:microsoft.com/office/officeart/2005/8/layout/cycle7"/>
    <dgm:cxn modelId="{34316C2B-5919-4F0B-9EA2-45C9D63779A1}" type="presOf" srcId="{865BF0D1-76AD-4D9F-8608-1313582923E2}" destId="{A1F5CE77-8ADE-4498-8D28-F46CCAC6EA74}" srcOrd="0" destOrd="0" presId="urn:microsoft.com/office/officeart/2005/8/layout/cycle7"/>
    <dgm:cxn modelId="{B4A8BF46-0AED-44CA-91CB-5E36EE5067EE}" srcId="{7BF4ECA4-595B-4C1F-AED8-41079640C5C4}" destId="{865BF0D1-76AD-4D9F-8608-1313582923E2}" srcOrd="2" destOrd="0" parTransId="{7BA5F367-2011-4736-BF00-25251AB595A5}" sibTransId="{AEF4983D-6FCC-4229-B52F-06EAA5B30550}"/>
    <dgm:cxn modelId="{8274EF20-5315-4879-83D7-40A7AFB2B3F8}" type="presParOf" srcId="{5D6D2FB3-75F6-498D-AE90-B2E4F9574C06}" destId="{DE2AA198-761E-4D01-9E56-CC5794D14B53}" srcOrd="0" destOrd="0" presId="urn:microsoft.com/office/officeart/2005/8/layout/cycle7"/>
    <dgm:cxn modelId="{C48F3322-741B-4CF7-9681-471F97587220}" type="presParOf" srcId="{5D6D2FB3-75F6-498D-AE90-B2E4F9574C06}" destId="{68DFE3BD-E9EF-43E5-893C-5727273B23CF}" srcOrd="1" destOrd="0" presId="urn:microsoft.com/office/officeart/2005/8/layout/cycle7"/>
    <dgm:cxn modelId="{0FBA9573-B968-4FE7-A16A-A9D20D5CEE58}" type="presParOf" srcId="{68DFE3BD-E9EF-43E5-893C-5727273B23CF}" destId="{533FA92B-E9B0-4273-B712-8BD0175EA4D7}" srcOrd="0" destOrd="0" presId="urn:microsoft.com/office/officeart/2005/8/layout/cycle7"/>
    <dgm:cxn modelId="{83E2DE52-2F92-4298-AC53-25EE38A5770B}" type="presParOf" srcId="{5D6D2FB3-75F6-498D-AE90-B2E4F9574C06}" destId="{AB72EA93-8498-4C8F-935C-A85B56FA32C7}" srcOrd="2" destOrd="0" presId="urn:microsoft.com/office/officeart/2005/8/layout/cycle7"/>
    <dgm:cxn modelId="{B0319B38-42C6-4BB5-B2C4-50E71BB8EBCC}" type="presParOf" srcId="{5D6D2FB3-75F6-498D-AE90-B2E4F9574C06}" destId="{1A47D57C-DDB2-464B-9DE1-E04DBA63F5B5}" srcOrd="3" destOrd="0" presId="urn:microsoft.com/office/officeart/2005/8/layout/cycle7"/>
    <dgm:cxn modelId="{18F5421F-2ABD-48E5-AD3D-2BE18C6D9AA6}" type="presParOf" srcId="{1A47D57C-DDB2-464B-9DE1-E04DBA63F5B5}" destId="{4B6C75BF-DD11-45A1-B27D-6C14BEE3E5C8}" srcOrd="0" destOrd="0" presId="urn:microsoft.com/office/officeart/2005/8/layout/cycle7"/>
    <dgm:cxn modelId="{58BAE34A-1A82-497D-A0BD-F2DE21793F2A}" type="presParOf" srcId="{5D6D2FB3-75F6-498D-AE90-B2E4F9574C06}" destId="{A1F5CE77-8ADE-4498-8D28-F46CCAC6EA74}" srcOrd="4" destOrd="0" presId="urn:microsoft.com/office/officeart/2005/8/layout/cycle7"/>
    <dgm:cxn modelId="{2416A867-63F9-4520-A91A-5F30B88F1A99}" type="presParOf" srcId="{5D6D2FB3-75F6-498D-AE90-B2E4F9574C06}" destId="{7B063E34-91FD-4669-A868-DF4F10475ABB}" srcOrd="5" destOrd="0" presId="urn:microsoft.com/office/officeart/2005/8/layout/cycle7"/>
    <dgm:cxn modelId="{2EA17306-A46B-4F84-ABAC-50C5B9D9F7E1}" type="presParOf" srcId="{7B063E34-91FD-4669-A868-DF4F10475ABB}" destId="{CF354FC7-B8DD-4A9E-83D1-F7DF97D220BE}" srcOrd="0" destOrd="0" presId="urn:microsoft.com/office/officeart/2005/8/layout/cycle7"/>
    <dgm:cxn modelId="{3D4DD1B7-7005-479B-B555-6B9A80F3B571}" type="presParOf" srcId="{5D6D2FB3-75F6-498D-AE90-B2E4F9574C06}" destId="{84476D65-1918-4517-8061-54BF33C0D2D6}" srcOrd="6" destOrd="0" presId="urn:microsoft.com/office/officeart/2005/8/layout/cycle7"/>
    <dgm:cxn modelId="{36FBE273-73FC-4612-88A0-A22E8068B17D}" type="presParOf" srcId="{5D6D2FB3-75F6-498D-AE90-B2E4F9574C06}" destId="{2DD326CB-7E19-4CE1-91C6-0A9DFBC89081}" srcOrd="7" destOrd="0" presId="urn:microsoft.com/office/officeart/2005/8/layout/cycle7"/>
    <dgm:cxn modelId="{9EE26C1B-AE63-4418-8DE9-AE8BDB4DE050}" type="presParOf" srcId="{2DD326CB-7E19-4CE1-91C6-0A9DFBC89081}" destId="{44CEE89E-38E0-43C8-B783-A774E32D65F9}"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AA198-761E-4D01-9E56-CC5794D14B53}">
      <dsp:nvSpPr>
        <dsp:cNvPr id="0" name=""/>
        <dsp:cNvSpPr/>
      </dsp:nvSpPr>
      <dsp:spPr>
        <a:xfrm>
          <a:off x="2701547" y="620246"/>
          <a:ext cx="1235831" cy="617915"/>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Service</a:t>
          </a:r>
        </a:p>
        <a:p>
          <a:pPr lvl="0" algn="ctr" defTabSz="622300">
            <a:lnSpc>
              <a:spcPct val="90000"/>
            </a:lnSpc>
            <a:spcBef>
              <a:spcPct val="0"/>
            </a:spcBef>
            <a:spcAft>
              <a:spcPct val="35000"/>
            </a:spcAft>
          </a:pPr>
          <a:r>
            <a:rPr lang="en-GB" sz="1400" kern="1200" dirty="0"/>
            <a:t>Catalogue</a:t>
          </a:r>
        </a:p>
      </dsp:txBody>
      <dsp:txXfrm>
        <a:off x="2719645" y="638344"/>
        <a:ext cx="1199635" cy="581719"/>
      </dsp:txXfrm>
    </dsp:sp>
    <dsp:sp modelId="{68DFE3BD-E9EF-43E5-893C-5727273B23CF}">
      <dsp:nvSpPr>
        <dsp:cNvPr id="0" name=""/>
        <dsp:cNvSpPr/>
      </dsp:nvSpPr>
      <dsp:spPr>
        <a:xfrm rot="5349976">
          <a:off x="2791331" y="1608280"/>
          <a:ext cx="1081159" cy="352559"/>
        </a:xfrm>
        <a:prstGeom prst="lef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a:t>Publish</a:t>
          </a:r>
        </a:p>
      </dsp:txBody>
      <dsp:txXfrm>
        <a:off x="2897099" y="1678792"/>
        <a:ext cx="869623" cy="211535"/>
      </dsp:txXfrm>
    </dsp:sp>
    <dsp:sp modelId="{AB72EA93-8498-4C8F-935C-A85B56FA32C7}">
      <dsp:nvSpPr>
        <dsp:cNvPr id="0" name=""/>
        <dsp:cNvSpPr/>
      </dsp:nvSpPr>
      <dsp:spPr>
        <a:xfrm>
          <a:off x="2726442" y="2330957"/>
          <a:ext cx="1235831" cy="617915"/>
        </a:xfrm>
        <a:prstGeom prst="roundRect">
          <a:avLst>
            <a:gd name="adj" fmla="val 1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Service provider</a:t>
          </a:r>
        </a:p>
      </dsp:txBody>
      <dsp:txXfrm>
        <a:off x="2744540" y="2349055"/>
        <a:ext cx="1199635" cy="581719"/>
      </dsp:txXfrm>
    </dsp:sp>
    <dsp:sp modelId="{1A47D57C-DDB2-464B-9DE1-E04DBA63F5B5}">
      <dsp:nvSpPr>
        <dsp:cNvPr id="0" name=""/>
        <dsp:cNvSpPr/>
      </dsp:nvSpPr>
      <dsp:spPr>
        <a:xfrm rot="10735321">
          <a:off x="1708934" y="2480933"/>
          <a:ext cx="874328" cy="363057"/>
        </a:xfrm>
        <a:prstGeom prst="lef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a:t>BIND</a:t>
          </a:r>
        </a:p>
      </dsp:txBody>
      <dsp:txXfrm rot="10800000">
        <a:off x="1817851" y="2553544"/>
        <a:ext cx="656494" cy="217835"/>
      </dsp:txXfrm>
    </dsp:sp>
    <dsp:sp modelId="{A1F5CE77-8ADE-4498-8D28-F46CCAC6EA74}">
      <dsp:nvSpPr>
        <dsp:cNvPr id="0" name=""/>
        <dsp:cNvSpPr/>
      </dsp:nvSpPr>
      <dsp:spPr>
        <a:xfrm>
          <a:off x="329923" y="2376051"/>
          <a:ext cx="1235831" cy="617915"/>
        </a:xfrm>
        <a:prstGeom prst="roundRect">
          <a:avLst>
            <a:gd name="adj" fmla="val 1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User</a:t>
          </a:r>
        </a:p>
      </dsp:txBody>
      <dsp:txXfrm>
        <a:off x="348021" y="2394149"/>
        <a:ext cx="1199635" cy="581719"/>
      </dsp:txXfrm>
    </dsp:sp>
    <dsp:sp modelId="{7B063E34-91FD-4669-A868-DF4F10475ABB}">
      <dsp:nvSpPr>
        <dsp:cNvPr id="0" name=""/>
        <dsp:cNvSpPr/>
      </dsp:nvSpPr>
      <dsp:spPr>
        <a:xfrm rot="16226016">
          <a:off x="421337" y="1630072"/>
          <a:ext cx="1066103" cy="378955"/>
        </a:xfrm>
        <a:prstGeom prst="lef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a:t>Find</a:t>
          </a:r>
        </a:p>
      </dsp:txBody>
      <dsp:txXfrm>
        <a:off x="535024" y="1705863"/>
        <a:ext cx="838730" cy="227373"/>
      </dsp:txXfrm>
    </dsp:sp>
    <dsp:sp modelId="{84476D65-1918-4517-8061-54BF33C0D2D6}">
      <dsp:nvSpPr>
        <dsp:cNvPr id="0" name=""/>
        <dsp:cNvSpPr/>
      </dsp:nvSpPr>
      <dsp:spPr>
        <a:xfrm>
          <a:off x="343022" y="645132"/>
          <a:ext cx="1235831" cy="617915"/>
        </a:xfrm>
        <a:prstGeom prst="roundRect">
          <a:avLst>
            <a:gd name="adj" fmla="val 1000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Search engine</a:t>
          </a:r>
        </a:p>
      </dsp:txBody>
      <dsp:txXfrm>
        <a:off x="361120" y="663230"/>
        <a:ext cx="1199635" cy="581719"/>
      </dsp:txXfrm>
    </dsp:sp>
    <dsp:sp modelId="{2DD326CB-7E19-4CE1-91C6-0A9DFBC89081}">
      <dsp:nvSpPr>
        <dsp:cNvPr id="0" name=""/>
        <dsp:cNvSpPr/>
      </dsp:nvSpPr>
      <dsp:spPr>
        <a:xfrm rot="21563729">
          <a:off x="1703036" y="781091"/>
          <a:ext cx="874328" cy="321111"/>
        </a:xfrm>
        <a:prstGeom prst="leftRigh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100" kern="1200" dirty="0"/>
            <a:t>Discover</a:t>
          </a:r>
        </a:p>
      </dsp:txBody>
      <dsp:txXfrm>
        <a:off x="1799369" y="845313"/>
        <a:ext cx="681662" cy="19266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162625-2957-4135-9B26-058E8375020D}" type="datetimeFigureOut">
              <a:rPr lang="en-GB" smtClean="0"/>
              <a:t>04/03/2020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21CA70-2CF1-4621-951B-B7CEA2048694}" type="slidenum">
              <a:rPr lang="en-GB" smtClean="0"/>
              <a:t>‹#›</a:t>
            </a:fld>
            <a:endParaRPr lang="en-GB"/>
          </a:p>
        </p:txBody>
      </p:sp>
    </p:spTree>
    <p:extLst>
      <p:ext uri="{BB962C8B-B14F-4D97-AF65-F5344CB8AC3E}">
        <p14:creationId xmlns:p14="http://schemas.microsoft.com/office/powerpoint/2010/main" val="760500226"/>
      </p:ext>
    </p:extLst>
  </p:cSld>
  <p:clrMap bg1="lt1" tx1="dk1" bg2="lt2" tx2="dk2" accent1="accent1" accent2="accent2" accent3="accent3" accent4="accent4" accent5="accent5" accent6="accent6" hlink="hlink" folHlink="folHlink"/>
  <p:notesStyle>
    <a:lvl1pPr marL="0" algn="l" defTabSz="914378" rtl="0" eaLnBrk="1" latinLnBrk="0" hangingPunct="1">
      <a:defRPr sz="1200" kern="1200">
        <a:solidFill>
          <a:schemeClr val="tx1"/>
        </a:solidFill>
        <a:latin typeface="+mn-lt"/>
        <a:ea typeface="+mn-ea"/>
        <a:cs typeface="+mn-cs"/>
      </a:defRPr>
    </a:lvl1pPr>
    <a:lvl2pPr marL="457189" algn="l" defTabSz="914378" rtl="0" eaLnBrk="1" latinLnBrk="0" hangingPunct="1">
      <a:defRPr sz="1200" kern="1200">
        <a:solidFill>
          <a:schemeClr val="tx1"/>
        </a:solidFill>
        <a:latin typeface="+mn-lt"/>
        <a:ea typeface="+mn-ea"/>
        <a:cs typeface="+mn-cs"/>
      </a:defRPr>
    </a:lvl2pPr>
    <a:lvl3pPr marL="914378" algn="l" defTabSz="914378" rtl="0" eaLnBrk="1" latinLnBrk="0" hangingPunct="1">
      <a:defRPr sz="1200" kern="1200">
        <a:solidFill>
          <a:schemeClr val="tx1"/>
        </a:solidFill>
        <a:latin typeface="+mn-lt"/>
        <a:ea typeface="+mn-ea"/>
        <a:cs typeface="+mn-cs"/>
      </a:defRPr>
    </a:lvl3pPr>
    <a:lvl4pPr marL="1371566" algn="l" defTabSz="914378" rtl="0" eaLnBrk="1" latinLnBrk="0" hangingPunct="1">
      <a:defRPr sz="1200" kern="1200">
        <a:solidFill>
          <a:schemeClr val="tx1"/>
        </a:solidFill>
        <a:latin typeface="+mn-lt"/>
        <a:ea typeface="+mn-ea"/>
        <a:cs typeface="+mn-cs"/>
      </a:defRPr>
    </a:lvl4pPr>
    <a:lvl5pPr marL="1828754" algn="l" defTabSz="914378" rtl="0" eaLnBrk="1" latinLnBrk="0" hangingPunct="1">
      <a:defRPr sz="1200" kern="1200">
        <a:solidFill>
          <a:schemeClr val="tx1"/>
        </a:solidFill>
        <a:latin typeface="+mn-lt"/>
        <a:ea typeface="+mn-ea"/>
        <a:cs typeface="+mn-cs"/>
      </a:defRPr>
    </a:lvl5pPr>
    <a:lvl6pPr marL="2285943" algn="l" defTabSz="914378" rtl="0" eaLnBrk="1" latinLnBrk="0" hangingPunct="1">
      <a:defRPr sz="1200" kern="1200">
        <a:solidFill>
          <a:schemeClr val="tx1"/>
        </a:solidFill>
        <a:latin typeface="+mn-lt"/>
        <a:ea typeface="+mn-ea"/>
        <a:cs typeface="+mn-cs"/>
      </a:defRPr>
    </a:lvl6pPr>
    <a:lvl7pPr marL="2743132" algn="l" defTabSz="914378" rtl="0" eaLnBrk="1" latinLnBrk="0" hangingPunct="1">
      <a:defRPr sz="1200" kern="1200">
        <a:solidFill>
          <a:schemeClr val="tx1"/>
        </a:solidFill>
        <a:latin typeface="+mn-lt"/>
        <a:ea typeface="+mn-ea"/>
        <a:cs typeface="+mn-cs"/>
      </a:defRPr>
    </a:lvl7pPr>
    <a:lvl8pPr marL="3200320" algn="l" defTabSz="914378" rtl="0" eaLnBrk="1" latinLnBrk="0" hangingPunct="1">
      <a:defRPr sz="1200" kern="1200">
        <a:solidFill>
          <a:schemeClr val="tx1"/>
        </a:solidFill>
        <a:latin typeface="+mn-lt"/>
        <a:ea typeface="+mn-ea"/>
        <a:cs typeface="+mn-cs"/>
      </a:defRPr>
    </a:lvl8pPr>
    <a:lvl9pPr marL="3657509" algn="l" defTabSz="914378"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BENEFIT: Use of widely adopted practices and open standards will enable a large population of users to conveniently interact with WIS 2.0 to discover, access, and use authoritative weather, water and climate data.</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4</a:t>
            </a:fld>
            <a:endParaRPr lang="en-GB"/>
          </a:p>
        </p:txBody>
      </p:sp>
    </p:spTree>
    <p:extLst>
      <p:ext uri="{BB962C8B-B14F-4D97-AF65-F5344CB8AC3E}">
        <p14:creationId xmlns:p14="http://schemas.microsoft.com/office/powerpoint/2010/main" val="415861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BENEFIT: URLs uniquely identify a resource and describe the primary mechanism for retrieving or interacting with it (i.e. the network 'location' and the communications protocol to be used). </a:t>
            </a:r>
            <a:endParaRPr lang="en-GB" dirty="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5</a:t>
            </a:fld>
            <a:endParaRPr lang="en-GB"/>
          </a:p>
        </p:txBody>
      </p:sp>
    </p:spTree>
    <p:extLst>
      <p:ext uri="{BB962C8B-B14F-4D97-AF65-F5344CB8AC3E}">
        <p14:creationId xmlns:p14="http://schemas.microsoft.com/office/powerpoint/2010/main" val="3989847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BENEFIT: Publishing digital resources on the Internet enables the meteorological community to retrieve or interact with those resources - it is unlikely that most of the community would be permitted to join managed networks such as Area Meteorological Data Communications Networks (AMDCN) employed by NMHS for data exchange with guaranteed service levels.</a:t>
            </a:r>
          </a:p>
          <a:p>
            <a:r>
              <a:rPr lang="en-US" dirty="0"/>
              <a:t>BENEFIT: Internet connections are significantly cheaper than the same bandwidth delivered through a managed networks.</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6</a:t>
            </a:fld>
            <a:endParaRPr lang="en-GB"/>
          </a:p>
        </p:txBody>
      </p:sp>
    </p:spTree>
    <p:extLst>
      <p:ext uri="{BB962C8B-B14F-4D97-AF65-F5344CB8AC3E}">
        <p14:creationId xmlns:p14="http://schemas.microsoft.com/office/powerpoint/2010/main" val="20312408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BENEFIT: Web services support 'machine-</a:t>
            </a:r>
            <a:r>
              <a:rPr lang="en-US" dirty="0" err="1"/>
              <a:t>actionability</a:t>
            </a:r>
            <a:r>
              <a:rPr lang="en-US" dirty="0"/>
              <a:t>' (i.e. the capacity of software systems to access, interoperate, and reuse data with little or no human intervention) because humans increasingly rely on computational support to deal with data as a result of increase in volume, complexity and velocity (i.e. creation speed) of data. </a:t>
            </a:r>
          </a:p>
          <a:p>
            <a:r>
              <a:rPr lang="en-US" dirty="0"/>
              <a:t>BENEFIT: NMHSs develop their capacity to build and operate Web services, allowing them to extract more value from their data holdings through delivery of higher value services to their users.</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7</a:t>
            </a:fld>
            <a:endParaRPr lang="en-GB"/>
          </a:p>
        </p:txBody>
      </p:sp>
    </p:spTree>
    <p:extLst>
      <p:ext uri="{BB962C8B-B14F-4D97-AF65-F5344CB8AC3E}">
        <p14:creationId xmlns:p14="http://schemas.microsoft.com/office/powerpoint/2010/main" val="252357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BENEFIT: Using ‘data reduction’ Web services to process high volume, complex data remotely, Members’ agencies and institutions can deliver high-value, high-quality services to their governments and citizens helping them more effectively meet their national mandates without the need to invest in and operate their own data management infrastructure .	</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8</a:t>
            </a:fld>
            <a:endParaRPr lang="en-GB"/>
          </a:p>
        </p:txBody>
      </p:sp>
    </p:spTree>
    <p:extLst>
      <p:ext uri="{BB962C8B-B14F-4D97-AF65-F5344CB8AC3E}">
        <p14:creationId xmlns:p14="http://schemas.microsoft.com/office/powerpoint/2010/main" val="3619682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BENEFIT: Low effort for data providers to distribute data in real-time to large numbers of consumers.	</a:t>
            </a:r>
          </a:p>
          <a:p>
            <a:r>
              <a:rPr lang="en-GB" sz="1200" b="1" i="0" kern="1200" dirty="0">
                <a:solidFill>
                  <a:schemeClr val="tx1"/>
                </a:solidFill>
                <a:effectLst/>
                <a:latin typeface="+mn-lt"/>
                <a:ea typeface="+mn-ea"/>
                <a:cs typeface="+mn-cs"/>
              </a:rPr>
              <a:t>Advanced Message Queuing Protocol</a:t>
            </a:r>
          </a:p>
          <a:p>
            <a:r>
              <a:rPr lang="en-GB" sz="1200" b="1" i="0" kern="1200" dirty="0">
                <a:solidFill>
                  <a:schemeClr val="tx1"/>
                </a:solidFill>
                <a:effectLst/>
                <a:latin typeface="+mn-lt"/>
                <a:ea typeface="+mn-ea"/>
                <a:cs typeface="+mn-cs"/>
              </a:rPr>
              <a:t>Message Queuing Telemetry Transport</a:t>
            </a:r>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9</a:t>
            </a:fld>
            <a:endParaRPr lang="en-GB"/>
          </a:p>
        </p:txBody>
      </p:sp>
    </p:spTree>
    <p:extLst>
      <p:ext uri="{BB962C8B-B14F-4D97-AF65-F5344CB8AC3E}">
        <p14:creationId xmlns:p14="http://schemas.microsoft.com/office/powerpoint/2010/main" val="2440492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BENEFIT: Software systems that consume real-time data or notifications can recover from failure by requesting delivery of messages that were missed while the system was offline.</a:t>
            </a:r>
            <a:endParaRPr lang="en-US" dirty="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10</a:t>
            </a:fld>
            <a:endParaRPr lang="en-GB"/>
          </a:p>
        </p:txBody>
      </p:sp>
    </p:spTree>
    <p:extLst>
      <p:ext uri="{BB962C8B-B14F-4D97-AF65-F5344CB8AC3E}">
        <p14:creationId xmlns:p14="http://schemas.microsoft.com/office/powerpoint/2010/main" val="4248310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a:t>BENEFIT: Simplified message switching operations for all Members because routeing table maintenance no longer required.</a:t>
            </a:r>
          </a:p>
          <a:p>
            <a:r>
              <a:rPr lang="en-GB" dirty="0"/>
              <a:t>BENEFIT: Faster setup of new data-sharing arrangements as there is no need to wait for intermediate nodes to update their routeing table configuration.</a:t>
            </a:r>
            <a:endParaRPr lang="en-US" dirty="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11</a:t>
            </a:fld>
            <a:endParaRPr lang="en-GB"/>
          </a:p>
        </p:txBody>
      </p:sp>
    </p:spTree>
    <p:extLst>
      <p:ext uri="{BB962C8B-B14F-4D97-AF65-F5344CB8AC3E}">
        <p14:creationId xmlns:p14="http://schemas.microsoft.com/office/powerpoint/2010/main" val="1848785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BENEFIT: Users will be able to easily find the data in WIS that interests them, locate the most convenient Web service with which to access that data, and determine how to best use that Web service to meet their needs.</a:t>
            </a:r>
            <a:endParaRPr lang="en-US" dirty="0"/>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12</a:t>
            </a:fld>
            <a:endParaRPr lang="en-GB"/>
          </a:p>
        </p:txBody>
      </p:sp>
    </p:spTree>
    <p:extLst>
      <p:ext uri="{BB962C8B-B14F-4D97-AF65-F5344CB8AC3E}">
        <p14:creationId xmlns:p14="http://schemas.microsoft.com/office/powerpoint/2010/main" val="1835343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BENEFIT: Indexing by commercial search engines will help users discover data and associated services using their preferred search engine  rather than having to find and use a WIS portal.</a:t>
            </a:r>
          </a:p>
          <a:p>
            <a:endParaRPr lang="en-GB" dirty="0"/>
          </a:p>
        </p:txBody>
      </p:sp>
      <p:sp>
        <p:nvSpPr>
          <p:cNvPr id="4" name="Slide Number Placeholder 3"/>
          <p:cNvSpPr>
            <a:spLocks noGrp="1"/>
          </p:cNvSpPr>
          <p:nvPr>
            <p:ph type="sldNum" sz="quarter" idx="10"/>
          </p:nvPr>
        </p:nvSpPr>
        <p:spPr/>
        <p:txBody>
          <a:bodyPr/>
          <a:lstStyle/>
          <a:p>
            <a:fld id="{5B21CA70-2CF1-4621-951B-B7CEA2048694}" type="slidenum">
              <a:rPr lang="en-GB" smtClean="0"/>
              <a:t>13</a:t>
            </a:fld>
            <a:endParaRPr lang="en-GB"/>
          </a:p>
        </p:txBody>
      </p:sp>
    </p:spTree>
    <p:extLst>
      <p:ext uri="{BB962C8B-B14F-4D97-AF65-F5344CB8AC3E}">
        <p14:creationId xmlns:p14="http://schemas.microsoft.com/office/powerpoint/2010/main" val="3096548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7"/>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1"/>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4"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1"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5"/>
            <a:ext cx="4040188" cy="639763"/>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5"/>
            <a:ext cx="4041775" cy="639763"/>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73049"/>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3" y="1435103"/>
            <a:ext cx="3008313" cy="46910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a:t>Click icon to add picture</a:t>
            </a:r>
          </a:p>
        </p:txBody>
      </p:sp>
      <p:sp>
        <p:nvSpPr>
          <p:cNvPr id="4" name="Text Placeholder 3"/>
          <p:cNvSpPr>
            <a:spLocks noGrp="1"/>
          </p:cNvSpPr>
          <p:nvPr>
            <p:ph type="body" sz="half" idx="2"/>
          </p:nvPr>
        </p:nvSpPr>
        <p:spPr>
          <a:xfrm>
            <a:off x="1792288" y="5367339"/>
            <a:ext cx="5486400" cy="804863"/>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26" tIns="45712" rIns="91426" bIns="45712" rtlCol="0" anchor="ctr">
            <a:normAutofit/>
          </a:bodyPr>
          <a:lstStyle/>
          <a:p>
            <a:r>
              <a:rPr lang="en-US"/>
              <a:t>Click to edit Master title style</a:t>
            </a:r>
          </a:p>
        </p:txBody>
      </p:sp>
      <p:sp>
        <p:nvSpPr>
          <p:cNvPr id="3" name="Text Placeholder 2"/>
          <p:cNvSpPr>
            <a:spLocks noGrp="1"/>
          </p:cNvSpPr>
          <p:nvPr>
            <p:ph type="body" idx="1"/>
          </p:nvPr>
        </p:nvSpPr>
        <p:spPr>
          <a:xfrm>
            <a:off x="457200" y="1600203"/>
            <a:ext cx="8229600" cy="4525963"/>
          </a:xfrm>
          <a:prstGeom prst="rect">
            <a:avLst/>
          </a:prstGeom>
        </p:spPr>
        <p:txBody>
          <a:bodyPr vert="horz" lIns="91426" tIns="45712" rIns="91426" bIns="4571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26" tIns="45712" rIns="91426" bIns="45712"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7"/>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189" rtl="0" eaLnBrk="1" latinLnBrk="0" hangingPunct="1">
        <a:spcBef>
          <a:spcPct val="0"/>
        </a:spcBef>
        <a:buNone/>
        <a:defRPr sz="4400" kern="1200">
          <a:solidFill>
            <a:schemeClr val="tx1"/>
          </a:solidFill>
          <a:latin typeface="+mj-lt"/>
          <a:ea typeface="+mj-ea"/>
          <a:cs typeface="+mj-cs"/>
        </a:defRPr>
      </a:lvl1pPr>
    </p:titleStyle>
    <p:bodyStyle>
      <a:lvl1pPr marL="342892" indent="-342892"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1" indent="-285743"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2"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8"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5"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8"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2"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jpeg"/><Relationship Id="rId7" Type="http://schemas.microsoft.com/office/2007/relationships/hdphoto" Target="../media/hdphoto2.wdp"/><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 Id="rId9"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7"/>
            <a:ext cx="9180000" cy="6887123"/>
          </a:xfrm>
          <a:prstGeom prst="rect">
            <a:avLst/>
          </a:prstGeom>
        </p:spPr>
      </p:pic>
      <p:sp>
        <p:nvSpPr>
          <p:cNvPr id="6" name="Title 1"/>
          <p:cNvSpPr txBox="1">
            <a:spLocks/>
          </p:cNvSpPr>
          <p:nvPr/>
        </p:nvSpPr>
        <p:spPr>
          <a:xfrm>
            <a:off x="475200" y="1092886"/>
            <a:ext cx="8229600" cy="1840813"/>
          </a:xfrm>
          <a:prstGeom prst="rect">
            <a:avLst/>
          </a:prstGeom>
        </p:spPr>
        <p:txBody>
          <a:bodyPr vert="horz" lIns="91426" tIns="45712" rIns="91426" bIns="45712"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FFC000"/>
                </a:solidFill>
              </a:rPr>
              <a:t>WIS </a:t>
            </a:r>
            <a:r>
              <a:rPr lang="en-US" sz="4800" dirty="0" smtClean="0">
                <a:solidFill>
                  <a:srgbClr val="FFC000"/>
                </a:solidFill>
              </a:rPr>
              <a:t>2.0 Implementation approach</a:t>
            </a:r>
            <a:endParaRPr lang="en-US" sz="4800" dirty="0">
              <a:solidFill>
                <a:srgbClr val="FFC000"/>
              </a:solidFill>
            </a:endParaRPr>
          </a:p>
        </p:txBody>
      </p:sp>
      <p:sp>
        <p:nvSpPr>
          <p:cNvPr id="4" name="Subtitle 3"/>
          <p:cNvSpPr>
            <a:spLocks noGrp="1"/>
          </p:cNvSpPr>
          <p:nvPr>
            <p:ph type="subTitle" idx="1"/>
          </p:nvPr>
        </p:nvSpPr>
        <p:spPr>
          <a:xfrm>
            <a:off x="932400" y="3122468"/>
            <a:ext cx="7315200" cy="1752600"/>
          </a:xfrm>
        </p:spPr>
        <p:txBody>
          <a:bodyPr>
            <a:normAutofit lnSpcReduction="10000"/>
          </a:bodyPr>
          <a:lstStyle/>
          <a:p>
            <a:r>
              <a:rPr lang="fr-CH" sz="3600" b="1" dirty="0">
                <a:solidFill>
                  <a:srgbClr val="FFC000"/>
                </a:solidFill>
                <a:effectLst>
                  <a:outerShdw blurRad="38100" dist="38100" dir="2700000" algn="tl">
                    <a:srgbClr val="000000">
                      <a:alpha val="43137"/>
                    </a:srgbClr>
                  </a:outerShdw>
                </a:effectLst>
              </a:rPr>
              <a:t>Enrico </a:t>
            </a:r>
            <a:r>
              <a:rPr lang="fr-CH" sz="3600" b="1" dirty="0" err="1">
                <a:solidFill>
                  <a:srgbClr val="FFC000"/>
                </a:solidFill>
                <a:effectLst>
                  <a:outerShdw blurRad="38100" dist="38100" dir="2700000" algn="tl">
                    <a:srgbClr val="000000">
                      <a:alpha val="43137"/>
                    </a:srgbClr>
                  </a:outerShdw>
                </a:effectLst>
              </a:rPr>
              <a:t>Fucile</a:t>
            </a:r>
            <a:endParaRPr lang="fr-CH" sz="3600" b="1" dirty="0">
              <a:solidFill>
                <a:srgbClr val="FFC000"/>
              </a:solidFill>
              <a:effectLst>
                <a:outerShdw blurRad="38100" dist="38100" dir="2700000" algn="tl">
                  <a:srgbClr val="000000">
                    <a:alpha val="43137"/>
                  </a:srgbClr>
                </a:outerShdw>
              </a:effectLst>
            </a:endParaRPr>
          </a:p>
          <a:p>
            <a:r>
              <a:rPr lang="fr-CH" sz="3600" b="1" dirty="0">
                <a:solidFill>
                  <a:srgbClr val="FFC000"/>
                </a:solidFill>
                <a:effectLst>
                  <a:outerShdw blurRad="38100" dist="38100" dir="2700000" algn="tl">
                    <a:srgbClr val="000000">
                      <a:alpha val="43137"/>
                    </a:srgbClr>
                  </a:outerShdw>
                </a:effectLst>
              </a:rPr>
              <a:t>Head of Data and Information Management Division</a:t>
            </a:r>
            <a:endParaRPr lang="en-GB" sz="36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dirty="0"/>
              <a:t>WIS core components</a:t>
            </a:r>
          </a:p>
        </p:txBody>
      </p:sp>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a:p>
        </p:txBody>
      </p:sp>
      <p:pic>
        <p:nvPicPr>
          <p:cNvPr id="1026" name="Picture 2" descr="http://www.wmo.int/pages/prog/www/WIS/WIS_images/CoreComponents_InfoEx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899" y="1289155"/>
            <a:ext cx="7715789" cy="4862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859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72143" y="2045371"/>
            <a:ext cx="8080940" cy="3394472"/>
          </a:xfrm>
          <a:prstGeom prst="rect">
            <a:avLst/>
          </a:prstGeom>
        </p:spPr>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300038" lvl="1" indent="0" algn="r">
              <a:buFont typeface="Arial"/>
              <a:buNone/>
            </a:pPr>
            <a:r>
              <a:rPr lang="en-US" sz="2800" i="1" dirty="0">
                <a:solidFill>
                  <a:srgbClr val="2A2A2A"/>
                </a:solidFill>
                <a:latin typeface="Arial"/>
              </a:rPr>
              <a:t>WIS 2.0 is a collaborative </a:t>
            </a:r>
            <a:r>
              <a:rPr lang="en-US" sz="2800" i="1" dirty="0">
                <a:solidFill>
                  <a:srgbClr val="FF0000"/>
                </a:solidFill>
                <a:latin typeface="Arial"/>
              </a:rPr>
              <a:t>system of systems using Web-architecture </a:t>
            </a:r>
            <a:r>
              <a:rPr lang="en-US" sz="2800" i="1" dirty="0">
                <a:solidFill>
                  <a:srgbClr val="2A2A2A"/>
                </a:solidFill>
                <a:latin typeface="Arial"/>
              </a:rPr>
              <a:t>and open standards to provide simple, timely and seamless sharing of trusted weather, water and climate data and information </a:t>
            </a:r>
            <a:r>
              <a:rPr lang="en-US" sz="2800" i="1" dirty="0">
                <a:solidFill>
                  <a:srgbClr val="FF0000"/>
                </a:solidFill>
                <a:latin typeface="Arial"/>
              </a:rPr>
              <a:t>through services</a:t>
            </a:r>
            <a:r>
              <a:rPr lang="en-US" sz="2800" i="1" dirty="0">
                <a:solidFill>
                  <a:srgbClr val="2A2A2A"/>
                </a:solidFill>
                <a:latin typeface="Arial"/>
              </a:rPr>
              <a:t>.</a:t>
            </a:r>
            <a:r>
              <a:rPr lang="en-US" sz="2800" dirty="0">
                <a:solidFill>
                  <a:srgbClr val="2A2A2A"/>
                </a:solidFill>
                <a:latin typeface="Arial Black" panose="020B0A04020102020204" pitchFamily="34" charset="0"/>
              </a:rPr>
              <a:t>”</a:t>
            </a:r>
          </a:p>
        </p:txBody>
      </p:sp>
      <p:sp>
        <p:nvSpPr>
          <p:cNvPr id="3" name="TextBox 2"/>
          <p:cNvSpPr txBox="1"/>
          <p:nvPr/>
        </p:nvSpPr>
        <p:spPr>
          <a:xfrm>
            <a:off x="423119" y="1862150"/>
            <a:ext cx="561425" cy="1200329"/>
          </a:xfrm>
          <a:prstGeom prst="rect">
            <a:avLst/>
          </a:prstGeom>
          <a:noFill/>
        </p:spPr>
        <p:txBody>
          <a:bodyPr wrap="square" rtlCol="0">
            <a:spAutoFit/>
          </a:bodyPr>
          <a:lstStyle/>
          <a:p>
            <a:pPr defTabSz="342900"/>
            <a:r>
              <a:rPr lang="en-GB" sz="7200" dirty="0">
                <a:solidFill>
                  <a:prstClr val="black"/>
                </a:solidFill>
                <a:latin typeface="Arial Black" panose="020B0A04020102020204" pitchFamily="34" charset="0"/>
                <a:cs typeface="Times New Roman" panose="02020603050405020304" pitchFamily="18" charset="0"/>
              </a:rPr>
              <a:t>“</a:t>
            </a:r>
          </a:p>
        </p:txBody>
      </p:sp>
      <p:sp>
        <p:nvSpPr>
          <p:cNvPr id="4" name="Title 3"/>
          <p:cNvSpPr>
            <a:spLocks noGrp="1"/>
          </p:cNvSpPr>
          <p:nvPr>
            <p:ph type="title"/>
          </p:nvPr>
        </p:nvSpPr>
        <p:spPr/>
        <p:txBody>
          <a:bodyPr/>
          <a:lstStyle/>
          <a:p>
            <a:r>
              <a:rPr lang="en-GB" dirty="0"/>
              <a:t>WIS 2.0 vision</a:t>
            </a:r>
            <a:endParaRPr lang="en-US" dirty="0"/>
          </a:p>
        </p:txBody>
      </p:sp>
    </p:spTree>
    <p:extLst>
      <p:ext uri="{BB962C8B-B14F-4D97-AF65-F5344CB8AC3E}">
        <p14:creationId xmlns:p14="http://schemas.microsoft.com/office/powerpoint/2010/main" val="7249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lstStyle/>
          <a:p>
            <a:pPr marL="514337" indent="-514337">
              <a:buFont typeface="+mj-lt"/>
              <a:buAutoNum type="arabicPeriod"/>
            </a:pPr>
            <a:r>
              <a:rPr lang="en-US" dirty="0"/>
              <a:t>WIS 2.0: </a:t>
            </a:r>
            <a:r>
              <a:rPr lang="en-US" b="1" dirty="0"/>
              <a:t>adopts </a:t>
            </a:r>
            <a:r>
              <a:rPr lang="en-US" b="1" dirty="0">
                <a:solidFill>
                  <a:srgbClr val="FF0000"/>
                </a:solidFill>
              </a:rPr>
              <a:t>Web technologies </a:t>
            </a:r>
            <a:r>
              <a:rPr lang="en-US" b="1" dirty="0"/>
              <a:t>and leverages industry best practices and open standards</a:t>
            </a:r>
            <a:endParaRPr lang="en-US" dirty="0"/>
          </a:p>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367088"/>
            <a:ext cx="2590800"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4941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lstStyle/>
          <a:p>
            <a:pPr marL="514337" indent="-514337">
              <a:buFont typeface="+mj-lt"/>
              <a:buAutoNum type="arabicPeriod" startAt="2"/>
            </a:pPr>
            <a:r>
              <a:rPr lang="en-US" dirty="0"/>
              <a:t>WIS 2.0: </a:t>
            </a:r>
            <a:r>
              <a:rPr lang="en-US" b="1" dirty="0"/>
              <a:t>uses Uniform Resource Locators (</a:t>
            </a:r>
            <a:r>
              <a:rPr lang="en-US" b="1" dirty="0">
                <a:solidFill>
                  <a:srgbClr val="FF0000"/>
                </a:solidFill>
              </a:rPr>
              <a:t>URL</a:t>
            </a:r>
            <a:r>
              <a:rPr lang="en-US" b="1" dirty="0"/>
              <a:t>)  to identify resources</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899" y="4124326"/>
            <a:ext cx="7705726" cy="721511"/>
          </a:xfrm>
          <a:prstGeom prst="rect">
            <a:avLst/>
          </a:prstGeom>
        </p:spPr>
      </p:pic>
    </p:spTree>
    <p:extLst>
      <p:ext uri="{BB962C8B-B14F-4D97-AF65-F5344CB8AC3E}">
        <p14:creationId xmlns:p14="http://schemas.microsoft.com/office/powerpoint/2010/main" val="4058722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3"/>
            </a:pPr>
            <a:r>
              <a:rPr lang="en-US" dirty="0"/>
              <a:t>WIS 2.0: </a:t>
            </a:r>
            <a:r>
              <a:rPr lang="en-US" b="1" dirty="0"/>
              <a:t>prioritizes use of </a:t>
            </a:r>
            <a:r>
              <a:rPr lang="en-US" b="1" dirty="0">
                <a:solidFill>
                  <a:srgbClr val="C00000"/>
                </a:solidFill>
              </a:rPr>
              <a:t>public telecommunications networks </a:t>
            </a:r>
            <a:r>
              <a:rPr lang="en-US" b="1" dirty="0"/>
              <a:t>(i.e. Internet) when publishing digital resources </a:t>
            </a:r>
            <a:r>
              <a:rPr lang="en-US" dirty="0"/>
              <a:t>.</a:t>
            </a:r>
          </a:p>
        </p:txBody>
      </p:sp>
      <p:pic>
        <p:nvPicPr>
          <p:cNvPr id="3075" name="Picture 3" descr="C:\Users\efucile\AppData\Local\Microsoft\Windows\Temporary Internet Files\Content.IE5\G52QUKHI\world-wide-web[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8053" y="3594736"/>
            <a:ext cx="3590925" cy="2353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886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4"/>
            </a:pPr>
            <a:r>
              <a:rPr lang="en-US" dirty="0"/>
              <a:t>WIS 2.0: </a:t>
            </a:r>
            <a:r>
              <a:rPr lang="en-US" b="1" dirty="0"/>
              <a:t>requires provision of </a:t>
            </a:r>
            <a:r>
              <a:rPr lang="en-US" b="1" dirty="0">
                <a:solidFill>
                  <a:srgbClr val="FF0000"/>
                </a:solidFill>
              </a:rPr>
              <a:t>Web services / APIs </a:t>
            </a:r>
            <a:r>
              <a:rPr lang="en-US" b="1" dirty="0">
                <a:solidFill>
                  <a:schemeClr val="accent3">
                    <a:lumMod val="75000"/>
                  </a:schemeClr>
                </a:solidFill>
              </a:rPr>
              <a:t>to access or interact with digital resources </a:t>
            </a:r>
            <a:r>
              <a:rPr lang="en-US" b="1" dirty="0"/>
              <a:t>published using WIS</a:t>
            </a:r>
            <a:r>
              <a:rPr lang="en-US" dirty="0"/>
              <a:t>. </a:t>
            </a:r>
          </a:p>
        </p:txBody>
      </p:sp>
      <p:grpSp>
        <p:nvGrpSpPr>
          <p:cNvPr id="8" name="Group 7"/>
          <p:cNvGrpSpPr/>
          <p:nvPr/>
        </p:nvGrpSpPr>
        <p:grpSpPr>
          <a:xfrm>
            <a:off x="5073232" y="4118251"/>
            <a:ext cx="1472096" cy="736048"/>
            <a:chOff x="2432299" y="2181835"/>
            <a:chExt cx="1472096" cy="736048"/>
          </a:xfrm>
          <a:scene3d>
            <a:camera prst="orthographicFront">
              <a:rot lat="0" lon="0" rev="0"/>
            </a:camera>
            <a:lightRig rig="contrasting" dir="t">
              <a:rot lat="0" lon="0" rev="1200000"/>
            </a:lightRig>
          </a:scene3d>
        </p:grpSpPr>
        <p:sp>
          <p:nvSpPr>
            <p:cNvPr id="15" name="Rounded Rectangle 14"/>
            <p:cNvSpPr/>
            <p:nvPr/>
          </p:nvSpPr>
          <p:spPr>
            <a:xfrm>
              <a:off x="2432299" y="2181835"/>
              <a:ext cx="1472096" cy="736048"/>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6" name="Rounded Rectangle 4"/>
            <p:cNvSpPr/>
            <p:nvPr/>
          </p:nvSpPr>
          <p:spPr>
            <a:xfrm>
              <a:off x="2453857" y="2203393"/>
              <a:ext cx="1428980" cy="6929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algn="ctr" defTabSz="711182">
                <a:lnSpc>
                  <a:spcPct val="90000"/>
                </a:lnSpc>
                <a:spcBef>
                  <a:spcPct val="0"/>
                </a:spcBef>
                <a:spcAft>
                  <a:spcPct val="35000"/>
                </a:spcAft>
              </a:pPr>
              <a:r>
                <a:rPr lang="en-GB" sz="1600" dirty="0"/>
                <a:t>Service provider</a:t>
              </a:r>
            </a:p>
          </p:txBody>
        </p:sp>
      </p:grpSp>
      <p:grpSp>
        <p:nvGrpSpPr>
          <p:cNvPr id="9" name="Group 8"/>
          <p:cNvGrpSpPr/>
          <p:nvPr/>
        </p:nvGrpSpPr>
        <p:grpSpPr>
          <a:xfrm>
            <a:off x="4209820" y="4270041"/>
            <a:ext cx="767479" cy="432467"/>
            <a:chOff x="1568885" y="2333626"/>
            <a:chExt cx="767479" cy="432466"/>
          </a:xfrm>
          <a:scene3d>
            <a:camera prst="orthographicFront">
              <a:rot lat="0" lon="0" rev="0"/>
            </a:camera>
            <a:lightRig rig="contrasting" dir="t">
              <a:rot lat="0" lon="0" rev="1200000"/>
            </a:lightRig>
          </a:scene3d>
        </p:grpSpPr>
        <p:sp>
          <p:nvSpPr>
            <p:cNvPr id="13" name="Left-Right Arrow 12"/>
            <p:cNvSpPr/>
            <p:nvPr/>
          </p:nvSpPr>
          <p:spPr>
            <a:xfrm rot="10800000">
              <a:off x="1568885" y="2333626"/>
              <a:ext cx="767479" cy="432466"/>
            </a:xfrm>
            <a:prstGeom prst="leftRightArrow">
              <a:avLst>
                <a:gd name="adj1" fmla="val 60000"/>
                <a:gd name="adj2" fmla="val 50000"/>
              </a:avLst>
            </a:prstGeom>
            <a:sp3d z="-182000"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4" name="Left-Right Arrow 6"/>
            <p:cNvSpPr/>
            <p:nvPr/>
          </p:nvSpPr>
          <p:spPr>
            <a:xfrm rot="21600000">
              <a:off x="1698625" y="2420119"/>
              <a:ext cx="507999" cy="259480"/>
            </a:xfrm>
            <a:prstGeom prst="rect">
              <a:avLst/>
            </a:prstGeom>
            <a:sp3d z="-182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577835">
                <a:lnSpc>
                  <a:spcPct val="90000"/>
                </a:lnSpc>
                <a:spcBef>
                  <a:spcPct val="0"/>
                </a:spcBef>
                <a:spcAft>
                  <a:spcPct val="35000"/>
                </a:spcAft>
              </a:pPr>
              <a:r>
                <a:rPr lang="en-GB" sz="1300" dirty="0"/>
                <a:t>BIND</a:t>
              </a:r>
            </a:p>
          </p:txBody>
        </p:sp>
      </p:grpSp>
      <p:grpSp>
        <p:nvGrpSpPr>
          <p:cNvPr id="10" name="Group 9"/>
          <p:cNvGrpSpPr/>
          <p:nvPr/>
        </p:nvGrpSpPr>
        <p:grpSpPr>
          <a:xfrm>
            <a:off x="2641787" y="4118251"/>
            <a:ext cx="1472096" cy="736048"/>
            <a:chOff x="854" y="2181835"/>
            <a:chExt cx="1472096" cy="736048"/>
          </a:xfrm>
          <a:scene3d>
            <a:camera prst="orthographicFront">
              <a:rot lat="0" lon="0" rev="0"/>
            </a:camera>
            <a:lightRig rig="contrasting" dir="t">
              <a:rot lat="0" lon="0" rev="1200000"/>
            </a:lightRig>
          </a:scene3d>
        </p:grpSpPr>
        <p:sp>
          <p:nvSpPr>
            <p:cNvPr id="11" name="Rounded Rectangle 10"/>
            <p:cNvSpPr/>
            <p:nvPr/>
          </p:nvSpPr>
          <p:spPr>
            <a:xfrm>
              <a:off x="854" y="2181835"/>
              <a:ext cx="1472096" cy="736048"/>
            </a:xfrm>
            <a:prstGeom prst="roundRect">
              <a:avLst>
                <a:gd name="adj" fmla="val 10000"/>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2" name="Rounded Rectangle 8"/>
            <p:cNvSpPr/>
            <p:nvPr/>
          </p:nvSpPr>
          <p:spPr>
            <a:xfrm>
              <a:off x="22412" y="2203393"/>
              <a:ext cx="1428980" cy="6929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algn="ctr" defTabSz="711182">
                <a:lnSpc>
                  <a:spcPct val="90000"/>
                </a:lnSpc>
                <a:spcBef>
                  <a:spcPct val="0"/>
                </a:spcBef>
                <a:spcAft>
                  <a:spcPct val="35000"/>
                </a:spcAft>
              </a:pPr>
              <a:r>
                <a:rPr lang="en-GB" sz="1600" dirty="0"/>
                <a:t>User</a:t>
              </a:r>
            </a:p>
          </p:txBody>
        </p:sp>
      </p:grpSp>
    </p:spTree>
    <p:extLst>
      <p:ext uri="{BB962C8B-B14F-4D97-AF65-F5344CB8AC3E}">
        <p14:creationId xmlns:p14="http://schemas.microsoft.com/office/powerpoint/2010/main" val="553393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Users\efucile\AppData\Local\Microsoft\Windows\Temporary Internet Files\Content.IE5\G52QUKHI\big-dat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5129" y="5390854"/>
            <a:ext cx="2336655" cy="1361101"/>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p:cNvPicPr>
            <a:picLocks noChangeAspect="1"/>
          </p:cNvPicPr>
          <p:nvPr/>
        </p:nvPicPr>
        <p:blipFill rotWithShape="1">
          <a:blip r:embed="rId4">
            <a:extLst>
              <a:ext uri="{BEBA8EAE-BF5A-486C-A8C5-ECC9F3942E4B}">
                <a14:imgProps xmlns:a14="http://schemas.microsoft.com/office/drawing/2010/main">
                  <a14:imgLayer r:embed="rId5">
                    <a14:imgEffect>
                      <a14:backgroundRemoval t="1695" b="98199" l="9761" r="98086"/>
                    </a14:imgEffect>
                  </a14:imgLayer>
                </a14:imgProps>
              </a:ext>
            </a:extLst>
          </a:blip>
          <a:srcRect l="-1" t="20508" r="39826" b="9589"/>
          <a:stretch/>
        </p:blipFill>
        <p:spPr>
          <a:xfrm>
            <a:off x="2565129" y="0"/>
            <a:ext cx="6578871" cy="6903720"/>
          </a:xfrm>
          <a:prstGeom prst="rect">
            <a:avLst/>
          </a:prstGeom>
          <a:effectLst>
            <a:softEdge rad="317500"/>
          </a:effectLst>
        </p:spPr>
      </p:pic>
      <p:sp>
        <p:nvSpPr>
          <p:cNvPr id="3" name="Title 2"/>
          <p:cNvSpPr>
            <a:spLocks noGrp="1"/>
          </p:cNvSpPr>
          <p:nvPr>
            <p:ph type="title"/>
          </p:nvPr>
        </p:nvSpPr>
        <p:spPr/>
        <p:txBody>
          <a:bodyPr/>
          <a:lstStyle/>
          <a:p>
            <a:pPr algn="l"/>
            <a:r>
              <a:rPr lang="en-GB" dirty="0"/>
              <a:t>WIS 2.0 Principles</a:t>
            </a:r>
          </a:p>
        </p:txBody>
      </p:sp>
      <p:sp>
        <p:nvSpPr>
          <p:cNvPr id="4" name="Content Placeholder 3"/>
          <p:cNvSpPr>
            <a:spLocks noGrp="1"/>
          </p:cNvSpPr>
          <p:nvPr>
            <p:ph idx="1"/>
          </p:nvPr>
        </p:nvSpPr>
        <p:spPr>
          <a:xfrm>
            <a:off x="0" y="1347018"/>
            <a:ext cx="4264071" cy="4525963"/>
          </a:xfrm>
        </p:spPr>
        <p:txBody>
          <a:bodyPr>
            <a:normAutofit fontScale="85000" lnSpcReduction="10000"/>
          </a:bodyPr>
          <a:lstStyle/>
          <a:p>
            <a:pPr marL="514337" indent="-514337">
              <a:buFont typeface="+mj-lt"/>
              <a:buAutoNum type="arabicPeriod" startAt="5"/>
            </a:pPr>
            <a:r>
              <a:rPr lang="en-US" dirty="0"/>
              <a:t>WIS 2.0: </a:t>
            </a:r>
            <a:r>
              <a:rPr lang="en-US" b="1" dirty="0"/>
              <a:t>encourages NCs and DCPCs to provide </a:t>
            </a:r>
            <a:r>
              <a:rPr lang="en-US" b="1" dirty="0">
                <a:solidFill>
                  <a:srgbClr val="C00000"/>
                </a:solidFill>
              </a:rPr>
              <a:t>'data reduction'</a:t>
            </a:r>
            <a:r>
              <a:rPr lang="en-US" b="1" dirty="0"/>
              <a:t> services via WIS that process 'big data' to create results or products that are small enough to be conveniently downloaded and </a:t>
            </a:r>
            <a:r>
              <a:rPr lang="en-US" b="1" dirty="0">
                <a:solidFill>
                  <a:schemeClr val="accent1">
                    <a:lumMod val="75000"/>
                  </a:schemeClr>
                </a:solidFill>
              </a:rPr>
              <a:t>used by those with minimal technical infrastructure</a:t>
            </a:r>
            <a:r>
              <a:rPr lang="en-US" dirty="0"/>
              <a:t>.</a:t>
            </a:r>
          </a:p>
        </p:txBody>
      </p:sp>
      <p:pic>
        <p:nvPicPr>
          <p:cNvPr id="38" name="Picture 37"/>
          <p:cNvPicPr>
            <a:picLocks noChangeAspect="1"/>
          </p:cNvPicPr>
          <p:nvPr/>
        </p:nvPicPr>
        <p:blipFill rotWithShape="1">
          <a:blip r:embed="rId6">
            <a:extLst>
              <a:ext uri="{BEBA8EAE-BF5A-486C-A8C5-ECC9F3942E4B}">
                <a14:imgProps xmlns:a14="http://schemas.microsoft.com/office/drawing/2010/main">
                  <a14:imgLayer r:embed="rId7">
                    <a14:imgEffect>
                      <a14:backgroundRemoval t="929" b="94737" l="0" r="98868">
                        <a14:foregroundMark x1="17963" y1="48297" x2="30835" y2="57895"/>
                        <a14:foregroundMark x1="13296" y1="84830" x2="18105" y2="83901"/>
                        <a14:foregroundMark x1="12730" y1="68731" x2="2970" y2="81115"/>
                        <a14:foregroundMark x1="6789" y1="95046" x2="30976" y2="90093"/>
                        <a14:foregroundMark x1="22065" y1="79876" x2="27581" y2="65325"/>
                        <a14:foregroundMark x1="34371" y1="57895" x2="41443" y2="49226"/>
                        <a14:foregroundMark x1="43706" y1="67183" x2="54597" y2="47988"/>
                        <a14:foregroundMark x1="31117" y1="32508" x2="40028" y2="26625"/>
                        <a14:foregroundMark x1="35644" y1="39628" x2="59689" y2="38700"/>
                        <a14:foregroundMark x1="27440" y1="64706" x2="94342" y2="84520"/>
                      </a14:backgroundRemoval>
                    </a14:imgEffect>
                  </a14:imgLayer>
                </a14:imgProps>
              </a:ext>
            </a:extLst>
          </a:blip>
          <a:srcRect b="1561"/>
          <a:stretch/>
        </p:blipFill>
        <p:spPr>
          <a:xfrm>
            <a:off x="5136941" y="329347"/>
            <a:ext cx="2559650" cy="1151140"/>
          </a:xfrm>
          <a:prstGeom prst="rect">
            <a:avLst/>
          </a:prstGeom>
        </p:spPr>
      </p:pic>
      <p:grpSp>
        <p:nvGrpSpPr>
          <p:cNvPr id="39" name="Group 38"/>
          <p:cNvGrpSpPr/>
          <p:nvPr/>
        </p:nvGrpSpPr>
        <p:grpSpPr>
          <a:xfrm>
            <a:off x="5918390" y="514923"/>
            <a:ext cx="1039458" cy="1039458"/>
            <a:chOff x="6697382" y="2963483"/>
            <a:chExt cx="1039458" cy="1039458"/>
          </a:xfrm>
        </p:grpSpPr>
        <p:sp>
          <p:nvSpPr>
            <p:cNvPr id="40" name="Oval 39"/>
            <p:cNvSpPr/>
            <p:nvPr/>
          </p:nvSpPr>
          <p:spPr>
            <a:xfrm>
              <a:off x="6697382" y="2963483"/>
              <a:ext cx="1039458" cy="103945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p:cNvGrpSpPr/>
            <p:nvPr/>
          </p:nvGrpSpPr>
          <p:grpSpPr>
            <a:xfrm>
              <a:off x="6795931" y="3092794"/>
              <a:ext cx="862680" cy="779092"/>
              <a:chOff x="4540870" y="2103120"/>
              <a:chExt cx="862680" cy="779092"/>
            </a:xfrm>
          </p:grpSpPr>
          <p:pic>
            <p:nvPicPr>
              <p:cNvPr id="42" name="Picture 2" descr="Image result for web service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43588" y="2137644"/>
                <a:ext cx="859962" cy="668260"/>
              </a:xfrm>
              <a:prstGeom prst="rect">
                <a:avLst/>
              </a:prstGeom>
              <a:noFill/>
              <a:extLst>
                <a:ext uri="{909E8E84-426E-40DD-AFC4-6F175D3DCCD1}">
                  <a14:hiddenFill xmlns:a14="http://schemas.microsoft.com/office/drawing/2010/main">
                    <a:solidFill>
                      <a:srgbClr val="FFFFFF"/>
                    </a:solidFill>
                  </a14:hiddenFill>
                </a:ext>
              </a:extLst>
            </p:spPr>
          </p:pic>
          <p:sp>
            <p:nvSpPr>
              <p:cNvPr id="43" name="Rectangle 42"/>
              <p:cNvSpPr/>
              <p:nvPr/>
            </p:nvSpPr>
            <p:spPr>
              <a:xfrm>
                <a:off x="4540870" y="2103120"/>
                <a:ext cx="842360" cy="779092"/>
              </a:xfrm>
              <a:prstGeom prst="rect">
                <a:avLst/>
              </a:prstGeom>
              <a:noFill/>
            </p:spPr>
            <p:txBody>
              <a:bodyPr wrap="none" lIns="91440" tIns="45720" rIns="91440" bIns="45720">
                <a:prstTxWarp prst="textArchUp">
                  <a:avLst>
                    <a:gd name="adj" fmla="val 5523757"/>
                  </a:avLst>
                </a:prstTxWarp>
                <a:spAutoFit/>
              </a:bodyPr>
              <a:lstStyle/>
              <a:p>
                <a:pPr algn="ctr"/>
                <a:r>
                  <a:rPr lang="en-US" sz="1400" b="1"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100101001001011110100101001010</a:t>
                </a:r>
              </a:p>
            </p:txBody>
          </p:sp>
        </p:grpSp>
      </p:grpSp>
      <p:sp>
        <p:nvSpPr>
          <p:cNvPr id="44" name="Oval 43"/>
          <p:cNvSpPr/>
          <p:nvPr/>
        </p:nvSpPr>
        <p:spPr>
          <a:xfrm>
            <a:off x="5105973" y="2125498"/>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7245555" y="249781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8259504" y="5738729"/>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8276666" y="3069896"/>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8490997" y="467385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5785446" y="4315042"/>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6782569" y="467385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5415258" y="1394460"/>
            <a:ext cx="651510" cy="746760"/>
          </a:xfrm>
          <a:custGeom>
            <a:avLst/>
            <a:gdLst>
              <a:gd name="connsiteX0" fmla="*/ 651510 w 651510"/>
              <a:gd name="connsiteY0" fmla="*/ 0 h 746760"/>
              <a:gd name="connsiteX1" fmla="*/ 224790 w 651510"/>
              <a:gd name="connsiteY1" fmla="*/ 320040 h 746760"/>
              <a:gd name="connsiteX2" fmla="*/ 0 w 651510"/>
              <a:gd name="connsiteY2" fmla="*/ 746760 h 746760"/>
            </a:gdLst>
            <a:ahLst/>
            <a:cxnLst>
              <a:cxn ang="0">
                <a:pos x="connsiteX0" y="connsiteY0"/>
              </a:cxn>
              <a:cxn ang="0">
                <a:pos x="connsiteX1" y="connsiteY1"/>
              </a:cxn>
              <a:cxn ang="0">
                <a:pos x="connsiteX2" y="connsiteY2"/>
              </a:cxn>
            </a:cxnLst>
            <a:rect l="l" t="t" r="r" b="b"/>
            <a:pathLst>
              <a:path w="651510" h="746760">
                <a:moveTo>
                  <a:pt x="651510" y="0"/>
                </a:moveTo>
                <a:cubicBezTo>
                  <a:pt x="492442" y="97790"/>
                  <a:pt x="333375" y="195580"/>
                  <a:pt x="224790" y="320040"/>
                </a:cubicBezTo>
                <a:cubicBezTo>
                  <a:pt x="116205" y="444500"/>
                  <a:pt x="58102" y="595630"/>
                  <a:pt x="0" y="7467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6756378" y="1459230"/>
            <a:ext cx="659130" cy="1051560"/>
          </a:xfrm>
          <a:custGeom>
            <a:avLst/>
            <a:gdLst>
              <a:gd name="connsiteX0" fmla="*/ 0 w 659130"/>
              <a:gd name="connsiteY0" fmla="*/ 0 h 1051560"/>
              <a:gd name="connsiteX1" fmla="*/ 434340 w 659130"/>
              <a:gd name="connsiteY1" fmla="*/ 609600 h 1051560"/>
              <a:gd name="connsiteX2" fmla="*/ 659130 w 659130"/>
              <a:gd name="connsiteY2" fmla="*/ 1051560 h 1051560"/>
            </a:gdLst>
            <a:ahLst/>
            <a:cxnLst>
              <a:cxn ang="0">
                <a:pos x="connsiteX0" y="connsiteY0"/>
              </a:cxn>
              <a:cxn ang="0">
                <a:pos x="connsiteX1" y="connsiteY1"/>
              </a:cxn>
              <a:cxn ang="0">
                <a:pos x="connsiteX2" y="connsiteY2"/>
              </a:cxn>
            </a:cxnLst>
            <a:rect l="l" t="t" r="r" b="b"/>
            <a:pathLst>
              <a:path w="659130" h="1051560">
                <a:moveTo>
                  <a:pt x="0" y="0"/>
                </a:moveTo>
                <a:cubicBezTo>
                  <a:pt x="162242" y="217170"/>
                  <a:pt x="324485" y="434340"/>
                  <a:pt x="434340" y="609600"/>
                </a:cubicBezTo>
                <a:cubicBezTo>
                  <a:pt x="544195" y="784860"/>
                  <a:pt x="601662" y="918210"/>
                  <a:pt x="659130" y="10515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6851628" y="1333500"/>
            <a:ext cx="1623060" cy="1729740"/>
          </a:xfrm>
          <a:custGeom>
            <a:avLst/>
            <a:gdLst>
              <a:gd name="connsiteX0" fmla="*/ 0 w 1623060"/>
              <a:gd name="connsiteY0" fmla="*/ 0 h 1729740"/>
              <a:gd name="connsiteX1" fmla="*/ 1043940 w 1623060"/>
              <a:gd name="connsiteY1" fmla="*/ 655320 h 1729740"/>
              <a:gd name="connsiteX2" fmla="*/ 1623060 w 1623060"/>
              <a:gd name="connsiteY2" fmla="*/ 1729740 h 1729740"/>
            </a:gdLst>
            <a:ahLst/>
            <a:cxnLst>
              <a:cxn ang="0">
                <a:pos x="connsiteX0" y="connsiteY0"/>
              </a:cxn>
              <a:cxn ang="0">
                <a:pos x="connsiteX1" y="connsiteY1"/>
              </a:cxn>
              <a:cxn ang="0">
                <a:pos x="connsiteX2" y="connsiteY2"/>
              </a:cxn>
            </a:cxnLst>
            <a:rect l="l" t="t" r="r" b="b"/>
            <a:pathLst>
              <a:path w="1623060" h="1729740">
                <a:moveTo>
                  <a:pt x="0" y="0"/>
                </a:moveTo>
                <a:cubicBezTo>
                  <a:pt x="386715" y="183515"/>
                  <a:pt x="773430" y="367030"/>
                  <a:pt x="1043940" y="655320"/>
                </a:cubicBezTo>
                <a:cubicBezTo>
                  <a:pt x="1314450" y="943610"/>
                  <a:pt x="1468755" y="1336675"/>
                  <a:pt x="1623060" y="17297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6612868" y="1534160"/>
            <a:ext cx="1950720" cy="3220720"/>
          </a:xfrm>
          <a:custGeom>
            <a:avLst/>
            <a:gdLst>
              <a:gd name="connsiteX0" fmla="*/ 0 w 1950720"/>
              <a:gd name="connsiteY0" fmla="*/ 0 h 3220720"/>
              <a:gd name="connsiteX1" fmla="*/ 619760 w 1950720"/>
              <a:gd name="connsiteY1" fmla="*/ 1666240 h 3220720"/>
              <a:gd name="connsiteX2" fmla="*/ 1950720 w 1950720"/>
              <a:gd name="connsiteY2" fmla="*/ 3220720 h 3220720"/>
            </a:gdLst>
            <a:ahLst/>
            <a:cxnLst>
              <a:cxn ang="0">
                <a:pos x="connsiteX0" y="connsiteY0"/>
              </a:cxn>
              <a:cxn ang="0">
                <a:pos x="connsiteX1" y="connsiteY1"/>
              </a:cxn>
              <a:cxn ang="0">
                <a:pos x="connsiteX2" y="connsiteY2"/>
              </a:cxn>
            </a:cxnLst>
            <a:rect l="l" t="t" r="r" b="b"/>
            <a:pathLst>
              <a:path w="1950720" h="3220720">
                <a:moveTo>
                  <a:pt x="0" y="0"/>
                </a:moveTo>
                <a:cubicBezTo>
                  <a:pt x="147320" y="564726"/>
                  <a:pt x="294640" y="1129453"/>
                  <a:pt x="619760" y="1666240"/>
                </a:cubicBezTo>
                <a:cubicBezTo>
                  <a:pt x="944880" y="2203027"/>
                  <a:pt x="1447800" y="2711873"/>
                  <a:pt x="1950720" y="32207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5859156" y="1524000"/>
            <a:ext cx="377792" cy="2794000"/>
          </a:xfrm>
          <a:custGeom>
            <a:avLst/>
            <a:gdLst>
              <a:gd name="connsiteX0" fmla="*/ 377792 w 377792"/>
              <a:gd name="connsiteY0" fmla="*/ 0 h 2794000"/>
              <a:gd name="connsiteX1" fmla="*/ 12032 w 377792"/>
              <a:gd name="connsiteY1" fmla="*/ 1584960 h 2794000"/>
              <a:gd name="connsiteX2" fmla="*/ 123792 w 377792"/>
              <a:gd name="connsiteY2" fmla="*/ 2794000 h 2794000"/>
            </a:gdLst>
            <a:ahLst/>
            <a:cxnLst>
              <a:cxn ang="0">
                <a:pos x="connsiteX0" y="connsiteY0"/>
              </a:cxn>
              <a:cxn ang="0">
                <a:pos x="connsiteX1" y="connsiteY1"/>
              </a:cxn>
              <a:cxn ang="0">
                <a:pos x="connsiteX2" y="connsiteY2"/>
              </a:cxn>
            </a:cxnLst>
            <a:rect l="l" t="t" r="r" b="b"/>
            <a:pathLst>
              <a:path w="377792" h="2794000">
                <a:moveTo>
                  <a:pt x="377792" y="0"/>
                </a:moveTo>
                <a:cubicBezTo>
                  <a:pt x="216078" y="559646"/>
                  <a:pt x="54365" y="1119293"/>
                  <a:pt x="12032" y="1584960"/>
                </a:cubicBezTo>
                <a:cubicBezTo>
                  <a:pt x="-30301" y="2050627"/>
                  <a:pt x="46745" y="2422313"/>
                  <a:pt x="123792" y="279400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6511268" y="1554480"/>
            <a:ext cx="1838960" cy="4257040"/>
          </a:xfrm>
          <a:custGeom>
            <a:avLst/>
            <a:gdLst>
              <a:gd name="connsiteX0" fmla="*/ 0 w 1838960"/>
              <a:gd name="connsiteY0" fmla="*/ 0 h 4257040"/>
              <a:gd name="connsiteX1" fmla="*/ 711200 w 1838960"/>
              <a:gd name="connsiteY1" fmla="*/ 2448560 h 4257040"/>
              <a:gd name="connsiteX2" fmla="*/ 1838960 w 1838960"/>
              <a:gd name="connsiteY2" fmla="*/ 4257040 h 4257040"/>
            </a:gdLst>
            <a:ahLst/>
            <a:cxnLst>
              <a:cxn ang="0">
                <a:pos x="connsiteX0" y="connsiteY0"/>
              </a:cxn>
              <a:cxn ang="0">
                <a:pos x="connsiteX1" y="connsiteY1"/>
              </a:cxn>
              <a:cxn ang="0">
                <a:pos x="connsiteX2" y="connsiteY2"/>
              </a:cxn>
            </a:cxnLst>
            <a:rect l="l" t="t" r="r" b="b"/>
            <a:pathLst>
              <a:path w="1838960" h="4257040">
                <a:moveTo>
                  <a:pt x="0" y="0"/>
                </a:moveTo>
                <a:cubicBezTo>
                  <a:pt x="202353" y="869526"/>
                  <a:pt x="404707" y="1739053"/>
                  <a:pt x="711200" y="2448560"/>
                </a:cubicBezTo>
                <a:cubicBezTo>
                  <a:pt x="1017693" y="3158067"/>
                  <a:pt x="1428326" y="3707553"/>
                  <a:pt x="1838960" y="42570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6382041" y="1544320"/>
            <a:ext cx="545787" cy="3169920"/>
          </a:xfrm>
          <a:custGeom>
            <a:avLst/>
            <a:gdLst>
              <a:gd name="connsiteX0" fmla="*/ 27627 w 545787"/>
              <a:gd name="connsiteY0" fmla="*/ 0 h 3169920"/>
              <a:gd name="connsiteX1" fmla="*/ 58107 w 545787"/>
              <a:gd name="connsiteY1" fmla="*/ 1635760 h 3169920"/>
              <a:gd name="connsiteX2" fmla="*/ 545787 w 545787"/>
              <a:gd name="connsiteY2" fmla="*/ 3169920 h 3169920"/>
            </a:gdLst>
            <a:ahLst/>
            <a:cxnLst>
              <a:cxn ang="0">
                <a:pos x="connsiteX0" y="connsiteY0"/>
              </a:cxn>
              <a:cxn ang="0">
                <a:pos x="connsiteX1" y="connsiteY1"/>
              </a:cxn>
              <a:cxn ang="0">
                <a:pos x="connsiteX2" y="connsiteY2"/>
              </a:cxn>
            </a:cxnLst>
            <a:rect l="l" t="t" r="r" b="b"/>
            <a:pathLst>
              <a:path w="545787" h="3169920">
                <a:moveTo>
                  <a:pt x="27627" y="0"/>
                </a:moveTo>
                <a:cubicBezTo>
                  <a:pt x="-313" y="553720"/>
                  <a:pt x="-28253" y="1107440"/>
                  <a:pt x="58107" y="1635760"/>
                </a:cubicBezTo>
                <a:cubicBezTo>
                  <a:pt x="144467" y="2164080"/>
                  <a:pt x="345127" y="2667000"/>
                  <a:pt x="545787" y="31699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8"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80288" y="2151147"/>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49185" y="5777608"/>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581055" y="4709153"/>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56093" y="4702539"/>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62036" y="4340361"/>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63024" y="3102706"/>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2" descr="Image result for tick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20654" y="2521578"/>
            <a:ext cx="346670" cy="346670"/>
          </a:xfrm>
          <a:prstGeom prst="rect">
            <a:avLst/>
          </a:prstGeom>
          <a:noFill/>
          <a:extLst>
            <a:ext uri="{909E8E84-426E-40DD-AFC4-6F175D3DCCD1}">
              <a14:hiddenFill xmlns:a14="http://schemas.microsoft.com/office/drawing/2010/main">
                <a:solidFill>
                  <a:srgbClr val="FFFFFF"/>
                </a:solidFill>
              </a14:hiddenFill>
            </a:ext>
          </a:extLst>
        </p:spPr>
      </p:pic>
      <p:sp>
        <p:nvSpPr>
          <p:cNvPr id="65" name="Slide Number Placeholder 35"/>
          <p:cNvSpPr>
            <a:spLocks noGrp="1"/>
          </p:cNvSpPr>
          <p:nvPr>
            <p:ph type="sldNum" sz="quarter" idx="12"/>
          </p:nvPr>
        </p:nvSpPr>
        <p:spPr>
          <a:xfrm>
            <a:off x="6760188" y="6386830"/>
            <a:ext cx="2743200" cy="365125"/>
          </a:xfrm>
        </p:spPr>
        <p:txBody>
          <a:bodyPr/>
          <a:lstStyle/>
          <a:p>
            <a:fld id="{02FCD5AC-5239-4317-A018-1F813C8A6B43}" type="slidenum">
              <a:rPr lang="en-GB" smtClean="0">
                <a:solidFill>
                  <a:schemeClr val="bg1"/>
                </a:solidFill>
              </a:rPr>
              <a:t>8</a:t>
            </a:fld>
            <a:endParaRPr lang="en-GB">
              <a:solidFill>
                <a:schemeClr val="bg1"/>
              </a:solidFill>
            </a:endParaRPr>
          </a:p>
        </p:txBody>
      </p:sp>
    </p:spTree>
    <p:extLst>
      <p:ext uri="{BB962C8B-B14F-4D97-AF65-F5344CB8AC3E}">
        <p14:creationId xmlns:p14="http://schemas.microsoft.com/office/powerpoint/2010/main" val="3200819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a:xfrm>
            <a:off x="457200" y="1417640"/>
            <a:ext cx="8229600" cy="4525963"/>
          </a:xfrm>
        </p:spPr>
        <p:txBody>
          <a:bodyPr>
            <a:normAutofit/>
          </a:bodyPr>
          <a:lstStyle/>
          <a:p>
            <a:pPr marL="514337" indent="-514337">
              <a:buFont typeface="+mj-lt"/>
              <a:buAutoNum type="arabicPeriod" startAt="6"/>
            </a:pPr>
            <a:r>
              <a:rPr lang="en-US" dirty="0"/>
              <a:t>WIS 2.0: </a:t>
            </a:r>
            <a:r>
              <a:rPr lang="en-US" b="1" dirty="0"/>
              <a:t>will add </a:t>
            </a:r>
            <a:r>
              <a:rPr lang="en-US" b="1" dirty="0">
                <a:solidFill>
                  <a:srgbClr val="C00000"/>
                </a:solidFill>
              </a:rPr>
              <a:t>open standard messaging protocols</a:t>
            </a:r>
            <a:r>
              <a:rPr lang="en-US" b="1" dirty="0"/>
              <a:t> that use the </a:t>
            </a:r>
            <a:r>
              <a:rPr lang="en-US" b="1" dirty="0">
                <a:solidFill>
                  <a:srgbClr val="C00000"/>
                </a:solidFill>
              </a:rPr>
              <a:t>publish-subscribe </a:t>
            </a:r>
            <a:r>
              <a:rPr lang="en-US" b="1" dirty="0"/>
              <a:t>message pattern to the list of data exchange mechanisms approved for use within WIS and GTS.</a:t>
            </a:r>
          </a:p>
        </p:txBody>
      </p:sp>
      <p:sp>
        <p:nvSpPr>
          <p:cNvPr id="2" name="Rectangle 1"/>
          <p:cNvSpPr/>
          <p:nvPr/>
        </p:nvSpPr>
        <p:spPr>
          <a:xfrm>
            <a:off x="3817004" y="3970407"/>
            <a:ext cx="4069696" cy="523204"/>
          </a:xfrm>
          <a:prstGeom prst="rect">
            <a:avLst/>
          </a:prstGeom>
        </p:spPr>
        <p:txBody>
          <a:bodyPr wrap="square" lIns="91426" tIns="45712" rIns="91426" bIns="45712">
            <a:spAutoFit/>
          </a:bodyPr>
          <a:lstStyle/>
          <a:p>
            <a:r>
              <a:rPr lang="en-GB" sz="2800" b="1" dirty="0">
                <a:solidFill>
                  <a:srgbClr val="C00000"/>
                </a:solidFill>
              </a:rPr>
              <a:t>AMQP, MQTT … </a:t>
            </a:r>
          </a:p>
        </p:txBody>
      </p:sp>
      <p:sp>
        <p:nvSpPr>
          <p:cNvPr id="5" name="Rectangle 4"/>
          <p:cNvSpPr/>
          <p:nvPr/>
        </p:nvSpPr>
        <p:spPr>
          <a:xfrm>
            <a:off x="1933577" y="3954335"/>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dirty="0"/>
              <a:t>User 1</a:t>
            </a:r>
          </a:p>
        </p:txBody>
      </p:sp>
      <p:sp>
        <p:nvSpPr>
          <p:cNvPr id="8" name="Rectangle 7"/>
          <p:cNvSpPr/>
          <p:nvPr/>
        </p:nvSpPr>
        <p:spPr>
          <a:xfrm>
            <a:off x="1638295" y="4619627"/>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dirty="0"/>
              <a:t>User 2</a:t>
            </a:r>
          </a:p>
        </p:txBody>
      </p:sp>
      <p:sp>
        <p:nvSpPr>
          <p:cNvPr id="9" name="Rectangle 8"/>
          <p:cNvSpPr/>
          <p:nvPr/>
        </p:nvSpPr>
        <p:spPr>
          <a:xfrm>
            <a:off x="1638295" y="5219702"/>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dirty="0"/>
              <a:t>User 3</a:t>
            </a:r>
          </a:p>
        </p:txBody>
      </p:sp>
      <p:sp>
        <p:nvSpPr>
          <p:cNvPr id="10" name="Rectangle 9"/>
          <p:cNvSpPr/>
          <p:nvPr/>
        </p:nvSpPr>
        <p:spPr>
          <a:xfrm>
            <a:off x="1947862" y="5848353"/>
            <a:ext cx="904875"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dirty="0"/>
              <a:t>User 4</a:t>
            </a:r>
          </a:p>
        </p:txBody>
      </p:sp>
      <p:sp>
        <p:nvSpPr>
          <p:cNvPr id="7" name="Rounded Rectangle 6"/>
          <p:cNvSpPr/>
          <p:nvPr/>
        </p:nvSpPr>
        <p:spPr>
          <a:xfrm>
            <a:off x="4248153" y="4762503"/>
            <a:ext cx="1285875" cy="638175"/>
          </a:xfrm>
          <a:prstGeom prst="round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dirty="0"/>
              <a:t>Broker</a:t>
            </a:r>
          </a:p>
        </p:txBody>
      </p:sp>
      <p:sp>
        <p:nvSpPr>
          <p:cNvPr id="12" name="Rectangle 11"/>
          <p:cNvSpPr/>
          <p:nvPr/>
        </p:nvSpPr>
        <p:spPr>
          <a:xfrm>
            <a:off x="6886574" y="3625989"/>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sz="1400" dirty="0"/>
              <a:t>Producer 1</a:t>
            </a:r>
          </a:p>
        </p:txBody>
      </p:sp>
      <p:sp>
        <p:nvSpPr>
          <p:cNvPr id="13" name="Rectangle 12"/>
          <p:cNvSpPr/>
          <p:nvPr/>
        </p:nvSpPr>
        <p:spPr>
          <a:xfrm>
            <a:off x="7600947" y="4305302"/>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sz="1400" dirty="0"/>
              <a:t>Producer 2</a:t>
            </a:r>
          </a:p>
        </p:txBody>
      </p:sp>
      <p:sp>
        <p:nvSpPr>
          <p:cNvPr id="14" name="Rectangle 13"/>
          <p:cNvSpPr/>
          <p:nvPr/>
        </p:nvSpPr>
        <p:spPr>
          <a:xfrm>
            <a:off x="7658098" y="5136893"/>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sz="1400" dirty="0"/>
              <a:t>Producer 3</a:t>
            </a:r>
          </a:p>
        </p:txBody>
      </p:sp>
      <p:sp>
        <p:nvSpPr>
          <p:cNvPr id="15" name="Rectangle 14"/>
          <p:cNvSpPr/>
          <p:nvPr/>
        </p:nvSpPr>
        <p:spPr>
          <a:xfrm>
            <a:off x="6886574" y="5943603"/>
            <a:ext cx="1000126" cy="495300"/>
          </a:xfrm>
          <a:prstGeom prst="rect">
            <a:avLst/>
          </a:prstGeom>
        </p:spPr>
        <p:style>
          <a:lnRef idx="1">
            <a:schemeClr val="accent1"/>
          </a:lnRef>
          <a:fillRef idx="3">
            <a:schemeClr val="accent1"/>
          </a:fillRef>
          <a:effectRef idx="2">
            <a:schemeClr val="accent1"/>
          </a:effectRef>
          <a:fontRef idx="minor">
            <a:schemeClr val="lt1"/>
          </a:fontRef>
        </p:style>
        <p:txBody>
          <a:bodyPr lIns="91426" tIns="45712" rIns="91426" bIns="45712" rtlCol="0" anchor="ctr"/>
          <a:lstStyle/>
          <a:p>
            <a:pPr algn="ctr"/>
            <a:r>
              <a:rPr lang="en-GB" sz="1400" dirty="0"/>
              <a:t>Producer 4</a:t>
            </a:r>
          </a:p>
        </p:txBody>
      </p:sp>
      <p:cxnSp>
        <p:nvCxnSpPr>
          <p:cNvPr id="16" name="Straight Arrow Connector 15"/>
          <p:cNvCxnSpPr>
            <a:stCxn id="12" idx="1"/>
            <a:endCxn id="7" idx="3"/>
          </p:cNvCxnSpPr>
          <p:nvPr/>
        </p:nvCxnSpPr>
        <p:spPr>
          <a:xfrm flipH="1">
            <a:off x="5534027" y="3873638"/>
            <a:ext cx="1352549" cy="1207951"/>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13" idx="1"/>
            <a:endCxn id="7" idx="3"/>
          </p:cNvCxnSpPr>
          <p:nvPr/>
        </p:nvCxnSpPr>
        <p:spPr>
          <a:xfrm flipH="1">
            <a:off x="5534026" y="4552951"/>
            <a:ext cx="2066922" cy="528639"/>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14" idx="1"/>
            <a:endCxn id="7" idx="3"/>
          </p:cNvCxnSpPr>
          <p:nvPr/>
        </p:nvCxnSpPr>
        <p:spPr>
          <a:xfrm flipH="1" flipV="1">
            <a:off x="5534028" y="5081590"/>
            <a:ext cx="2124073" cy="302953"/>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a:stCxn id="15" idx="1"/>
            <a:endCxn id="7" idx="3"/>
          </p:cNvCxnSpPr>
          <p:nvPr/>
        </p:nvCxnSpPr>
        <p:spPr>
          <a:xfrm flipH="1" flipV="1">
            <a:off x="5534027" y="5081590"/>
            <a:ext cx="1352549" cy="1109663"/>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7" idx="1"/>
            <a:endCxn id="5" idx="3"/>
          </p:cNvCxnSpPr>
          <p:nvPr/>
        </p:nvCxnSpPr>
        <p:spPr>
          <a:xfrm flipH="1" flipV="1">
            <a:off x="2838452" y="4201984"/>
            <a:ext cx="1409701" cy="879605"/>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7" idx="1"/>
            <a:endCxn id="8" idx="3"/>
          </p:cNvCxnSpPr>
          <p:nvPr/>
        </p:nvCxnSpPr>
        <p:spPr>
          <a:xfrm flipH="1" flipV="1">
            <a:off x="2543170" y="4867278"/>
            <a:ext cx="1704983" cy="214313"/>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7" idx="1"/>
            <a:endCxn id="9" idx="3"/>
          </p:cNvCxnSpPr>
          <p:nvPr/>
        </p:nvCxnSpPr>
        <p:spPr>
          <a:xfrm flipH="1">
            <a:off x="2543170" y="5081588"/>
            <a:ext cx="1704983" cy="385763"/>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a:stCxn id="7" idx="1"/>
            <a:endCxn id="10" idx="3"/>
          </p:cNvCxnSpPr>
          <p:nvPr/>
        </p:nvCxnSpPr>
        <p:spPr>
          <a:xfrm flipH="1">
            <a:off x="2852738" y="5081590"/>
            <a:ext cx="1395415" cy="1014412"/>
          </a:xfrm>
          <a:prstGeom prst="straightConnector1">
            <a:avLst/>
          </a:prstGeom>
          <a:ln>
            <a:solidFill>
              <a:schemeClr val="accent2">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3" name="Straight Arrow Connector 42"/>
          <p:cNvCxnSpPr/>
          <p:nvPr/>
        </p:nvCxnSpPr>
        <p:spPr>
          <a:xfrm flipH="1" flipV="1">
            <a:off x="2838449" y="4038600"/>
            <a:ext cx="1409702" cy="1015872"/>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p:nvPr/>
        </p:nvCxnSpPr>
        <p:spPr>
          <a:xfrm flipH="1" flipV="1">
            <a:off x="2543167" y="4762501"/>
            <a:ext cx="1619258" cy="291972"/>
          </a:xfrm>
          <a:prstGeom prst="straightConnector1">
            <a:avLst/>
          </a:prstGeom>
          <a:ln>
            <a:solidFill>
              <a:schemeClr val="accent3">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9" name="Straight Arrow Connector 48"/>
          <p:cNvCxnSpPr>
            <a:stCxn id="7" idx="1"/>
          </p:cNvCxnSpPr>
          <p:nvPr/>
        </p:nvCxnSpPr>
        <p:spPr>
          <a:xfrm flipH="1">
            <a:off x="2852738" y="5081589"/>
            <a:ext cx="1395415" cy="1195387"/>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6699" y="5872163"/>
            <a:ext cx="638176" cy="638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4" descr="Image result for wechat logo"/>
          <p:cNvSpPr>
            <a:spLocks noChangeAspect="1" noChangeArrowheads="1"/>
          </p:cNvSpPr>
          <p:nvPr/>
        </p:nvSpPr>
        <p:spPr bwMode="auto">
          <a:xfrm>
            <a:off x="155575" y="-14446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26" tIns="45712" rIns="91426" bIns="45712" numCol="1" anchor="t" anchorCtr="0" compatLnSpc="1">
            <a:prstTxWarp prst="textNoShape">
              <a:avLst/>
            </a:prstTxWarp>
          </a:bodyPr>
          <a:lstStyle/>
          <a:p>
            <a:endParaRPr lang="en-GB"/>
          </a:p>
        </p:txBody>
      </p:sp>
      <p:sp>
        <p:nvSpPr>
          <p:cNvPr id="11" name="AutoShape 6" descr="Image result for wechat logo"/>
          <p:cNvSpPr>
            <a:spLocks noChangeAspect="1" noChangeArrowheads="1"/>
          </p:cNvSpPr>
          <p:nvPr/>
        </p:nvSpPr>
        <p:spPr bwMode="auto">
          <a:xfrm>
            <a:off x="307975" y="794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26" tIns="45712" rIns="91426" bIns="45712" numCol="1" anchor="t" anchorCtr="0" compatLnSpc="1">
            <a:prstTxWarp prst="textNoShape">
              <a:avLst/>
            </a:prstTxWarp>
          </a:bodyPr>
          <a:lstStyle/>
          <a:p>
            <a:endParaRPr lang="en-GB"/>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0126" y="5872165"/>
            <a:ext cx="644876" cy="625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587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7"/>
            </a:pPr>
            <a:r>
              <a:rPr lang="en-GB" dirty="0"/>
              <a:t>WIS 2.0: </a:t>
            </a:r>
            <a:r>
              <a:rPr lang="en-GB" b="1" dirty="0"/>
              <a:t>will require all services that provide </a:t>
            </a:r>
            <a:r>
              <a:rPr lang="en-GB" b="1" dirty="0">
                <a:solidFill>
                  <a:schemeClr val="accent1">
                    <a:lumMod val="75000"/>
                  </a:schemeClr>
                </a:solidFill>
              </a:rPr>
              <a:t>real-time distribution </a:t>
            </a:r>
            <a:r>
              <a:rPr lang="en-GB" b="1" dirty="0"/>
              <a:t>of messages (containing data or notifications about data availability) to </a:t>
            </a:r>
            <a:r>
              <a:rPr lang="en-GB" b="1" dirty="0">
                <a:solidFill>
                  <a:srgbClr val="C00000"/>
                </a:solidFill>
              </a:rPr>
              <a:t>cache/store the messages for a minimum of 24-hours</a:t>
            </a:r>
            <a:r>
              <a:rPr lang="en-GB" b="1" dirty="0"/>
              <a:t>, and </a:t>
            </a:r>
            <a:r>
              <a:rPr lang="en-GB" b="1" dirty="0">
                <a:solidFill>
                  <a:schemeClr val="accent3">
                    <a:lumMod val="50000"/>
                  </a:schemeClr>
                </a:solidFill>
              </a:rPr>
              <a:t>allow users to request cached messages for download</a:t>
            </a:r>
            <a:r>
              <a:rPr lang="en-GB" b="1" dirty="0"/>
              <a:t>. </a:t>
            </a:r>
          </a:p>
          <a:p>
            <a:pPr marL="514337" indent="-514337">
              <a:buFont typeface="+mj-lt"/>
              <a:buAutoNum type="arabicPeriod" startAt="7"/>
            </a:pPr>
            <a:r>
              <a:rPr lang="en-GB" dirty="0"/>
              <a:t>WIS 2.0: </a:t>
            </a:r>
            <a:r>
              <a:rPr lang="en-GB" b="1" dirty="0"/>
              <a:t>will adopt </a:t>
            </a:r>
            <a:r>
              <a:rPr lang="en-GB" b="1" dirty="0">
                <a:solidFill>
                  <a:srgbClr val="C00000"/>
                </a:solidFill>
              </a:rPr>
              <a:t>direct data-exchange </a:t>
            </a:r>
            <a:r>
              <a:rPr lang="en-GB" b="1" dirty="0"/>
              <a:t>between </a:t>
            </a:r>
            <a:r>
              <a:rPr lang="en-GB" b="1" dirty="0">
                <a:solidFill>
                  <a:srgbClr val="92D050"/>
                </a:solidFill>
              </a:rPr>
              <a:t>provider</a:t>
            </a:r>
            <a:r>
              <a:rPr lang="en-GB" b="1" dirty="0"/>
              <a:t> and </a:t>
            </a:r>
            <a:r>
              <a:rPr lang="en-GB" b="1" dirty="0">
                <a:solidFill>
                  <a:schemeClr val="tx2">
                    <a:lumMod val="60000"/>
                    <a:lumOff val="40000"/>
                  </a:schemeClr>
                </a:solidFill>
              </a:rPr>
              <a:t>consumer</a:t>
            </a:r>
            <a:r>
              <a:rPr lang="en-GB" b="1" dirty="0"/>
              <a:t>. </a:t>
            </a:r>
          </a:p>
          <a:p>
            <a:pPr marL="0" indent="0">
              <a:buNone/>
            </a:pPr>
            <a:endParaRPr lang="en-GB" b="1" dirty="0"/>
          </a:p>
        </p:txBody>
      </p:sp>
    </p:spTree>
    <p:extLst>
      <p:ext uri="{BB962C8B-B14F-4D97-AF65-F5344CB8AC3E}">
        <p14:creationId xmlns:p14="http://schemas.microsoft.com/office/powerpoint/2010/main" val="4052694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9"/>
            </a:pPr>
            <a:r>
              <a:rPr lang="en-GB" dirty="0"/>
              <a:t>WIS 2.0: </a:t>
            </a:r>
            <a:r>
              <a:rPr lang="en-GB" b="1" dirty="0"/>
              <a:t>will phase out use of routeing tables and bulletin headers.</a:t>
            </a:r>
          </a:p>
        </p:txBody>
      </p:sp>
      <p:sp>
        <p:nvSpPr>
          <p:cNvPr id="2" name="Rectangle 1"/>
          <p:cNvSpPr/>
          <p:nvPr/>
        </p:nvSpPr>
        <p:spPr>
          <a:xfrm>
            <a:off x="-64756" y="3567413"/>
            <a:ext cx="9208756" cy="769425"/>
          </a:xfrm>
          <a:prstGeom prst="rect">
            <a:avLst/>
          </a:prstGeom>
          <a:noFill/>
        </p:spPr>
        <p:txBody>
          <a:bodyPr wrap="square" lIns="91426" tIns="45712" rIns="91426" bIns="45712">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T1T2 A1A2 ii </a:t>
            </a:r>
            <a:r>
              <a:rPr lang="fr-FR" sz="4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CaCaCaCa</a:t>
            </a: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fr-FR" sz="4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YYGGgg</a:t>
            </a: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CCCC</a:t>
            </a:r>
            <a:endParaRPr lang="en-U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122" name="Picture 2" descr="C:\Users\efucile\AppData\Local\Microsoft\Windows\Temporary Internet Files\Content.IE5\31DFKWUF\Arnoud999_Right_or_wrong_5[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5307" y="2850160"/>
            <a:ext cx="2203945" cy="2203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725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10"/>
            </a:pPr>
            <a:r>
              <a:rPr lang="en-GB" dirty="0"/>
              <a:t>WIS 2.0: </a:t>
            </a:r>
            <a:r>
              <a:rPr lang="en-GB" b="1" dirty="0"/>
              <a:t>will provide a </a:t>
            </a:r>
            <a:r>
              <a:rPr lang="en-GB" b="1" dirty="0">
                <a:solidFill>
                  <a:srgbClr val="C00000"/>
                </a:solidFill>
              </a:rPr>
              <a:t>Catalogue containing metadata that describes both data and the service(s)</a:t>
            </a:r>
            <a:r>
              <a:rPr lang="en-GB" b="1" dirty="0"/>
              <a:t> provided to access that data.</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5403" y="3428208"/>
            <a:ext cx="4011613" cy="299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1450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WIS 2.0 Principles</a:t>
            </a:r>
          </a:p>
        </p:txBody>
      </p:sp>
      <p:sp>
        <p:nvSpPr>
          <p:cNvPr id="4" name="Content Placeholder 3"/>
          <p:cNvSpPr>
            <a:spLocks noGrp="1"/>
          </p:cNvSpPr>
          <p:nvPr>
            <p:ph idx="1"/>
          </p:nvPr>
        </p:nvSpPr>
        <p:spPr/>
        <p:txBody>
          <a:bodyPr>
            <a:normAutofit/>
          </a:bodyPr>
          <a:lstStyle/>
          <a:p>
            <a:pPr marL="514337" indent="-514337">
              <a:buFont typeface="+mj-lt"/>
              <a:buAutoNum type="arabicPeriod" startAt="11"/>
            </a:pPr>
            <a:r>
              <a:rPr lang="en-US" dirty="0"/>
              <a:t>WIS 2.0: </a:t>
            </a:r>
            <a:r>
              <a:rPr lang="en-US" b="1" dirty="0"/>
              <a:t>encourages data providers to publish metadata describing their data and Web services in a way that can be </a:t>
            </a:r>
            <a:r>
              <a:rPr lang="en-US" b="1" dirty="0">
                <a:solidFill>
                  <a:srgbClr val="C00000"/>
                </a:solidFill>
              </a:rPr>
              <a:t>indexed by commercial search engines</a:t>
            </a:r>
            <a:r>
              <a:rPr lang="en-US" b="1" dirty="0"/>
              <a:t>. </a:t>
            </a:r>
          </a:p>
        </p:txBody>
      </p:sp>
      <p:graphicFrame>
        <p:nvGraphicFramePr>
          <p:cNvPr id="5" name="Diagram 4"/>
          <p:cNvGraphicFramePr/>
          <p:nvPr>
            <p:extLst>
              <p:ext uri="{D42A27DB-BD31-4B8C-83A1-F6EECF244321}">
                <p14:modId xmlns:p14="http://schemas.microsoft.com/office/powerpoint/2010/main" val="2601642673"/>
              </p:ext>
            </p:extLst>
          </p:nvPr>
        </p:nvGraphicFramePr>
        <p:xfrm>
          <a:off x="2609852" y="3276602"/>
          <a:ext cx="4333875" cy="2994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7694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 Projects</a:t>
            </a:r>
            <a:endParaRPr lang="en-US" dirty="0"/>
          </a:p>
        </p:txBody>
      </p:sp>
      <p:sp>
        <p:nvSpPr>
          <p:cNvPr id="3" name="Content Placeholder 2"/>
          <p:cNvSpPr>
            <a:spLocks noGrp="1"/>
          </p:cNvSpPr>
          <p:nvPr>
            <p:ph idx="1"/>
          </p:nvPr>
        </p:nvSpPr>
        <p:spPr/>
        <p:txBody>
          <a:bodyPr/>
          <a:lstStyle/>
          <a:p>
            <a:pPr marL="0" indent="0" fontAlgn="base">
              <a:buNone/>
            </a:pPr>
            <a:r>
              <a:rPr lang="en-US" i="1" dirty="0"/>
              <a:t>Demonstration Projects will be used to illustrate, evolve, validate and/or refine the concepts, </a:t>
            </a:r>
          </a:p>
          <a:p>
            <a:pPr marL="0" indent="0" fontAlgn="base">
              <a:buNone/>
            </a:pPr>
            <a:r>
              <a:rPr lang="en-US" i="1" dirty="0"/>
              <a:t>solutions and implementation approach of WIS 2.0 – and also to </a:t>
            </a:r>
            <a:r>
              <a:rPr lang="en-US" i="1" dirty="0">
                <a:solidFill>
                  <a:srgbClr val="FF0000"/>
                </a:solidFill>
              </a:rPr>
              <a:t>demonstrate some of the key </a:t>
            </a:r>
          </a:p>
          <a:p>
            <a:pPr marL="0" indent="0" fontAlgn="base">
              <a:buNone/>
            </a:pPr>
            <a:r>
              <a:rPr lang="en-US" i="1" dirty="0">
                <a:solidFill>
                  <a:srgbClr val="FF0000"/>
                </a:solidFill>
              </a:rPr>
              <a:t>benefits that WIS 2.0 </a:t>
            </a:r>
            <a:r>
              <a:rPr lang="en-US" i="1" dirty="0"/>
              <a:t>will bring to the WMO community. </a:t>
            </a:r>
          </a:p>
          <a:p>
            <a:pPr marL="0" indent="0">
              <a:buNone/>
            </a:pPr>
            <a:endParaRPr lang="en-US" dirty="0"/>
          </a:p>
        </p:txBody>
      </p:sp>
    </p:spTree>
    <p:extLst>
      <p:ext uri="{BB962C8B-B14F-4D97-AF65-F5344CB8AC3E}">
        <p14:creationId xmlns:p14="http://schemas.microsoft.com/office/powerpoint/2010/main" val="58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 projects</a:t>
            </a:r>
            <a:endParaRPr lang="en-US"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en-US" b="1" dirty="0"/>
              <a:t>Exploring the use of message queueing protocols for GTS data exchange </a:t>
            </a:r>
            <a:endParaRPr lang="en-US" b="1" dirty="0" smtClean="0"/>
          </a:p>
          <a:p>
            <a:pPr marL="514350" indent="-514350">
              <a:buFont typeface="+mj-lt"/>
              <a:buAutoNum type="arabicPeriod"/>
            </a:pPr>
            <a:r>
              <a:rPr lang="en-GB" b="1" dirty="0"/>
              <a:t>Interconnection of GISC Casablanca to the National Meteorological </a:t>
            </a:r>
            <a:r>
              <a:rPr lang="en-GB" b="1" dirty="0" err="1"/>
              <a:t>Centers</a:t>
            </a:r>
            <a:r>
              <a:rPr lang="en-GB" b="1" dirty="0"/>
              <a:t> within its area of </a:t>
            </a:r>
            <a:r>
              <a:rPr lang="en-GB" b="1" dirty="0" smtClean="0"/>
              <a:t>responsibility</a:t>
            </a:r>
          </a:p>
          <a:p>
            <a:pPr marL="514350" indent="-514350">
              <a:buFont typeface="+mj-lt"/>
              <a:buAutoNum type="arabicPeriod"/>
            </a:pPr>
            <a:r>
              <a:rPr lang="en-GB" b="1" dirty="0"/>
              <a:t>GISC Tokyo cloud </a:t>
            </a:r>
            <a:r>
              <a:rPr lang="en-GB" b="1" dirty="0" smtClean="0"/>
              <a:t>project</a:t>
            </a:r>
          </a:p>
          <a:p>
            <a:pPr marL="514350" indent="-514350">
              <a:buFont typeface="+mj-lt"/>
              <a:buAutoNum type="arabicPeriod"/>
            </a:pPr>
            <a:r>
              <a:rPr lang="en-US" b="1" dirty="0"/>
              <a:t>Observation collection with message queueing protocols with data policy constraints (SEE-MHEWS project) </a:t>
            </a:r>
            <a:endParaRPr lang="en-US" b="1" dirty="0" smtClean="0"/>
          </a:p>
          <a:p>
            <a:pPr marL="514350" indent="-514350">
              <a:buFont typeface="+mj-lt"/>
              <a:buAutoNum type="arabicPeriod"/>
            </a:pPr>
            <a:r>
              <a:rPr lang="en-US" b="1" dirty="0"/>
              <a:t>Open Access to the GTS (Open-GTS)  </a:t>
            </a:r>
            <a:endParaRPr lang="en-US" b="1" dirty="0" smtClean="0"/>
          </a:p>
          <a:p>
            <a:pPr marL="514350" indent="-514350">
              <a:buFont typeface="+mj-lt"/>
              <a:buAutoNum type="arabicPeriod"/>
            </a:pPr>
            <a:r>
              <a:rPr lang="en-GB" b="1" dirty="0"/>
              <a:t>Global Cryosphere Watch</a:t>
            </a:r>
            <a:endParaRPr lang="en-US" dirty="0"/>
          </a:p>
        </p:txBody>
      </p:sp>
    </p:spTree>
    <p:extLst>
      <p:ext uri="{BB962C8B-B14F-4D97-AF65-F5344CB8AC3E}">
        <p14:creationId xmlns:p14="http://schemas.microsoft.com/office/powerpoint/2010/main" val="2946279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1"/>
            <a:ext cx="8229600" cy="1840813"/>
          </a:xfrm>
          <a:prstGeom prst="rect">
            <a:avLst/>
          </a:prstGeom>
        </p:spPr>
        <p:txBody>
          <a:bodyPr vert="horz" lIns="91426" tIns="45712" rIns="91426" bIns="45712"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chemeClr val="bg1"/>
                </a:solidFill>
              </a:rPr>
              <a:t>Thank you</a:t>
            </a:r>
          </a:p>
          <a:p>
            <a:r>
              <a:rPr lang="en-US" sz="4800" dirty="0">
                <a:solidFill>
                  <a:schemeClr val="bg1"/>
                </a:solidFill>
              </a:rPr>
              <a:t>Merci</a:t>
            </a:r>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WMO_BLUE_Powerpoint_en_fr</Template>
  <TotalTime>3065</TotalTime>
  <Words>888</Words>
  <Application>Microsoft Office PowerPoint</Application>
  <PresentationFormat>On-screen Show (4:3)</PresentationFormat>
  <Paragraphs>92</Paragraphs>
  <Slides>16</Slides>
  <Notes>10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WMO_BLUE_Powerpoint_en_fr</vt:lpstr>
      <vt:lpstr>PowerPoint Presentation</vt:lpstr>
      <vt:lpstr>WIS core components</vt:lpstr>
      <vt:lpstr>WIS 2.0 vision</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Demonstration Projects</vt:lpstr>
      <vt:lpstr>Demonstration projects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Enrico Fucile</dc:creator>
  <cp:lastModifiedBy>Enrico Fucile</cp:lastModifiedBy>
  <cp:revision>58</cp:revision>
  <dcterms:created xsi:type="dcterms:W3CDTF">2019-02-04T16:15:18Z</dcterms:created>
  <dcterms:modified xsi:type="dcterms:W3CDTF">2020-03-05T06:52:08Z</dcterms:modified>
</cp:coreProperties>
</file>