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frameSlides="1"/>
  <p:clrMru>
    <a:srgbClr val="064E83"/>
    <a:srgbClr val="6C8AAF"/>
    <a:srgbClr val="2E3F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598" autoAdjust="0"/>
  </p:normalViewPr>
  <p:slideViewPr>
    <p:cSldViewPr snapToGrid="0" snapToObjects="1" showGuides="1">
      <p:cViewPr varScale="1">
        <p:scale>
          <a:sx n="80" d="100"/>
          <a:sy n="80" d="100"/>
        </p:scale>
        <p:origin x="782" y="67"/>
      </p:cViewPr>
      <p:guideLst>
        <p:guide orient="horz" pos="2160"/>
        <p:guide pos="38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351A7-8A0E-BC4A-B507-BC9FBEDEB94D}" type="datetime1">
              <a:rPr lang="en-US" smtClean="0"/>
              <a:pPr/>
              <a:t>3/5/2020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FE683-3A33-1F4A-90D8-528147015F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2195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BA50B-6875-0F43-A70A-41BA2A188017}" type="datetime1">
              <a:rPr lang="en-US" smtClean="0"/>
              <a:pPr/>
              <a:t>3/5/2020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3270C-FB42-C54A-AC71-B4EEB4FA7F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96709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/>
          <p:cNvSpPr txBox="1">
            <a:spLocks/>
          </p:cNvSpPr>
          <p:nvPr userDrawn="1"/>
        </p:nvSpPr>
        <p:spPr>
          <a:xfrm>
            <a:off x="8076534" y="5984875"/>
            <a:ext cx="1953066" cy="36512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64E8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© ECMWF </a:t>
            </a:r>
            <a:fld id="{D4C56AD5-C73F-B44A-96CB-E8BE2C5CB95A}" type="datetime4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064E8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March 5, 2020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064E8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2160000" y="1294198"/>
            <a:ext cx="7869600" cy="519800"/>
          </a:xfrm>
          <a:prstGeom prst="rect">
            <a:avLst/>
          </a:prstGeom>
        </p:spPr>
        <p:txBody>
          <a:bodyPr vert="horz" lIns="0" tIns="0" rIns="0" bIns="0" anchor="b" anchorCtr="0">
            <a:sp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3600" b="1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Title of Presentation</a:t>
            </a:r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2160000" y="1980000"/>
            <a:ext cx="7869600" cy="382156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24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Subtitle of Presentation</a:t>
            </a: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2160000" y="2700001"/>
            <a:ext cx="7869600" cy="30777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20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Author’s Name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2160000" y="3121224"/>
            <a:ext cx="7869600" cy="25477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000"/>
              </a:lnSpc>
              <a:spcBef>
                <a:spcPts val="0"/>
              </a:spcBef>
              <a:buNone/>
              <a:defRPr sz="16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/>
              <a:t>Author’s Address</a:t>
            </a:r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2160000" y="3429000"/>
            <a:ext cx="7869600" cy="22826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dirty="0" err="1"/>
              <a:t>email@ddress</a:t>
            </a:r>
            <a:endParaRPr lang="en-GB" dirty="0"/>
          </a:p>
        </p:txBody>
      </p:sp>
      <p:pic>
        <p:nvPicPr>
          <p:cNvPr id="10" name="Picture 9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0" y="5984875"/>
            <a:ext cx="2135591" cy="3669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160000" y="360000"/>
            <a:ext cx="786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2159999" y="936000"/>
            <a:ext cx="7869601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rgbClr val="064E83"/>
                </a:solidFill>
              </a:defRPr>
            </a:lvl1pPr>
          </a:lstStyle>
          <a:p>
            <a:fld id="{6B3B0B0F-E794-1244-9699-107C60B9C23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3502372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rgbClr val="064E83"/>
                </a:solidFill>
              </a:defRPr>
            </a:lvl1pPr>
          </a:lstStyle>
          <a:p>
            <a:pPr algn="ctr"/>
            <a:r>
              <a:rPr lang="en-US" dirty="0"/>
              <a:t>European Centre for Medium-Range Weather Forecasts</a:t>
            </a:r>
          </a:p>
        </p:txBody>
      </p:sp>
      <p:pic>
        <p:nvPicPr>
          <p:cNvPr id="8" name="Picture 7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1" y="6293597"/>
            <a:ext cx="1342372" cy="23065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de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240000" y="360000"/>
            <a:ext cx="570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3240000" y="936000"/>
            <a:ext cx="570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rgbClr val="064E83"/>
                </a:solidFill>
              </a:defRPr>
            </a:lvl1pPr>
          </a:lstStyle>
          <a:p>
            <a:fld id="{05F19C50-BC3B-5841-9AFF-3A0443B6606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Date Placeholder 10"/>
          <p:cNvSpPr txBox="1">
            <a:spLocks/>
          </p:cNvSpPr>
          <p:nvPr userDrawn="1"/>
        </p:nvSpPr>
        <p:spPr>
          <a:xfrm>
            <a:off x="8564419" y="6308255"/>
            <a:ext cx="1465181" cy="23065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October 29, 2014</a:t>
            </a:r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4582373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rgbClr val="064E83"/>
                </a:solidFill>
              </a:defRPr>
            </a:lvl1pPr>
          </a:lstStyle>
          <a:p>
            <a:pPr algn="ctr"/>
            <a:r>
              <a:rPr lang="en-US" dirty="0"/>
              <a:t>European Centre for Medium-Range Weather Forecasts</a:t>
            </a:r>
          </a:p>
        </p:txBody>
      </p:sp>
      <p:pic>
        <p:nvPicPr>
          <p:cNvPr id="8" name="Picture 7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40001" y="6293597"/>
            <a:ext cx="1342372" cy="23065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narrow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080000" y="360000"/>
            <a:ext cx="1002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1080000" y="936000"/>
            <a:ext cx="1002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/>
              <a:t>Top level text goes in here </a:t>
            </a:r>
          </a:p>
          <a:p>
            <a:pPr lvl="1"/>
            <a:r>
              <a:rPr lang="en-GB" dirty="0"/>
              <a:t>Second level text goes in here</a:t>
            </a:r>
          </a:p>
          <a:p>
            <a:pPr lvl="2"/>
            <a:r>
              <a:rPr lang="en-GB" dirty="0"/>
              <a:t>Third level text goes in here</a:t>
            </a:r>
          </a:p>
          <a:p>
            <a:pPr lvl="3"/>
            <a:r>
              <a:rPr lang="en-GB" dirty="0"/>
              <a:t>Fourth level text goes in here</a:t>
            </a:r>
          </a:p>
          <a:p>
            <a:pPr lvl="4"/>
            <a:r>
              <a:rPr lang="en-GB" dirty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rgbClr val="064E83"/>
                </a:solidFill>
              </a:defRPr>
            </a:lvl1pPr>
          </a:lstStyle>
          <a:p>
            <a:fld id="{E4AB80EA-DB86-D849-B86F-15DAF31F047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Date Placeholder 10"/>
          <p:cNvSpPr txBox="1">
            <a:spLocks/>
          </p:cNvSpPr>
          <p:nvPr userDrawn="1"/>
        </p:nvSpPr>
        <p:spPr>
          <a:xfrm>
            <a:off x="8564419" y="6308255"/>
            <a:ext cx="1465181" cy="23065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October 29, 2014</a:t>
            </a:r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2422372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rgbClr val="064E83"/>
                </a:solidFill>
              </a:defRPr>
            </a:lvl1pPr>
          </a:lstStyle>
          <a:p>
            <a:pPr algn="ctr"/>
            <a:r>
              <a:rPr lang="en-US" dirty="0"/>
              <a:t>European Centre for Medium-Range Weather Forecasts</a:t>
            </a:r>
          </a:p>
        </p:txBody>
      </p:sp>
      <p:pic>
        <p:nvPicPr>
          <p:cNvPr id="8" name="Picture 7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0" y="6308254"/>
            <a:ext cx="1342372" cy="230658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owerPoint_strip2.png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8288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</p:sldLayoutIdLst>
  <p:hf hdr="0" dt="0"/>
  <p:txStyles>
    <p:titleStyle>
      <a:lvl1pPr algn="l" defTabSz="457200" rtl="0" eaLnBrk="1" latinLnBrk="0" hangingPunct="1">
        <a:lnSpc>
          <a:spcPts val="2800"/>
        </a:lnSpc>
        <a:spcBef>
          <a:spcPct val="0"/>
        </a:spcBef>
        <a:buNone/>
        <a:defRPr sz="2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RabbitMQ at ECMWF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2160000" y="1980000"/>
            <a:ext cx="7869600" cy="358560"/>
          </a:xfrm>
        </p:spPr>
        <p:txBody>
          <a:bodyPr/>
          <a:lstStyle/>
          <a:p>
            <a:r>
              <a:rPr lang="en-US" dirty="0"/>
              <a:t>How RabbitMQ is used by ECMWF web services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Marcos Hermida Mera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2160000" y="3121224"/>
            <a:ext cx="7869600" cy="239040"/>
          </a:xfrm>
        </p:spPr>
        <p:txBody>
          <a:bodyPr/>
          <a:lstStyle/>
          <a:p>
            <a:r>
              <a:rPr lang="en-US" dirty="0"/>
              <a:t>marcos.mera@ecmwf.int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RabbitMQ history at ECMWF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indent="0">
              <a:buNone/>
            </a:pPr>
            <a:endParaRPr lang="en-US" dirty="0"/>
          </a:p>
          <a:p>
            <a:pPr algn="just"/>
            <a:r>
              <a:rPr lang="en-US" sz="2000" dirty="0"/>
              <a:t>Using RabbitMQ since as far I can remember (+6 years).</a:t>
            </a:r>
          </a:p>
          <a:p>
            <a:pPr algn="just"/>
            <a:r>
              <a:rPr lang="en-US" sz="2000" dirty="0"/>
              <a:t>RabbitMQ 3.3.5 on CentOS (not the most cutting edge, 3.8.2 latest).</a:t>
            </a:r>
          </a:p>
          <a:p>
            <a:pPr algn="just"/>
            <a:r>
              <a:rPr lang="en-US" sz="2000" dirty="0"/>
              <a:t>AMQP 0.9.1 and residual usage of STOMP.</a:t>
            </a:r>
          </a:p>
          <a:p>
            <a:pPr algn="just"/>
            <a:r>
              <a:rPr lang="en-US" sz="2000" dirty="0"/>
              <a:t>Single instances (no clustering) and durable queues.</a:t>
            </a:r>
          </a:p>
          <a:p>
            <a:pPr algn="just"/>
            <a:r>
              <a:rPr lang="en-US" sz="2000" dirty="0"/>
              <a:t>No federation either.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RabbitMQ usages at ECMWF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sz="2800" dirty="0"/>
              <a:t>Two main usages:</a:t>
            </a:r>
          </a:p>
          <a:p>
            <a:pPr indent="0">
              <a:buNone/>
            </a:pPr>
            <a:endParaRPr lang="en-US" sz="2800" dirty="0"/>
          </a:p>
          <a:p>
            <a:pPr lvl="1"/>
            <a:r>
              <a:rPr lang="en-US" sz="2400" dirty="0"/>
              <a:t>Distribute user policies to multiple applications.</a:t>
            </a:r>
          </a:p>
          <a:p>
            <a:pPr marL="360000" lvl="1" indent="0">
              <a:buNone/>
            </a:pPr>
            <a:endParaRPr lang="en-US" sz="2400" dirty="0"/>
          </a:p>
          <a:p>
            <a:pPr lvl="1"/>
            <a:r>
              <a:rPr lang="en-US" sz="2400" dirty="0"/>
              <a:t>Manage distributed loads on </a:t>
            </a:r>
            <a:r>
              <a:rPr lang="en-US" sz="2400" dirty="0" err="1"/>
              <a:t>WebMARS</a:t>
            </a:r>
            <a:r>
              <a:rPr lang="en-US" sz="2400" dirty="0"/>
              <a:t>, </a:t>
            </a:r>
            <a:r>
              <a:rPr lang="en-US" sz="2400" dirty="0" err="1"/>
              <a:t>ecCharts</a:t>
            </a:r>
            <a:r>
              <a:rPr lang="en-US" sz="2400" dirty="0"/>
              <a:t>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231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5D961-2FC1-4E7C-AA30-2F6B765FA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Distribute user policies to multiple applications.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CCE4CB-C34C-4C35-8ABE-34FBE738043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Our Entity Manage System or our registration app update user policies.</a:t>
            </a:r>
          </a:p>
          <a:p>
            <a:r>
              <a:rPr lang="en-GB" dirty="0"/>
              <a:t>Publish a message to an exchange in RabbitMQ.</a:t>
            </a:r>
          </a:p>
          <a:p>
            <a:r>
              <a:rPr lang="en-GB" dirty="0"/>
              <a:t>Consumers process the message and have their own view of the user policies.</a:t>
            </a:r>
          </a:p>
          <a:p>
            <a:r>
              <a:rPr lang="en-GB" dirty="0"/>
              <a:t>Very loosely coupled.</a:t>
            </a:r>
          </a:p>
          <a:p>
            <a:r>
              <a:rPr lang="en-GB" dirty="0"/>
              <a:t>In combination with durable queues allows for zero-downtime upgrades. </a:t>
            </a:r>
          </a:p>
          <a:p>
            <a:r>
              <a:rPr lang="en-GB" dirty="0"/>
              <a:t>Consumers are heterogenous:</a:t>
            </a:r>
          </a:p>
          <a:p>
            <a:pPr lvl="1"/>
            <a:r>
              <a:rPr lang="en-GB" dirty="0"/>
              <a:t>Atlassian applications (JIRA, Confluence, </a:t>
            </a:r>
            <a:r>
              <a:rPr lang="en-GB" dirty="0" err="1"/>
              <a:t>BitBucket</a:t>
            </a:r>
            <a:r>
              <a:rPr lang="en-GB" dirty="0"/>
              <a:t>…)</a:t>
            </a:r>
          </a:p>
          <a:p>
            <a:pPr lvl="1"/>
            <a:r>
              <a:rPr lang="en-GB" dirty="0"/>
              <a:t>Production Data Store (ECPDS)</a:t>
            </a:r>
          </a:p>
          <a:p>
            <a:pPr lvl="1"/>
            <a:r>
              <a:rPr lang="en-GB" dirty="0"/>
              <a:t> Web applications our </a:t>
            </a:r>
            <a:r>
              <a:rPr lang="en-GB" dirty="0" err="1"/>
              <a:t>ecCharts</a:t>
            </a:r>
            <a:r>
              <a:rPr lang="en-GB" dirty="0"/>
              <a:t>/</a:t>
            </a:r>
            <a:r>
              <a:rPr lang="en-GB" dirty="0" err="1"/>
              <a:t>WebMARS</a:t>
            </a:r>
            <a:r>
              <a:rPr lang="en-GB" dirty="0"/>
              <a:t> platform.</a:t>
            </a:r>
          </a:p>
          <a:p>
            <a:endParaRPr lang="en-GB" dirty="0"/>
          </a:p>
          <a:p>
            <a:endParaRPr lang="en-GB" dirty="0"/>
          </a:p>
          <a:p>
            <a:pPr lvl="1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F35249-BE0E-45DC-BA92-BE3FEF9B3F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A10EEF-344F-4A09-BE77-A3D73992AE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06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8F625-94A8-4EC1-986D-692CADA3B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Distributed loads on </a:t>
            </a:r>
            <a:r>
              <a:rPr lang="en-US" dirty="0" err="1"/>
              <a:t>WebMARS</a:t>
            </a:r>
            <a:r>
              <a:rPr lang="en-US" dirty="0"/>
              <a:t>/</a:t>
            </a:r>
            <a:r>
              <a:rPr lang="en-US" dirty="0" err="1"/>
              <a:t>ecCharts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5C5E3-8865-481C-A2FD-14690E3A395E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 err="1"/>
              <a:t>WebMARS</a:t>
            </a:r>
            <a:r>
              <a:rPr lang="en-GB" dirty="0"/>
              <a:t> and </a:t>
            </a:r>
            <a:r>
              <a:rPr lang="en-GB" dirty="0" err="1"/>
              <a:t>ecCharts</a:t>
            </a:r>
            <a:r>
              <a:rPr lang="en-GB" dirty="0"/>
              <a:t> share the same code base.</a:t>
            </a:r>
          </a:p>
          <a:p>
            <a:r>
              <a:rPr lang="en-GB" dirty="0"/>
              <a:t>Can only run one instance of the web applications framework (Django).</a:t>
            </a:r>
          </a:p>
          <a:p>
            <a:r>
              <a:rPr lang="en-GB" dirty="0"/>
              <a:t>And one instance of the Distributed Tasks framework (Celery).</a:t>
            </a:r>
          </a:p>
          <a:p>
            <a:r>
              <a:rPr lang="en-GB" dirty="0"/>
              <a:t>RabbitMQ broker messages from Django to Celery.</a:t>
            </a:r>
          </a:p>
          <a:p>
            <a:r>
              <a:rPr lang="en-GB" dirty="0"/>
              <a:t>We achieve (sort of) application isolation deploying to different physical stacks and routing traffic at the load balancer level.</a:t>
            </a:r>
          </a:p>
          <a:p>
            <a:r>
              <a:rPr lang="en-GB" dirty="0"/>
              <a:t>Each stack has it’s own RabbitMQ instance.</a:t>
            </a:r>
          </a:p>
          <a:p>
            <a:r>
              <a:rPr lang="en-GB" dirty="0" err="1"/>
              <a:t>WebMARS</a:t>
            </a:r>
            <a:r>
              <a:rPr lang="en-GB" dirty="0"/>
              <a:t>/</a:t>
            </a:r>
            <a:r>
              <a:rPr lang="en-GB" dirty="0" err="1"/>
              <a:t>ecCharts</a:t>
            </a:r>
            <a:r>
              <a:rPr lang="en-GB" dirty="0"/>
              <a:t> run in orchestrated fashion.</a:t>
            </a:r>
          </a:p>
          <a:p>
            <a:pPr indent="0"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B807DD-61FD-428B-A073-3D92057355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6461C9-F8BC-46CA-ADFC-3CD5F556F5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265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44D52-484D-4CC1-84C8-82BA26B26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RabbitMQ metrics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BEB743-580F-4984-B704-E9835BF2BD25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/>
              <a:t>Currently running 5 RabbitMQ instances in total.</a:t>
            </a:r>
          </a:p>
          <a:p>
            <a:r>
              <a:rPr lang="en-GB" dirty="0"/>
              <a:t>The </a:t>
            </a:r>
            <a:r>
              <a:rPr lang="en-GB" dirty="0" err="1"/>
              <a:t>ecCharts</a:t>
            </a:r>
            <a:r>
              <a:rPr lang="en-GB" dirty="0"/>
              <a:t> one is the one with more load:</a:t>
            </a:r>
          </a:p>
          <a:p>
            <a:pPr lvl="1"/>
            <a:r>
              <a:rPr lang="en-GB" dirty="0"/>
              <a:t>Up to 15k messages per second (durable queues, no replicated).</a:t>
            </a:r>
          </a:p>
          <a:p>
            <a:pPr lvl="1"/>
            <a:r>
              <a:rPr lang="en-GB" dirty="0"/>
              <a:t>~6k connections.</a:t>
            </a:r>
          </a:p>
          <a:p>
            <a:pPr lvl="1"/>
            <a:r>
              <a:rPr lang="en-GB" dirty="0"/>
              <a:t>It uses ~2 Gb of memory.</a:t>
            </a:r>
          </a:p>
          <a:p>
            <a:pPr lvl="1"/>
            <a:r>
              <a:rPr lang="en-GB" dirty="0"/>
              <a:t>CPU usage 40-50% (8 CPUs each instance).</a:t>
            </a:r>
          </a:p>
          <a:p>
            <a:r>
              <a:rPr lang="en-GB" dirty="0"/>
              <a:t>Very reliable and stable.</a:t>
            </a:r>
          </a:p>
          <a:p>
            <a:r>
              <a:rPr lang="en-GB" dirty="0"/>
              <a:t>Most issues created by messages being resubmitted after deployments. 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dirty="0"/>
          </a:p>
          <a:p>
            <a:pPr marL="360000" lvl="1" indent="0">
              <a:buNone/>
            </a:pPr>
            <a:endParaRPr lang="en-GB" dirty="0"/>
          </a:p>
          <a:p>
            <a:pPr marL="360000" lvl="1" indent="0">
              <a:buNone/>
            </a:pPr>
            <a:r>
              <a:rPr lang="en-GB" dirty="0"/>
              <a:t> </a:t>
            </a:r>
          </a:p>
          <a:p>
            <a:pPr indent="0"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A29392-AF27-4A1B-B06C-425C9EA4C3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F995A4-C4DB-445C-A1A1-59DE794692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15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5C1A1-A9F8-4D9A-B49E-C457306F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2EF4E6-9651-4314-8651-D76BA4A5FB9E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indent="0">
              <a:buNone/>
            </a:pPr>
            <a:endParaRPr lang="en-GB" dirty="0"/>
          </a:p>
          <a:p>
            <a:pPr indent="0">
              <a:buNone/>
            </a:pPr>
            <a:endParaRPr lang="en-GB" sz="6600" dirty="0"/>
          </a:p>
          <a:p>
            <a:pPr indent="0">
              <a:buNone/>
            </a:pPr>
            <a:endParaRPr lang="en-GB" sz="6600" dirty="0"/>
          </a:p>
          <a:p>
            <a:pPr indent="0" algn="ctr">
              <a:buNone/>
            </a:pPr>
            <a:r>
              <a:rPr lang="en-GB" sz="5400" dirty="0"/>
              <a:t>Questions?</a:t>
            </a:r>
          </a:p>
          <a:p>
            <a:pPr indent="0" algn="ctr">
              <a:buNone/>
            </a:pPr>
            <a:endParaRPr lang="en-GB" sz="5400" dirty="0"/>
          </a:p>
          <a:p>
            <a:pPr indent="0" algn="ctr">
              <a:buNone/>
            </a:pPr>
            <a:endParaRPr lang="en-GB" sz="5400" dirty="0"/>
          </a:p>
          <a:p>
            <a:pPr indent="0" algn="ctr">
              <a:buNone/>
            </a:pPr>
            <a:endParaRPr lang="en-GB" sz="5400" dirty="0"/>
          </a:p>
          <a:p>
            <a:pPr indent="0" algn="ctr">
              <a:buNone/>
            </a:pPr>
            <a:r>
              <a:rPr lang="en-GB" sz="5400" dirty="0"/>
              <a:t>Thanks for listening</a:t>
            </a:r>
            <a:r>
              <a:rPr lang="en-GB" sz="6600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0CD026-13E2-4A9C-8BD4-057C8AA7DEE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DC8CD5-3F33-4FEE-82C5-659D1D5F01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687541"/>
      </p:ext>
    </p:extLst>
  </p:cSld>
  <p:clrMapOvr>
    <a:masterClrMapping/>
  </p:clrMapOvr>
</p:sld>
</file>

<file path=ppt/theme/theme1.xml><?xml version="1.0" encoding="utf-8"?>
<a:theme xmlns:a="http://schemas.openxmlformats.org/drawingml/2006/main" name="ECMWF Light 16:9 bl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CMWF_16.9_light_blue.potx" id="{6E553A05-1FF4-41A6-8DCD-4A16C4C52284}" vid="{CB9C2DB0-F904-43F7-8D0F-6F373F3FC06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ECMWF_16.9_light_blue</Template>
  <TotalTime>424</TotalTime>
  <Words>386</Words>
  <Application>Microsoft Office PowerPoint</Application>
  <PresentationFormat>Custom</PresentationFormat>
  <Paragraphs>72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ECMWF Light 16:9 blue</vt:lpstr>
      <vt:lpstr>PowerPoint Presentation</vt:lpstr>
      <vt:lpstr>RabbitMQ history at ECMWF </vt:lpstr>
      <vt:lpstr>RabbitMQ usages at ECMWF</vt:lpstr>
      <vt:lpstr>Distribute user policies to multiple applications. </vt:lpstr>
      <vt:lpstr>Distributed loads on WebMARS/ecCharts</vt:lpstr>
      <vt:lpstr>Some RabbitMQ metrics</vt:lpstr>
      <vt:lpstr>PowerPoint Presentation</vt:lpstr>
    </vt:vector>
  </TitlesOfParts>
  <Company>ECMWF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Marcos Hermida Mera</dc:creator>
  <cp:lastModifiedBy>Marcos Hermida Mera</cp:lastModifiedBy>
  <cp:revision>25</cp:revision>
  <cp:lastPrinted>2014-11-19T12:15:44Z</cp:lastPrinted>
  <dcterms:created xsi:type="dcterms:W3CDTF">2020-03-02T15:42:32Z</dcterms:created>
  <dcterms:modified xsi:type="dcterms:W3CDTF">2020-03-05T08:23:31Z</dcterms:modified>
</cp:coreProperties>
</file>